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620-92A0-4B5A-AA20-7DECFA46EB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45E9-FACF-4C83-B4FA-B287DF2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2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620-92A0-4B5A-AA20-7DECFA46EB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45E9-FACF-4C83-B4FA-B287DF2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7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620-92A0-4B5A-AA20-7DECFA46EB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45E9-FACF-4C83-B4FA-B287DF2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1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620-92A0-4B5A-AA20-7DECFA46EB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45E9-FACF-4C83-B4FA-B287DF2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6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620-92A0-4B5A-AA20-7DECFA46EB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45E9-FACF-4C83-B4FA-B287DF2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05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620-92A0-4B5A-AA20-7DECFA46EB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45E9-FACF-4C83-B4FA-B287DF2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1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620-92A0-4B5A-AA20-7DECFA46EB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45E9-FACF-4C83-B4FA-B287DF2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9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620-92A0-4B5A-AA20-7DECFA46EB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45E9-FACF-4C83-B4FA-B287DF2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9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620-92A0-4B5A-AA20-7DECFA46EB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45E9-FACF-4C83-B4FA-B287DF2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1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620-92A0-4B5A-AA20-7DECFA46EB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DA45E9-FACF-4C83-B4FA-B287DF2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3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620-92A0-4B5A-AA20-7DECFA46EB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45E9-FACF-4C83-B4FA-B287DF2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0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620-92A0-4B5A-AA20-7DECFA46EB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45E9-FACF-4C83-B4FA-B287DF2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6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620-92A0-4B5A-AA20-7DECFA46EB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45E9-FACF-4C83-B4FA-B287DF2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6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620-92A0-4B5A-AA20-7DECFA46EB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45E9-FACF-4C83-B4FA-B287DF2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5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620-92A0-4B5A-AA20-7DECFA46EB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45E9-FACF-4C83-B4FA-B287DF2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4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620-92A0-4B5A-AA20-7DECFA46EB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45E9-FACF-4C83-B4FA-B287DF2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2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620-92A0-4B5A-AA20-7DECFA46EB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45E9-FACF-4C83-B4FA-B287DF2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387620-92A0-4B5A-AA20-7DECFA46EBE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DA45E9-FACF-4C83-B4FA-B287DF2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view/jhony-maurad-data-science-fuel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43BB-41E7-4208-80A0-B8B5B9139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8683" y="841049"/>
            <a:ext cx="9375840" cy="2616199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latin typeface="Constantia" panose="02030602050306030303" pitchFamily="18" charset="0"/>
              </a:rPr>
              <a:t>Fuel Economy Data Analysis</a:t>
            </a:r>
            <a:br>
              <a:rPr lang="en-US" dirty="0">
                <a:latin typeface="Constantia" panose="02030602050306030303" pitchFamily="18" charset="0"/>
              </a:rPr>
            </a:br>
            <a:r>
              <a:rPr lang="en-US" dirty="0">
                <a:latin typeface="Constantia" panose="02030602050306030303" pitchFamily="18" charset="0"/>
              </a:rPr>
              <a:t>Model Year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B3F9E-1DD1-45EF-9188-07D20FAD3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nstantia" panose="02030602050306030303" pitchFamily="18" charset="0"/>
              </a:rPr>
              <a:t>Jhony Maurad</a:t>
            </a:r>
          </a:p>
        </p:txBody>
      </p:sp>
    </p:spTree>
    <p:extLst>
      <p:ext uri="{BB962C8B-B14F-4D97-AF65-F5344CB8AC3E}">
        <p14:creationId xmlns:p14="http://schemas.microsoft.com/office/powerpoint/2010/main" val="369926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09C2-1481-45CA-83BA-9C11F85E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686" y="416296"/>
            <a:ext cx="10018713" cy="1412507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Constantia" panose="02030602050306030303" pitchFamily="18" charset="0"/>
              </a:rPr>
              <a:t>The U.S. Environmental Protection Agency (EPA) and U.S. Department of Energy (DOE) produce the Fuel Economy Guide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098D20-1CD3-413C-A766-2A0A803D6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73" y="1454224"/>
            <a:ext cx="7606933" cy="3124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D590BB-CCDF-4501-ADE2-1FDBC389CBF5}"/>
              </a:ext>
            </a:extLst>
          </p:cNvPr>
          <p:cNvSpPr txBox="1"/>
          <p:nvPr/>
        </p:nvSpPr>
        <p:spPr>
          <a:xfrm>
            <a:off x="2089868" y="4494996"/>
            <a:ext cx="10018713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nstantia" panose="02030602050306030303" pitchFamily="18" charset="0"/>
              </a:rPr>
              <a:t>The purpose of EPA’s fuel economy estimates is to provide a reliable basis for comparing vehicles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nstantia" panose="02030602050306030303" pitchFamily="18" charset="0"/>
              </a:rPr>
              <a:t>To help car buyers choose the most fuel-efficient vehicle that meets their needs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nstantia" panose="02030602050306030303" pitchFamily="18" charset="0"/>
              </a:rPr>
              <a:t>The average household spends about one-fifth of its total family expenditures on transportation, making it the second most expensive category after housing</a:t>
            </a:r>
          </a:p>
        </p:txBody>
      </p:sp>
    </p:spTree>
    <p:extLst>
      <p:ext uri="{BB962C8B-B14F-4D97-AF65-F5344CB8AC3E}">
        <p14:creationId xmlns:p14="http://schemas.microsoft.com/office/powerpoint/2010/main" val="350918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B785-3688-46A3-9470-8709622C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363" y="-55344"/>
            <a:ext cx="5696634" cy="940869"/>
          </a:xfrm>
        </p:spPr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Interesting findings?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A646-A9F4-4486-B25D-30C5856A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B574E-3300-4191-B6DA-8F959A76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72" y="1293797"/>
            <a:ext cx="4227948" cy="3256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DCD7C-9CA1-44AD-A0E6-A077AEF149C7}"/>
              </a:ext>
            </a:extLst>
          </p:cNvPr>
          <p:cNvSpPr txBox="1"/>
          <p:nvPr/>
        </p:nvSpPr>
        <p:spPr>
          <a:xfrm>
            <a:off x="1954098" y="4482731"/>
            <a:ext cx="27950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tantia" panose="02030602050306030303" pitchFamily="18" charset="0"/>
              </a:rPr>
              <a:t>As the number of cylinder increases fuel efficiency decreases</a:t>
            </a:r>
          </a:p>
          <a:p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A21532-B28A-4F38-B340-142E7AF10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37" y="5609160"/>
            <a:ext cx="4045068" cy="809654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37DB7F54-B43E-420C-8C55-63BA31926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14" y="1341915"/>
            <a:ext cx="3722992" cy="32698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F0E02E-205B-4E9E-A60D-8C8BED42A75E}"/>
              </a:ext>
            </a:extLst>
          </p:cNvPr>
          <p:cNvSpPr txBox="1"/>
          <p:nvPr/>
        </p:nvSpPr>
        <p:spPr>
          <a:xfrm>
            <a:off x="6679933" y="5037624"/>
            <a:ext cx="5292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Unsurprisingly, as fuel efficiency increases, the annual fuel cost for the car decreases.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F94AC5-9514-43EC-8C1C-9F88421F52FB}"/>
              </a:ext>
            </a:extLst>
          </p:cNvPr>
          <p:cNvSpPr txBox="1"/>
          <p:nvPr/>
        </p:nvSpPr>
        <p:spPr>
          <a:xfrm>
            <a:off x="2444817" y="797111"/>
            <a:ext cx="28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RELATIONSHIIPS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53E45-5A45-42E5-A722-4E233AB3DBA5}"/>
              </a:ext>
            </a:extLst>
          </p:cNvPr>
          <p:cNvSpPr txBox="1"/>
          <p:nvPr/>
        </p:nvSpPr>
        <p:spPr>
          <a:xfrm>
            <a:off x="8008219" y="797111"/>
            <a:ext cx="372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LINEAR REGRESION</a:t>
            </a:r>
          </a:p>
        </p:txBody>
      </p:sp>
    </p:spTree>
    <p:extLst>
      <p:ext uri="{BB962C8B-B14F-4D97-AF65-F5344CB8AC3E}">
        <p14:creationId xmlns:p14="http://schemas.microsoft.com/office/powerpoint/2010/main" val="374763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BD9C71-3301-4A8D-8788-E11DAC144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81" y="219507"/>
            <a:ext cx="5055752" cy="3531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DF38F-C256-4D01-93FA-6235BEB87F66}"/>
              </a:ext>
            </a:extLst>
          </p:cNvPr>
          <p:cNvSpPr txBox="1"/>
          <p:nvPr/>
        </p:nvSpPr>
        <p:spPr>
          <a:xfrm>
            <a:off x="2079056" y="3955982"/>
            <a:ext cx="3734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Using k-nearest neighbors with k = 3, the mean square error is: 27993.827160493805; </a:t>
            </a:r>
          </a:p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Which is lower than using a decision tree with depth 3. </a:t>
            </a:r>
          </a:p>
          <a:p>
            <a:r>
              <a:rPr lang="en-US" dirty="0" err="1">
                <a:latin typeface="Constantia" panose="02030602050306030303" pitchFamily="18" charset="0"/>
              </a:rPr>
              <a:t>Mse</a:t>
            </a:r>
            <a:r>
              <a:rPr lang="en-US" dirty="0">
                <a:latin typeface="Constantia" panose="02030602050306030303" pitchFamily="18" charset="0"/>
              </a:rPr>
              <a:t>: 31123.84041091141</a:t>
            </a:r>
          </a:p>
          <a:p>
            <a:endParaRPr lang="en-US" dirty="0">
              <a:latin typeface="Constantia" panose="02030602050306030303" pitchFamily="18" charset="0"/>
            </a:endParaRPr>
          </a:p>
          <a:p>
            <a:endParaRPr lang="en-US" dirty="0"/>
          </a:p>
        </p:txBody>
      </p: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E4B0801D-3C97-42C5-A40B-B8EF36A57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030" y="219507"/>
            <a:ext cx="5093860" cy="3531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45D184-A0FF-4516-9812-AC9A02B65CF4}"/>
              </a:ext>
            </a:extLst>
          </p:cNvPr>
          <p:cNvSpPr txBox="1"/>
          <p:nvPr/>
        </p:nvSpPr>
        <p:spPr>
          <a:xfrm>
            <a:off x="7440327" y="4071485"/>
            <a:ext cx="418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k = 6, will give me the lowest mean square error 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071D8-EAAE-4698-BA53-D92D8B776FCB}"/>
              </a:ext>
            </a:extLst>
          </p:cNvPr>
          <p:cNvSpPr txBox="1"/>
          <p:nvPr/>
        </p:nvSpPr>
        <p:spPr>
          <a:xfrm>
            <a:off x="2598821" y="6121667"/>
            <a:ext cx="937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4"/>
              </a:rPr>
              <a:t>https://sites.google.com/view/jhony-maurad-data-science-fuel/home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319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66</TotalTime>
  <Words>177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Constantia</vt:lpstr>
      <vt:lpstr>Corbel</vt:lpstr>
      <vt:lpstr>Wingdings</vt:lpstr>
      <vt:lpstr>Parallax</vt:lpstr>
      <vt:lpstr>Fuel Economy Data Analysis Model Year 2019</vt:lpstr>
      <vt:lpstr>The U.S. Environmental Protection Agency (EPA) and U.S. Department of Energy (DOE) produce the Fuel Economy Guide </vt:lpstr>
      <vt:lpstr>Interesting findings?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Economy Analysis Model Year 2019</dc:title>
  <dc:creator>jhony maurad</dc:creator>
  <cp:lastModifiedBy>jhony maurad</cp:lastModifiedBy>
  <cp:revision>7</cp:revision>
  <dcterms:created xsi:type="dcterms:W3CDTF">2019-12-09T16:40:02Z</dcterms:created>
  <dcterms:modified xsi:type="dcterms:W3CDTF">2019-12-09T17:46:41Z</dcterms:modified>
</cp:coreProperties>
</file>