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3"/>
  </p:notesMasterIdLst>
  <p:sldIdLst>
    <p:sldId id="442" r:id="rId2"/>
    <p:sldId id="454" r:id="rId3"/>
    <p:sldId id="440" r:id="rId4"/>
    <p:sldId id="299" r:id="rId5"/>
    <p:sldId id="445" r:id="rId6"/>
    <p:sldId id="446" r:id="rId7"/>
    <p:sldId id="447" r:id="rId8"/>
    <p:sldId id="448" r:id="rId9"/>
    <p:sldId id="449" r:id="rId10"/>
    <p:sldId id="450" r:id="rId11"/>
    <p:sldId id="451" r:id="rId12"/>
    <p:sldId id="444"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53" r:id="rId41"/>
    <p:sldId id="430" r:id="rId42"/>
    <p:sldId id="431" r:id="rId43"/>
    <p:sldId id="432" r:id="rId44"/>
    <p:sldId id="433" r:id="rId45"/>
    <p:sldId id="434" r:id="rId46"/>
    <p:sldId id="435" r:id="rId47"/>
    <p:sldId id="436" r:id="rId48"/>
    <p:sldId id="437" r:id="rId49"/>
    <p:sldId id="310" r:id="rId50"/>
    <p:sldId id="312" r:id="rId51"/>
    <p:sldId id="311" r:id="rId52"/>
    <p:sldId id="314" r:id="rId53"/>
    <p:sldId id="313" r:id="rId54"/>
    <p:sldId id="316" r:id="rId55"/>
    <p:sldId id="317" r:id="rId56"/>
    <p:sldId id="315" r:id="rId57"/>
    <p:sldId id="318" r:id="rId58"/>
    <p:sldId id="319" r:id="rId59"/>
    <p:sldId id="320" r:id="rId60"/>
    <p:sldId id="321" r:id="rId61"/>
    <p:sldId id="323" r:id="rId62"/>
    <p:sldId id="324" r:id="rId63"/>
    <p:sldId id="322" r:id="rId64"/>
    <p:sldId id="363" r:id="rId65"/>
    <p:sldId id="326" r:id="rId66"/>
    <p:sldId id="325" r:id="rId67"/>
    <p:sldId id="328" r:id="rId68"/>
    <p:sldId id="330" r:id="rId69"/>
    <p:sldId id="329" r:id="rId70"/>
    <p:sldId id="327" r:id="rId71"/>
    <p:sldId id="364" r:id="rId72"/>
    <p:sldId id="331" r:id="rId73"/>
    <p:sldId id="333" r:id="rId74"/>
    <p:sldId id="335" r:id="rId75"/>
    <p:sldId id="336" r:id="rId76"/>
    <p:sldId id="334" r:id="rId77"/>
    <p:sldId id="332" r:id="rId78"/>
    <p:sldId id="365" r:id="rId79"/>
    <p:sldId id="340" r:id="rId80"/>
    <p:sldId id="347" r:id="rId81"/>
    <p:sldId id="343" r:id="rId82"/>
    <p:sldId id="344" r:id="rId83"/>
    <p:sldId id="342" r:id="rId84"/>
    <p:sldId id="345" r:id="rId85"/>
    <p:sldId id="341" r:id="rId86"/>
    <p:sldId id="367" r:id="rId87"/>
    <p:sldId id="348" r:id="rId88"/>
    <p:sldId id="354" r:id="rId89"/>
    <p:sldId id="350" r:id="rId90"/>
    <p:sldId id="351" r:id="rId91"/>
    <p:sldId id="353" r:id="rId92"/>
    <p:sldId id="349" r:id="rId93"/>
    <p:sldId id="368" r:id="rId94"/>
    <p:sldId id="337" r:id="rId95"/>
    <p:sldId id="338" r:id="rId96"/>
    <p:sldId id="339" r:id="rId97"/>
    <p:sldId id="346" r:id="rId98"/>
    <p:sldId id="369" r:id="rId99"/>
    <p:sldId id="355" r:id="rId100"/>
    <p:sldId id="357" r:id="rId101"/>
    <p:sldId id="358" r:id="rId102"/>
    <p:sldId id="359" r:id="rId103"/>
    <p:sldId id="360" r:id="rId104"/>
    <p:sldId id="361" r:id="rId105"/>
    <p:sldId id="395" r:id="rId106"/>
    <p:sldId id="396" r:id="rId107"/>
    <p:sldId id="397" r:id="rId108"/>
    <p:sldId id="398" r:id="rId109"/>
    <p:sldId id="399" r:id="rId110"/>
    <p:sldId id="400" r:id="rId111"/>
    <p:sldId id="401"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liminaries" id="{67EA44B2-FC93-406E-B3D2-6E546122A410}">
          <p14:sldIdLst>
            <p14:sldId id="442"/>
            <p14:sldId id="454"/>
            <p14:sldId id="440"/>
            <p14:sldId id="299"/>
            <p14:sldId id="445"/>
            <p14:sldId id="446"/>
            <p14:sldId id="447"/>
            <p14:sldId id="448"/>
            <p14:sldId id="449"/>
            <p14:sldId id="450"/>
            <p14:sldId id="451"/>
            <p14:sldId id="444"/>
          </p14:sldIdLst>
        </p14:section>
        <p14:section name="uCOS Introduction" id="{4DE92473-B28E-47DB-BB48-EA9D5B102256}">
          <p14:sldIdLst>
            <p14:sldId id="403"/>
            <p14:sldId id="404"/>
            <p14:sldId id="405"/>
            <p14:sldId id="406"/>
            <p14:sldId id="407"/>
            <p14:sldId id="408"/>
            <p14:sldId id="409"/>
            <p14:sldId id="410"/>
            <p14:sldId id="411"/>
            <p14:sldId id="412"/>
          </p14:sldIdLst>
        </p14:section>
        <p14:section name="Porting uCOS" id="{2B6D24D2-BFD3-437E-B2DC-3288AA6F266B}">
          <p14:sldIdLst>
            <p14:sldId id="413"/>
            <p14:sldId id="414"/>
            <p14:sldId id="415"/>
            <p14:sldId id="416"/>
            <p14:sldId id="417"/>
            <p14:sldId id="418"/>
            <p14:sldId id="419"/>
            <p14:sldId id="420"/>
            <p14:sldId id="421"/>
            <p14:sldId id="422"/>
            <p14:sldId id="423"/>
            <p14:sldId id="424"/>
            <p14:sldId id="425"/>
            <p14:sldId id="426"/>
            <p14:sldId id="427"/>
            <p14:sldId id="428"/>
            <p14:sldId id="429"/>
            <p14:sldId id="453"/>
            <p14:sldId id="430"/>
            <p14:sldId id="431"/>
            <p14:sldId id="432"/>
            <p14:sldId id="433"/>
            <p14:sldId id="434"/>
            <p14:sldId id="435"/>
            <p14:sldId id="436"/>
            <p14:sldId id="437"/>
          </p14:sldIdLst>
        </p14:section>
        <p14:section name="uCOS Service Categories" id="{F55C75AF-F507-406E-B2CF-E552796B0579}">
          <p14:sldIdLst>
            <p14:sldId id="310"/>
            <p14:sldId id="312"/>
          </p14:sldIdLst>
        </p14:section>
        <p14:section name="Task Management" id="{E7EE4FDA-280C-4688-932F-614FDB888E94}">
          <p14:sldIdLst>
            <p14:sldId id="311"/>
            <p14:sldId id="314"/>
            <p14:sldId id="313"/>
            <p14:sldId id="316"/>
            <p14:sldId id="317"/>
          </p14:sldIdLst>
        </p14:section>
        <p14:section name="Time Management" id="{EA4C55DA-FAEF-4142-97AD-C3B8C094F946}">
          <p14:sldIdLst>
            <p14:sldId id="315"/>
            <p14:sldId id="318"/>
            <p14:sldId id="319"/>
          </p14:sldIdLst>
        </p14:section>
        <p14:section name="Interrupt Management" id="{7735FD85-0962-46BA-A40D-2956E5606744}">
          <p14:sldIdLst>
            <p14:sldId id="320"/>
          </p14:sldIdLst>
        </p14:section>
        <p14:section name="Semaphores" id="{2C0A4F10-F6E4-4FF0-B93F-5D1615F1619C}">
          <p14:sldIdLst>
            <p14:sldId id="321"/>
            <p14:sldId id="323"/>
            <p14:sldId id="324"/>
            <p14:sldId id="322"/>
            <p14:sldId id="363"/>
          </p14:sldIdLst>
        </p14:section>
        <p14:section name="Mutexes" id="{6FD9F6AE-947C-4698-BA97-28E3044ACF09}">
          <p14:sldIdLst>
            <p14:sldId id="326"/>
            <p14:sldId id="325"/>
            <p14:sldId id="328"/>
            <p14:sldId id="330"/>
            <p14:sldId id="329"/>
            <p14:sldId id="327"/>
            <p14:sldId id="364"/>
          </p14:sldIdLst>
        </p14:section>
        <p14:section name="Mailboxes" id="{E9639244-0BAF-4B82-B7DA-61F8494422C3}">
          <p14:sldIdLst>
            <p14:sldId id="331"/>
            <p14:sldId id="333"/>
            <p14:sldId id="335"/>
            <p14:sldId id="336"/>
            <p14:sldId id="334"/>
            <p14:sldId id="332"/>
            <p14:sldId id="365"/>
          </p14:sldIdLst>
        </p14:section>
        <p14:section name="Queues" id="{7828527C-E0D9-4379-86E6-B3C8DB5EB502}">
          <p14:sldIdLst>
            <p14:sldId id="340"/>
            <p14:sldId id="347"/>
            <p14:sldId id="343"/>
            <p14:sldId id="344"/>
            <p14:sldId id="342"/>
            <p14:sldId id="345"/>
            <p14:sldId id="341"/>
            <p14:sldId id="367"/>
          </p14:sldIdLst>
        </p14:section>
        <p14:section name="Event Flags" id="{912C6AA7-4D7F-4A99-B377-AB1008F1C758}">
          <p14:sldIdLst>
            <p14:sldId id="348"/>
            <p14:sldId id="354"/>
            <p14:sldId id="350"/>
            <p14:sldId id="351"/>
            <p14:sldId id="353"/>
            <p14:sldId id="349"/>
            <p14:sldId id="368"/>
          </p14:sldIdLst>
        </p14:section>
        <p14:section name="Memory Management" id="{D56BFF7B-2A5B-4EBF-97DD-A20F877F6E90}">
          <p14:sldIdLst>
            <p14:sldId id="337"/>
            <p14:sldId id="338"/>
            <p14:sldId id="339"/>
            <p14:sldId id="346"/>
            <p14:sldId id="369"/>
          </p14:sldIdLst>
        </p14:section>
        <p14:section name="User-Defined Functions" id="{8356ECCF-01F1-47DF-93C5-3B63588EC639}">
          <p14:sldIdLst>
            <p14:sldId id="355"/>
            <p14:sldId id="357"/>
          </p14:sldIdLst>
        </p14:section>
        <p14:section name="Miscellaneous services" id="{1CBFEEDF-92FB-40F0-843C-660D719C75F9}">
          <p14:sldIdLst>
            <p14:sldId id="358"/>
            <p14:sldId id="359"/>
            <p14:sldId id="360"/>
            <p14:sldId id="361"/>
          </p14:sldIdLst>
        </p14:section>
        <p14:section name="uCOS Configuration" id="{74DA9377-6815-4B0F-B54B-3438DCBE7FF2}">
          <p14:sldIdLst>
            <p14:sldId id="395"/>
            <p14:sldId id="396"/>
            <p14:sldId id="397"/>
            <p14:sldId id="398"/>
            <p14:sldId id="399"/>
            <p14:sldId id="400"/>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EEF"/>
    <a:srgbClr val="EAEFF7"/>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51" autoAdjust="0"/>
    <p:restoredTop sz="95501" autoAdjust="0"/>
  </p:normalViewPr>
  <p:slideViewPr>
    <p:cSldViewPr snapToGrid="0">
      <p:cViewPr varScale="1">
        <p:scale>
          <a:sx n="84" d="100"/>
          <a:sy n="84" d="100"/>
        </p:scale>
        <p:origin x="72" y="5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32168-CCB6-4D43-AF6F-1C21CACFCF46}" type="datetimeFigureOut">
              <a:rPr lang="en-US" smtClean="0"/>
              <a:t>1/19/2020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0D94E-54D1-4437-8521-3A4DFBD5C144}" type="slidenum">
              <a:rPr lang="en-US" smtClean="0"/>
              <a:t>‹#›</a:t>
            </a:fld>
            <a:endParaRPr lang="en-US" dirty="0"/>
          </a:p>
        </p:txBody>
      </p:sp>
    </p:spTree>
    <p:extLst>
      <p:ext uri="{BB962C8B-B14F-4D97-AF65-F5344CB8AC3E}">
        <p14:creationId xmlns:p14="http://schemas.microsoft.com/office/powerpoint/2010/main" val="86644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E95BB6-095A-4969-8311-CBEBA3707D18}"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58364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716A6-E861-43AA-B563-3FF9ADDCD33F}"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22825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D07C71-9E01-47CC-87C2-F39B5256B5AA}"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6206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B28524-9A45-4133-86D7-1F0D1464A4FB}"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0008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2CE3B4-01EE-4626-9418-FAB25CFE6551}" type="datetime1">
              <a:rPr lang="en-US" smtClean="0"/>
              <a:t>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44845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DC5D3-1809-4B9F-A00B-150D1F383247}"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9036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8E93AB-D667-43BA-98CE-D55CBD8F9985}" type="datetime1">
              <a:rPr lang="en-US" smtClean="0"/>
              <a:t>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7694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E123B-8D64-40C4-A09F-F65400ED1565}" type="datetime1">
              <a:rPr lang="en-US" smtClean="0"/>
              <a:t>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69290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6A7F3-F1BD-44C9-8667-F8D4E1ED9959}" type="datetime1">
              <a:rPr lang="en-US" smtClean="0"/>
              <a:t>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165787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4E58C-A543-4B39-A6B0-0173C43A8841}"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402149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D1A9A-45E5-42A5-9846-E438FBE51C17}" type="datetime1">
              <a:rPr lang="en-US" smtClean="0"/>
              <a:t>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E463A4-CC55-4EB3-8549-8876C08BF813}" type="slidenum">
              <a:rPr lang="en-US" smtClean="0"/>
              <a:t>‹#›</a:t>
            </a:fld>
            <a:endParaRPr lang="en-US" dirty="0"/>
          </a:p>
        </p:txBody>
      </p:sp>
    </p:spTree>
    <p:extLst>
      <p:ext uri="{BB962C8B-B14F-4D97-AF65-F5344CB8AC3E}">
        <p14:creationId xmlns:p14="http://schemas.microsoft.com/office/powerpoint/2010/main" val="233881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D26C8-B9C5-4DBA-9EE5-02A2CB45EA62}" type="datetime1">
              <a:rPr lang="en-US" smtClean="0"/>
              <a:t>1/19/2020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63A4-CC55-4EB3-8549-8876C08BF813}" type="slidenum">
              <a:rPr lang="en-US" smtClean="0"/>
              <a:t>‹#›</a:t>
            </a:fld>
            <a:endParaRPr lang="en-US" dirty="0"/>
          </a:p>
        </p:txBody>
      </p:sp>
    </p:spTree>
    <p:extLst>
      <p:ext uri="{BB962C8B-B14F-4D97-AF65-F5344CB8AC3E}">
        <p14:creationId xmlns:p14="http://schemas.microsoft.com/office/powerpoint/2010/main" val="3943709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28" y="0"/>
            <a:ext cx="9139944" cy="6858000"/>
          </a:xfrm>
          <a:prstGeom prst="rect">
            <a:avLst/>
          </a:prstGeom>
        </p:spPr>
      </p:pic>
      <p:sp>
        <p:nvSpPr>
          <p:cNvPr id="2" name="Title 1"/>
          <p:cNvSpPr>
            <a:spLocks noGrp="1"/>
          </p:cNvSpPr>
          <p:nvPr>
            <p:ph type="ctrTitle"/>
          </p:nvPr>
        </p:nvSpPr>
        <p:spPr/>
        <p:txBody>
          <a:bodyPr>
            <a:normAutofit fontScale="90000"/>
          </a:bodyPr>
          <a:lstStyle/>
          <a:p>
            <a:r>
              <a:rPr lang="en-US" dirty="0" smtClean="0">
                <a:solidFill>
                  <a:schemeClr val="bg1">
                    <a:lumMod val="85000"/>
                  </a:schemeClr>
                </a:solidFill>
              </a:rPr>
              <a:t>EMBSYS 105</a:t>
            </a:r>
            <a:br>
              <a:rPr lang="en-US" dirty="0" smtClean="0">
                <a:solidFill>
                  <a:schemeClr val="bg1">
                    <a:lumMod val="85000"/>
                  </a:schemeClr>
                </a:solidFill>
              </a:rPr>
            </a:br>
            <a:r>
              <a:rPr lang="en-US" dirty="0" smtClean="0">
                <a:solidFill>
                  <a:schemeClr val="bg1">
                    <a:lumMod val="85000"/>
                  </a:schemeClr>
                </a:solidFill>
              </a:rPr>
              <a:t>Programming with Embedded &amp; Real-Time </a:t>
            </a:r>
            <a:r>
              <a:rPr lang="en-US" dirty="0">
                <a:solidFill>
                  <a:schemeClr val="bg1">
                    <a:lumMod val="85000"/>
                  </a:schemeClr>
                </a:solidFill>
              </a:rPr>
              <a:t>O</a:t>
            </a:r>
            <a:r>
              <a:rPr lang="en-US" dirty="0" smtClean="0">
                <a:solidFill>
                  <a:schemeClr val="bg1">
                    <a:lumMod val="85000"/>
                  </a:schemeClr>
                </a:solidFill>
              </a:rPr>
              <a:t>perating </a:t>
            </a:r>
            <a:r>
              <a:rPr lang="en-US" dirty="0">
                <a:solidFill>
                  <a:schemeClr val="bg1">
                    <a:lumMod val="85000"/>
                  </a:schemeClr>
                </a:solidFill>
              </a:rPr>
              <a:t>S</a:t>
            </a:r>
            <a:r>
              <a:rPr lang="en-US" dirty="0" smtClean="0">
                <a:solidFill>
                  <a:schemeClr val="bg1">
                    <a:lumMod val="85000"/>
                  </a:schemeClr>
                </a:solidFill>
              </a:rPr>
              <a:t>ystems</a:t>
            </a:r>
            <a:endParaRPr lang="en-US" dirty="0">
              <a:solidFill>
                <a:schemeClr val="bg1">
                  <a:lumMod val="85000"/>
                </a:schemeClr>
              </a:solidFill>
            </a:endParaRPr>
          </a:p>
        </p:txBody>
      </p:sp>
      <p:sp>
        <p:nvSpPr>
          <p:cNvPr id="3" name="Subtitle 2"/>
          <p:cNvSpPr>
            <a:spLocks noGrp="1"/>
          </p:cNvSpPr>
          <p:nvPr>
            <p:ph type="subTitle" idx="1"/>
          </p:nvPr>
        </p:nvSpPr>
        <p:spPr>
          <a:xfrm>
            <a:off x="1524000" y="3888476"/>
            <a:ext cx="9144000" cy="1655762"/>
          </a:xfrm>
        </p:spPr>
        <p:txBody>
          <a:bodyPr>
            <a:normAutofit fontScale="92500" lnSpcReduction="10000"/>
          </a:bodyPr>
          <a:lstStyle/>
          <a:p>
            <a:r>
              <a:rPr lang="en-US" dirty="0">
                <a:solidFill>
                  <a:schemeClr val="bg1">
                    <a:lumMod val="85000"/>
                  </a:schemeClr>
                </a:solidFill>
              </a:rPr>
              <a:t>Instructor: Nick Strathy, nstrathy@uw.edu</a:t>
            </a:r>
          </a:p>
          <a:p>
            <a:r>
              <a:rPr lang="en-US" dirty="0">
                <a:solidFill>
                  <a:schemeClr val="bg1">
                    <a:lumMod val="85000"/>
                  </a:schemeClr>
                </a:solidFill>
              </a:rPr>
              <a:t>TA: Gideon Lee, gideonhlee@yahoo.com</a:t>
            </a:r>
          </a:p>
          <a:p>
            <a:r>
              <a:rPr lang="en-US" dirty="0">
                <a:solidFill>
                  <a:schemeClr val="bg1">
                    <a:lumMod val="85000"/>
                  </a:schemeClr>
                </a:solidFill>
              </a:rPr>
              <a:t>© N. Strathy 2020</a:t>
            </a:r>
          </a:p>
          <a:p>
            <a:r>
              <a:rPr lang="en-US" dirty="0">
                <a:solidFill>
                  <a:schemeClr val="bg1">
                    <a:lumMod val="85000"/>
                  </a:schemeClr>
                </a:solidFill>
              </a:rPr>
              <a:t>Lecture </a:t>
            </a:r>
            <a:r>
              <a:rPr lang="en-US" dirty="0" smtClean="0">
                <a:solidFill>
                  <a:schemeClr val="bg1">
                    <a:lumMod val="85000"/>
                  </a:schemeClr>
                </a:solidFill>
              </a:rPr>
              <a:t>3                                     1/20/2020</a:t>
            </a:r>
            <a:endParaRPr lang="en-US" dirty="0">
              <a:solidFill>
                <a:schemeClr val="bg1">
                  <a:lumMod val="85000"/>
                </a:schemeClr>
              </a:solidFill>
            </a:endParaRPr>
          </a:p>
          <a:p>
            <a:endParaRPr lang="en-US" dirty="0"/>
          </a:p>
          <a:p>
            <a:endParaRPr lang="en-US" dirty="0" smtClean="0"/>
          </a:p>
        </p:txBody>
      </p:sp>
    </p:spTree>
    <p:extLst>
      <p:ext uri="{BB962C8B-B14F-4D97-AF65-F5344CB8AC3E}">
        <p14:creationId xmlns:p14="http://schemas.microsoft.com/office/powerpoint/2010/main" val="3938540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structs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10</a:t>
            </a:fld>
            <a:endParaRPr lang="en-US" dirty="0"/>
          </a:p>
        </p:txBody>
      </p:sp>
      <p:sp>
        <p:nvSpPr>
          <p:cNvPr id="4" name="TextBox 3"/>
          <p:cNvSpPr txBox="1"/>
          <p:nvPr/>
        </p:nvSpPr>
        <p:spPr>
          <a:xfrm>
            <a:off x="892887" y="1509743"/>
            <a:ext cx="3089114" cy="6186309"/>
          </a:xfrm>
          <a:prstGeom prst="rect">
            <a:avLst/>
          </a:prstGeom>
          <a:noFill/>
        </p:spPr>
        <p:txBody>
          <a:bodyPr wrap="square" rtlCol="0">
            <a:spAutoFit/>
          </a:bodyPr>
          <a:lstStyle/>
          <a:p>
            <a:endParaRPr lang="en-US" dirty="0"/>
          </a:p>
          <a:p>
            <a:r>
              <a:rPr lang="en-US" b="1" dirty="0"/>
              <a:t>‘Arrow’ operator </a:t>
            </a:r>
            <a:r>
              <a:rPr lang="en-US" b="1" dirty="0" smtClean="0"/>
              <a:t>‘-&gt;’</a:t>
            </a:r>
          </a:p>
          <a:p>
            <a:endParaRPr lang="en-US" b="1" dirty="0" smtClean="0"/>
          </a:p>
          <a:p>
            <a:pPr marL="285750" indent="-285750">
              <a:buFont typeface="Arial" panose="020B0604020202020204" pitchFamily="34" charset="0"/>
              <a:buChar char="•"/>
            </a:pPr>
            <a:r>
              <a:rPr lang="en-US" dirty="0" smtClean="0"/>
              <a:t>Given a </a:t>
            </a:r>
            <a:r>
              <a:rPr lang="en-US" i="1" dirty="0" smtClean="0"/>
              <a:t>pointer</a:t>
            </a:r>
            <a:r>
              <a:rPr lang="en-US" dirty="0" smtClean="0"/>
              <a:t> to an instance of a </a:t>
            </a:r>
            <a:r>
              <a:rPr lang="en-US" dirty="0" err="1" smtClean="0"/>
              <a:t>struct</a:t>
            </a:r>
            <a:r>
              <a:rPr lang="en-US" dirty="0" smtClean="0"/>
              <a:t>, use the arrow operator to offset to fields in the </a:t>
            </a:r>
            <a:r>
              <a:rPr lang="en-US" dirty="0" err="1" smtClean="0"/>
              <a:t>struct</a:t>
            </a:r>
            <a:endParaRPr lang="en-US" dirty="0" smtClean="0"/>
          </a:p>
          <a:p>
            <a:endParaRPr lang="en-US" b="1" dirty="0"/>
          </a:p>
          <a:p>
            <a:r>
              <a:rPr lang="en-US" dirty="0" err="1" smtClean="0"/>
              <a:t>TaskControl</a:t>
            </a:r>
            <a:r>
              <a:rPr lang="en-US" dirty="0" smtClean="0"/>
              <a:t> task2;</a:t>
            </a:r>
          </a:p>
          <a:p>
            <a:endParaRPr lang="en-US" dirty="0"/>
          </a:p>
          <a:p>
            <a:r>
              <a:rPr lang="en-US" dirty="0" smtClean="0"/>
              <a:t>TaskControl* pTask = &amp;task2;</a:t>
            </a:r>
          </a:p>
          <a:p>
            <a:endParaRPr lang="en-US" dirty="0"/>
          </a:p>
          <a:p>
            <a:r>
              <a:rPr lang="en-US" dirty="0" smtClean="0"/>
              <a:t>pTask-&gt;id = 20;</a:t>
            </a:r>
          </a:p>
          <a:p>
            <a:r>
              <a:rPr lang="en-US" dirty="0" smtClean="0"/>
              <a:t>pTask-&gt;status = blocked;</a:t>
            </a:r>
          </a:p>
          <a:p>
            <a:endParaRPr lang="en-US" dirty="0"/>
          </a:p>
          <a:p>
            <a:endParaRPr lang="en-US" dirty="0" smtClean="0"/>
          </a:p>
          <a:p>
            <a:endParaRPr lang="en-US" dirty="0"/>
          </a:p>
          <a:p>
            <a:endParaRPr lang="en-US" dirty="0"/>
          </a:p>
          <a:p>
            <a:endParaRPr lang="en-US" dirty="0" smtClean="0"/>
          </a:p>
          <a:p>
            <a:endParaRPr lang="en-US" dirty="0"/>
          </a:p>
          <a:p>
            <a:endParaRPr lang="en-US" dirty="0"/>
          </a:p>
          <a:p>
            <a:endParaRPr lang="en-US" dirty="0" smtClean="0"/>
          </a:p>
        </p:txBody>
      </p:sp>
      <p:sp>
        <p:nvSpPr>
          <p:cNvPr id="29" name="Rectangle 28"/>
          <p:cNvSpPr/>
          <p:nvPr/>
        </p:nvSpPr>
        <p:spPr>
          <a:xfrm>
            <a:off x="3878580" y="1363980"/>
            <a:ext cx="3177540" cy="4168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4855522" y="1696671"/>
            <a:ext cx="775658" cy="369332"/>
          </a:xfrm>
          <a:prstGeom prst="rect">
            <a:avLst/>
          </a:prstGeom>
          <a:noFill/>
        </p:spPr>
        <p:txBody>
          <a:bodyPr wrap="square" rtlCol="0">
            <a:spAutoFit/>
          </a:bodyPr>
          <a:lstStyle/>
          <a:p>
            <a:pPr algn="r"/>
            <a:r>
              <a:rPr lang="en-US" dirty="0" smtClean="0"/>
              <a:t>task1</a:t>
            </a:r>
            <a:endParaRPr lang="en-US" dirty="0"/>
          </a:p>
        </p:txBody>
      </p:sp>
      <p:graphicFrame>
        <p:nvGraphicFramePr>
          <p:cNvPr id="47" name="Table 46"/>
          <p:cNvGraphicFramePr>
            <a:graphicFrameLocks noGrp="1"/>
          </p:cNvGraphicFramePr>
          <p:nvPr/>
        </p:nvGraphicFramePr>
        <p:xfrm>
          <a:off x="5681088" y="1695163"/>
          <a:ext cx="734060" cy="74168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5007922" y="2885391"/>
            <a:ext cx="775658" cy="369332"/>
          </a:xfrm>
          <a:prstGeom prst="rect">
            <a:avLst/>
          </a:prstGeom>
          <a:noFill/>
        </p:spPr>
        <p:txBody>
          <a:bodyPr wrap="square" rtlCol="0">
            <a:spAutoFit/>
          </a:bodyPr>
          <a:lstStyle/>
          <a:p>
            <a:pPr algn="r"/>
            <a:r>
              <a:rPr lang="en-US" dirty="0" smtClean="0"/>
              <a:t>task2</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735781975"/>
              </p:ext>
            </p:extLst>
          </p:nvPr>
        </p:nvGraphicFramePr>
        <p:xfrm>
          <a:off x="5833488" y="2883883"/>
          <a:ext cx="734060" cy="74168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20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031908" y="4140097"/>
            <a:ext cx="782395" cy="369332"/>
          </a:xfrm>
          <a:prstGeom prst="rect">
            <a:avLst/>
          </a:prstGeom>
          <a:noFill/>
        </p:spPr>
        <p:txBody>
          <a:bodyPr wrap="square" rtlCol="0">
            <a:spAutoFit/>
          </a:bodyPr>
          <a:lstStyle/>
          <a:p>
            <a:pPr algn="r"/>
            <a:r>
              <a:rPr lang="en-US" dirty="0" smtClean="0"/>
              <a:t>pTask</a:t>
            </a:r>
            <a:endParaRPr lang="en-US" dirty="0"/>
          </a:p>
        </p:txBody>
      </p:sp>
      <p:sp>
        <p:nvSpPr>
          <p:cNvPr id="12" name="Rectangle 11"/>
          <p:cNvSpPr/>
          <p:nvPr/>
        </p:nvSpPr>
        <p:spPr>
          <a:xfrm>
            <a:off x="4814304" y="422750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flipV="1">
            <a:off x="5124865" y="3322320"/>
            <a:ext cx="556223" cy="1035517"/>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7207042" y="1613416"/>
            <a:ext cx="764953" cy="369332"/>
          </a:xfrm>
          <a:prstGeom prst="rect">
            <a:avLst/>
          </a:prstGeom>
          <a:noFill/>
        </p:spPr>
        <p:txBody>
          <a:bodyPr wrap="none" rtlCol="0">
            <a:spAutoFit/>
          </a:bodyPr>
          <a:lstStyle/>
          <a:p>
            <a:r>
              <a:rPr lang="en-US" b="1" dirty="0" smtClean="0"/>
              <a:t>SRAM</a:t>
            </a:r>
            <a:endParaRPr lang="en-US" b="1" dirty="0"/>
          </a:p>
        </p:txBody>
      </p:sp>
    </p:spTree>
    <p:extLst>
      <p:ext uri="{BB962C8B-B14F-4D97-AF65-F5344CB8AC3E}">
        <p14:creationId xmlns:p14="http://schemas.microsoft.com/office/powerpoint/2010/main" val="375285520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9E463A4-CC55-4EB3-8549-8876C08BF813}" type="slidenum">
              <a:rPr lang="en-US" smtClean="0"/>
              <a:t>100</a:t>
            </a:fld>
            <a:endParaRPr lang="en-US" dirty="0"/>
          </a:p>
        </p:txBody>
      </p:sp>
      <p:sp>
        <p:nvSpPr>
          <p:cNvPr id="4" name="Rectangle 3"/>
          <p:cNvSpPr/>
          <p:nvPr/>
        </p:nvSpPr>
        <p:spPr>
          <a:xfrm>
            <a:off x="1220095" y="1524000"/>
            <a:ext cx="2539106" cy="430711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extBox 4"/>
          <p:cNvSpPr txBox="1"/>
          <p:nvPr/>
        </p:nvSpPr>
        <p:spPr>
          <a:xfrm>
            <a:off x="1349828" y="1745342"/>
            <a:ext cx="1525931" cy="461665"/>
          </a:xfrm>
          <a:prstGeom prst="rect">
            <a:avLst/>
          </a:prstGeom>
          <a:noFill/>
          <a:ln>
            <a:noFill/>
          </a:ln>
        </p:spPr>
        <p:txBody>
          <a:bodyPr wrap="none" rtlCol="0">
            <a:spAutoFit/>
          </a:bodyPr>
          <a:lstStyle/>
          <a:p>
            <a:r>
              <a:rPr lang="en-US" sz="2400" dirty="0" smtClean="0"/>
              <a:t>uCOS code</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781661544"/>
              </p:ext>
            </p:extLst>
          </p:nvPr>
        </p:nvGraphicFramePr>
        <p:xfrm>
          <a:off x="1480457" y="2642394"/>
          <a:ext cx="2057400" cy="2667000"/>
        </p:xfrm>
        <a:graphic>
          <a:graphicData uri="http://schemas.openxmlformats.org/drawingml/2006/table">
            <a:tbl>
              <a:tblPr/>
              <a:tblGrid>
                <a:gridCol w="2057400"/>
              </a:tblGrid>
              <a:tr h="333375">
                <a:tc>
                  <a:txBody>
                    <a:bodyPr/>
                    <a:lstStyle/>
                    <a:p>
                      <a:pPr algn="l" fontAlgn="ctr"/>
                      <a:r>
                        <a:rPr lang="en-US" sz="2000" b="0" i="0" u="none" strike="noStrike" dirty="0">
                          <a:solidFill>
                            <a:srgbClr val="000000"/>
                          </a:solidFill>
                          <a:effectLst/>
                          <a:latin typeface="Calibri" panose="020F0502020204030204" pitchFamily="34" charset="0"/>
                        </a:rPr>
                        <a:t>OSInit()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OSTaskCreate()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OSTaskCreateExt()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smtClean="0">
                          <a:solidFill>
                            <a:srgbClr val="000000"/>
                          </a:solidFill>
                          <a:effectLst/>
                          <a:latin typeface="Calibri" panose="020F0502020204030204" pitchFamily="34" charset="0"/>
                        </a:rPr>
                        <a:t>OS_TaskIdle</a:t>
                      </a: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smtClean="0">
                          <a:solidFill>
                            <a:srgbClr val="000000"/>
                          </a:solidFill>
                          <a:effectLst/>
                          <a:latin typeface="Calibri" panose="020F0502020204030204" pitchFamily="34" charset="0"/>
                        </a:rPr>
                        <a:t>OS_TaskStat</a:t>
                      </a:r>
                      <a:r>
                        <a:rPr lang="en-US" sz="20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smtClean="0">
                          <a:solidFill>
                            <a:srgbClr val="000000"/>
                          </a:solidFill>
                          <a:effectLst/>
                          <a:latin typeface="Calibri" panose="020F0502020204030204" pitchFamily="34" charset="0"/>
                        </a:rPr>
                        <a:t>OSSched()</a:t>
                      </a:r>
                      <a:endParaRPr lang="en-US" sz="20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OSTimeTick()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93416369"/>
              </p:ext>
            </p:extLst>
          </p:nvPr>
        </p:nvGraphicFramePr>
        <p:xfrm>
          <a:off x="4448175" y="2309132"/>
          <a:ext cx="2540000" cy="3000375"/>
        </p:xfrm>
        <a:graphic>
          <a:graphicData uri="http://schemas.openxmlformats.org/drawingml/2006/table">
            <a:tbl>
              <a:tblPr/>
              <a:tblGrid>
                <a:gridCol w="2540000"/>
              </a:tblGrid>
              <a:tr h="333375">
                <a:tc>
                  <a:txBody>
                    <a:bodyPr/>
                    <a:lstStyle/>
                    <a:p>
                      <a:pPr algn="l" fontAlgn="ctr"/>
                      <a:r>
                        <a:rPr lang="en-US" sz="2000" b="0" i="0" u="none" strike="noStrike" dirty="0">
                          <a:solidFill>
                            <a:srgbClr val="000000"/>
                          </a:solidFill>
                          <a:effectLst/>
                          <a:latin typeface="Calibri" panose="020F0502020204030204" pitchFamily="34" charset="0"/>
                        </a:rPr>
                        <a:t>OSInitHookBegin()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OSInitHookEnd()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OSTaskCreateHook()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OSTCBInitHook()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OSTaskDelHook()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OSTaskIdleHook()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OSTaskStatHook()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1600" b="0" i="0" u="none" strike="noStrike" dirty="0" smtClean="0">
                          <a:solidFill>
                            <a:srgbClr val="000000"/>
                          </a:solidFill>
                          <a:effectLst/>
                          <a:latin typeface="Calibri" panose="020F0502020204030204" pitchFamily="34" charset="0"/>
                        </a:rPr>
                        <a:t>OSCtxSw()</a:t>
                      </a:r>
                      <a:r>
                        <a:rPr lang="en-US" sz="1600" b="0" i="0" u="none" strike="noStrike" baseline="0" dirty="0" smtClean="0">
                          <a:solidFill>
                            <a:srgbClr val="000000"/>
                          </a:solidFill>
                          <a:effectLst/>
                          <a:latin typeface="Calibri" panose="020F0502020204030204" pitchFamily="34" charset="0"/>
                        </a:rPr>
                        <a:t> </a:t>
                      </a:r>
                      <a:r>
                        <a:rPr lang="en-US" sz="1600" b="0" i="0" u="none" strike="noStrike" baseline="0" dirty="0" smtClean="0">
                          <a:solidFill>
                            <a:srgbClr val="000000"/>
                          </a:solidFill>
                          <a:effectLst/>
                          <a:latin typeface="Calibri" panose="020F0502020204030204" pitchFamily="34" charset="0"/>
                          <a:sym typeface="Wingdings" panose="05000000000000000000" pitchFamily="2" charset="2"/>
                        </a:rPr>
                        <a:t></a:t>
                      </a:r>
                      <a:r>
                        <a:rPr lang="en-US" sz="1600" b="0" i="0" u="none" strike="noStrike" dirty="0" smtClean="0">
                          <a:solidFill>
                            <a:srgbClr val="000000"/>
                          </a:solidFill>
                          <a:effectLst/>
                          <a:latin typeface="Calibri" panose="020F0502020204030204" pitchFamily="34" charset="0"/>
                        </a:rPr>
                        <a:t> OSTaskSwHook</a:t>
                      </a:r>
                      <a:r>
                        <a:rPr lang="en-US" sz="1600" b="0" i="0" u="none" strike="noStrike" dirty="0">
                          <a:solidFill>
                            <a:srgbClr val="000000"/>
                          </a:solidFill>
                          <a:effectLst/>
                          <a:latin typeface="Calibri" panose="020F0502020204030204" pitchFamily="34"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OSTimeTickHook()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8329309"/>
              </p:ext>
            </p:extLst>
          </p:nvPr>
        </p:nvGraphicFramePr>
        <p:xfrm>
          <a:off x="8026400" y="2976721"/>
          <a:ext cx="2540000" cy="2333625"/>
        </p:xfrm>
        <a:graphic>
          <a:graphicData uri="http://schemas.openxmlformats.org/drawingml/2006/table">
            <a:tbl>
              <a:tblPr/>
              <a:tblGrid>
                <a:gridCol w="2540000"/>
              </a:tblGrid>
              <a:tr h="333375">
                <a:tc>
                  <a:txBody>
                    <a:bodyPr/>
                    <a:lstStyle/>
                    <a:p>
                      <a:pPr algn="l" fontAlgn="ctr"/>
                      <a:r>
                        <a:rPr lang="en-US" sz="2000" b="0" i="0" u="none" strike="noStrike" dirty="0">
                          <a:solidFill>
                            <a:srgbClr val="000000"/>
                          </a:solidFill>
                          <a:effectLst/>
                          <a:latin typeface="Calibri" panose="020F0502020204030204" pitchFamily="34" charset="0"/>
                        </a:rPr>
                        <a:t>App_TaskCreateHook()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App_TCBInitHook()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App_TaskDelHook()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App_TaskIdleHook()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App_TaskStatHook()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App_TaskSwHook()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3375">
                <a:tc>
                  <a:txBody>
                    <a:bodyPr/>
                    <a:lstStyle/>
                    <a:p>
                      <a:pPr algn="l" fontAlgn="ctr"/>
                      <a:r>
                        <a:rPr lang="en-US" sz="2000" b="0" i="0" u="none" strike="noStrike" dirty="0">
                          <a:solidFill>
                            <a:srgbClr val="000000"/>
                          </a:solidFill>
                          <a:effectLst/>
                          <a:latin typeface="Calibri" panose="020F0502020204030204" pitchFamily="34" charset="0"/>
                        </a:rPr>
                        <a:t>App_TimeTickHook()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0" name="Elbow Connector 9"/>
          <p:cNvCxnSpPr/>
          <p:nvPr/>
        </p:nvCxnSpPr>
        <p:spPr>
          <a:xfrm flipV="1">
            <a:off x="3543300" y="2501900"/>
            <a:ext cx="889000" cy="3302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3543300" y="2743200"/>
            <a:ext cx="889000" cy="889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543300" y="3479800"/>
            <a:ext cx="889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3543300" y="3144520"/>
            <a:ext cx="889000" cy="33528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543300" y="3136900"/>
            <a:ext cx="88900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7" idx="1"/>
          </p:cNvCxnSpPr>
          <p:nvPr/>
        </p:nvCxnSpPr>
        <p:spPr>
          <a:xfrm flipV="1">
            <a:off x="3543300" y="3809319"/>
            <a:ext cx="904875" cy="5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43300" y="4142740"/>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543300" y="4478020"/>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43300" y="4813300"/>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43300" y="5125720"/>
            <a:ext cx="90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987540" y="3136900"/>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987540" y="3472180"/>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987540" y="3831407"/>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987540" y="4137294"/>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987540" y="4470400"/>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6987540" y="4813300"/>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987540" y="5118100"/>
            <a:ext cx="1021080" cy="7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16400" y="1523999"/>
            <a:ext cx="2971800" cy="430711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TextBox 54"/>
          <p:cNvSpPr txBox="1"/>
          <p:nvPr/>
        </p:nvSpPr>
        <p:spPr>
          <a:xfrm>
            <a:off x="4479134" y="1745341"/>
            <a:ext cx="1325043" cy="461665"/>
          </a:xfrm>
          <a:prstGeom prst="rect">
            <a:avLst/>
          </a:prstGeom>
          <a:noFill/>
          <a:ln>
            <a:noFill/>
          </a:ln>
        </p:spPr>
        <p:txBody>
          <a:bodyPr wrap="none" rtlCol="0">
            <a:spAutoFit/>
          </a:bodyPr>
          <a:lstStyle/>
          <a:p>
            <a:r>
              <a:rPr lang="en-US" sz="2400" dirty="0" smtClean="0"/>
              <a:t>BSP code</a:t>
            </a:r>
            <a:endParaRPr lang="en-US" sz="2400" dirty="0"/>
          </a:p>
        </p:txBody>
      </p:sp>
      <p:sp>
        <p:nvSpPr>
          <p:cNvPr id="56" name="Rectangle 55"/>
          <p:cNvSpPr/>
          <p:nvPr/>
        </p:nvSpPr>
        <p:spPr>
          <a:xfrm>
            <a:off x="7645398" y="1523999"/>
            <a:ext cx="3251201" cy="430711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TextBox 56"/>
          <p:cNvSpPr txBox="1"/>
          <p:nvPr/>
        </p:nvSpPr>
        <p:spPr>
          <a:xfrm>
            <a:off x="7844634" y="1745341"/>
            <a:ext cx="1360309" cy="461665"/>
          </a:xfrm>
          <a:prstGeom prst="rect">
            <a:avLst/>
          </a:prstGeom>
          <a:noFill/>
          <a:ln>
            <a:noFill/>
          </a:ln>
        </p:spPr>
        <p:txBody>
          <a:bodyPr wrap="none" rtlCol="0">
            <a:spAutoFit/>
          </a:bodyPr>
          <a:lstStyle/>
          <a:p>
            <a:r>
              <a:rPr lang="en-US" sz="2400" dirty="0" smtClean="0"/>
              <a:t>App code</a:t>
            </a:r>
            <a:endParaRPr lang="en-US" sz="2400" dirty="0"/>
          </a:p>
        </p:txBody>
      </p:sp>
      <p:sp>
        <p:nvSpPr>
          <p:cNvPr id="58"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uCOS Services – User-Defined Functions</a:t>
            </a:r>
            <a:endParaRPr lang="en-US" dirty="0"/>
          </a:p>
        </p:txBody>
      </p:sp>
    </p:spTree>
    <p:extLst>
      <p:ext uri="{BB962C8B-B14F-4D97-AF65-F5344CB8AC3E}">
        <p14:creationId xmlns:p14="http://schemas.microsoft.com/office/powerpoint/2010/main" val="23204631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a:t>
            </a:r>
            <a:r>
              <a:rPr lang="en-US" dirty="0" smtClean="0"/>
              <a:t>Miscellaneous</a:t>
            </a:r>
            <a:endParaRPr lang="en-US" dirty="0"/>
          </a:p>
        </p:txBody>
      </p:sp>
      <p:sp>
        <p:nvSpPr>
          <p:cNvPr id="3" name="Content Placeholder 2"/>
          <p:cNvSpPr>
            <a:spLocks noGrp="1"/>
          </p:cNvSpPr>
          <p:nvPr>
            <p:ph idx="1"/>
          </p:nvPr>
        </p:nvSpPr>
        <p:spPr/>
        <p:txBody>
          <a:bodyPr>
            <a:normAutofit lnSpcReduction="10000"/>
          </a:bodyPr>
          <a:lstStyle/>
          <a:p>
            <a:r>
              <a:rPr lang="en-US" b="1" dirty="0" smtClean="0"/>
              <a:t>void OSInit()</a:t>
            </a:r>
          </a:p>
          <a:p>
            <a:pPr lvl="1"/>
            <a:r>
              <a:rPr lang="en-US" dirty="0" smtClean="0"/>
              <a:t>Initializes uCOS</a:t>
            </a:r>
            <a:endParaRPr lang="en-US" dirty="0"/>
          </a:p>
          <a:p>
            <a:pPr lvl="1"/>
            <a:r>
              <a:rPr lang="en-US" dirty="0" smtClean="0"/>
              <a:t>Must be called prior to calling OSStart() which starts multitasking</a:t>
            </a:r>
          </a:p>
          <a:p>
            <a:r>
              <a:rPr lang="en-US" b="1" dirty="0" smtClean="0"/>
              <a:t>void OSSchedLock()</a:t>
            </a:r>
          </a:p>
          <a:p>
            <a:pPr lvl="1"/>
            <a:r>
              <a:rPr lang="en-US" dirty="0" smtClean="0"/>
              <a:t>Disables the scheduler until OSSchedUnLock() is called</a:t>
            </a:r>
          </a:p>
          <a:p>
            <a:pPr lvl="1"/>
            <a:r>
              <a:rPr lang="en-US" dirty="0" smtClean="0"/>
              <a:t>The calling task keeps control of the CPU until OSSchedUnlock() is called</a:t>
            </a:r>
          </a:p>
          <a:p>
            <a:pPr lvl="1"/>
            <a:r>
              <a:rPr lang="en-US" dirty="0" smtClean="0"/>
              <a:t>If there are nested calls to OSSchedLock</a:t>
            </a:r>
            <a:r>
              <a:rPr lang="en-US" dirty="0"/>
              <a:t>() </a:t>
            </a:r>
            <a:r>
              <a:rPr lang="en-US" dirty="0" smtClean="0"/>
              <a:t>there must be an equal number of OSSchedUnlock() calls before scheduling is resumed</a:t>
            </a:r>
          </a:p>
          <a:p>
            <a:pPr lvl="1"/>
            <a:r>
              <a:rPr lang="en-US" dirty="0" smtClean="0"/>
              <a:t>ISRs will still execute, assuming interrupts are enabled</a:t>
            </a:r>
          </a:p>
          <a:p>
            <a:pPr lvl="1"/>
            <a:r>
              <a:rPr lang="en-US" dirty="0" smtClean="0"/>
              <a:t>Caution: if the task that called OSSchedLock() gets blocked e.g. on a semaphore, the system will lock up because the scheduler cannot transfer control to any other task</a:t>
            </a:r>
          </a:p>
        </p:txBody>
      </p:sp>
      <p:sp>
        <p:nvSpPr>
          <p:cNvPr id="4" name="Slide Number Placeholder 3"/>
          <p:cNvSpPr>
            <a:spLocks noGrp="1"/>
          </p:cNvSpPr>
          <p:nvPr>
            <p:ph type="sldNum" sz="quarter" idx="12"/>
          </p:nvPr>
        </p:nvSpPr>
        <p:spPr/>
        <p:txBody>
          <a:bodyPr/>
          <a:lstStyle/>
          <a:p>
            <a:fld id="{F9E463A4-CC55-4EB3-8549-8876C08BF813}" type="slidenum">
              <a:rPr lang="en-US" smtClean="0"/>
              <a:t>101</a:t>
            </a:fld>
            <a:endParaRPr lang="en-US" dirty="0"/>
          </a:p>
        </p:txBody>
      </p:sp>
    </p:spTree>
    <p:extLst>
      <p:ext uri="{BB962C8B-B14F-4D97-AF65-F5344CB8AC3E}">
        <p14:creationId xmlns:p14="http://schemas.microsoft.com/office/powerpoint/2010/main" val="394125062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a:t>
            </a:r>
            <a:r>
              <a:rPr lang="en-US" dirty="0" smtClean="0"/>
              <a:t>Miscellaneous</a:t>
            </a:r>
            <a:endParaRPr lang="en-US" dirty="0"/>
          </a:p>
        </p:txBody>
      </p:sp>
      <p:sp>
        <p:nvSpPr>
          <p:cNvPr id="3" name="Content Placeholder 2"/>
          <p:cNvSpPr>
            <a:spLocks noGrp="1"/>
          </p:cNvSpPr>
          <p:nvPr>
            <p:ph idx="1"/>
          </p:nvPr>
        </p:nvSpPr>
        <p:spPr/>
        <p:txBody>
          <a:bodyPr>
            <a:normAutofit/>
          </a:bodyPr>
          <a:lstStyle/>
          <a:p>
            <a:r>
              <a:rPr lang="en-US" b="1" dirty="0" smtClean="0"/>
              <a:t>void OSSchedUnlock()</a:t>
            </a:r>
          </a:p>
          <a:p>
            <a:pPr lvl="1"/>
            <a:r>
              <a:rPr lang="en-US" dirty="0" smtClean="0"/>
              <a:t>Reenables task scheduling whenever it is paired with OSSchedLock()</a:t>
            </a:r>
          </a:p>
          <a:p>
            <a:pPr lvl="1"/>
            <a:r>
              <a:rPr lang="en-US" dirty="0" smtClean="0"/>
              <a:t>Caution: see OSSchedLock()</a:t>
            </a:r>
          </a:p>
          <a:p>
            <a:r>
              <a:rPr lang="en-US" b="1" dirty="0" smtClean="0"/>
              <a:t>void OSStart()</a:t>
            </a:r>
          </a:p>
          <a:p>
            <a:pPr lvl="1"/>
            <a:r>
              <a:rPr lang="en-US" dirty="0" smtClean="0"/>
              <a:t>Starts multitasking under uCOS. </a:t>
            </a:r>
          </a:p>
          <a:p>
            <a:pPr lvl="1"/>
            <a:r>
              <a:rPr lang="en-US" dirty="0" smtClean="0"/>
              <a:t>Should only be called once</a:t>
            </a:r>
          </a:p>
          <a:p>
            <a:pPr lvl="1"/>
            <a:r>
              <a:rPr lang="en-US" dirty="0" smtClean="0"/>
              <a:t>Calling it more than once has no effect after the first call.</a:t>
            </a:r>
          </a:p>
        </p:txBody>
      </p:sp>
      <p:sp>
        <p:nvSpPr>
          <p:cNvPr id="4" name="Slide Number Placeholder 3"/>
          <p:cNvSpPr>
            <a:spLocks noGrp="1"/>
          </p:cNvSpPr>
          <p:nvPr>
            <p:ph type="sldNum" sz="quarter" idx="12"/>
          </p:nvPr>
        </p:nvSpPr>
        <p:spPr/>
        <p:txBody>
          <a:bodyPr/>
          <a:lstStyle/>
          <a:p>
            <a:fld id="{F9E463A4-CC55-4EB3-8549-8876C08BF813}" type="slidenum">
              <a:rPr lang="en-US" smtClean="0"/>
              <a:t>102</a:t>
            </a:fld>
            <a:endParaRPr lang="en-US" dirty="0"/>
          </a:p>
        </p:txBody>
      </p:sp>
    </p:spTree>
    <p:extLst>
      <p:ext uri="{BB962C8B-B14F-4D97-AF65-F5344CB8AC3E}">
        <p14:creationId xmlns:p14="http://schemas.microsoft.com/office/powerpoint/2010/main" val="25135475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a:t>
            </a:r>
            <a:r>
              <a:rPr lang="en-US" dirty="0" smtClean="0"/>
              <a:t>Miscellaneous</a:t>
            </a:r>
            <a:endParaRPr lang="en-US" dirty="0"/>
          </a:p>
        </p:txBody>
      </p:sp>
      <p:sp>
        <p:nvSpPr>
          <p:cNvPr id="3" name="Content Placeholder 2"/>
          <p:cNvSpPr>
            <a:spLocks noGrp="1"/>
          </p:cNvSpPr>
          <p:nvPr>
            <p:ph idx="1"/>
          </p:nvPr>
        </p:nvSpPr>
        <p:spPr/>
        <p:txBody>
          <a:bodyPr>
            <a:normAutofit/>
          </a:bodyPr>
          <a:lstStyle/>
          <a:p>
            <a:r>
              <a:rPr lang="en-US" dirty="0" smtClean="0"/>
              <a:t>void OSStatInit()</a:t>
            </a:r>
          </a:p>
          <a:p>
            <a:pPr lvl="1"/>
            <a:r>
              <a:rPr lang="en-US" dirty="0" smtClean="0"/>
              <a:t>Initializes the system for the Stat task which monitors CPU usage of the system</a:t>
            </a:r>
          </a:p>
          <a:p>
            <a:pPr lvl="1"/>
            <a:r>
              <a:rPr lang="en-US" b="1" dirty="0" smtClean="0"/>
              <a:t>Must</a:t>
            </a:r>
            <a:r>
              <a:rPr lang="en-US" dirty="0" smtClean="0"/>
              <a:t> be called in the “startup task” before any other tasks are created</a:t>
            </a:r>
          </a:p>
          <a:p>
            <a:pPr lvl="1"/>
            <a:r>
              <a:rPr lang="en-US" dirty="0" smtClean="0"/>
              <a:t>It determines the maximum value a 32-bit counter, OSIdleCtr can reach in 0.1 sec. when just one task (the startup task) is running</a:t>
            </a:r>
          </a:p>
          <a:p>
            <a:pPr lvl="1"/>
            <a:r>
              <a:rPr lang="en-US" dirty="0" smtClean="0"/>
              <a:t>Later, the Stat task will use it to compute CPU usage of the system:</a:t>
            </a:r>
          </a:p>
          <a:p>
            <a:pPr marL="457200" lvl="1" indent="0">
              <a:buNone/>
            </a:pPr>
            <a:endParaRPr lang="en-US" dirty="0"/>
          </a:p>
          <a:p>
            <a:pPr marL="457200" lvl="1" indent="0">
              <a:buNone/>
            </a:pPr>
            <a:r>
              <a:rPr lang="en-US" dirty="0">
                <a:latin typeface="Lucida Console" panose="020B0609040504020204" pitchFamily="49" charset="0"/>
              </a:rPr>
              <a:t>                            OSIdleCtr</a:t>
            </a:r>
          </a:p>
          <a:p>
            <a:pPr marL="457200" lvl="1" indent="0">
              <a:buNone/>
            </a:pPr>
            <a:r>
              <a:rPr lang="en-US" dirty="0">
                <a:latin typeface="Lucida Console" panose="020B0609040504020204" pitchFamily="49" charset="0"/>
              </a:rPr>
              <a:t>CPU Usage (%) = 100 * (1 - ------------)</a:t>
            </a:r>
          </a:p>
          <a:p>
            <a:pPr marL="457200" lvl="1" indent="0">
              <a:buNone/>
            </a:pPr>
            <a:r>
              <a:rPr lang="en-US" dirty="0">
                <a:latin typeface="Lucida Console" panose="020B0609040504020204" pitchFamily="49" charset="0"/>
              </a:rPr>
              <a:t>                           </a:t>
            </a:r>
            <a:r>
              <a:rPr lang="en-US" dirty="0" smtClean="0">
                <a:latin typeface="Lucida Console" panose="020B0609040504020204" pitchFamily="49" charset="0"/>
              </a:rPr>
              <a:t>OSIdleCtrMax</a:t>
            </a:r>
          </a:p>
        </p:txBody>
      </p:sp>
      <p:sp>
        <p:nvSpPr>
          <p:cNvPr id="4" name="Slide Number Placeholder 3"/>
          <p:cNvSpPr>
            <a:spLocks noGrp="1"/>
          </p:cNvSpPr>
          <p:nvPr>
            <p:ph type="sldNum" sz="quarter" idx="12"/>
          </p:nvPr>
        </p:nvSpPr>
        <p:spPr/>
        <p:txBody>
          <a:bodyPr/>
          <a:lstStyle/>
          <a:p>
            <a:fld id="{F9E463A4-CC55-4EB3-8549-8876C08BF813}" type="slidenum">
              <a:rPr lang="en-US" smtClean="0"/>
              <a:t>103</a:t>
            </a:fld>
            <a:endParaRPr lang="en-US" dirty="0"/>
          </a:p>
        </p:txBody>
      </p:sp>
    </p:spTree>
    <p:extLst>
      <p:ext uri="{BB962C8B-B14F-4D97-AF65-F5344CB8AC3E}">
        <p14:creationId xmlns:p14="http://schemas.microsoft.com/office/powerpoint/2010/main" val="18553559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a:t>
            </a:r>
            <a:r>
              <a:rPr lang="en-US" dirty="0" smtClean="0"/>
              <a:t>Miscellaneous</a:t>
            </a:r>
            <a:endParaRPr lang="en-US" dirty="0"/>
          </a:p>
        </p:txBody>
      </p:sp>
      <p:sp>
        <p:nvSpPr>
          <p:cNvPr id="3" name="Content Placeholder 2"/>
          <p:cNvSpPr>
            <a:spLocks noGrp="1"/>
          </p:cNvSpPr>
          <p:nvPr>
            <p:ph idx="1"/>
          </p:nvPr>
        </p:nvSpPr>
        <p:spPr/>
        <p:txBody>
          <a:bodyPr>
            <a:normAutofit/>
          </a:bodyPr>
          <a:lstStyle/>
          <a:p>
            <a:r>
              <a:rPr lang="en-US" sz="3200" b="1" dirty="0" smtClean="0"/>
              <a:t>UBT16U </a:t>
            </a:r>
            <a:r>
              <a:rPr lang="en-US" sz="3200" b="1" dirty="0"/>
              <a:t>OSVersion</a:t>
            </a:r>
            <a:r>
              <a:rPr lang="en-US" sz="3200" b="1" dirty="0" smtClean="0"/>
              <a:t>()</a:t>
            </a:r>
            <a:endParaRPr lang="en-US" sz="3200" dirty="0" smtClean="0"/>
          </a:p>
          <a:p>
            <a:pPr lvl="1"/>
            <a:r>
              <a:rPr lang="en-US" sz="2800" dirty="0" smtClean="0"/>
              <a:t>Gets the current version of uCOS</a:t>
            </a:r>
          </a:p>
          <a:p>
            <a:pPr lvl="1"/>
            <a:r>
              <a:rPr lang="en-US" sz="2800" dirty="0" smtClean="0"/>
              <a:t>Returns the version as x.yy multiplied by 100</a:t>
            </a:r>
          </a:p>
          <a:p>
            <a:pPr lvl="1"/>
            <a:r>
              <a:rPr lang="en-US" sz="2800" dirty="0" smtClean="0"/>
              <a:t>Example: our version v2.91 is returned as 291</a:t>
            </a:r>
          </a:p>
        </p:txBody>
      </p:sp>
      <p:sp>
        <p:nvSpPr>
          <p:cNvPr id="4" name="Slide Number Placeholder 3"/>
          <p:cNvSpPr>
            <a:spLocks noGrp="1"/>
          </p:cNvSpPr>
          <p:nvPr>
            <p:ph type="sldNum" sz="quarter" idx="12"/>
          </p:nvPr>
        </p:nvSpPr>
        <p:spPr/>
        <p:txBody>
          <a:bodyPr/>
          <a:lstStyle/>
          <a:p>
            <a:fld id="{F9E463A4-CC55-4EB3-8549-8876C08BF813}" type="slidenum">
              <a:rPr lang="en-US" smtClean="0"/>
              <a:t>104</a:t>
            </a:fld>
            <a:endParaRPr lang="en-US" dirty="0"/>
          </a:p>
        </p:txBody>
      </p:sp>
    </p:spTree>
    <p:extLst>
      <p:ext uri="{BB962C8B-B14F-4D97-AF65-F5344CB8AC3E}">
        <p14:creationId xmlns:p14="http://schemas.microsoft.com/office/powerpoint/2010/main" val="16617885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Configuration – os_cfg.h</a:t>
            </a:r>
          </a:p>
        </p:txBody>
      </p:sp>
      <p:sp>
        <p:nvSpPr>
          <p:cNvPr id="3" name="Content Placeholder 2"/>
          <p:cNvSpPr>
            <a:spLocks noGrp="1"/>
          </p:cNvSpPr>
          <p:nvPr>
            <p:ph idx="1"/>
          </p:nvPr>
        </p:nvSpPr>
        <p:spPr/>
        <p:txBody>
          <a:bodyPr>
            <a:normAutofit fontScale="92500" lnSpcReduction="10000"/>
          </a:bodyPr>
          <a:lstStyle/>
          <a:p>
            <a:r>
              <a:rPr lang="en-US" dirty="0" smtClean="0"/>
              <a:t>uCOS provides the capability to fine tune how many of each component such as TCBs or Semaphores your application will use</a:t>
            </a:r>
          </a:p>
          <a:p>
            <a:r>
              <a:rPr lang="en-US" dirty="0" smtClean="0"/>
              <a:t>These are #define configuration parameters that get used when the OS is built – i.e. they are not run time parameters</a:t>
            </a:r>
          </a:p>
          <a:p>
            <a:r>
              <a:rPr lang="en-US" dirty="0" smtClean="0"/>
              <a:t>These parameters allow control over how much RAM the compiled OS occupies</a:t>
            </a:r>
          </a:p>
          <a:p>
            <a:r>
              <a:rPr lang="en-US" dirty="0" smtClean="0"/>
              <a:t>Example: if your RAM is very small and your application does not use any Mailboxes, don’t waste precious RAM by including code in the OS to handle Mailboxes</a:t>
            </a:r>
          </a:p>
          <a:p>
            <a:r>
              <a:rPr lang="en-US" dirty="0" smtClean="0"/>
              <a:t>Removal of some features reduces the amount of CPU used by the OS – e.g. the system Statistics task.</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105</a:t>
            </a:fld>
            <a:endParaRPr lang="en-US" dirty="0"/>
          </a:p>
        </p:txBody>
      </p:sp>
    </p:spTree>
    <p:extLst>
      <p:ext uri="{BB962C8B-B14F-4D97-AF65-F5344CB8AC3E}">
        <p14:creationId xmlns:p14="http://schemas.microsoft.com/office/powerpoint/2010/main" val="33031890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Configuration – os_cfg.h</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673533041"/>
              </p:ext>
            </p:extLst>
          </p:nvPr>
        </p:nvGraphicFramePr>
        <p:xfrm>
          <a:off x="838198" y="1492024"/>
          <a:ext cx="10254344" cy="4302760"/>
        </p:xfrm>
        <a:graphic>
          <a:graphicData uri="http://schemas.openxmlformats.org/drawingml/2006/table">
            <a:tbl>
              <a:tblPr firstRow="1" bandRow="1">
                <a:tableStyleId>{5C22544A-7EE6-4342-B048-85BDC9FD1C3A}</a:tableStyleId>
              </a:tblPr>
              <a:tblGrid>
                <a:gridCol w="8534402"/>
                <a:gridCol w="1719942"/>
              </a:tblGrid>
              <a:tr h="370840">
                <a:tc>
                  <a:txBody>
                    <a:bodyPr/>
                    <a:lstStyle/>
                    <a:p>
                      <a:r>
                        <a:rPr lang="en-US" dirty="0" smtClean="0"/>
                        <a:t>#define Constant</a:t>
                      </a:r>
                      <a:endParaRPr lang="en-US" dirty="0"/>
                    </a:p>
                  </a:txBody>
                  <a:tcPr/>
                </a:tc>
                <a:tc>
                  <a:txBody>
                    <a:bodyPr/>
                    <a:lstStyle/>
                    <a:p>
                      <a:r>
                        <a:rPr lang="en-US" dirty="0" smtClean="0"/>
                        <a:t>Example Value</a:t>
                      </a:r>
                      <a:endParaRPr lang="en-US" dirty="0"/>
                    </a:p>
                  </a:txBody>
                  <a:tcPr/>
                </a:tc>
              </a:tr>
              <a:tr h="370840">
                <a:tc>
                  <a:txBody>
                    <a:bodyPr/>
                    <a:lstStyle/>
                    <a:p>
                      <a:r>
                        <a:rPr lang="en-US" b="1" dirty="0" smtClean="0"/>
                        <a:t>OS_APP_HOOKS_EN</a:t>
                      </a:r>
                    </a:p>
                    <a:p>
                      <a:r>
                        <a:rPr lang="en-US" dirty="0" smtClean="0"/>
                        <a:t>1 enables user application hooks which</a:t>
                      </a:r>
                      <a:r>
                        <a:rPr lang="en-US" baseline="0" dirty="0" smtClean="0"/>
                        <a:t> are called from uCOS. Hook stubs are found in app\hooks.c in our port (App_TaskSwHook(), App_TimeTickHook(), etc.). If 0, conserves CPU time, RAM.</a:t>
                      </a:r>
                      <a:endParaRPr lang="en-US" dirty="0"/>
                    </a:p>
                  </a:txBody>
                  <a:tcPr/>
                </a:tc>
                <a:tc>
                  <a:txBody>
                    <a:bodyPr/>
                    <a:lstStyle/>
                    <a:p>
                      <a:r>
                        <a:rPr lang="en-US" dirty="0" smtClean="0"/>
                        <a:t>1</a:t>
                      </a:r>
                      <a:endParaRPr lang="en-US" dirty="0"/>
                    </a:p>
                  </a:txBody>
                  <a:tcPr/>
                </a:tc>
              </a:tr>
              <a:tr h="370840">
                <a:tc>
                  <a:txBody>
                    <a:bodyPr/>
                    <a:lstStyle/>
                    <a:p>
                      <a:r>
                        <a:rPr lang="en-US" sz="1800" b="1" kern="1200" dirty="0" smtClean="0">
                          <a:solidFill>
                            <a:schemeClr val="dk1"/>
                          </a:solidFill>
                          <a:latin typeface="+mn-lt"/>
                          <a:ea typeface="+mn-ea"/>
                          <a:cs typeface="+mn-cs"/>
                        </a:rPr>
                        <a:t>OS_ARG_CHK_EN</a:t>
                      </a:r>
                    </a:p>
                    <a:p>
                      <a:r>
                        <a:rPr lang="en-US" sz="1800" kern="1200" dirty="0" smtClean="0">
                          <a:solidFill>
                            <a:schemeClr val="dk1"/>
                          </a:solidFill>
                          <a:latin typeface="+mn-lt"/>
                          <a:ea typeface="+mn-ea"/>
                          <a:cs typeface="+mn-cs"/>
                        </a:rPr>
                        <a:t>If 1, turns on argument checking. If</a:t>
                      </a:r>
                      <a:r>
                        <a:rPr lang="en-US" sz="1800" kern="1200" baseline="0" dirty="0" smtClean="0">
                          <a:solidFill>
                            <a:schemeClr val="dk1"/>
                          </a:solidFill>
                          <a:latin typeface="+mn-lt"/>
                          <a:ea typeface="+mn-ea"/>
                          <a:cs typeface="+mn-cs"/>
                        </a:rPr>
                        <a:t> 0, conserves RAM, CPU time.</a:t>
                      </a:r>
                      <a:endParaRPr lang="en-US" dirty="0"/>
                    </a:p>
                  </a:txBody>
                  <a:tcPr/>
                </a:tc>
                <a:tc>
                  <a:txBody>
                    <a:bodyPr/>
                    <a:lstStyle/>
                    <a:p>
                      <a:r>
                        <a:rPr lang="en-US" dirty="0" smtClean="0"/>
                        <a:t>0</a:t>
                      </a:r>
                      <a:endParaRPr lang="en-US" dirty="0"/>
                    </a:p>
                  </a:txBody>
                  <a:tcPr/>
                </a:tc>
              </a:tr>
              <a:tr h="370840">
                <a:tc>
                  <a:txBody>
                    <a:bodyPr/>
                    <a:lstStyle/>
                    <a:p>
                      <a:r>
                        <a:rPr lang="en-US" sz="1800" b="1" kern="1200" dirty="0" smtClean="0">
                          <a:solidFill>
                            <a:schemeClr val="dk1"/>
                          </a:solidFill>
                          <a:latin typeface="+mn-lt"/>
                          <a:ea typeface="+mn-ea"/>
                          <a:cs typeface="+mn-cs"/>
                        </a:rPr>
                        <a:t>OS_CPU_HOOKS_EN</a:t>
                      </a:r>
                    </a:p>
                    <a:p>
                      <a:r>
                        <a:rPr lang="en-US" dirty="0" smtClean="0"/>
                        <a:t>If 1, enables user hooks (OSTaskSwHook(), OSTimeTickHook(), etc.).</a:t>
                      </a:r>
                      <a:r>
                        <a:rPr lang="en-US" baseline="0" dirty="0" smtClean="0"/>
                        <a:t> If 0, conserves CPU time, RAM.</a:t>
                      </a:r>
                      <a:endParaRPr lang="en-US" dirty="0"/>
                    </a:p>
                  </a:txBody>
                  <a:tcPr/>
                </a:tc>
                <a:tc>
                  <a:txBody>
                    <a:bodyPr/>
                    <a:lstStyle/>
                    <a:p>
                      <a:r>
                        <a:rPr lang="en-US" dirty="0" smtClean="0"/>
                        <a:t>1</a:t>
                      </a:r>
                      <a:endParaRPr lang="en-US" dirty="0"/>
                    </a:p>
                  </a:txBody>
                  <a:tcPr/>
                </a:tc>
              </a:tr>
              <a:tr h="370840">
                <a:tc>
                  <a:txBody>
                    <a:bodyPr/>
                    <a:lstStyle/>
                    <a:p>
                      <a:r>
                        <a:rPr lang="en-US" sz="1800" b="1" kern="1200" dirty="0" smtClean="0">
                          <a:solidFill>
                            <a:schemeClr val="dk1"/>
                          </a:solidFill>
                          <a:latin typeface="+mn-lt"/>
                          <a:ea typeface="+mn-ea"/>
                          <a:cs typeface="+mn-cs"/>
                        </a:rPr>
                        <a:t>OS_LOWEST_PRIO</a:t>
                      </a:r>
                    </a:p>
                    <a:p>
                      <a:r>
                        <a:rPr lang="en-US" sz="1800" kern="1200" dirty="0" smtClean="0">
                          <a:solidFill>
                            <a:schemeClr val="dk1"/>
                          </a:solidFill>
                          <a:latin typeface="+mn-lt"/>
                          <a:ea typeface="+mn-ea"/>
                          <a:cs typeface="+mn-cs"/>
                        </a:rPr>
                        <a:t>Range is 3..63. uCOS reserves 2 priorities for itself. uCOS takes lowest</a:t>
                      </a:r>
                      <a:r>
                        <a:rPr lang="en-US" sz="1800" kern="1200" baseline="0" dirty="0" smtClean="0">
                          <a:solidFill>
                            <a:schemeClr val="dk1"/>
                          </a:solidFill>
                          <a:latin typeface="+mn-lt"/>
                          <a:ea typeface="+mn-ea"/>
                          <a:cs typeface="+mn-cs"/>
                        </a:rPr>
                        <a:t> for Idle task, and second lowest if Stats task is enabled.</a:t>
                      </a:r>
                      <a:r>
                        <a:rPr lang="en-US" sz="1800" kern="1200" dirty="0" smtClean="0">
                          <a:solidFill>
                            <a:schemeClr val="dk1"/>
                          </a:solidFill>
                          <a:latin typeface="+mn-lt"/>
                          <a:ea typeface="+mn-ea"/>
                          <a:cs typeface="+mn-cs"/>
                        </a:rPr>
                        <a:t> Remember: smaller number</a:t>
                      </a:r>
                      <a:r>
                        <a:rPr lang="en-US" sz="1800" kern="1200" baseline="0" dirty="0" smtClean="0">
                          <a:solidFill>
                            <a:schemeClr val="dk1"/>
                          </a:solidFill>
                          <a:latin typeface="+mn-lt"/>
                          <a:ea typeface="+mn-ea"/>
                          <a:cs typeface="+mn-cs"/>
                        </a:rPr>
                        <a:t> is higher priority. </a:t>
                      </a:r>
                      <a:r>
                        <a:rPr lang="en-US" sz="1800" kern="1200" dirty="0" smtClean="0">
                          <a:solidFill>
                            <a:schemeClr val="dk1"/>
                          </a:solidFill>
                          <a:latin typeface="+mn-lt"/>
                          <a:ea typeface="+mn-ea"/>
                          <a:cs typeface="+mn-cs"/>
                        </a:rPr>
                        <a:t>Must be &gt; number of tasks. Reducing</a:t>
                      </a:r>
                      <a:r>
                        <a:rPr lang="en-US" sz="1800" kern="1200" baseline="0" dirty="0" smtClean="0">
                          <a:solidFill>
                            <a:schemeClr val="dk1"/>
                          </a:solidFill>
                          <a:latin typeface="+mn-lt"/>
                          <a:ea typeface="+mn-ea"/>
                          <a:cs typeface="+mn-cs"/>
                        </a:rPr>
                        <a:t> it conserves RAM.</a:t>
                      </a:r>
                      <a:endParaRPr lang="en-US" dirty="0"/>
                    </a:p>
                  </a:txBody>
                  <a:tcPr/>
                </a:tc>
                <a:tc>
                  <a:txBody>
                    <a:bodyPr/>
                    <a:lstStyle/>
                    <a:p>
                      <a:r>
                        <a:rPr lang="en-US" dirty="0" smtClean="0"/>
                        <a:t>63</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106</a:t>
            </a:fld>
            <a:endParaRPr lang="en-US" dirty="0"/>
          </a:p>
        </p:txBody>
      </p:sp>
    </p:spTree>
    <p:extLst>
      <p:ext uri="{BB962C8B-B14F-4D97-AF65-F5344CB8AC3E}">
        <p14:creationId xmlns:p14="http://schemas.microsoft.com/office/powerpoint/2010/main" val="376843362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Configuration – os_cfg.h</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018512579"/>
              </p:ext>
            </p:extLst>
          </p:nvPr>
        </p:nvGraphicFramePr>
        <p:xfrm>
          <a:off x="838200" y="1567542"/>
          <a:ext cx="9851571" cy="4389120"/>
        </p:xfrm>
        <a:graphic>
          <a:graphicData uri="http://schemas.openxmlformats.org/drawingml/2006/table">
            <a:tbl>
              <a:tblPr firstRow="1" bandRow="1">
                <a:tableStyleId>{5C22544A-7EE6-4342-B048-85BDC9FD1C3A}</a:tableStyleId>
              </a:tblPr>
              <a:tblGrid>
                <a:gridCol w="8270832"/>
                <a:gridCol w="1580739"/>
              </a:tblGrid>
              <a:tr h="362791">
                <a:tc>
                  <a:txBody>
                    <a:bodyPr/>
                    <a:lstStyle/>
                    <a:p>
                      <a:r>
                        <a:rPr lang="en-US" dirty="0" smtClean="0"/>
                        <a:t>#define Constant</a:t>
                      </a:r>
                      <a:endParaRPr lang="en-US" dirty="0"/>
                    </a:p>
                  </a:txBody>
                  <a:tcPr/>
                </a:tc>
                <a:tc>
                  <a:txBody>
                    <a:bodyPr/>
                    <a:lstStyle/>
                    <a:p>
                      <a:r>
                        <a:rPr lang="en-US" dirty="0" smtClean="0"/>
                        <a:t>Example Value</a:t>
                      </a:r>
                      <a:endParaRPr lang="en-US" dirty="0"/>
                    </a:p>
                  </a:txBody>
                  <a:tcPr/>
                </a:tc>
              </a:tr>
              <a:tr h="362791">
                <a:tc>
                  <a:txBody>
                    <a:bodyPr/>
                    <a:lstStyle/>
                    <a:p>
                      <a:r>
                        <a:rPr lang="en-US" b="1" dirty="0" smtClean="0"/>
                        <a:t>OS_MAX_EVENTS</a:t>
                      </a:r>
                    </a:p>
                    <a:p>
                      <a:r>
                        <a:rPr lang="en-US" dirty="0" smtClean="0"/>
                        <a:t>Max number of event control blocks. 1</a:t>
                      </a:r>
                      <a:r>
                        <a:rPr lang="en-US" baseline="0" dirty="0" smtClean="0"/>
                        <a:t> ECB needed per task sync item like semaphore, mailbox.</a:t>
                      </a:r>
                      <a:endParaRPr lang="en-US" dirty="0" smtClean="0"/>
                    </a:p>
                  </a:txBody>
                  <a:tcPr/>
                </a:tc>
                <a:tc>
                  <a:txBody>
                    <a:bodyPr/>
                    <a:lstStyle/>
                    <a:p>
                      <a:r>
                        <a:rPr lang="en-US" sz="1800" kern="1200" dirty="0" smtClean="0">
                          <a:solidFill>
                            <a:schemeClr val="dk1"/>
                          </a:solidFill>
                          <a:latin typeface="+mn-lt"/>
                          <a:ea typeface="+mn-ea"/>
                          <a:cs typeface="+mn-cs"/>
                        </a:rPr>
                        <a:t>10</a:t>
                      </a:r>
                      <a:endParaRPr lang="en-US" dirty="0"/>
                    </a:p>
                  </a:txBody>
                  <a:tcPr/>
                </a:tc>
              </a:tr>
              <a:tr h="362791">
                <a:tc>
                  <a:txBody>
                    <a:bodyPr/>
                    <a:lstStyle/>
                    <a:p>
                      <a:r>
                        <a:rPr lang="en-US" b="1" dirty="0" smtClean="0"/>
                        <a:t>OS_MAX_FLAGS</a:t>
                      </a:r>
                    </a:p>
                    <a:p>
                      <a:r>
                        <a:rPr lang="en-US" dirty="0" smtClean="0"/>
                        <a:t>Max number of event flags.</a:t>
                      </a:r>
                      <a:endParaRPr lang="en-US" dirty="0"/>
                    </a:p>
                  </a:txBody>
                  <a:tcPr/>
                </a:tc>
                <a:tc>
                  <a:txBody>
                    <a:bodyPr/>
                    <a:lstStyle/>
                    <a:p>
                      <a:r>
                        <a:rPr lang="en-US" dirty="0" smtClean="0"/>
                        <a:t>5</a:t>
                      </a:r>
                      <a:endParaRPr lang="en-US" dirty="0"/>
                    </a:p>
                  </a:txBody>
                  <a:tcPr/>
                </a:tc>
              </a:tr>
              <a:tr h="418012">
                <a:tc>
                  <a:txBody>
                    <a:bodyPr/>
                    <a:lstStyle/>
                    <a:p>
                      <a:r>
                        <a:rPr lang="en-US" b="1" dirty="0" smtClean="0"/>
                        <a:t>OS_MAX_MEM_PART</a:t>
                      </a:r>
                    </a:p>
                    <a:p>
                      <a:r>
                        <a:rPr lang="en-US" dirty="0" smtClean="0"/>
                        <a:t>Max number</a:t>
                      </a:r>
                      <a:r>
                        <a:rPr lang="en-US" baseline="0" dirty="0" smtClean="0"/>
                        <a:t> of memory partitions (simple pools of memory blocks for dynamic allocation).</a:t>
                      </a:r>
                      <a:endParaRPr lang="en-US" dirty="0"/>
                    </a:p>
                  </a:txBody>
                  <a:tcPr/>
                </a:tc>
                <a:tc>
                  <a:txBody>
                    <a:bodyPr/>
                    <a:lstStyle/>
                    <a:p>
                      <a:r>
                        <a:rPr lang="en-US" dirty="0" smtClean="0"/>
                        <a:t>5</a:t>
                      </a:r>
                      <a:endParaRPr lang="en-US" dirty="0"/>
                    </a:p>
                  </a:txBody>
                  <a:tcPr/>
                </a:tc>
              </a:tr>
              <a:tr h="362791">
                <a:tc>
                  <a:txBody>
                    <a:bodyPr/>
                    <a:lstStyle/>
                    <a:p>
                      <a:r>
                        <a:rPr lang="en-US" b="1" dirty="0" smtClean="0"/>
                        <a:t>OS_MAX_QS</a:t>
                      </a:r>
                    </a:p>
                    <a:p>
                      <a:r>
                        <a:rPr lang="en-US" dirty="0" smtClean="0"/>
                        <a:t>Max number of message queues</a:t>
                      </a:r>
                      <a:r>
                        <a:rPr lang="en-US" baseline="0" dirty="0" smtClean="0"/>
                        <a:t>.</a:t>
                      </a:r>
                      <a:endParaRPr lang="en-US" dirty="0"/>
                    </a:p>
                  </a:txBody>
                  <a:tcPr/>
                </a:tc>
                <a:tc>
                  <a:txBody>
                    <a:bodyPr/>
                    <a:lstStyle/>
                    <a:p>
                      <a:r>
                        <a:rPr lang="en-US" dirty="0" smtClean="0"/>
                        <a:t>4</a:t>
                      </a:r>
                      <a:endParaRPr lang="en-US" dirty="0"/>
                    </a:p>
                  </a:txBody>
                  <a:tcPr/>
                </a:tc>
              </a:tr>
              <a:tr h="362791">
                <a:tc>
                  <a:txBody>
                    <a:bodyPr/>
                    <a:lstStyle/>
                    <a:p>
                      <a:r>
                        <a:rPr lang="en-US" b="1" dirty="0" smtClean="0"/>
                        <a:t>OS_MAXTASKS</a:t>
                      </a:r>
                    </a:p>
                    <a:p>
                      <a:r>
                        <a:rPr lang="en-US" dirty="0" smtClean="0"/>
                        <a:t>Max number of </a:t>
                      </a:r>
                      <a:r>
                        <a:rPr lang="en-US" i="1" dirty="0" smtClean="0"/>
                        <a:t>application</a:t>
                      </a:r>
                      <a:r>
                        <a:rPr lang="en-US" dirty="0" smtClean="0"/>
                        <a:t> tasks. Range is 2..62. Not 63 because uCOS has 2 system tasks. Reducing it conserves RAM.</a:t>
                      </a:r>
                      <a:endParaRPr lang="en-US" dirty="0"/>
                    </a:p>
                  </a:txBody>
                  <a:tcPr/>
                </a:tc>
                <a:tc>
                  <a:txBody>
                    <a:bodyPr/>
                    <a:lstStyle/>
                    <a:p>
                      <a:r>
                        <a:rPr lang="en-US" dirty="0" smtClean="0"/>
                        <a:t>16</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107</a:t>
            </a:fld>
            <a:endParaRPr lang="en-US" dirty="0"/>
          </a:p>
        </p:txBody>
      </p:sp>
    </p:spTree>
    <p:extLst>
      <p:ext uri="{BB962C8B-B14F-4D97-AF65-F5344CB8AC3E}">
        <p14:creationId xmlns:p14="http://schemas.microsoft.com/office/powerpoint/2010/main" val="359682226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Configuration – os_cfg.h</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42406574"/>
              </p:ext>
            </p:extLst>
          </p:nvPr>
        </p:nvGraphicFramePr>
        <p:xfrm>
          <a:off x="838200" y="1567542"/>
          <a:ext cx="9851571" cy="4389120"/>
        </p:xfrm>
        <a:graphic>
          <a:graphicData uri="http://schemas.openxmlformats.org/drawingml/2006/table">
            <a:tbl>
              <a:tblPr firstRow="1" bandRow="1">
                <a:tableStyleId>{5C22544A-7EE6-4342-B048-85BDC9FD1C3A}</a:tableStyleId>
              </a:tblPr>
              <a:tblGrid>
                <a:gridCol w="8270832"/>
                <a:gridCol w="1580739"/>
              </a:tblGrid>
              <a:tr h="362791">
                <a:tc>
                  <a:txBody>
                    <a:bodyPr/>
                    <a:lstStyle/>
                    <a:p>
                      <a:r>
                        <a:rPr lang="en-US" dirty="0" smtClean="0"/>
                        <a:t>#define Constant</a:t>
                      </a:r>
                      <a:endParaRPr lang="en-US" dirty="0"/>
                    </a:p>
                  </a:txBody>
                  <a:tcPr/>
                </a:tc>
                <a:tc>
                  <a:txBody>
                    <a:bodyPr/>
                    <a:lstStyle/>
                    <a:p>
                      <a:r>
                        <a:rPr lang="en-US" dirty="0" smtClean="0"/>
                        <a:t>Example Value</a:t>
                      </a:r>
                      <a:endParaRPr lang="en-US" dirty="0"/>
                    </a:p>
                  </a:txBody>
                  <a:tcPr/>
                </a:tc>
              </a:tr>
              <a:tr h="362791">
                <a:tc>
                  <a:txBody>
                    <a:bodyPr/>
                    <a:lstStyle/>
                    <a:p>
                      <a:r>
                        <a:rPr lang="en-US" b="1" dirty="0" smtClean="0"/>
                        <a:t>OS_TASK_IDLE_STK_SIZE</a:t>
                      </a:r>
                    </a:p>
                    <a:p>
                      <a:r>
                        <a:rPr lang="en-US" dirty="0" smtClean="0"/>
                        <a:t>Number of stack entries, not bytes. Needs to be big enough to hold context for deepest interrupt nesting</a:t>
                      </a:r>
                      <a:r>
                        <a:rPr lang="en-US" baseline="0" dirty="0" smtClean="0"/>
                        <a:t> allowed in application.</a:t>
                      </a:r>
                      <a:endParaRPr lang="en-US" dirty="0"/>
                    </a:p>
                  </a:txBody>
                  <a:tcPr/>
                </a:tc>
                <a:tc>
                  <a:txBody>
                    <a:bodyPr/>
                    <a:lstStyle/>
                    <a:p>
                      <a:r>
                        <a:rPr lang="en-US" dirty="0" smtClean="0"/>
                        <a:t>128</a:t>
                      </a:r>
                      <a:endParaRPr lang="en-US" dirty="0"/>
                    </a:p>
                  </a:txBody>
                  <a:tcPr/>
                </a:tc>
              </a:tr>
              <a:tr h="362791">
                <a:tc>
                  <a:txBody>
                    <a:bodyPr/>
                    <a:lstStyle/>
                    <a:p>
                      <a:r>
                        <a:rPr lang="en-US" sz="1800" b="1" kern="1200" dirty="0" smtClean="0">
                          <a:solidFill>
                            <a:schemeClr val="dk1"/>
                          </a:solidFill>
                          <a:latin typeface="+mn-lt"/>
                          <a:ea typeface="+mn-ea"/>
                          <a:cs typeface="+mn-cs"/>
                        </a:rPr>
                        <a:t>OS_TASK_STAT_EN</a:t>
                      </a:r>
                    </a:p>
                    <a:p>
                      <a:r>
                        <a:rPr lang="en-US" sz="1800" kern="1200" dirty="0" smtClean="0">
                          <a:solidFill>
                            <a:schemeClr val="dk1"/>
                          </a:solidFill>
                          <a:latin typeface="+mn-lt"/>
                          <a:ea typeface="+mn-ea"/>
                          <a:cs typeface="+mn-cs"/>
                        </a:rPr>
                        <a:t>If 1, enables the statistics task which computes</a:t>
                      </a:r>
                      <a:r>
                        <a:rPr lang="en-US" sz="1800" kern="1200" baseline="0" dirty="0" smtClean="0">
                          <a:solidFill>
                            <a:schemeClr val="dk1"/>
                          </a:solidFill>
                          <a:latin typeface="+mn-lt"/>
                          <a:ea typeface="+mn-ea"/>
                          <a:cs typeface="+mn-cs"/>
                        </a:rPr>
                        <a:t> the CPU % of the application every second.</a:t>
                      </a:r>
                      <a:endParaRPr lang="en-US" dirty="0"/>
                    </a:p>
                  </a:txBody>
                  <a:tcPr/>
                </a:tc>
                <a:tc>
                  <a:txBody>
                    <a:bodyPr/>
                    <a:lstStyle/>
                    <a:p>
                      <a:r>
                        <a:rPr lang="en-US" dirty="0" smtClean="0"/>
                        <a:t>1</a:t>
                      </a:r>
                      <a:endParaRPr lang="en-US" dirty="0"/>
                    </a:p>
                  </a:txBody>
                  <a:tcPr/>
                </a:tc>
              </a:tr>
              <a:tr h="418012">
                <a:tc>
                  <a:txBody>
                    <a:bodyPr/>
                    <a:lstStyle/>
                    <a:p>
                      <a:r>
                        <a:rPr lang="en-US" b="1" dirty="0" smtClean="0"/>
                        <a:t>OS_TASK_STAT_STK_SIZE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Same comment as for </a:t>
                      </a:r>
                      <a:r>
                        <a:rPr lang="en-US" b="1" dirty="0" smtClean="0"/>
                        <a:t>OS_TASK_IDLE_STK_SIZE</a:t>
                      </a:r>
                    </a:p>
                  </a:txBody>
                  <a:tcPr/>
                </a:tc>
                <a:tc>
                  <a:txBody>
                    <a:bodyPr/>
                    <a:lstStyle/>
                    <a:p>
                      <a:r>
                        <a:rPr lang="en-US" dirty="0" smtClean="0"/>
                        <a:t>128</a:t>
                      </a:r>
                      <a:endParaRPr lang="en-US" dirty="0"/>
                    </a:p>
                  </a:txBody>
                  <a:tcPr/>
                </a:tc>
              </a:tr>
              <a:tr h="362791">
                <a:tc>
                  <a:txBody>
                    <a:bodyPr/>
                    <a:lstStyle/>
                    <a:p>
                      <a:r>
                        <a:rPr lang="en-US" b="1" dirty="0" smtClean="0"/>
                        <a:t>OS_SCHED_LOCK_EN</a:t>
                      </a:r>
                    </a:p>
                    <a:p>
                      <a:r>
                        <a:rPr lang="en-US" dirty="0" smtClean="0"/>
                        <a:t>If</a:t>
                      </a:r>
                      <a:r>
                        <a:rPr lang="en-US" baseline="0" dirty="0" smtClean="0"/>
                        <a:t> 1, enables functions OSSchedLock() and OSSchedUnlock().</a:t>
                      </a:r>
                      <a:endParaRPr lang="en-US" dirty="0"/>
                    </a:p>
                  </a:txBody>
                  <a:tcPr/>
                </a:tc>
                <a:tc>
                  <a:txBody>
                    <a:bodyPr/>
                    <a:lstStyle/>
                    <a:p>
                      <a:r>
                        <a:rPr lang="en-US" dirty="0" smtClean="0"/>
                        <a:t>1</a:t>
                      </a:r>
                      <a:endParaRPr lang="en-US" dirty="0"/>
                    </a:p>
                  </a:txBody>
                  <a:tcPr/>
                </a:tc>
              </a:tr>
              <a:tr h="362791">
                <a:tc>
                  <a:txBody>
                    <a:bodyPr/>
                    <a:lstStyle/>
                    <a:p>
                      <a:r>
                        <a:rPr lang="en-US" b="1" dirty="0" smtClean="0"/>
                        <a:t>OS_TICKS_PER_SEC</a:t>
                      </a:r>
                    </a:p>
                    <a:p>
                      <a:r>
                        <a:rPr lang="en-US" dirty="0" smtClean="0"/>
                        <a:t>Informs</a:t>
                      </a:r>
                      <a:r>
                        <a:rPr lang="en-US" baseline="0" dirty="0" smtClean="0"/>
                        <a:t> uCOS the rate at which OSTimeTick() will be called. Used by uCOS stats task and OSTimeDlyHMSM().</a:t>
                      </a:r>
                      <a:endParaRPr lang="en-US" dirty="0"/>
                    </a:p>
                  </a:txBody>
                  <a:tcPr/>
                </a:tc>
                <a:tc>
                  <a:txBody>
                    <a:bodyPr/>
                    <a:lstStyle/>
                    <a:p>
                      <a:r>
                        <a:rPr lang="en-US" dirty="0" smtClean="0"/>
                        <a:t>1000</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108</a:t>
            </a:fld>
            <a:endParaRPr lang="en-US" dirty="0"/>
          </a:p>
        </p:txBody>
      </p:sp>
    </p:spTree>
    <p:extLst>
      <p:ext uri="{BB962C8B-B14F-4D97-AF65-F5344CB8AC3E}">
        <p14:creationId xmlns:p14="http://schemas.microsoft.com/office/powerpoint/2010/main" val="309988404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Configuration – os_cfg.h</a:t>
            </a:r>
          </a:p>
        </p:txBody>
      </p:sp>
      <p:graphicFrame>
        <p:nvGraphicFramePr>
          <p:cNvPr id="7" name="Content Placeholder 6"/>
          <p:cNvGraphicFramePr>
            <a:graphicFrameLocks noGrp="1"/>
          </p:cNvGraphicFramePr>
          <p:nvPr>
            <p:ph sz="half" idx="2"/>
            <p:extLst/>
          </p:nvPr>
        </p:nvGraphicFramePr>
        <p:xfrm>
          <a:off x="838199" y="1567542"/>
          <a:ext cx="6879772" cy="4297680"/>
        </p:xfrm>
        <a:graphic>
          <a:graphicData uri="http://schemas.openxmlformats.org/drawingml/2006/table">
            <a:tbl>
              <a:tblPr firstRow="1" bandRow="1">
                <a:tableStyleId>{5C22544A-7EE6-4342-B048-85BDC9FD1C3A}</a:tableStyleId>
              </a:tblPr>
              <a:tblGrid>
                <a:gridCol w="2571522"/>
                <a:gridCol w="2562339"/>
                <a:gridCol w="1745911"/>
              </a:tblGrid>
              <a:tr h="362791">
                <a:tc>
                  <a:txBody>
                    <a:bodyPr/>
                    <a:lstStyle/>
                    <a:p>
                      <a:r>
                        <a:rPr lang="en-US" dirty="0" smtClean="0"/>
                        <a:t>Fine tuning category</a:t>
                      </a:r>
                      <a:endParaRPr lang="en-US" dirty="0"/>
                    </a:p>
                  </a:txBody>
                  <a:tcPr/>
                </a:tc>
                <a:tc>
                  <a:txBody>
                    <a:bodyPr/>
                    <a:lstStyle/>
                    <a:p>
                      <a:r>
                        <a:rPr lang="en-US" dirty="0" smtClean="0"/>
                        <a:t>#define Constants</a:t>
                      </a:r>
                      <a:endParaRPr lang="en-US" dirty="0"/>
                    </a:p>
                  </a:txBody>
                  <a:tcPr/>
                </a:tc>
                <a:tc>
                  <a:txBody>
                    <a:bodyPr/>
                    <a:lstStyle/>
                    <a:p>
                      <a:r>
                        <a:rPr lang="en-US" dirty="0" smtClean="0"/>
                        <a:t>Our Value</a:t>
                      </a:r>
                      <a:endParaRPr lang="en-US" dirty="0"/>
                    </a:p>
                  </a:txBody>
                  <a:tcPr/>
                </a:tc>
              </a:tr>
              <a:tr h="418012">
                <a:tc>
                  <a:txBody>
                    <a:bodyPr/>
                    <a:lstStyle/>
                    <a:p>
                      <a:r>
                        <a:rPr lang="en-US" b="1" dirty="0" smtClean="0"/>
                        <a:t>Event Flags</a:t>
                      </a:r>
                    </a:p>
                  </a:txBody>
                  <a:tcPr/>
                </a:tc>
                <a:tc>
                  <a:txBody>
                    <a:bodyPr/>
                    <a:lstStyle/>
                    <a:p>
                      <a:r>
                        <a:rPr lang="en-US" sz="1600" dirty="0" smtClean="0"/>
                        <a:t>OS_FLAG_EN</a:t>
                      </a:r>
                    </a:p>
                    <a:p>
                      <a:r>
                        <a:rPr lang="en-US" sz="1600" dirty="0" smtClean="0"/>
                        <a:t>OS_FLAG_WAIT_CLR_EN</a:t>
                      </a:r>
                    </a:p>
                    <a:p>
                      <a:r>
                        <a:rPr lang="en-US" sz="1600" dirty="0" smtClean="0"/>
                        <a:t>OS_FLAG_ACCEPT_EN</a:t>
                      </a:r>
                    </a:p>
                    <a:p>
                      <a:r>
                        <a:rPr lang="en-US" sz="1600" dirty="0" smtClean="0"/>
                        <a:t>OS_FLAG_DEL_EN</a:t>
                      </a:r>
                    </a:p>
                    <a:p>
                      <a:r>
                        <a:rPr lang="en-US" sz="1600" dirty="0" smtClean="0"/>
                        <a:t>OS_FLAG_QUERY_EN</a:t>
                      </a:r>
                      <a:endParaRPr lang="en-US" sz="1600" dirty="0"/>
                    </a:p>
                  </a:txBody>
                  <a:tcPr/>
                </a:tc>
                <a:tc>
                  <a:txBody>
                    <a:bodyPr/>
                    <a:lstStyle/>
                    <a:p>
                      <a:r>
                        <a:rPr lang="en-US" sz="1600" dirty="0" smtClean="0"/>
                        <a:t>All 1</a:t>
                      </a:r>
                      <a:endParaRPr lang="en-US" sz="1600" dirty="0"/>
                    </a:p>
                  </a:txBody>
                  <a:tcPr/>
                </a:tc>
              </a:tr>
              <a:tr h="362791">
                <a:tc>
                  <a:txBody>
                    <a:bodyPr/>
                    <a:lstStyle/>
                    <a:p>
                      <a:r>
                        <a:rPr lang="en-US" b="1" dirty="0" smtClean="0"/>
                        <a:t>Message Mailboxes</a:t>
                      </a:r>
                      <a:endParaRPr lang="en-US" dirty="0"/>
                    </a:p>
                  </a:txBody>
                  <a:tcPr/>
                </a:tc>
                <a:tc>
                  <a:txBody>
                    <a:bodyPr/>
                    <a:lstStyle/>
                    <a:p>
                      <a:r>
                        <a:rPr lang="en-US" sz="1600" dirty="0" smtClean="0"/>
                        <a:t>OS_MBOX_EN</a:t>
                      </a:r>
                    </a:p>
                    <a:p>
                      <a:r>
                        <a:rPr lang="en-US" sz="1600" dirty="0" smtClean="0"/>
                        <a:t>OS_MBOX_ACCEPT_EN</a:t>
                      </a:r>
                    </a:p>
                    <a:p>
                      <a:r>
                        <a:rPr lang="en-US" sz="1600" dirty="0" smtClean="0"/>
                        <a:t>OS_MBOX_DEL_EN</a:t>
                      </a:r>
                    </a:p>
                    <a:p>
                      <a:r>
                        <a:rPr lang="en-US" sz="1600" dirty="0" smtClean="0"/>
                        <a:t>OS_MBOX_POST_EN</a:t>
                      </a:r>
                    </a:p>
                    <a:p>
                      <a:r>
                        <a:rPr lang="en-US" sz="1600" dirty="0" smtClean="0"/>
                        <a:t>OS_MBOX_POST_OPT_EN</a:t>
                      </a:r>
                    </a:p>
                    <a:p>
                      <a:r>
                        <a:rPr lang="en-US" sz="1600" dirty="0" smtClean="0"/>
                        <a:t>OS_MBOX_QUERY_EN</a:t>
                      </a:r>
                      <a:endParaRPr lang="en-US" sz="1600" dirty="0"/>
                    </a:p>
                  </a:txBody>
                  <a:tcPr/>
                </a:tc>
                <a:tc>
                  <a:txBody>
                    <a:bodyPr/>
                    <a:lstStyle/>
                    <a:p>
                      <a:r>
                        <a:rPr lang="en-US" sz="1600" dirty="0" smtClean="0"/>
                        <a:t>All 1</a:t>
                      </a:r>
                      <a:endParaRPr lang="en-US" sz="1600" dirty="0"/>
                    </a:p>
                  </a:txBody>
                  <a:tcPr/>
                </a:tc>
              </a:tr>
              <a:tr h="362791">
                <a:tc>
                  <a:txBody>
                    <a:bodyPr/>
                    <a:lstStyle/>
                    <a:p>
                      <a:r>
                        <a:rPr lang="en-US" b="1" dirty="0" smtClean="0"/>
                        <a:t>Mutexes</a:t>
                      </a:r>
                      <a:endParaRPr lang="en-US" dirty="0"/>
                    </a:p>
                  </a:txBody>
                  <a:tcPr/>
                </a:tc>
                <a:tc>
                  <a:txBody>
                    <a:bodyPr/>
                    <a:lstStyle/>
                    <a:p>
                      <a:r>
                        <a:rPr lang="en-US" sz="1600" dirty="0" smtClean="0"/>
                        <a:t>OS_MUTEX_EN</a:t>
                      </a:r>
                    </a:p>
                    <a:p>
                      <a:r>
                        <a:rPr lang="en-US" sz="1600" dirty="0" smtClean="0"/>
                        <a:t>OS_MUTEX_ACCEPT_EN</a:t>
                      </a:r>
                    </a:p>
                    <a:p>
                      <a:r>
                        <a:rPr lang="en-US" sz="1600" dirty="0" smtClean="0"/>
                        <a:t>OS_MUTEX_DEL_EN</a:t>
                      </a:r>
                    </a:p>
                    <a:p>
                      <a:r>
                        <a:rPr lang="en-US" sz="1600" dirty="0" smtClean="0"/>
                        <a:t>OS_MUTEX_QUERY_EN</a:t>
                      </a:r>
                      <a:endParaRPr lang="en-US" sz="1600" dirty="0"/>
                    </a:p>
                  </a:txBody>
                  <a:tcPr/>
                </a:tc>
                <a:tc>
                  <a:txBody>
                    <a:bodyPr/>
                    <a:lstStyle/>
                    <a:p>
                      <a:r>
                        <a:rPr lang="en-US" sz="1600" dirty="0" smtClean="0"/>
                        <a:t>All 1</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109</a:t>
            </a:fld>
            <a:endParaRPr lang="en-US" dirty="0"/>
          </a:p>
        </p:txBody>
      </p:sp>
    </p:spTree>
    <p:extLst>
      <p:ext uri="{BB962C8B-B14F-4D97-AF65-F5344CB8AC3E}">
        <p14:creationId xmlns:p14="http://schemas.microsoft.com/office/powerpoint/2010/main" val="3016289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886" y="374650"/>
            <a:ext cx="10515600" cy="1325563"/>
          </a:xfrm>
        </p:spPr>
        <p:txBody>
          <a:bodyPr/>
          <a:lstStyle/>
          <a:p>
            <a:r>
              <a:rPr lang="en-US" dirty="0" smtClean="0"/>
              <a:t>C structs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11</a:t>
            </a:fld>
            <a:endParaRPr lang="en-US" dirty="0"/>
          </a:p>
        </p:txBody>
      </p:sp>
      <p:sp>
        <p:nvSpPr>
          <p:cNvPr id="4" name="TextBox 3"/>
          <p:cNvSpPr txBox="1"/>
          <p:nvPr/>
        </p:nvSpPr>
        <p:spPr>
          <a:xfrm>
            <a:off x="892886" y="1509743"/>
            <a:ext cx="3296503" cy="5078313"/>
          </a:xfrm>
          <a:prstGeom prst="rect">
            <a:avLst/>
          </a:prstGeom>
          <a:noFill/>
        </p:spPr>
        <p:txBody>
          <a:bodyPr wrap="square" rtlCol="0">
            <a:spAutoFit/>
          </a:bodyPr>
          <a:lstStyle/>
          <a:p>
            <a:r>
              <a:rPr lang="en-US" b="1" dirty="0" smtClean="0"/>
              <a:t>Array of </a:t>
            </a:r>
            <a:r>
              <a:rPr lang="en-US" b="1" dirty="0" err="1" smtClean="0"/>
              <a:t>structs</a:t>
            </a:r>
            <a:endParaRPr lang="en-US" b="1" dirty="0" smtClean="0"/>
          </a:p>
          <a:p>
            <a:endParaRPr lang="en-US" dirty="0"/>
          </a:p>
          <a:p>
            <a:r>
              <a:rPr lang="en-US" dirty="0" err="1" smtClean="0"/>
              <a:t>TaskControl</a:t>
            </a:r>
            <a:r>
              <a:rPr lang="en-US" dirty="0" smtClean="0"/>
              <a:t> taskTable[3];</a:t>
            </a:r>
          </a:p>
          <a:p>
            <a:endParaRPr lang="en-US" dirty="0" smtClean="0"/>
          </a:p>
          <a:p>
            <a:r>
              <a:rPr lang="en-US" dirty="0"/>
              <a:t>taskTable[0].id = 10;</a:t>
            </a:r>
          </a:p>
          <a:p>
            <a:r>
              <a:rPr lang="en-US" dirty="0"/>
              <a:t>taskTable[0].status = ready</a:t>
            </a:r>
            <a:r>
              <a:rPr lang="en-US" dirty="0" smtClean="0"/>
              <a:t>;</a:t>
            </a:r>
          </a:p>
          <a:p>
            <a:endParaRPr lang="en-US" dirty="0"/>
          </a:p>
          <a:p>
            <a:r>
              <a:rPr lang="en-US" dirty="0" smtClean="0"/>
              <a:t>taskTable[1].</a:t>
            </a:r>
            <a:r>
              <a:rPr lang="en-US" dirty="0"/>
              <a:t>id = </a:t>
            </a:r>
            <a:r>
              <a:rPr lang="en-US" dirty="0" smtClean="0"/>
              <a:t>20</a:t>
            </a:r>
            <a:r>
              <a:rPr lang="en-US" dirty="0"/>
              <a:t>;</a:t>
            </a:r>
          </a:p>
          <a:p>
            <a:r>
              <a:rPr lang="en-US" dirty="0" smtClean="0"/>
              <a:t>taskTable[1].</a:t>
            </a:r>
            <a:r>
              <a:rPr lang="en-US" dirty="0"/>
              <a:t>status = ready</a:t>
            </a:r>
            <a:r>
              <a:rPr lang="en-US" dirty="0" smtClean="0"/>
              <a:t>;</a:t>
            </a:r>
          </a:p>
          <a:p>
            <a:endParaRPr lang="en-US" dirty="0"/>
          </a:p>
          <a:p>
            <a:r>
              <a:rPr lang="en-US" dirty="0" smtClean="0"/>
              <a:t>taskTable[2].</a:t>
            </a:r>
            <a:r>
              <a:rPr lang="en-US" dirty="0"/>
              <a:t>id = </a:t>
            </a:r>
            <a:r>
              <a:rPr lang="en-US" dirty="0" smtClean="0"/>
              <a:t>30</a:t>
            </a:r>
            <a:r>
              <a:rPr lang="en-US" dirty="0"/>
              <a:t>;</a:t>
            </a:r>
          </a:p>
          <a:p>
            <a:r>
              <a:rPr lang="en-US" dirty="0" smtClean="0"/>
              <a:t>taskTable[2].</a:t>
            </a:r>
            <a:r>
              <a:rPr lang="en-US" dirty="0"/>
              <a:t>status = ready;</a:t>
            </a:r>
          </a:p>
          <a:p>
            <a:endParaRPr lang="en-US" dirty="0"/>
          </a:p>
          <a:p>
            <a:r>
              <a:rPr lang="en-US" dirty="0" smtClean="0"/>
              <a:t>TaskControl* pCurrent;</a:t>
            </a:r>
          </a:p>
          <a:p>
            <a:r>
              <a:rPr lang="en-US" dirty="0" smtClean="0"/>
              <a:t>pCurrent = &amp;taskTable[1];</a:t>
            </a:r>
          </a:p>
          <a:p>
            <a:r>
              <a:rPr lang="en-US" dirty="0" smtClean="0"/>
              <a:t>pCurrent-&gt;status = running;</a:t>
            </a:r>
          </a:p>
          <a:p>
            <a:endParaRPr lang="en-US" dirty="0"/>
          </a:p>
          <a:p>
            <a:endParaRPr lang="en-US" dirty="0" smtClean="0"/>
          </a:p>
        </p:txBody>
      </p:sp>
      <p:sp>
        <p:nvSpPr>
          <p:cNvPr id="29" name="Rectangle 28"/>
          <p:cNvSpPr/>
          <p:nvPr/>
        </p:nvSpPr>
        <p:spPr>
          <a:xfrm>
            <a:off x="3878580" y="1916430"/>
            <a:ext cx="5356860" cy="32385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341620" y="2249121"/>
            <a:ext cx="1577340" cy="369332"/>
          </a:xfrm>
          <a:prstGeom prst="rect">
            <a:avLst/>
          </a:prstGeom>
          <a:noFill/>
        </p:spPr>
        <p:txBody>
          <a:bodyPr wrap="square" rtlCol="0">
            <a:spAutoFit/>
          </a:bodyPr>
          <a:lstStyle/>
          <a:p>
            <a:pPr algn="r"/>
            <a:r>
              <a:rPr lang="en-US" dirty="0" smtClean="0"/>
              <a:t>taskTable</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4099972505"/>
              </p:ext>
            </p:extLst>
          </p:nvPr>
        </p:nvGraphicFramePr>
        <p:xfrm>
          <a:off x="6968868" y="2247613"/>
          <a:ext cx="734060" cy="222504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TextBox 10"/>
          <p:cNvSpPr txBox="1"/>
          <p:nvPr/>
        </p:nvSpPr>
        <p:spPr>
          <a:xfrm>
            <a:off x="4239297" y="3514537"/>
            <a:ext cx="1119212" cy="369332"/>
          </a:xfrm>
          <a:prstGeom prst="rect">
            <a:avLst/>
          </a:prstGeom>
          <a:noFill/>
        </p:spPr>
        <p:txBody>
          <a:bodyPr wrap="square" rtlCol="0">
            <a:spAutoFit/>
          </a:bodyPr>
          <a:lstStyle/>
          <a:p>
            <a:pPr algn="r"/>
            <a:r>
              <a:rPr lang="en-US" dirty="0" smtClean="0"/>
              <a:t>pCurrent</a:t>
            </a:r>
            <a:endParaRPr lang="en-US" dirty="0"/>
          </a:p>
        </p:txBody>
      </p:sp>
      <p:sp>
        <p:nvSpPr>
          <p:cNvPr id="12" name="Rectangle 11"/>
          <p:cNvSpPr/>
          <p:nvPr/>
        </p:nvSpPr>
        <p:spPr>
          <a:xfrm>
            <a:off x="5364557" y="3512940"/>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flipV="1">
            <a:off x="5745480" y="3137625"/>
            <a:ext cx="1173480" cy="561578"/>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9355882" y="2165866"/>
            <a:ext cx="764953" cy="369332"/>
          </a:xfrm>
          <a:prstGeom prst="rect">
            <a:avLst/>
          </a:prstGeom>
          <a:noFill/>
        </p:spPr>
        <p:txBody>
          <a:bodyPr wrap="none" rtlCol="0">
            <a:spAutoFit/>
          </a:bodyPr>
          <a:lstStyle/>
          <a:p>
            <a:r>
              <a:rPr lang="en-US" b="1" dirty="0" smtClean="0"/>
              <a:t>SRAM</a:t>
            </a:r>
            <a:endParaRPr lang="en-US" b="1" dirty="0"/>
          </a:p>
        </p:txBody>
      </p:sp>
    </p:spTree>
    <p:extLst>
      <p:ext uri="{BB962C8B-B14F-4D97-AF65-F5344CB8AC3E}">
        <p14:creationId xmlns:p14="http://schemas.microsoft.com/office/powerpoint/2010/main" val="15064251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Configuration – os_cfg.h</a:t>
            </a:r>
          </a:p>
        </p:txBody>
      </p:sp>
      <p:graphicFrame>
        <p:nvGraphicFramePr>
          <p:cNvPr id="7" name="Content Placeholder 6"/>
          <p:cNvGraphicFramePr>
            <a:graphicFrameLocks noGrp="1"/>
          </p:cNvGraphicFramePr>
          <p:nvPr>
            <p:ph sz="half" idx="2"/>
            <p:extLst/>
          </p:nvPr>
        </p:nvGraphicFramePr>
        <p:xfrm>
          <a:off x="838199" y="1567542"/>
          <a:ext cx="6879772" cy="3749040"/>
        </p:xfrm>
        <a:graphic>
          <a:graphicData uri="http://schemas.openxmlformats.org/drawingml/2006/table">
            <a:tbl>
              <a:tblPr firstRow="1" bandRow="1">
                <a:tableStyleId>{5C22544A-7EE6-4342-B048-85BDC9FD1C3A}</a:tableStyleId>
              </a:tblPr>
              <a:tblGrid>
                <a:gridCol w="2571522"/>
                <a:gridCol w="2562339"/>
                <a:gridCol w="1745911"/>
              </a:tblGrid>
              <a:tr h="362791">
                <a:tc>
                  <a:txBody>
                    <a:bodyPr/>
                    <a:lstStyle/>
                    <a:p>
                      <a:r>
                        <a:rPr lang="en-US" dirty="0" smtClean="0"/>
                        <a:t>Fine tuning category</a:t>
                      </a:r>
                      <a:endParaRPr lang="en-US" dirty="0"/>
                    </a:p>
                  </a:txBody>
                  <a:tcPr/>
                </a:tc>
                <a:tc>
                  <a:txBody>
                    <a:bodyPr/>
                    <a:lstStyle/>
                    <a:p>
                      <a:r>
                        <a:rPr lang="en-US" dirty="0" smtClean="0"/>
                        <a:t>#define Constants</a:t>
                      </a:r>
                      <a:endParaRPr lang="en-US" dirty="0"/>
                    </a:p>
                  </a:txBody>
                  <a:tcPr/>
                </a:tc>
                <a:tc>
                  <a:txBody>
                    <a:bodyPr/>
                    <a:lstStyle/>
                    <a:p>
                      <a:r>
                        <a:rPr lang="en-US" dirty="0" smtClean="0"/>
                        <a:t>Our Value</a:t>
                      </a:r>
                      <a:endParaRPr lang="en-US" dirty="0"/>
                    </a:p>
                  </a:txBody>
                  <a:tcPr/>
                </a:tc>
              </a:tr>
              <a:tr h="418012">
                <a:tc>
                  <a:txBody>
                    <a:bodyPr/>
                    <a:lstStyle/>
                    <a:p>
                      <a:r>
                        <a:rPr lang="en-US" b="1" dirty="0" smtClean="0"/>
                        <a:t>Message Queues</a:t>
                      </a:r>
                    </a:p>
                  </a:txBody>
                  <a:tcPr/>
                </a:tc>
                <a:tc>
                  <a:txBody>
                    <a:bodyPr/>
                    <a:lstStyle/>
                    <a:p>
                      <a:r>
                        <a:rPr lang="en-US" sz="1400" dirty="0" smtClean="0"/>
                        <a:t>OS_Q_EN           </a:t>
                      </a:r>
                    </a:p>
                    <a:p>
                      <a:r>
                        <a:rPr lang="en-US" sz="1400" dirty="0" smtClean="0"/>
                        <a:t>OS_Q_ACCEPT_EN    </a:t>
                      </a:r>
                    </a:p>
                    <a:p>
                      <a:r>
                        <a:rPr lang="en-US" sz="1400" dirty="0" smtClean="0"/>
                        <a:t>OS_Q_DEL_EN       </a:t>
                      </a:r>
                    </a:p>
                    <a:p>
                      <a:r>
                        <a:rPr lang="en-US" sz="1400" dirty="0" smtClean="0"/>
                        <a:t>OS_Q_FLUSH_EN     </a:t>
                      </a:r>
                    </a:p>
                    <a:p>
                      <a:r>
                        <a:rPr lang="en-US" sz="1400" dirty="0" smtClean="0"/>
                        <a:t>OS_Q_PEND_ABORT_EN</a:t>
                      </a:r>
                    </a:p>
                    <a:p>
                      <a:r>
                        <a:rPr lang="en-US" sz="1400" dirty="0" smtClean="0"/>
                        <a:t>OS_Q_POST_EN      </a:t>
                      </a:r>
                    </a:p>
                    <a:p>
                      <a:r>
                        <a:rPr lang="en-US" sz="1400" dirty="0" smtClean="0"/>
                        <a:t>OS_Q_POST_FRONT_EN</a:t>
                      </a:r>
                    </a:p>
                    <a:p>
                      <a:r>
                        <a:rPr lang="en-US" sz="1400" dirty="0" smtClean="0"/>
                        <a:t>OS_Q_POST_OPT_EN  </a:t>
                      </a:r>
                    </a:p>
                    <a:p>
                      <a:r>
                        <a:rPr lang="en-US" sz="1400" dirty="0" smtClean="0"/>
                        <a:t>OS_Q_QUERY_EN </a:t>
                      </a:r>
                      <a:endParaRPr lang="en-US" sz="1400" dirty="0"/>
                    </a:p>
                  </a:txBody>
                  <a:tcPr/>
                </a:tc>
                <a:tc>
                  <a:txBody>
                    <a:bodyPr/>
                    <a:lstStyle/>
                    <a:p>
                      <a:r>
                        <a:rPr lang="en-US" sz="1600" dirty="0" smtClean="0"/>
                        <a:t>All 1</a:t>
                      </a:r>
                      <a:endParaRPr lang="en-US" sz="1600" dirty="0"/>
                    </a:p>
                  </a:txBody>
                  <a:tcPr/>
                </a:tc>
              </a:tr>
              <a:tr h="362791">
                <a:tc>
                  <a:txBody>
                    <a:bodyPr/>
                    <a:lstStyle/>
                    <a:p>
                      <a:r>
                        <a:rPr lang="en-US" b="1" dirty="0" smtClean="0"/>
                        <a:t>Semaphores</a:t>
                      </a:r>
                      <a:endParaRPr lang="en-US" dirty="0"/>
                    </a:p>
                  </a:txBody>
                  <a:tcPr/>
                </a:tc>
                <a:tc>
                  <a:txBody>
                    <a:bodyPr/>
                    <a:lstStyle/>
                    <a:p>
                      <a:r>
                        <a:rPr lang="pt-BR" sz="1400" dirty="0" smtClean="0"/>
                        <a:t>OS_SEM_EN           </a:t>
                      </a:r>
                    </a:p>
                    <a:p>
                      <a:r>
                        <a:rPr lang="pt-BR" sz="1400" dirty="0" smtClean="0"/>
                        <a:t>OS_SEM_ACCEPT_EN    </a:t>
                      </a:r>
                    </a:p>
                    <a:p>
                      <a:r>
                        <a:rPr lang="pt-BR" sz="1400" dirty="0" smtClean="0"/>
                        <a:t>OS_SEM_DEL_EN       </a:t>
                      </a:r>
                    </a:p>
                    <a:p>
                      <a:r>
                        <a:rPr lang="pt-BR" sz="1400" dirty="0" smtClean="0"/>
                        <a:t>OS_SEM_PEND_ABORT_EN</a:t>
                      </a:r>
                    </a:p>
                    <a:p>
                      <a:r>
                        <a:rPr lang="pt-BR" sz="1400" dirty="0" smtClean="0"/>
                        <a:t>OS_SEM_QUERY_EN     </a:t>
                      </a:r>
                    </a:p>
                    <a:p>
                      <a:r>
                        <a:rPr lang="pt-BR" sz="1400" dirty="0" smtClean="0"/>
                        <a:t>OS_SEM_SET_EN </a:t>
                      </a:r>
                      <a:endParaRPr lang="en-US" sz="1400" dirty="0"/>
                    </a:p>
                  </a:txBody>
                  <a:tcPr/>
                </a:tc>
                <a:tc>
                  <a:txBody>
                    <a:bodyPr/>
                    <a:lstStyle/>
                    <a:p>
                      <a:r>
                        <a:rPr lang="en-US" sz="1600" dirty="0" smtClean="0"/>
                        <a:t>All 1</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110</a:t>
            </a:fld>
            <a:endParaRPr lang="en-US" dirty="0"/>
          </a:p>
        </p:txBody>
      </p:sp>
    </p:spTree>
    <p:extLst>
      <p:ext uri="{BB962C8B-B14F-4D97-AF65-F5344CB8AC3E}">
        <p14:creationId xmlns:p14="http://schemas.microsoft.com/office/powerpoint/2010/main" val="150711627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5945"/>
          </a:xfrm>
        </p:spPr>
        <p:txBody>
          <a:bodyPr>
            <a:normAutofit/>
          </a:bodyPr>
          <a:lstStyle/>
          <a:p>
            <a:r>
              <a:rPr lang="en-US" dirty="0"/>
              <a:t>uCOS C</a:t>
            </a:r>
            <a:r>
              <a:rPr lang="en-US" dirty="0" smtClean="0"/>
              <a:t>onfiguration – os_cfg.h</a:t>
            </a:r>
            <a:endParaRPr lang="en-US" dirty="0"/>
          </a:p>
        </p:txBody>
      </p:sp>
      <p:graphicFrame>
        <p:nvGraphicFramePr>
          <p:cNvPr id="7" name="Content Placeholder 6"/>
          <p:cNvGraphicFramePr>
            <a:graphicFrameLocks noGrp="1"/>
          </p:cNvGraphicFramePr>
          <p:nvPr>
            <p:ph sz="half" idx="2"/>
            <p:extLst/>
          </p:nvPr>
        </p:nvGraphicFramePr>
        <p:xfrm>
          <a:off x="838199" y="1567542"/>
          <a:ext cx="6879772" cy="2468880"/>
        </p:xfrm>
        <a:graphic>
          <a:graphicData uri="http://schemas.openxmlformats.org/drawingml/2006/table">
            <a:tbl>
              <a:tblPr firstRow="1" bandRow="1">
                <a:tableStyleId>{5C22544A-7EE6-4342-B048-85BDC9FD1C3A}</a:tableStyleId>
              </a:tblPr>
              <a:tblGrid>
                <a:gridCol w="2571522"/>
                <a:gridCol w="2562339"/>
                <a:gridCol w="1745911"/>
              </a:tblGrid>
              <a:tr h="362791">
                <a:tc>
                  <a:txBody>
                    <a:bodyPr/>
                    <a:lstStyle/>
                    <a:p>
                      <a:r>
                        <a:rPr lang="en-US" dirty="0" smtClean="0"/>
                        <a:t>Fine tuning category</a:t>
                      </a:r>
                      <a:endParaRPr lang="en-US" dirty="0"/>
                    </a:p>
                  </a:txBody>
                  <a:tcPr/>
                </a:tc>
                <a:tc>
                  <a:txBody>
                    <a:bodyPr/>
                    <a:lstStyle/>
                    <a:p>
                      <a:r>
                        <a:rPr lang="en-US" dirty="0" smtClean="0"/>
                        <a:t>#define Constants</a:t>
                      </a:r>
                      <a:endParaRPr lang="en-US" dirty="0"/>
                    </a:p>
                  </a:txBody>
                  <a:tcPr/>
                </a:tc>
                <a:tc>
                  <a:txBody>
                    <a:bodyPr/>
                    <a:lstStyle/>
                    <a:p>
                      <a:r>
                        <a:rPr lang="en-US" dirty="0" smtClean="0"/>
                        <a:t>Our Value</a:t>
                      </a:r>
                      <a:endParaRPr lang="en-US" dirty="0"/>
                    </a:p>
                  </a:txBody>
                  <a:tcPr/>
                </a:tc>
              </a:tr>
              <a:tr h="418012">
                <a:tc>
                  <a:txBody>
                    <a:bodyPr/>
                    <a:lstStyle/>
                    <a:p>
                      <a:r>
                        <a:rPr lang="en-US" b="1" dirty="0" smtClean="0"/>
                        <a:t>Task Management</a:t>
                      </a:r>
                      <a:endParaRPr lang="en-US" dirty="0"/>
                    </a:p>
                  </a:txBody>
                  <a:tcPr/>
                </a:tc>
                <a:tc>
                  <a:txBody>
                    <a:bodyPr/>
                    <a:lstStyle/>
                    <a:p>
                      <a:r>
                        <a:rPr lang="en-US" sz="1400" dirty="0" smtClean="0"/>
                        <a:t>OS_TASK_CHANGE_PRIO_EN </a:t>
                      </a:r>
                    </a:p>
                    <a:p>
                      <a:r>
                        <a:rPr lang="en-US" sz="1400" dirty="0" smtClean="0"/>
                        <a:t>OS_TASK_CREATE_EN      </a:t>
                      </a:r>
                    </a:p>
                    <a:p>
                      <a:r>
                        <a:rPr lang="en-US" sz="1400" dirty="0" smtClean="0"/>
                        <a:t>OS_TASK_CREATE_EXT_EN  </a:t>
                      </a:r>
                    </a:p>
                    <a:p>
                      <a:r>
                        <a:rPr lang="en-US" sz="1400" dirty="0" smtClean="0"/>
                        <a:t>OS_TASK_DEL_EN         </a:t>
                      </a:r>
                    </a:p>
                    <a:p>
                      <a:r>
                        <a:rPr lang="en-US" sz="1400" dirty="0" smtClean="0"/>
                        <a:t>OS_TASK_QUERY_EN       </a:t>
                      </a:r>
                    </a:p>
                    <a:p>
                      <a:r>
                        <a:rPr lang="en-US" sz="1400" dirty="0" smtClean="0"/>
                        <a:t>OS_TASK_SUSPEND_EN     </a:t>
                      </a:r>
                    </a:p>
                  </a:txBody>
                  <a:tcPr/>
                </a:tc>
                <a:tc>
                  <a:txBody>
                    <a:bodyPr/>
                    <a:lstStyle/>
                    <a:p>
                      <a:r>
                        <a:rPr lang="en-US" sz="1600" dirty="0" smtClean="0"/>
                        <a:t>All 1</a:t>
                      </a:r>
                      <a:endParaRPr lang="en-US" sz="1600" dirty="0"/>
                    </a:p>
                  </a:txBody>
                  <a:tcPr/>
                </a:tc>
              </a:tr>
              <a:tr h="362791">
                <a:tc>
                  <a:txBody>
                    <a:bodyPr/>
                    <a:lstStyle/>
                    <a:p>
                      <a:r>
                        <a:rPr lang="en-US" b="1" dirty="0" smtClean="0"/>
                        <a:t>Time Management</a:t>
                      </a:r>
                      <a:endParaRPr lang="en-US" b="1" dirty="0"/>
                    </a:p>
                  </a:txBody>
                  <a:tcPr/>
                </a:tc>
                <a:tc>
                  <a:txBody>
                    <a:bodyPr/>
                    <a:lstStyle/>
                    <a:p>
                      <a:r>
                        <a:rPr lang="en-US" sz="1400" dirty="0" smtClean="0"/>
                        <a:t>OS_TIME_DLY_HMSM_EN  </a:t>
                      </a:r>
                    </a:p>
                    <a:p>
                      <a:r>
                        <a:rPr lang="en-US" sz="1400" dirty="0" smtClean="0"/>
                        <a:t>OS_TIME_DLY_RESUME_EN</a:t>
                      </a:r>
                    </a:p>
                    <a:p>
                      <a:r>
                        <a:rPr lang="en-US" sz="1400" dirty="0" smtClean="0"/>
                        <a:t>OS_TIME_GET_SET_EN   </a:t>
                      </a:r>
                    </a:p>
                  </a:txBody>
                  <a:tcPr/>
                </a:tc>
                <a:tc>
                  <a:txBody>
                    <a:bodyPr/>
                    <a:lstStyle/>
                    <a:p>
                      <a:r>
                        <a:rPr lang="en-US" sz="1600" dirty="0" smtClean="0"/>
                        <a:t>All 1</a:t>
                      </a:r>
                      <a:endParaRPr lang="en-US" sz="1600" dirty="0"/>
                    </a:p>
                  </a:txBody>
                  <a:tcPr/>
                </a:tc>
              </a:tr>
            </a:tbl>
          </a:graphicData>
        </a:graphic>
      </p:graphicFrame>
      <p:sp>
        <p:nvSpPr>
          <p:cNvPr id="5" name="Slide Number Placeholder 4"/>
          <p:cNvSpPr>
            <a:spLocks noGrp="1"/>
          </p:cNvSpPr>
          <p:nvPr>
            <p:ph type="sldNum" sz="quarter" idx="12"/>
          </p:nvPr>
        </p:nvSpPr>
        <p:spPr/>
        <p:txBody>
          <a:bodyPr/>
          <a:lstStyle/>
          <a:p>
            <a:fld id="{F9E463A4-CC55-4EB3-8549-8876C08BF813}" type="slidenum">
              <a:rPr lang="en-US" smtClean="0"/>
              <a:t>111</a:t>
            </a:fld>
            <a:endParaRPr lang="en-US" dirty="0"/>
          </a:p>
        </p:txBody>
      </p:sp>
    </p:spTree>
    <p:extLst>
      <p:ext uri="{BB962C8B-B14F-4D97-AF65-F5344CB8AC3E}">
        <p14:creationId xmlns:p14="http://schemas.microsoft.com/office/powerpoint/2010/main" val="326735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pointers and assembly language</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12</a:t>
            </a:fld>
            <a:endParaRPr lang="en-US" dirty="0"/>
          </a:p>
        </p:txBody>
      </p:sp>
      <p:sp>
        <p:nvSpPr>
          <p:cNvPr id="4" name="TextBox 3"/>
          <p:cNvSpPr txBox="1"/>
          <p:nvPr/>
        </p:nvSpPr>
        <p:spPr>
          <a:xfrm>
            <a:off x="640080" y="3126880"/>
            <a:ext cx="5817867" cy="2862322"/>
          </a:xfrm>
          <a:prstGeom prst="rect">
            <a:avLst/>
          </a:prstGeom>
          <a:noFill/>
          <a:ln>
            <a:solidFill>
              <a:schemeClr val="tx1"/>
            </a:solidFill>
          </a:ln>
        </p:spPr>
        <p:txBody>
          <a:bodyPr wrap="square" rtlCol="0">
            <a:spAutoFit/>
          </a:bodyPr>
          <a:lstStyle/>
          <a:p>
            <a:r>
              <a:rPr lang="en-US" dirty="0" smtClean="0"/>
              <a:t>int x;</a:t>
            </a:r>
          </a:p>
          <a:p>
            <a:r>
              <a:rPr lang="en-US" dirty="0" smtClean="0"/>
              <a:t>int* px;</a:t>
            </a:r>
          </a:p>
          <a:p>
            <a:endParaRPr lang="en-US" dirty="0"/>
          </a:p>
          <a:p>
            <a:r>
              <a:rPr lang="en-US" dirty="0" smtClean="0"/>
              <a:t>x = 5;</a:t>
            </a:r>
          </a:p>
          <a:p>
            <a:r>
              <a:rPr lang="en-US" dirty="0" smtClean="0"/>
              <a:t>px = &amp;x;    // pointer to x. The value of px is the address of x</a:t>
            </a:r>
          </a:p>
          <a:p>
            <a:endParaRPr lang="en-US" dirty="0"/>
          </a:p>
          <a:p>
            <a:r>
              <a:rPr lang="en-US" dirty="0" smtClean="0"/>
              <a:t>Print_uint32(x);       // 5</a:t>
            </a:r>
          </a:p>
          <a:p>
            <a:r>
              <a:rPr lang="en-US" dirty="0" smtClean="0"/>
              <a:t>PrintHex(&amp;px);        // 0x20002468</a:t>
            </a:r>
          </a:p>
          <a:p>
            <a:r>
              <a:rPr lang="en-US" dirty="0" smtClean="0"/>
              <a:t>PrintHex(px);           // 0x20001234 </a:t>
            </a:r>
          </a:p>
          <a:p>
            <a:r>
              <a:rPr lang="en-US" dirty="0" smtClean="0"/>
              <a:t>Print_uint32(*px);  // 5</a:t>
            </a:r>
          </a:p>
        </p:txBody>
      </p:sp>
      <p:graphicFrame>
        <p:nvGraphicFramePr>
          <p:cNvPr id="6" name="Table 5"/>
          <p:cNvGraphicFramePr>
            <a:graphicFrameLocks noGrp="1"/>
          </p:cNvGraphicFramePr>
          <p:nvPr>
            <p:extLst>
              <p:ext uri="{D42A27DB-BD31-4B8C-83A1-F6EECF244321}">
                <p14:modId xmlns:p14="http://schemas.microsoft.com/office/powerpoint/2010/main" val="1282900412"/>
              </p:ext>
            </p:extLst>
          </p:nvPr>
        </p:nvGraphicFramePr>
        <p:xfrm>
          <a:off x="6821171" y="1339385"/>
          <a:ext cx="4927599" cy="1112520"/>
        </p:xfrm>
        <a:graphic>
          <a:graphicData uri="http://schemas.openxmlformats.org/drawingml/2006/table">
            <a:tbl>
              <a:tblPr firstRow="1" bandRow="1">
                <a:tableStyleId>{5C22544A-7EE6-4342-B048-85BDC9FD1C3A}</a:tableStyleId>
              </a:tblPr>
              <a:tblGrid>
                <a:gridCol w="1435099"/>
                <a:gridCol w="1968500"/>
                <a:gridCol w="1524000"/>
              </a:tblGrid>
              <a:tr h="370840">
                <a:tc>
                  <a:txBody>
                    <a:bodyPr/>
                    <a:lstStyle/>
                    <a:p>
                      <a:r>
                        <a:rPr lang="en-US" dirty="0" smtClean="0"/>
                        <a:t>Var name</a:t>
                      </a:r>
                      <a:endParaRPr lang="en-US" dirty="0"/>
                    </a:p>
                  </a:txBody>
                  <a:tcPr/>
                </a:tc>
                <a:tc>
                  <a:txBody>
                    <a:bodyPr/>
                    <a:lstStyle/>
                    <a:p>
                      <a:r>
                        <a:rPr lang="en-US" dirty="0" smtClean="0"/>
                        <a:t>Memory address</a:t>
                      </a:r>
                      <a:endParaRPr lang="en-US" dirty="0"/>
                    </a:p>
                  </a:txBody>
                  <a:tcPr/>
                </a:tc>
                <a:tc>
                  <a:txBody>
                    <a:bodyPr/>
                    <a:lstStyle/>
                    <a:p>
                      <a:r>
                        <a:rPr lang="en-US" dirty="0" smtClean="0"/>
                        <a:t>value</a:t>
                      </a:r>
                      <a:endParaRPr lang="en-US" dirty="0"/>
                    </a:p>
                  </a:txBody>
                  <a:tcPr/>
                </a:tc>
              </a:tr>
              <a:tr h="370840">
                <a:tc>
                  <a:txBody>
                    <a:bodyPr/>
                    <a:lstStyle/>
                    <a:p>
                      <a:r>
                        <a:rPr lang="en-US" dirty="0" smtClean="0"/>
                        <a:t>x</a:t>
                      </a:r>
                      <a:endParaRPr lang="en-US" dirty="0"/>
                    </a:p>
                  </a:txBody>
                  <a:tcPr/>
                </a:tc>
                <a:tc>
                  <a:txBody>
                    <a:bodyPr/>
                    <a:lstStyle/>
                    <a:p>
                      <a:r>
                        <a:rPr lang="en-US" dirty="0" smtClean="0"/>
                        <a:t>0x20001234</a:t>
                      </a:r>
                      <a:endParaRPr lang="en-US" dirty="0"/>
                    </a:p>
                  </a:txBody>
                  <a:tcPr/>
                </a:tc>
                <a:tc>
                  <a:txBody>
                    <a:bodyPr/>
                    <a:lstStyle/>
                    <a:p>
                      <a:r>
                        <a:rPr lang="en-US" dirty="0" smtClean="0"/>
                        <a:t>5</a:t>
                      </a:r>
                      <a:endParaRPr lang="en-US" dirty="0"/>
                    </a:p>
                  </a:txBody>
                  <a:tcPr/>
                </a:tc>
              </a:tr>
              <a:tr h="370840">
                <a:tc>
                  <a:txBody>
                    <a:bodyPr/>
                    <a:lstStyle/>
                    <a:p>
                      <a:r>
                        <a:rPr lang="en-US" dirty="0" smtClean="0"/>
                        <a:t>px</a:t>
                      </a:r>
                      <a:endParaRPr lang="en-US" dirty="0"/>
                    </a:p>
                  </a:txBody>
                  <a:tcPr/>
                </a:tc>
                <a:tc>
                  <a:txBody>
                    <a:bodyPr/>
                    <a:lstStyle/>
                    <a:p>
                      <a:r>
                        <a:rPr lang="en-US" dirty="0" smtClean="0"/>
                        <a:t>0x20002468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0x20001234</a:t>
                      </a:r>
                    </a:p>
                  </a:txBody>
                  <a:tcPr/>
                </a:tc>
              </a:tr>
            </a:tbl>
          </a:graphicData>
        </a:graphic>
      </p:graphicFrame>
      <p:sp>
        <p:nvSpPr>
          <p:cNvPr id="7" name="TextBox 6"/>
          <p:cNvSpPr txBox="1"/>
          <p:nvPr/>
        </p:nvSpPr>
        <p:spPr>
          <a:xfrm>
            <a:off x="6644295" y="2849881"/>
            <a:ext cx="5200650" cy="3139321"/>
          </a:xfrm>
          <a:prstGeom prst="rect">
            <a:avLst/>
          </a:prstGeom>
          <a:noFill/>
          <a:ln>
            <a:noFill/>
          </a:ln>
        </p:spPr>
        <p:txBody>
          <a:bodyPr wrap="square" rtlCol="0">
            <a:spAutoFit/>
          </a:bodyPr>
          <a:lstStyle/>
          <a:p>
            <a:r>
              <a:rPr lang="en-US" b="1" dirty="0" smtClean="0"/>
              <a:t>Assembly language</a:t>
            </a:r>
            <a:r>
              <a:rPr lang="en-US" dirty="0" smtClean="0"/>
              <a:t>:</a:t>
            </a:r>
          </a:p>
          <a:p>
            <a:r>
              <a:rPr lang="en-US" dirty="0"/>
              <a:t>LDR   R0,=x        ; R0 = &amp;</a:t>
            </a:r>
            <a:r>
              <a:rPr lang="en-US" dirty="0" smtClean="0"/>
              <a:t>x</a:t>
            </a:r>
          </a:p>
          <a:p>
            <a:r>
              <a:rPr lang="en-US" dirty="0" smtClean="0"/>
              <a:t>LDR   R1,#5        ; R1 = 5</a:t>
            </a:r>
          </a:p>
          <a:p>
            <a:r>
              <a:rPr lang="en-US" dirty="0" smtClean="0"/>
              <a:t>STR    R1, [R0]    ; x = 5</a:t>
            </a:r>
          </a:p>
          <a:p>
            <a:endParaRPr lang="en-US" dirty="0"/>
          </a:p>
          <a:p>
            <a:r>
              <a:rPr lang="en-US" dirty="0" smtClean="0"/>
              <a:t>LDR   R1,=px      ; R1 = address of px = 0x20002468</a:t>
            </a:r>
          </a:p>
          <a:p>
            <a:r>
              <a:rPr lang="en-US" dirty="0" smtClean="0"/>
              <a:t>STR    R0, [R1]    ; px = &amp;x = 0x20001234</a:t>
            </a:r>
          </a:p>
          <a:p>
            <a:endParaRPr lang="en-US" dirty="0" smtClean="0"/>
          </a:p>
          <a:p>
            <a:r>
              <a:rPr lang="en-US" dirty="0" smtClean="0"/>
              <a:t>LDR   R0,=px      ; R0 = &amp;px = 0x20002468</a:t>
            </a:r>
          </a:p>
          <a:p>
            <a:r>
              <a:rPr lang="en-US" dirty="0" smtClean="0"/>
              <a:t>LDR   R0,[R0]     ; R0 = value of px = 0x20001234 = &amp;x</a:t>
            </a:r>
          </a:p>
          <a:p>
            <a:r>
              <a:rPr lang="en-US" dirty="0" smtClean="0"/>
              <a:t>LDR   R0,[R0]     ; R0 = *px = 5</a:t>
            </a:r>
          </a:p>
        </p:txBody>
      </p:sp>
      <p:sp>
        <p:nvSpPr>
          <p:cNvPr id="17" name="Rectangle 16"/>
          <p:cNvSpPr/>
          <p:nvPr/>
        </p:nvSpPr>
        <p:spPr>
          <a:xfrm>
            <a:off x="742950" y="1356360"/>
            <a:ext cx="5288280" cy="1592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463202" y="1633162"/>
            <a:ext cx="1466063" cy="369332"/>
          </a:xfrm>
          <a:prstGeom prst="rect">
            <a:avLst/>
          </a:prstGeom>
          <a:noFill/>
        </p:spPr>
        <p:txBody>
          <a:bodyPr wrap="square" rtlCol="0">
            <a:spAutoFit/>
          </a:bodyPr>
          <a:lstStyle/>
          <a:p>
            <a:pPr algn="r"/>
            <a:r>
              <a:rPr lang="en-US" dirty="0" smtClean="0"/>
              <a:t>0x20001234</a:t>
            </a:r>
            <a:endParaRPr lang="en-US" dirty="0"/>
          </a:p>
        </p:txBody>
      </p:sp>
      <p:sp>
        <p:nvSpPr>
          <p:cNvPr id="19" name="Rectangle 18"/>
          <p:cNvSpPr/>
          <p:nvPr/>
        </p:nvSpPr>
        <p:spPr>
          <a:xfrm>
            <a:off x="2929265" y="2427987"/>
            <a:ext cx="1517005" cy="3674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0x20001234</a:t>
            </a:r>
            <a:endParaRPr lang="en-US" dirty="0">
              <a:solidFill>
                <a:schemeClr val="tx1"/>
              </a:solidFill>
            </a:endParaRPr>
          </a:p>
        </p:txBody>
      </p:sp>
      <p:sp>
        <p:nvSpPr>
          <p:cNvPr id="20" name="TextBox 19"/>
          <p:cNvSpPr txBox="1"/>
          <p:nvPr/>
        </p:nvSpPr>
        <p:spPr>
          <a:xfrm>
            <a:off x="2491395" y="1296747"/>
            <a:ext cx="635355" cy="369332"/>
          </a:xfrm>
          <a:prstGeom prst="rect">
            <a:avLst/>
          </a:prstGeom>
          <a:noFill/>
        </p:spPr>
        <p:txBody>
          <a:bodyPr wrap="square" rtlCol="0">
            <a:spAutoFit/>
          </a:bodyPr>
          <a:lstStyle/>
          <a:p>
            <a:pPr algn="r"/>
            <a:r>
              <a:rPr lang="en-US" dirty="0" smtClean="0"/>
              <a:t>x</a:t>
            </a:r>
            <a:endParaRPr lang="en-US" dirty="0"/>
          </a:p>
        </p:txBody>
      </p:sp>
      <p:sp>
        <p:nvSpPr>
          <p:cNvPr id="21" name="Rectangle 20"/>
          <p:cNvSpPr/>
          <p:nvPr/>
        </p:nvSpPr>
        <p:spPr>
          <a:xfrm>
            <a:off x="2929265" y="1644322"/>
            <a:ext cx="1517005" cy="331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5</a:t>
            </a:r>
          </a:p>
        </p:txBody>
      </p:sp>
      <p:sp>
        <p:nvSpPr>
          <p:cNvPr id="31" name="TextBox 30"/>
          <p:cNvSpPr txBox="1"/>
          <p:nvPr/>
        </p:nvSpPr>
        <p:spPr>
          <a:xfrm>
            <a:off x="1463202" y="2465718"/>
            <a:ext cx="1466063" cy="369332"/>
          </a:xfrm>
          <a:prstGeom prst="rect">
            <a:avLst/>
          </a:prstGeom>
          <a:noFill/>
        </p:spPr>
        <p:txBody>
          <a:bodyPr wrap="square" rtlCol="0">
            <a:spAutoFit/>
          </a:bodyPr>
          <a:lstStyle/>
          <a:p>
            <a:pPr algn="r"/>
            <a:r>
              <a:rPr lang="en-US" dirty="0" smtClean="0"/>
              <a:t>0x20002468</a:t>
            </a:r>
            <a:endParaRPr lang="en-US" dirty="0"/>
          </a:p>
        </p:txBody>
      </p:sp>
      <p:sp>
        <p:nvSpPr>
          <p:cNvPr id="32" name="TextBox 31"/>
          <p:cNvSpPr txBox="1"/>
          <p:nvPr/>
        </p:nvSpPr>
        <p:spPr>
          <a:xfrm>
            <a:off x="2598075" y="2089227"/>
            <a:ext cx="635355" cy="369332"/>
          </a:xfrm>
          <a:prstGeom prst="rect">
            <a:avLst/>
          </a:prstGeom>
          <a:noFill/>
        </p:spPr>
        <p:txBody>
          <a:bodyPr wrap="square" rtlCol="0">
            <a:spAutoFit/>
          </a:bodyPr>
          <a:lstStyle/>
          <a:p>
            <a:pPr algn="r"/>
            <a:r>
              <a:rPr lang="en-US" dirty="0" smtClean="0"/>
              <a:t>px</a:t>
            </a:r>
            <a:endParaRPr lang="en-US" dirty="0"/>
          </a:p>
        </p:txBody>
      </p:sp>
      <p:cxnSp>
        <p:nvCxnSpPr>
          <p:cNvPr id="39" name="Curved Connector 38"/>
          <p:cNvCxnSpPr>
            <a:stCxn id="19" idx="3"/>
          </p:cNvCxnSpPr>
          <p:nvPr/>
        </p:nvCxnSpPr>
        <p:spPr>
          <a:xfrm flipV="1">
            <a:off x="4446270" y="1791132"/>
            <a:ext cx="12700" cy="820556"/>
          </a:xfrm>
          <a:prstGeom prst="curvedConnector4">
            <a:avLst>
              <a:gd name="adj1" fmla="val 7275000"/>
              <a:gd name="adj2" fmla="val 99268"/>
            </a:avLst>
          </a:prstGeom>
          <a:ln w="34925">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2598075" y="3334828"/>
            <a:ext cx="1466063" cy="400110"/>
          </a:xfrm>
          <a:prstGeom prst="rect">
            <a:avLst/>
          </a:prstGeom>
          <a:noFill/>
        </p:spPr>
        <p:txBody>
          <a:bodyPr wrap="square" rtlCol="0">
            <a:spAutoFit/>
          </a:bodyPr>
          <a:lstStyle/>
          <a:p>
            <a:pPr algn="r"/>
            <a:r>
              <a:rPr lang="en-US" sz="2000" b="1" dirty="0" smtClean="0"/>
              <a:t>C code</a:t>
            </a:r>
            <a:endParaRPr lang="en-US" sz="2000" b="1" dirty="0"/>
          </a:p>
        </p:txBody>
      </p:sp>
      <p:sp>
        <p:nvSpPr>
          <p:cNvPr id="44" name="TextBox 43"/>
          <p:cNvSpPr txBox="1"/>
          <p:nvPr/>
        </p:nvSpPr>
        <p:spPr>
          <a:xfrm>
            <a:off x="552450" y="2011350"/>
            <a:ext cx="1099958" cy="400110"/>
          </a:xfrm>
          <a:prstGeom prst="rect">
            <a:avLst/>
          </a:prstGeom>
          <a:noFill/>
        </p:spPr>
        <p:txBody>
          <a:bodyPr wrap="square" rtlCol="0">
            <a:spAutoFit/>
          </a:bodyPr>
          <a:lstStyle/>
          <a:p>
            <a:pPr algn="r"/>
            <a:r>
              <a:rPr lang="en-US" sz="2000" b="1" dirty="0" smtClean="0"/>
              <a:t>SRAM</a:t>
            </a:r>
            <a:endParaRPr lang="en-US" sz="2000" b="1" dirty="0"/>
          </a:p>
        </p:txBody>
      </p:sp>
      <p:sp>
        <p:nvSpPr>
          <p:cNvPr id="49" name="Rectangle 48"/>
          <p:cNvSpPr/>
          <p:nvPr/>
        </p:nvSpPr>
        <p:spPr>
          <a:xfrm>
            <a:off x="6644295" y="3153898"/>
            <a:ext cx="5014305"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6644294" y="4068298"/>
            <a:ext cx="5014306"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6644293" y="4982698"/>
            <a:ext cx="5014306" cy="1006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Arrow Connector 53"/>
          <p:cNvCxnSpPr/>
          <p:nvPr/>
        </p:nvCxnSpPr>
        <p:spPr>
          <a:xfrm flipV="1">
            <a:off x="1295400" y="3603930"/>
            <a:ext cx="5348893" cy="5584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endCxn id="7" idx="1"/>
          </p:cNvCxnSpPr>
          <p:nvPr/>
        </p:nvCxnSpPr>
        <p:spPr>
          <a:xfrm flipV="1">
            <a:off x="6267450" y="4419542"/>
            <a:ext cx="376845" cy="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flipV="1">
            <a:off x="2929265" y="5495925"/>
            <a:ext cx="3715027" cy="323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947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MicroC/OS-II 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I’ll refer to it usually as uCOS</a:t>
            </a:r>
          </a:p>
          <a:p>
            <a:r>
              <a:rPr lang="en-US" dirty="0" smtClean="0"/>
              <a:t>Is an embedded real time OS</a:t>
            </a:r>
          </a:p>
          <a:p>
            <a:r>
              <a:rPr lang="en-US" dirty="0" smtClean="0"/>
              <a:t>Certified for safety critical applications by the FAA</a:t>
            </a:r>
          </a:p>
          <a:p>
            <a:r>
              <a:rPr lang="en-US" dirty="0" smtClean="0"/>
              <a:t>This means every line of code has been tested and verified to be safe for applications where human life is on the line.</a:t>
            </a:r>
          </a:p>
          <a:p>
            <a:r>
              <a:rPr lang="en-US" dirty="0" smtClean="0"/>
              <a:t>Used in hundreds of products: </a:t>
            </a:r>
            <a:r>
              <a:rPr lang="en-US" dirty="0"/>
              <a:t>Avionics, Medical equipment/devices, Data communications equipment, White goods (appliances), Mobile </a:t>
            </a:r>
            <a:r>
              <a:rPr lang="en-US" dirty="0" smtClean="0"/>
              <a:t>phones, </a:t>
            </a:r>
            <a:r>
              <a:rPr lang="en-US" dirty="0"/>
              <a:t>Industrial controls, Consumer electronics, Automotive</a:t>
            </a:r>
            <a:endParaRPr lang="en-US" dirty="0" smtClean="0"/>
          </a:p>
          <a:p>
            <a:r>
              <a:rPr lang="en-US" dirty="0" smtClean="0"/>
              <a:t>Source code is available and free for noncommercial purposes so can port to new hardware</a:t>
            </a:r>
          </a:p>
          <a:p>
            <a:r>
              <a:rPr lang="en-US" dirty="0" smtClean="0"/>
              <a:t>Implements preemptive priority scheduling with priority inheritance to avoid priority inversion</a:t>
            </a:r>
          </a:p>
          <a:p>
            <a:r>
              <a:rPr lang="en-US" dirty="0" smtClean="0"/>
              <a:t>Each task </a:t>
            </a:r>
            <a:r>
              <a:rPr lang="en-US" b="1" dirty="0" smtClean="0"/>
              <a:t>must</a:t>
            </a:r>
            <a:r>
              <a:rPr lang="en-US" dirty="0" smtClean="0"/>
              <a:t> have a </a:t>
            </a:r>
            <a:r>
              <a:rPr lang="en-US" b="1" dirty="0" smtClean="0"/>
              <a:t>unique priority</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13</a:t>
            </a:fld>
            <a:endParaRPr lang="en-US" dirty="0"/>
          </a:p>
        </p:txBody>
      </p:sp>
    </p:spTree>
    <p:extLst>
      <p:ext uri="{BB962C8B-B14F-4D97-AF65-F5344CB8AC3E}">
        <p14:creationId xmlns:p14="http://schemas.microsoft.com/office/powerpoint/2010/main" val="4021173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a:xfrm>
            <a:off x="558800" y="1604168"/>
            <a:ext cx="10795000" cy="1171575"/>
          </a:xfrm>
        </p:spPr>
        <p:txBody>
          <a:bodyPr>
            <a:normAutofit/>
          </a:bodyPr>
          <a:lstStyle/>
          <a:p>
            <a:pPr marL="0" indent="0">
              <a:buNone/>
            </a:pPr>
            <a:r>
              <a:rPr lang="en-US" b="1" dirty="0" smtClean="0"/>
              <a:t>Task creation</a:t>
            </a:r>
          </a:p>
          <a:p>
            <a:pPr marL="0" indent="0">
              <a:buNone/>
            </a:pPr>
            <a:r>
              <a:rPr lang="en-US" sz="1600" dirty="0" smtClean="0">
                <a:solidFill>
                  <a:srgbClr val="005032"/>
                </a:solidFill>
                <a:latin typeface="Courier New" panose="02070309020205020404" pitchFamily="49" charset="0"/>
              </a:rPr>
              <a:t>INT8U</a:t>
            </a:r>
            <a:r>
              <a:rPr lang="en-US" sz="1600" dirty="0" smtClean="0">
                <a:solidFill>
                  <a:srgbClr val="000000"/>
                </a:solidFill>
                <a:latin typeface="Courier New" panose="02070309020205020404" pitchFamily="49" charset="0"/>
              </a:rPr>
              <a:t> </a:t>
            </a:r>
            <a:r>
              <a:rPr lang="en-US" sz="1600" b="1" dirty="0" smtClean="0">
                <a:solidFill>
                  <a:srgbClr val="000000"/>
                </a:solidFill>
                <a:latin typeface="Courier New" panose="02070309020205020404" pitchFamily="49" charset="0"/>
              </a:rPr>
              <a:t>OSTaskCreate(</a:t>
            </a:r>
            <a:r>
              <a:rPr lang="en-US" sz="1600" b="1" dirty="0" smtClean="0">
                <a:solidFill>
                  <a:srgbClr val="7F0055"/>
                </a:solidFill>
                <a:latin typeface="Courier New" panose="02070309020205020404" pitchFamily="49" charset="0"/>
              </a:rPr>
              <a:t>void</a:t>
            </a:r>
            <a:r>
              <a:rPr lang="en-US" sz="1600" b="1"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(*task)(</a:t>
            </a:r>
            <a:r>
              <a:rPr lang="en-US" sz="1600" b="1" dirty="0">
                <a:solidFill>
                  <a:srgbClr val="7F0055"/>
                </a:solidFill>
                <a:latin typeface="Courier New" panose="02070309020205020404" pitchFamily="49" charset="0"/>
              </a:rPr>
              <a:t>void</a:t>
            </a:r>
            <a:r>
              <a:rPr lang="en-US" sz="1600" b="1" dirty="0">
                <a:solidFill>
                  <a:srgbClr val="000000"/>
                </a:solidFill>
                <a:latin typeface="Courier New" panose="02070309020205020404" pitchFamily="49" charset="0"/>
              </a:rPr>
              <a:t> *p_arg), </a:t>
            </a:r>
            <a:r>
              <a:rPr lang="en-US" sz="1600" b="1" dirty="0" smtClean="0">
                <a:solidFill>
                  <a:srgbClr val="7F0055"/>
                </a:solidFill>
                <a:latin typeface="Courier New" panose="02070309020205020404" pitchFamily="49" charset="0"/>
              </a:rPr>
              <a:t>void</a:t>
            </a:r>
            <a:r>
              <a:rPr lang="en-US" sz="1600" b="1" dirty="0" smtClean="0">
                <a:solidFill>
                  <a:srgbClr val="000000"/>
                </a:solidFill>
                <a:latin typeface="Courier New" panose="02070309020205020404" pitchFamily="49" charset="0"/>
              </a:rPr>
              <a:t> *p_arg, </a:t>
            </a:r>
            <a:r>
              <a:rPr lang="en-US" sz="1600" b="1" dirty="0" smtClean="0">
                <a:solidFill>
                  <a:srgbClr val="005032"/>
                </a:solidFill>
                <a:latin typeface="Courier New" panose="02070309020205020404" pitchFamily="49" charset="0"/>
              </a:rPr>
              <a:t>OS_STK</a:t>
            </a:r>
            <a:r>
              <a:rPr lang="en-US" sz="1600" b="1"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a:t>
            </a:r>
            <a:r>
              <a:rPr lang="en-US" sz="1600" b="1" dirty="0" smtClean="0">
                <a:solidFill>
                  <a:srgbClr val="000000"/>
                </a:solidFill>
                <a:latin typeface="Courier New" panose="02070309020205020404" pitchFamily="49" charset="0"/>
              </a:rPr>
              <a:t>ptos, </a:t>
            </a:r>
            <a:r>
              <a:rPr lang="en-US" sz="1600" b="1" dirty="0" smtClean="0">
                <a:solidFill>
                  <a:srgbClr val="005032"/>
                </a:solidFill>
                <a:latin typeface="Courier New" panose="02070309020205020404" pitchFamily="49" charset="0"/>
              </a:rPr>
              <a:t>INT8U</a:t>
            </a:r>
            <a:r>
              <a:rPr lang="en-US" sz="1600" b="1" dirty="0" smtClean="0">
                <a:solidFill>
                  <a:srgbClr val="000000"/>
                </a:solidFill>
                <a:latin typeface="Courier New" panose="02070309020205020404" pitchFamily="49" charset="0"/>
              </a:rPr>
              <a:t> </a:t>
            </a:r>
            <a:r>
              <a:rPr lang="en-US" sz="1600" b="1" dirty="0">
                <a:solidFill>
                  <a:srgbClr val="000000"/>
                </a:solidFill>
                <a:latin typeface="Courier New" panose="02070309020205020404" pitchFamily="49" charset="0"/>
              </a:rPr>
              <a:t>prio)</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14</a:t>
            </a:fld>
            <a:endParaRPr lang="en-US" dirty="0"/>
          </a:p>
        </p:txBody>
      </p:sp>
      <p:sp>
        <p:nvSpPr>
          <p:cNvPr id="5" name="Content Placeholder 2"/>
          <p:cNvSpPr txBox="1">
            <a:spLocks/>
          </p:cNvSpPr>
          <p:nvPr/>
        </p:nvSpPr>
        <p:spPr>
          <a:xfrm>
            <a:off x="558800" y="2721768"/>
            <a:ext cx="10312400" cy="3688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7F0055"/>
                </a:solidFill>
                <a:latin typeface="Courier New" panose="02070309020205020404" pitchFamily="49" charset="0"/>
              </a:rPr>
              <a:t>void</a:t>
            </a:r>
            <a:r>
              <a:rPr lang="en-US" sz="2000" b="1" dirty="0">
                <a:solidFill>
                  <a:srgbClr val="000000"/>
                </a:solidFill>
                <a:latin typeface="Courier New" panose="02070309020205020404" pitchFamily="49" charset="0"/>
              </a:rPr>
              <a:t> (*task)(</a:t>
            </a:r>
            <a:r>
              <a:rPr lang="en-US" sz="2000" b="1" dirty="0">
                <a:solidFill>
                  <a:srgbClr val="7F0055"/>
                </a:solidFill>
                <a:latin typeface="Courier New" panose="02070309020205020404" pitchFamily="49" charset="0"/>
              </a:rPr>
              <a:t>void</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p_arg)</a:t>
            </a:r>
            <a:endParaRPr lang="en-US" sz="2000" dirty="0"/>
          </a:p>
          <a:p>
            <a:r>
              <a:rPr lang="en-US" sz="2000" b="1" dirty="0">
                <a:solidFill>
                  <a:srgbClr val="000000"/>
                </a:solidFill>
                <a:latin typeface="Courier New" panose="02070309020205020404" pitchFamily="49" charset="0"/>
              </a:rPr>
              <a:t>task </a:t>
            </a:r>
            <a:r>
              <a:rPr lang="en-US" sz="2000" dirty="0" smtClean="0"/>
              <a:t>is the address of the function that implements the task</a:t>
            </a:r>
          </a:p>
          <a:p>
            <a:r>
              <a:rPr lang="en-US" sz="2000" dirty="0" smtClean="0"/>
              <a:t>Takes one argument so you can pass a pointer to memory with initialization data for the task</a:t>
            </a:r>
          </a:p>
          <a:p>
            <a:pPr marL="0" indent="0">
              <a:buNone/>
            </a:pPr>
            <a:r>
              <a:rPr lang="en-US" sz="2000" b="1" dirty="0">
                <a:solidFill>
                  <a:srgbClr val="7F0055"/>
                </a:solidFill>
                <a:latin typeface="Courier New" panose="02070309020205020404" pitchFamily="49" charset="0"/>
              </a:rPr>
              <a:t>void</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p_arg</a:t>
            </a:r>
          </a:p>
          <a:p>
            <a:r>
              <a:rPr lang="en-US" sz="2000" dirty="0" smtClean="0"/>
              <a:t>The argument to pass to the task at task  startup</a:t>
            </a:r>
          </a:p>
          <a:p>
            <a:pPr marL="0" indent="0">
              <a:buNone/>
            </a:pPr>
            <a:r>
              <a:rPr lang="en-US" sz="2000" b="1" dirty="0">
                <a:solidFill>
                  <a:srgbClr val="005032"/>
                </a:solidFill>
                <a:latin typeface="Courier New" panose="02070309020205020404" pitchFamily="49" charset="0"/>
              </a:rPr>
              <a:t>OS_STK</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ptos</a:t>
            </a:r>
          </a:p>
          <a:p>
            <a:r>
              <a:rPr lang="en-US" sz="2000" dirty="0" smtClean="0"/>
              <a:t>pointer to the task’s top-of-stack</a:t>
            </a:r>
          </a:p>
          <a:p>
            <a:pPr marL="0" indent="0">
              <a:buNone/>
            </a:pPr>
            <a:r>
              <a:rPr lang="en-US" sz="2000" b="1" dirty="0">
                <a:solidFill>
                  <a:srgbClr val="005032"/>
                </a:solidFill>
                <a:latin typeface="Courier New" panose="02070309020205020404" pitchFamily="49" charset="0"/>
              </a:rPr>
              <a:t>INT8U</a:t>
            </a:r>
            <a:r>
              <a:rPr lang="en-US" sz="2000" b="1" dirty="0">
                <a:solidFill>
                  <a:srgbClr val="000000"/>
                </a:solidFill>
                <a:latin typeface="Courier New" panose="02070309020205020404" pitchFamily="49" charset="0"/>
              </a:rPr>
              <a:t> </a:t>
            </a:r>
            <a:r>
              <a:rPr lang="en-US" sz="2000" b="1" dirty="0" smtClean="0">
                <a:solidFill>
                  <a:srgbClr val="000000"/>
                </a:solidFill>
                <a:latin typeface="Courier New" panose="02070309020205020404" pitchFamily="49" charset="0"/>
              </a:rPr>
              <a:t>prio</a:t>
            </a:r>
          </a:p>
          <a:p>
            <a:r>
              <a:rPr lang="en-US" sz="2000" b="1" dirty="0" smtClean="0"/>
              <a:t>UNIQUE</a:t>
            </a:r>
            <a:r>
              <a:rPr lang="en-US" sz="2000" dirty="0" smtClean="0"/>
              <a:t> priority for the task</a:t>
            </a:r>
          </a:p>
          <a:p>
            <a:endParaRPr lang="en-US" sz="2000" dirty="0" smtClean="0"/>
          </a:p>
          <a:p>
            <a:endParaRPr lang="en-US" dirty="0"/>
          </a:p>
        </p:txBody>
      </p:sp>
      <p:sp>
        <p:nvSpPr>
          <p:cNvPr id="6" name="TextBox 5"/>
          <p:cNvSpPr txBox="1"/>
          <p:nvPr/>
        </p:nvSpPr>
        <p:spPr>
          <a:xfrm>
            <a:off x="5328689" y="4984224"/>
            <a:ext cx="5930213" cy="1261884"/>
          </a:xfrm>
          <a:prstGeom prst="rect">
            <a:avLst/>
          </a:prstGeom>
          <a:noFill/>
        </p:spPr>
        <p:txBody>
          <a:bodyPr wrap="none" rtlCol="0">
            <a:spAutoFit/>
          </a:bodyPr>
          <a:lstStyle/>
          <a:p>
            <a:r>
              <a:rPr lang="en-US" sz="2000" dirty="0" smtClean="0"/>
              <a:t>Returns </a:t>
            </a:r>
            <a:r>
              <a:rPr lang="en-US" sz="2000" dirty="0" smtClean="0">
                <a:solidFill>
                  <a:srgbClr val="3F7F5F"/>
                </a:solidFill>
                <a:highlight>
                  <a:srgbClr val="E8F2FE"/>
                </a:highlight>
                <a:latin typeface="Courier New" panose="02070309020205020404" pitchFamily="49" charset="0"/>
              </a:rPr>
              <a:t>OS_ERR_NONE </a:t>
            </a:r>
            <a:r>
              <a:rPr lang="en-US" sz="2000" dirty="0" smtClean="0">
                <a:highlight>
                  <a:srgbClr val="E8F2FE"/>
                </a:highlight>
              </a:rPr>
              <a:t>on success otherwise returns</a:t>
            </a:r>
          </a:p>
          <a:p>
            <a:r>
              <a:rPr lang="en-US" sz="2000" dirty="0">
                <a:highlight>
                  <a:srgbClr val="E8F2FE"/>
                </a:highlight>
              </a:rPr>
              <a:t>a</a:t>
            </a:r>
            <a:r>
              <a:rPr lang="en-US" sz="2000" dirty="0" smtClean="0">
                <a:highlight>
                  <a:srgbClr val="E8F2FE"/>
                </a:highlight>
              </a:rPr>
              <a:t>n error code.</a:t>
            </a:r>
          </a:p>
          <a:p>
            <a:endParaRPr lang="en-US" dirty="0" smtClean="0">
              <a:highlight>
                <a:srgbClr val="E8F2FE"/>
              </a:highlight>
            </a:endParaRPr>
          </a:p>
          <a:p>
            <a:r>
              <a:rPr lang="en-US" dirty="0" smtClean="0">
                <a:solidFill>
                  <a:srgbClr val="3F7F5F"/>
                </a:solidFill>
                <a:highlight>
                  <a:srgbClr val="E8F2FE"/>
                </a:highlight>
                <a:latin typeface="Courier New" panose="02070309020205020404" pitchFamily="49" charset="0"/>
              </a:rPr>
              <a:t> </a:t>
            </a:r>
            <a:endParaRPr lang="en-US" dirty="0"/>
          </a:p>
        </p:txBody>
      </p:sp>
    </p:spTree>
    <p:extLst>
      <p:ext uri="{BB962C8B-B14F-4D97-AF65-F5344CB8AC3E}">
        <p14:creationId xmlns:p14="http://schemas.microsoft.com/office/powerpoint/2010/main" val="2831916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a:xfrm>
            <a:off x="558800" y="1604168"/>
            <a:ext cx="10795000" cy="1171575"/>
          </a:xfrm>
        </p:spPr>
        <p:txBody>
          <a:bodyPr>
            <a:normAutofit/>
          </a:bodyPr>
          <a:lstStyle/>
          <a:p>
            <a:pPr marL="0" indent="0">
              <a:buNone/>
            </a:pPr>
            <a:r>
              <a:rPr lang="en-US" b="1" dirty="0" smtClean="0"/>
              <a:t>Task delay</a:t>
            </a:r>
          </a:p>
          <a:p>
            <a:pPr marL="0" indent="0">
              <a:buNone/>
            </a:pPr>
            <a:r>
              <a:rPr lang="en-US" sz="2000" b="1" dirty="0">
                <a:solidFill>
                  <a:srgbClr val="7F0055"/>
                </a:solidFill>
                <a:latin typeface="Courier New" panose="02070309020205020404" pitchFamily="49" charset="0"/>
              </a:rPr>
              <a:t>void</a:t>
            </a:r>
            <a:r>
              <a:rPr lang="en-US" sz="2000" b="1" dirty="0">
                <a:solidFill>
                  <a:srgbClr val="000000"/>
                </a:solidFill>
                <a:latin typeface="Courier New" panose="02070309020205020404" pitchFamily="49" charset="0"/>
              </a:rPr>
              <a:t>  OSTimeDly (</a:t>
            </a:r>
            <a:r>
              <a:rPr lang="en-US" sz="2000" b="1" dirty="0">
                <a:solidFill>
                  <a:srgbClr val="005032"/>
                </a:solidFill>
                <a:latin typeface="Courier New" panose="02070309020205020404" pitchFamily="49" charset="0"/>
              </a:rPr>
              <a:t>INT16U</a:t>
            </a:r>
            <a:r>
              <a:rPr lang="en-US" sz="2000" b="1" dirty="0">
                <a:solidFill>
                  <a:srgbClr val="000000"/>
                </a:solidFill>
                <a:latin typeface="Courier New" panose="02070309020205020404" pitchFamily="49" charset="0"/>
              </a:rPr>
              <a:t> ticks)</a:t>
            </a:r>
          </a:p>
          <a:p>
            <a:pPr marL="0" indent="0">
              <a:buNone/>
            </a:pPr>
            <a:endParaRPr lang="en-US" b="1"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15</a:t>
            </a:fld>
            <a:endParaRPr lang="en-US" dirty="0"/>
          </a:p>
        </p:txBody>
      </p:sp>
      <p:sp>
        <p:nvSpPr>
          <p:cNvPr id="5" name="Content Placeholder 2"/>
          <p:cNvSpPr txBox="1">
            <a:spLocks/>
          </p:cNvSpPr>
          <p:nvPr/>
        </p:nvSpPr>
        <p:spPr>
          <a:xfrm>
            <a:off x="558800" y="2721768"/>
            <a:ext cx="10312400" cy="3688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Delays the task for the given number of timer ticks</a:t>
            </a:r>
          </a:p>
          <a:p>
            <a:r>
              <a:rPr lang="en-US" sz="2000" dirty="0" smtClean="0"/>
              <a:t>A function like this is often used in priority scheduling kernels as a way to allow lower priority tasks to run</a:t>
            </a:r>
          </a:p>
          <a:p>
            <a:endParaRPr lang="en-US" sz="2000" dirty="0" smtClean="0"/>
          </a:p>
          <a:p>
            <a:endParaRPr lang="en-US" dirty="0"/>
          </a:p>
        </p:txBody>
      </p:sp>
    </p:spTree>
    <p:extLst>
      <p:ext uri="{BB962C8B-B14F-4D97-AF65-F5344CB8AC3E}">
        <p14:creationId xmlns:p14="http://schemas.microsoft.com/office/powerpoint/2010/main" val="148362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Slide Number Placeholder 2"/>
          <p:cNvSpPr>
            <a:spLocks noGrp="1"/>
          </p:cNvSpPr>
          <p:nvPr>
            <p:ph type="sldNum" sz="quarter" idx="12"/>
          </p:nvPr>
        </p:nvSpPr>
        <p:spPr/>
        <p:txBody>
          <a:bodyPr/>
          <a:lstStyle/>
          <a:p>
            <a:fld id="{F9E463A4-CC55-4EB3-8549-8876C08BF813}" type="slidenum">
              <a:rPr lang="en-US" smtClean="0"/>
              <a:t>16</a:t>
            </a:fld>
            <a:endParaRPr lang="en-US" dirty="0"/>
          </a:p>
        </p:txBody>
      </p:sp>
      <p:sp>
        <p:nvSpPr>
          <p:cNvPr id="4" name="TextBox 3"/>
          <p:cNvSpPr txBox="1"/>
          <p:nvPr/>
        </p:nvSpPr>
        <p:spPr>
          <a:xfrm>
            <a:off x="838200" y="1690688"/>
            <a:ext cx="8594019" cy="4062651"/>
          </a:xfrm>
          <a:prstGeom prst="rect">
            <a:avLst/>
          </a:prstGeom>
          <a:noFill/>
        </p:spPr>
        <p:txBody>
          <a:bodyPr wrap="none" rtlCol="0">
            <a:spAutoFit/>
          </a:bodyPr>
          <a:lstStyle/>
          <a:p>
            <a:r>
              <a:rPr lang="en-US" sz="2400" b="1" dirty="0" smtClean="0"/>
              <a:t>Sample task code</a:t>
            </a:r>
            <a:endParaRPr lang="en-US" sz="2400" b="1" dirty="0" smtClean="0">
              <a:solidFill>
                <a:srgbClr val="7F0055"/>
              </a:solidFill>
              <a:latin typeface="Courier New" panose="02070309020205020404" pitchFamily="49" charset="0"/>
            </a:endParaRPr>
          </a:p>
          <a:p>
            <a:endParaRPr lang="en-US" b="1" dirty="0">
              <a:solidFill>
                <a:srgbClr val="7F0055"/>
              </a:solidFill>
              <a:latin typeface="Courier New" panose="02070309020205020404" pitchFamily="49" charset="0"/>
            </a:endParaRPr>
          </a:p>
          <a:p>
            <a:r>
              <a:rPr lang="en-US" dirty="0">
                <a:solidFill>
                  <a:srgbClr val="002060"/>
                </a:solidFill>
                <a:latin typeface="Courier New" panose="02070309020205020404" pitchFamily="49" charset="0"/>
              </a:rPr>
              <a:t>void TaskOne(void* pdata)</a:t>
            </a:r>
          </a:p>
          <a:p>
            <a:r>
              <a:rPr lang="en-US" dirty="0">
                <a:solidFill>
                  <a:srgbClr val="002060"/>
                </a:solidFill>
                <a:latin typeface="Courier New" panose="02070309020205020404" pitchFamily="49" charset="0"/>
              </a:rPr>
              <a:t>{</a:t>
            </a:r>
          </a:p>
          <a:p>
            <a:r>
              <a:rPr lang="en-US" dirty="0" smtClean="0">
                <a:solidFill>
                  <a:srgbClr val="002060"/>
                </a:solidFill>
                <a:latin typeface="Courier New" panose="02070309020205020404" pitchFamily="49" charset="0"/>
              </a:rPr>
              <a:t>    char </a:t>
            </a:r>
            <a:r>
              <a:rPr lang="en-US" dirty="0">
                <a:solidFill>
                  <a:srgbClr val="002060"/>
                </a:solidFill>
                <a:latin typeface="Courier New" panose="02070309020205020404" pitchFamily="49" charset="0"/>
              </a:rPr>
              <a:t>buf[BUFSIZE];</a:t>
            </a:r>
          </a:p>
          <a:p>
            <a:r>
              <a:rPr lang="en-US" dirty="0" smtClean="0">
                <a:solidFill>
                  <a:srgbClr val="002060"/>
                </a:solidFill>
                <a:latin typeface="Courier New" panose="02070309020205020404" pitchFamily="49" charset="0"/>
              </a:rPr>
              <a:t>    PrintWithBuf(buf</a:t>
            </a:r>
            <a:r>
              <a:rPr lang="en-US" dirty="0">
                <a:solidFill>
                  <a:srgbClr val="002060"/>
                </a:solidFill>
                <a:latin typeface="Courier New" panose="02070309020205020404" pitchFamily="49" charset="0"/>
              </a:rPr>
              <a:t>, BUFSIZE, "TaskOne: starting\n");</a:t>
            </a:r>
          </a:p>
          <a:p>
            <a:endParaRPr lang="en-US" dirty="0">
              <a:solidFill>
                <a:srgbClr val="002060"/>
              </a:solidFill>
              <a:latin typeface="Courier New" panose="02070309020205020404" pitchFamily="49" charset="0"/>
            </a:endParaRPr>
          </a:p>
          <a:p>
            <a:r>
              <a:rPr lang="en-US" dirty="0">
                <a:solidFill>
                  <a:srgbClr val="002060"/>
                </a:solidFill>
                <a:latin typeface="Courier New" panose="02070309020205020404" pitchFamily="49" charset="0"/>
              </a:rPr>
              <a:t>    while(1)</a:t>
            </a:r>
          </a:p>
          <a:p>
            <a:r>
              <a:rPr lang="en-US" dirty="0">
                <a:solidFill>
                  <a:srgbClr val="002060"/>
                </a:solidFill>
                <a:latin typeface="Courier New" panose="02070309020205020404" pitchFamily="49" charset="0"/>
              </a:rPr>
              <a:t>    {</a:t>
            </a:r>
          </a:p>
          <a:p>
            <a:r>
              <a:rPr lang="en-US" dirty="0">
                <a:solidFill>
                  <a:srgbClr val="002060"/>
                </a:solidFill>
                <a:latin typeface="Courier New" panose="02070309020205020404" pitchFamily="49" charset="0"/>
              </a:rPr>
              <a:t>    	OSTimeDly(100);</a:t>
            </a:r>
          </a:p>
          <a:p>
            <a:r>
              <a:rPr lang="en-US" dirty="0">
                <a:solidFill>
                  <a:srgbClr val="002060"/>
                </a:solidFill>
                <a:latin typeface="Courier New" panose="02070309020205020404" pitchFamily="49" charset="0"/>
              </a:rPr>
              <a:t>    	PrintWithBuf(buf, BUFSIZE, "TaskOne: Turn LED On\n");</a:t>
            </a:r>
          </a:p>
          <a:p>
            <a:r>
              <a:rPr lang="en-US" dirty="0">
                <a:solidFill>
                  <a:srgbClr val="002060"/>
                </a:solidFill>
                <a:latin typeface="Courier New" panose="02070309020205020404" pitchFamily="49" charset="0"/>
              </a:rPr>
              <a:t>       </a:t>
            </a:r>
            <a:r>
              <a:rPr lang="en-US" dirty="0" smtClean="0">
                <a:solidFill>
                  <a:srgbClr val="002060"/>
                </a:solidFill>
                <a:latin typeface="Courier New" panose="02070309020205020404" pitchFamily="49" charset="0"/>
              </a:rPr>
              <a:t>SetLED(OS_TRUE</a:t>
            </a:r>
            <a:r>
              <a:rPr lang="en-US" dirty="0">
                <a:solidFill>
                  <a:srgbClr val="002060"/>
                </a:solidFill>
                <a:latin typeface="Courier New" panose="02070309020205020404" pitchFamily="49" charset="0"/>
              </a:rPr>
              <a:t>);</a:t>
            </a:r>
          </a:p>
          <a:p>
            <a:r>
              <a:rPr lang="en-US" dirty="0">
                <a:solidFill>
                  <a:srgbClr val="002060"/>
                </a:solidFill>
                <a:latin typeface="Courier New" panose="02070309020205020404" pitchFamily="49" charset="0"/>
              </a:rPr>
              <a:t>    }</a:t>
            </a:r>
          </a:p>
          <a:p>
            <a:r>
              <a:rPr lang="en-US" dirty="0">
                <a:solidFill>
                  <a:srgbClr val="002060"/>
                </a:solidFill>
                <a:latin typeface="Courier New" panose="02070309020205020404" pitchFamily="49" charset="0"/>
              </a:rPr>
              <a:t>}</a:t>
            </a:r>
          </a:p>
        </p:txBody>
      </p:sp>
    </p:spTree>
    <p:extLst>
      <p:ext uri="{BB962C8B-B14F-4D97-AF65-F5344CB8AC3E}">
        <p14:creationId xmlns:p14="http://schemas.microsoft.com/office/powerpoint/2010/main" val="3884334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Example: Creating a task</a:t>
            </a:r>
          </a:p>
          <a:p>
            <a:pPr marL="0" indent="0">
              <a:buNone/>
            </a:pPr>
            <a:endParaRPr lang="en-US" sz="2400" dirty="0" smtClean="0">
              <a:latin typeface="Lucida Console" panose="020B0609040504020204" pitchFamily="49" charset="0"/>
            </a:endParaRPr>
          </a:p>
          <a:p>
            <a:pPr marL="0" indent="0">
              <a:buNone/>
            </a:pPr>
            <a:r>
              <a:rPr lang="en-US" sz="2400" dirty="0">
                <a:latin typeface="Lucida Console" panose="020B0609040504020204" pitchFamily="49" charset="0"/>
              </a:rPr>
              <a:t>static OS_STK   Task1Stk[APP_CFG_TASK_START_STK_SIZE];</a:t>
            </a:r>
          </a:p>
          <a:p>
            <a:pPr marL="0" indent="0">
              <a:buNone/>
            </a:pPr>
            <a:endParaRPr lang="en-US" sz="2400" dirty="0">
              <a:latin typeface="Lucida Console" panose="020B0609040504020204" pitchFamily="49" charset="0"/>
            </a:endParaRPr>
          </a:p>
          <a:p>
            <a:pPr marL="0" indent="0">
              <a:buNone/>
            </a:pPr>
            <a:r>
              <a:rPr lang="en-US" sz="2400" dirty="0" smtClean="0">
                <a:latin typeface="Lucida Console" panose="020B0609040504020204" pitchFamily="49" charset="0"/>
              </a:rPr>
              <a:t>OSTaskCreate(</a:t>
            </a:r>
          </a:p>
          <a:p>
            <a:pPr marL="0" indent="0">
              <a:buNone/>
            </a:pPr>
            <a:r>
              <a:rPr lang="en-US" sz="2400" dirty="0">
                <a:latin typeface="Lucida Console" panose="020B0609040504020204" pitchFamily="49" charset="0"/>
              </a:rPr>
              <a:t>	</a:t>
            </a:r>
            <a:r>
              <a:rPr lang="en-US" sz="2400" dirty="0" smtClean="0">
                <a:latin typeface="Lucida Console" panose="020B0609040504020204" pitchFamily="49" charset="0"/>
              </a:rPr>
              <a:t>TaskOne</a:t>
            </a:r>
            <a:r>
              <a:rPr lang="en-US" sz="2400" dirty="0">
                <a:latin typeface="Lucida Console" panose="020B0609040504020204" pitchFamily="49" charset="0"/>
              </a:rPr>
              <a:t>, </a:t>
            </a:r>
            <a:endParaRPr lang="en-US" sz="2400" dirty="0" smtClean="0">
              <a:latin typeface="Lucida Console" panose="020B0609040504020204" pitchFamily="49" charset="0"/>
            </a:endParaRPr>
          </a:p>
          <a:p>
            <a:pPr marL="0" indent="0">
              <a:buNone/>
            </a:pPr>
            <a:r>
              <a:rPr lang="en-US" sz="2400" dirty="0">
                <a:latin typeface="Lucida Console" panose="020B0609040504020204" pitchFamily="49" charset="0"/>
              </a:rPr>
              <a:t>	</a:t>
            </a:r>
            <a:r>
              <a:rPr lang="en-US" sz="2400" dirty="0" smtClean="0">
                <a:latin typeface="Lucida Console" panose="020B0609040504020204" pitchFamily="49" charset="0"/>
              </a:rPr>
              <a:t>(</a:t>
            </a:r>
            <a:r>
              <a:rPr lang="en-US" sz="2400" dirty="0">
                <a:latin typeface="Lucida Console" panose="020B0609040504020204" pitchFamily="49" charset="0"/>
              </a:rPr>
              <a:t>void*)0, </a:t>
            </a:r>
            <a:endParaRPr lang="en-US" sz="2400" dirty="0" smtClean="0">
              <a:latin typeface="Lucida Console" panose="020B0609040504020204" pitchFamily="49" charset="0"/>
            </a:endParaRPr>
          </a:p>
          <a:p>
            <a:pPr marL="0" indent="0">
              <a:buNone/>
            </a:pPr>
            <a:r>
              <a:rPr lang="en-US" sz="2400" dirty="0">
                <a:latin typeface="Lucida Console" panose="020B0609040504020204" pitchFamily="49" charset="0"/>
              </a:rPr>
              <a:t>	</a:t>
            </a:r>
            <a:r>
              <a:rPr lang="en-US" sz="2400" dirty="0" smtClean="0">
                <a:latin typeface="Lucida Console" panose="020B0609040504020204" pitchFamily="49" charset="0"/>
              </a:rPr>
              <a:t>&amp;</a:t>
            </a:r>
            <a:r>
              <a:rPr lang="en-US" sz="2400" dirty="0">
                <a:latin typeface="Lucida Console" panose="020B0609040504020204" pitchFamily="49" charset="0"/>
              </a:rPr>
              <a:t>Task1Stk[APP_CFG_TASK_START_STK_SIZE-1], </a:t>
            </a:r>
            <a:r>
              <a:rPr lang="en-US" sz="2400" dirty="0" smtClean="0">
                <a:latin typeface="Lucida Console" panose="020B0609040504020204" pitchFamily="49" charset="0"/>
              </a:rPr>
              <a:t>	APP_TASK_TEST1_PRIO</a:t>
            </a:r>
            <a:r>
              <a:rPr lang="en-US" sz="2400" dirty="0">
                <a:latin typeface="Lucida Console" panose="020B0609040504020204" pitchFamily="49" charset="0"/>
              </a:rPr>
              <a:t>);</a:t>
            </a:r>
          </a:p>
          <a:p>
            <a:pPr marL="0" indent="0">
              <a:buNone/>
            </a:pPr>
            <a:endParaRPr lang="en-US" dirty="0" smtClean="0"/>
          </a:p>
          <a:p>
            <a:pPr marL="0" indent="0">
              <a:buNone/>
            </a:pPr>
            <a:r>
              <a:rPr lang="en-US" dirty="0">
                <a:solidFill>
                  <a:srgbClr val="000000"/>
                </a:solidFill>
                <a:highlight>
                  <a:srgbClr val="E8F2FE"/>
                </a:highlight>
                <a:latin typeface="Courier New" panose="02070309020205020404" pitchFamily="49" charset="0"/>
              </a:rPr>
              <a:t> </a:t>
            </a:r>
            <a:endParaRPr lang="en-US" sz="2400" dirty="0" smtClean="0">
              <a:solidFill>
                <a:srgbClr val="000000"/>
              </a:solidFill>
              <a:highlight>
                <a:srgbClr val="E8F2FE"/>
              </a:highlight>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F9E463A4-CC55-4EB3-8549-8876C08BF813}" type="slidenum">
              <a:rPr lang="en-US" smtClean="0"/>
              <a:t>17</a:t>
            </a:fld>
            <a:endParaRPr lang="en-US" dirty="0"/>
          </a:p>
        </p:txBody>
      </p:sp>
    </p:spTree>
    <p:extLst>
      <p:ext uri="{BB962C8B-B14F-4D97-AF65-F5344CB8AC3E}">
        <p14:creationId xmlns:p14="http://schemas.microsoft.com/office/powerpoint/2010/main" val="2962690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p:txBody>
          <a:bodyPr>
            <a:normAutofit/>
          </a:bodyPr>
          <a:lstStyle/>
          <a:p>
            <a:pPr marL="0" indent="0">
              <a:buNone/>
            </a:pPr>
            <a:r>
              <a:rPr lang="en-US" b="1" dirty="0" smtClean="0"/>
              <a:t>uCOS Startup steps</a:t>
            </a:r>
          </a:p>
          <a:p>
            <a:pPr marL="0" indent="0">
              <a:buNone/>
            </a:pPr>
            <a:endParaRPr lang="en-US" dirty="0" smtClean="0"/>
          </a:p>
          <a:p>
            <a:pPr marL="0" indent="0">
              <a:buNone/>
            </a:pPr>
            <a:r>
              <a:rPr lang="en-US" dirty="0" smtClean="0"/>
              <a:t>In main():</a:t>
            </a:r>
          </a:p>
          <a:p>
            <a:pPr marL="514350" indent="-514350">
              <a:buFont typeface="+mj-lt"/>
              <a:buAutoNum type="arabicPeriod"/>
            </a:pPr>
            <a:r>
              <a:rPr lang="en-US" dirty="0" smtClean="0"/>
              <a:t>Initialize the hardware and disable interrupts</a:t>
            </a:r>
          </a:p>
          <a:p>
            <a:pPr marL="514350" indent="-514350">
              <a:buFont typeface="+mj-lt"/>
              <a:buAutoNum type="arabicPeriod"/>
            </a:pPr>
            <a:r>
              <a:rPr lang="en-US" dirty="0" smtClean="0"/>
              <a:t>Initialize uCOS internals by calling OSInit()</a:t>
            </a:r>
          </a:p>
          <a:p>
            <a:pPr marL="514350" indent="-514350">
              <a:buFont typeface="+mj-lt"/>
              <a:buAutoNum type="arabicPeriod"/>
            </a:pPr>
            <a:r>
              <a:rPr lang="en-US" dirty="0" smtClean="0"/>
              <a:t>Create one uCOS task – the “startup” task</a:t>
            </a:r>
          </a:p>
          <a:p>
            <a:pPr marL="514350" indent="-514350">
              <a:buFont typeface="+mj-lt"/>
              <a:buAutoNum type="arabicPeriod"/>
            </a:pPr>
            <a:r>
              <a:rPr lang="en-US" dirty="0" smtClean="0"/>
              <a:t>Call OSStart() to have the “startup” task resume and kick off uCOS</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18</a:t>
            </a:fld>
            <a:endParaRPr lang="en-US" dirty="0"/>
          </a:p>
        </p:txBody>
      </p:sp>
    </p:spTree>
    <p:extLst>
      <p:ext uri="{BB962C8B-B14F-4D97-AF65-F5344CB8AC3E}">
        <p14:creationId xmlns:p14="http://schemas.microsoft.com/office/powerpoint/2010/main" val="4069761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p:txBody>
          <a:bodyPr/>
          <a:lstStyle/>
          <a:p>
            <a:pPr marL="0" indent="0">
              <a:buNone/>
            </a:pPr>
            <a:r>
              <a:rPr lang="en-US" b="1" dirty="0" smtClean="0"/>
              <a:t>The “startup” task</a:t>
            </a:r>
          </a:p>
          <a:p>
            <a:pPr marL="0" indent="0">
              <a:buNone/>
            </a:pPr>
            <a:endParaRPr lang="en-US" b="1" dirty="0" smtClean="0"/>
          </a:p>
          <a:p>
            <a:pPr marL="514350" indent="-514350">
              <a:buFont typeface="+mj-lt"/>
              <a:buAutoNum type="arabicPeriod"/>
            </a:pPr>
            <a:r>
              <a:rPr lang="en-US" dirty="0" smtClean="0"/>
              <a:t>Starts the tick timer </a:t>
            </a:r>
          </a:p>
          <a:p>
            <a:pPr marL="514350" indent="-514350">
              <a:buFont typeface="+mj-lt"/>
              <a:buAutoNum type="arabicPeriod"/>
            </a:pPr>
            <a:r>
              <a:rPr lang="en-US" dirty="0" smtClean="0"/>
              <a:t>Creates your app tasks</a:t>
            </a:r>
          </a:p>
          <a:p>
            <a:pPr marL="514350" indent="-514350">
              <a:buFont typeface="+mj-lt"/>
              <a:buAutoNum type="arabicPeriod"/>
            </a:pPr>
            <a:r>
              <a:rPr lang="en-US" dirty="0" smtClean="0"/>
              <a:t>Calls OSTaskDel(OS_PRIO_SELF) to have the “startup” task remove itself. Its job is done and it should be removed from the possibility of further execution.</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19</a:t>
            </a:fld>
            <a:endParaRPr lang="en-US" dirty="0"/>
          </a:p>
        </p:txBody>
      </p:sp>
    </p:spTree>
    <p:extLst>
      <p:ext uri="{BB962C8B-B14F-4D97-AF65-F5344CB8AC3E}">
        <p14:creationId xmlns:p14="http://schemas.microsoft.com/office/powerpoint/2010/main" val="2741088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515600" cy="1325563"/>
          </a:xfrm>
        </p:spPr>
        <p:txBody>
          <a:bodyPr anchor="t">
            <a:normAutofit/>
          </a:bodyPr>
          <a:lstStyle/>
          <a:p>
            <a:r>
              <a:rPr lang="en-US" dirty="0" smtClean="0"/>
              <a:t>Looking ahead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15704951"/>
              </p:ext>
            </p:extLst>
          </p:nvPr>
        </p:nvGraphicFramePr>
        <p:xfrm>
          <a:off x="838200" y="657225"/>
          <a:ext cx="8908774" cy="4980250"/>
        </p:xfrm>
        <a:graphic>
          <a:graphicData uri="http://schemas.openxmlformats.org/drawingml/2006/table">
            <a:tbl>
              <a:tblPr firstRow="1" bandRow="1">
                <a:tableStyleId>{5C22544A-7EE6-4342-B048-85BDC9FD1C3A}</a:tableStyleId>
              </a:tblPr>
              <a:tblGrid>
                <a:gridCol w="2524125"/>
                <a:gridCol w="2524125"/>
                <a:gridCol w="3860524"/>
              </a:tblGrid>
              <a:tr h="351826">
                <a:tc>
                  <a:txBody>
                    <a:bodyPr/>
                    <a:lstStyle/>
                    <a:p>
                      <a:r>
                        <a:rPr lang="en-US" dirty="0" smtClean="0"/>
                        <a:t>Date</a:t>
                      </a:r>
                      <a:endParaRPr lang="en-US" dirty="0"/>
                    </a:p>
                  </a:txBody>
                  <a:tcPr/>
                </a:tc>
                <a:tc>
                  <a:txBody>
                    <a:bodyPr/>
                    <a:lstStyle/>
                    <a:p>
                      <a:r>
                        <a:rPr lang="en-US" dirty="0" smtClean="0"/>
                        <a:t>Lecture number</a:t>
                      </a:r>
                      <a:endParaRPr lang="en-US" dirty="0"/>
                    </a:p>
                  </a:txBody>
                  <a:tcPr/>
                </a:tc>
                <a:tc>
                  <a:txBody>
                    <a:bodyPr/>
                    <a:lstStyle/>
                    <a:p>
                      <a:r>
                        <a:rPr lang="en-US" dirty="0" smtClean="0"/>
                        <a:t>Assignment</a:t>
                      </a:r>
                      <a:endParaRPr lang="en-US" dirty="0"/>
                    </a:p>
                  </a:txBody>
                  <a:tcPr/>
                </a:tc>
              </a:tr>
              <a:tr h="351826">
                <a:tc>
                  <a:txBody>
                    <a:bodyPr/>
                    <a:lstStyle/>
                    <a:p>
                      <a:r>
                        <a:rPr lang="en-US" dirty="0" smtClean="0"/>
                        <a:t>1/6</a:t>
                      </a:r>
                      <a:endParaRPr lang="en-US" dirty="0"/>
                    </a:p>
                  </a:txBody>
                  <a:tcPr/>
                </a:tc>
                <a:tc>
                  <a:txBody>
                    <a:bodyPr/>
                    <a:lstStyle/>
                    <a:p>
                      <a:r>
                        <a:rPr lang="en-US" dirty="0" smtClean="0"/>
                        <a:t>L1</a:t>
                      </a:r>
                      <a:endParaRPr lang="en-US" dirty="0"/>
                    </a:p>
                  </a:txBody>
                  <a:tcPr/>
                </a:tc>
                <a:tc>
                  <a:txBody>
                    <a:bodyPr/>
                    <a:lstStyle/>
                    <a:p>
                      <a:r>
                        <a:rPr lang="en-US" dirty="0" smtClean="0"/>
                        <a:t>A1 due* before L2</a:t>
                      </a:r>
                      <a:endParaRPr lang="en-US" dirty="0"/>
                    </a:p>
                  </a:txBody>
                  <a:tcPr/>
                </a:tc>
              </a:tr>
              <a:tr h="351826">
                <a:tc>
                  <a:txBody>
                    <a:bodyPr/>
                    <a:lstStyle/>
                    <a:p>
                      <a:r>
                        <a:rPr lang="en-US" dirty="0" smtClean="0"/>
                        <a:t>1/13</a:t>
                      </a:r>
                      <a:endParaRPr lang="en-US" dirty="0"/>
                    </a:p>
                  </a:txBody>
                  <a:tcPr>
                    <a:solidFill>
                      <a:srgbClr val="FFFF00"/>
                    </a:solidFill>
                  </a:tcPr>
                </a:tc>
                <a:tc>
                  <a:txBody>
                    <a:bodyPr/>
                    <a:lstStyle/>
                    <a:p>
                      <a:r>
                        <a:rPr lang="en-US" dirty="0" smtClean="0"/>
                        <a:t>L2</a:t>
                      </a:r>
                      <a:endParaRPr lang="en-US" dirty="0"/>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A2 due before L3</a:t>
                      </a:r>
                    </a:p>
                  </a:txBody>
                  <a:tcPr>
                    <a:solidFill>
                      <a:srgbClr val="FFFF00"/>
                    </a:solidFill>
                  </a:tcPr>
                </a:tc>
              </a:tr>
              <a:tr h="351826">
                <a:tc>
                  <a:txBody>
                    <a:bodyPr/>
                    <a:lstStyle/>
                    <a:p>
                      <a:r>
                        <a:rPr lang="en-US" dirty="0" smtClean="0"/>
                        <a:t>1/20</a:t>
                      </a:r>
                    </a:p>
                  </a:txBody>
                  <a:tcPr>
                    <a:solidFill>
                      <a:srgbClr val="D2DEEF"/>
                    </a:solidFill>
                  </a:tcPr>
                </a:tc>
                <a:tc>
                  <a:txBody>
                    <a:bodyPr/>
                    <a:lstStyle/>
                    <a:p>
                      <a:r>
                        <a:rPr lang="en-US" dirty="0" smtClean="0"/>
                        <a:t>L3</a:t>
                      </a:r>
                      <a:endParaRPr lang="en-US" dirty="0"/>
                    </a:p>
                  </a:txBody>
                  <a:tcPr>
                    <a:solidFill>
                      <a:srgbClr val="D2DEEF"/>
                    </a:solidFill>
                  </a:tcPr>
                </a:tc>
                <a:tc>
                  <a:txBody>
                    <a:bodyPr/>
                    <a:lstStyle/>
                    <a:p>
                      <a:r>
                        <a:rPr lang="en-US" dirty="0" smtClean="0"/>
                        <a:t>A3</a:t>
                      </a:r>
                      <a:r>
                        <a:rPr lang="en-US" baseline="0" dirty="0" smtClean="0"/>
                        <a:t> due before L4</a:t>
                      </a:r>
                      <a:endParaRPr lang="en-US" dirty="0"/>
                    </a:p>
                  </a:txBody>
                  <a:tcPr>
                    <a:solidFill>
                      <a:srgbClr val="D2DEEF"/>
                    </a:solidFill>
                  </a:tcPr>
                </a:tc>
              </a:tr>
              <a:tr h="351826">
                <a:tc>
                  <a:txBody>
                    <a:bodyPr/>
                    <a:lstStyle/>
                    <a:p>
                      <a:r>
                        <a:rPr lang="en-US" dirty="0" smtClean="0"/>
                        <a:t>1/27</a:t>
                      </a:r>
                      <a:endParaRPr lang="en-US" dirty="0"/>
                    </a:p>
                  </a:txBody>
                  <a:tcPr/>
                </a:tc>
                <a:tc>
                  <a:txBody>
                    <a:bodyPr/>
                    <a:lstStyle/>
                    <a:p>
                      <a:r>
                        <a:rPr lang="en-US" dirty="0" smtClean="0"/>
                        <a:t>L</a:t>
                      </a:r>
                      <a:r>
                        <a:rPr lang="en-US" baseline="0" dirty="0" smtClean="0"/>
                        <a:t>4</a:t>
                      </a:r>
                      <a:endParaRPr lang="en-US" dirty="0"/>
                    </a:p>
                  </a:txBody>
                  <a:tcPr/>
                </a:tc>
                <a:tc>
                  <a:txBody>
                    <a:bodyPr/>
                    <a:lstStyle/>
                    <a:p>
                      <a:r>
                        <a:rPr lang="en-US" dirty="0" smtClean="0"/>
                        <a:t>A4 due before L5</a:t>
                      </a:r>
                      <a:endParaRPr lang="en-US" dirty="0"/>
                    </a:p>
                  </a:txBody>
                  <a:tcPr/>
                </a:tc>
              </a:tr>
              <a:tr h="351826">
                <a:tc>
                  <a:txBody>
                    <a:bodyPr/>
                    <a:lstStyle/>
                    <a:p>
                      <a:r>
                        <a:rPr lang="en-US" dirty="0" smtClean="0"/>
                        <a:t>2/3</a:t>
                      </a:r>
                      <a:endParaRPr lang="en-US" dirty="0"/>
                    </a:p>
                  </a:txBody>
                  <a:tcPr/>
                </a:tc>
                <a:tc>
                  <a:txBody>
                    <a:bodyPr/>
                    <a:lstStyle/>
                    <a:p>
                      <a:r>
                        <a:rPr lang="en-US" dirty="0" smtClean="0"/>
                        <a:t>L5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A5</a:t>
                      </a:r>
                      <a:r>
                        <a:rPr lang="en-US" baseline="0" dirty="0" smtClean="0"/>
                        <a:t> due before L7,</a:t>
                      </a:r>
                      <a:endParaRPr lang="en-US" dirty="0" smtClean="0"/>
                    </a:p>
                    <a:p>
                      <a:r>
                        <a:rPr lang="en-US" dirty="0" smtClean="0"/>
                        <a:t>Project due before</a:t>
                      </a:r>
                      <a:r>
                        <a:rPr lang="en-US" baseline="0" dirty="0" smtClean="0"/>
                        <a:t> L10</a:t>
                      </a:r>
                      <a:endParaRPr lang="en-US" dirty="0" smtClean="0"/>
                    </a:p>
                  </a:txBody>
                  <a:tcPr/>
                </a:tc>
              </a:tr>
              <a:tr h="408250">
                <a:tc>
                  <a:txBody>
                    <a:bodyPr/>
                    <a:lstStyle/>
                    <a:p>
                      <a:r>
                        <a:rPr lang="en-US" dirty="0" smtClean="0"/>
                        <a:t>2/10</a:t>
                      </a:r>
                      <a:endParaRPr lang="en-US" dirty="0"/>
                    </a:p>
                  </a:txBody>
                  <a:tcPr/>
                </a:tc>
                <a:tc>
                  <a:txBody>
                    <a:bodyPr/>
                    <a:lstStyle/>
                    <a:p>
                      <a:r>
                        <a:rPr lang="en-US" dirty="0" smtClean="0"/>
                        <a:t>Holiday (?)</a:t>
                      </a:r>
                      <a:endParaRPr lang="en-US" dirty="0"/>
                    </a:p>
                  </a:txBody>
                  <a:tcPr/>
                </a:tc>
                <a:tc>
                  <a:txBody>
                    <a:bodyPr/>
                    <a:lstStyle/>
                    <a:p>
                      <a:endParaRPr lang="en-US"/>
                    </a:p>
                  </a:txBody>
                  <a:tcPr/>
                </a:tc>
              </a:tr>
              <a:tr h="351826">
                <a:tc>
                  <a:txBody>
                    <a:bodyPr/>
                    <a:lstStyle/>
                    <a:p>
                      <a:r>
                        <a:rPr lang="en-US" dirty="0" smtClean="0"/>
                        <a:t>2/17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L6</a:t>
                      </a:r>
                    </a:p>
                  </a:txBody>
                  <a:tcPr>
                    <a:solidFill>
                      <a:srgbClr val="D2DEEF"/>
                    </a:solidFill>
                  </a:tcPr>
                </a:tc>
                <a:tc>
                  <a:txBody>
                    <a:bodyPr/>
                    <a:lstStyle/>
                    <a:p>
                      <a:endParaRPr lang="en-US"/>
                    </a:p>
                  </a:txBody>
                  <a:tcPr/>
                </a:tc>
              </a:tr>
              <a:tr h="351826">
                <a:tc>
                  <a:txBody>
                    <a:bodyPr/>
                    <a:lstStyle/>
                    <a:p>
                      <a:r>
                        <a:rPr lang="en-US" dirty="0" smtClean="0"/>
                        <a:t>2/24</a:t>
                      </a:r>
                      <a:endParaRPr lang="en-US" dirty="0"/>
                    </a:p>
                  </a:txBody>
                  <a:tcPr/>
                </a:tc>
                <a:tc>
                  <a:txBody>
                    <a:bodyPr/>
                    <a:lstStyle/>
                    <a:p>
                      <a:r>
                        <a:rPr lang="en-US" dirty="0" smtClean="0"/>
                        <a:t>L7</a:t>
                      </a:r>
                      <a:endParaRPr lang="en-US" dirty="0"/>
                    </a:p>
                  </a:txBody>
                  <a:tcPr/>
                </a:tc>
                <a:tc>
                  <a:txBody>
                    <a:bodyPr/>
                    <a:lstStyle/>
                    <a:p>
                      <a:endParaRPr lang="en-US" dirty="0"/>
                    </a:p>
                  </a:txBody>
                  <a:tcPr/>
                </a:tc>
              </a:tr>
              <a:tr h="351826">
                <a:tc>
                  <a:txBody>
                    <a:bodyPr/>
                    <a:lstStyle/>
                    <a:p>
                      <a:r>
                        <a:rPr lang="en-US" dirty="0" smtClean="0"/>
                        <a:t>3/2</a:t>
                      </a:r>
                      <a:endParaRPr lang="en-US" dirty="0"/>
                    </a:p>
                  </a:txBody>
                  <a:tcPr/>
                </a:tc>
                <a:tc>
                  <a:txBody>
                    <a:bodyPr/>
                    <a:lstStyle/>
                    <a:p>
                      <a:r>
                        <a:rPr lang="en-US" dirty="0" smtClean="0"/>
                        <a:t>L8</a:t>
                      </a:r>
                      <a:endParaRPr lang="en-US" dirty="0"/>
                    </a:p>
                  </a:txBody>
                  <a:tcPr/>
                </a:tc>
                <a:tc>
                  <a:txBody>
                    <a:bodyPr/>
                    <a:lstStyle/>
                    <a:p>
                      <a:endParaRPr lang="en-US" dirty="0"/>
                    </a:p>
                  </a:txBody>
                  <a:tcPr/>
                </a:tc>
              </a:tr>
              <a:tr h="351826">
                <a:tc>
                  <a:txBody>
                    <a:bodyPr/>
                    <a:lstStyle/>
                    <a:p>
                      <a:r>
                        <a:rPr lang="en-US" dirty="0" smtClean="0"/>
                        <a:t>3/9</a:t>
                      </a:r>
                      <a:endParaRPr lang="en-US" dirty="0"/>
                    </a:p>
                  </a:txBody>
                  <a:tcPr>
                    <a:solidFill>
                      <a:srgbClr val="EAEFF7"/>
                    </a:solidFill>
                  </a:tcPr>
                </a:tc>
                <a:tc>
                  <a:txBody>
                    <a:bodyPr/>
                    <a:lstStyle/>
                    <a:p>
                      <a:r>
                        <a:rPr lang="en-US" dirty="0" smtClean="0"/>
                        <a:t>L9</a:t>
                      </a:r>
                      <a:endParaRPr lang="en-US" dirty="0"/>
                    </a:p>
                  </a:txBody>
                  <a:tcPr/>
                </a:tc>
                <a:tc>
                  <a:txBody>
                    <a:bodyPr/>
                    <a:lstStyle/>
                    <a:p>
                      <a:endParaRPr lang="en-US" dirty="0"/>
                    </a:p>
                  </a:txBody>
                  <a:tcPr/>
                </a:tc>
              </a:tr>
              <a:tr h="351826">
                <a:tc>
                  <a:txBody>
                    <a:bodyPr/>
                    <a:lstStyle/>
                    <a:p>
                      <a:r>
                        <a:rPr lang="en-US" dirty="0" smtClean="0"/>
                        <a:t>3/16</a:t>
                      </a:r>
                      <a:endParaRPr lang="en-US" dirty="0"/>
                    </a:p>
                  </a:txBody>
                  <a:tcPr>
                    <a:solidFill>
                      <a:srgbClr val="D2DEEF"/>
                    </a:solidFill>
                  </a:tcPr>
                </a:tc>
                <a:tc>
                  <a:txBody>
                    <a:bodyPr/>
                    <a:lstStyle/>
                    <a:p>
                      <a:r>
                        <a:rPr lang="en-US" dirty="0" smtClean="0"/>
                        <a:t>L10 – Student presentations</a:t>
                      </a:r>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2"/>
          </p:nvPr>
        </p:nvSpPr>
        <p:spPr/>
        <p:txBody>
          <a:bodyPr/>
          <a:lstStyle/>
          <a:p>
            <a:fld id="{F9E463A4-CC55-4EB3-8549-8876C08BF813}" type="slidenum">
              <a:rPr lang="en-US" smtClean="0"/>
              <a:t>2</a:t>
            </a:fld>
            <a:endParaRPr lang="en-US" dirty="0"/>
          </a:p>
        </p:txBody>
      </p:sp>
      <p:sp>
        <p:nvSpPr>
          <p:cNvPr id="6" name="TextBox 5"/>
          <p:cNvSpPr txBox="1"/>
          <p:nvPr/>
        </p:nvSpPr>
        <p:spPr>
          <a:xfrm>
            <a:off x="914400" y="5880100"/>
            <a:ext cx="4762009" cy="369332"/>
          </a:xfrm>
          <a:prstGeom prst="rect">
            <a:avLst/>
          </a:prstGeom>
          <a:noFill/>
        </p:spPr>
        <p:txBody>
          <a:bodyPr wrap="none" rtlCol="0">
            <a:spAutoFit/>
          </a:bodyPr>
          <a:lstStyle/>
          <a:p>
            <a:r>
              <a:rPr lang="en-US" dirty="0" smtClean="0"/>
              <a:t>* Assignments are due Sunday night at 11:59 PM</a:t>
            </a:r>
            <a:endParaRPr lang="en-US" dirty="0"/>
          </a:p>
        </p:txBody>
      </p:sp>
    </p:spTree>
    <p:extLst>
      <p:ext uri="{BB962C8B-B14F-4D97-AF65-F5344CB8AC3E}">
        <p14:creationId xmlns:p14="http://schemas.microsoft.com/office/powerpoint/2010/main" val="3998774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4" name="Slide Number Placeholder 3"/>
          <p:cNvSpPr>
            <a:spLocks noGrp="1"/>
          </p:cNvSpPr>
          <p:nvPr>
            <p:ph type="sldNum" sz="quarter" idx="12"/>
          </p:nvPr>
        </p:nvSpPr>
        <p:spPr/>
        <p:txBody>
          <a:bodyPr/>
          <a:lstStyle/>
          <a:p>
            <a:fld id="{F9E463A4-CC55-4EB3-8549-8876C08BF813}" type="slidenum">
              <a:rPr lang="en-US" smtClean="0"/>
              <a:t>20</a:t>
            </a:fld>
            <a:endParaRPr lang="en-US" dirty="0"/>
          </a:p>
        </p:txBody>
      </p:sp>
      <p:sp>
        <p:nvSpPr>
          <p:cNvPr id="5" name="TextBox 4"/>
          <p:cNvSpPr txBox="1"/>
          <p:nvPr/>
        </p:nvSpPr>
        <p:spPr>
          <a:xfrm>
            <a:off x="1905000" y="2552700"/>
            <a:ext cx="184731" cy="369332"/>
          </a:xfrm>
          <a:prstGeom prst="rect">
            <a:avLst/>
          </a:prstGeom>
          <a:noFill/>
        </p:spPr>
        <p:txBody>
          <a:bodyPr wrap="none" rtlCol="0">
            <a:spAutoFit/>
          </a:bodyPr>
          <a:lstStyle/>
          <a:p>
            <a:endParaRPr lang="en-US" dirty="0"/>
          </a:p>
        </p:txBody>
      </p:sp>
      <p:sp>
        <p:nvSpPr>
          <p:cNvPr id="6" name="TextBox 5"/>
          <p:cNvSpPr txBox="1"/>
          <p:nvPr/>
        </p:nvSpPr>
        <p:spPr>
          <a:xfrm>
            <a:off x="908631" y="2552700"/>
            <a:ext cx="10441513" cy="3693319"/>
          </a:xfrm>
          <a:prstGeom prst="rect">
            <a:avLst/>
          </a:prstGeom>
          <a:noFill/>
        </p:spPr>
        <p:txBody>
          <a:bodyPr wrap="none" rtlCol="0">
            <a:spAutoFit/>
          </a:bodyPr>
          <a:lstStyle/>
          <a:p>
            <a:r>
              <a:rPr lang="en-US" dirty="0"/>
              <a:t>void StartupTask(void* pdata)</a:t>
            </a:r>
          </a:p>
          <a:p>
            <a:r>
              <a:rPr lang="en-US" dirty="0" smtClean="0"/>
              <a:t>{</a:t>
            </a:r>
            <a:endParaRPr lang="en-US" dirty="0"/>
          </a:p>
          <a:p>
            <a:r>
              <a:rPr lang="en-US" dirty="0"/>
              <a:t>    // Start the system </a:t>
            </a:r>
            <a:r>
              <a:rPr lang="en-US" dirty="0" smtClean="0"/>
              <a:t>tick (do it here rather than hw_Init())</a:t>
            </a:r>
            <a:endParaRPr lang="en-US" dirty="0"/>
          </a:p>
          <a:p>
            <a:r>
              <a:rPr lang="en-US" dirty="0"/>
              <a:t>    SysTick_Config(CLOCK_HSI / OS_TICKS_PER_SEC);</a:t>
            </a:r>
          </a:p>
          <a:p>
            <a:endParaRPr lang="en-US" dirty="0"/>
          </a:p>
          <a:p>
            <a:r>
              <a:rPr lang="en-US" dirty="0" smtClean="0"/>
              <a:t>    OSTaskCreate(TaskOne</a:t>
            </a:r>
            <a:r>
              <a:rPr lang="en-US" dirty="0"/>
              <a:t>, (void*)0, &amp;Task1Stk[APP_CFG_TASK_START_STK_SIZE-1], APP_TASK_TEST1_PRIO);</a:t>
            </a:r>
          </a:p>
          <a:p>
            <a:r>
              <a:rPr lang="en-US" dirty="0"/>
              <a:t>    OSTaskCreate(TaskTwo, (void*)0, &amp;Task2Stk[APP_CFG_TASK_START_STK_SIZE-1], APP_TASK_TEST2_PRIO);</a:t>
            </a:r>
          </a:p>
          <a:p>
            <a:r>
              <a:rPr lang="en-US" dirty="0"/>
              <a:t>    OSTaskCreate(TaskThree, (void*)0, &amp;Task3Stk[APP_CFG_TASK_START_STK_SIZE-1], APP_TASK_TEST3_PRIO);</a:t>
            </a:r>
          </a:p>
          <a:p>
            <a:endParaRPr lang="en-US" dirty="0"/>
          </a:p>
          <a:p>
            <a:r>
              <a:rPr lang="en-US" dirty="0"/>
              <a:t>    // Delete ourselves, letting the work be done in the new tasks.</a:t>
            </a:r>
          </a:p>
          <a:p>
            <a:r>
              <a:rPr lang="en-US" dirty="0" smtClean="0"/>
              <a:t>    OSTaskDel(OS_PRIO_SELF</a:t>
            </a:r>
            <a:r>
              <a:rPr lang="en-US" dirty="0"/>
              <a:t>);</a:t>
            </a:r>
          </a:p>
          <a:p>
            <a:r>
              <a:rPr lang="en-US" dirty="0"/>
              <a:t>}</a:t>
            </a:r>
          </a:p>
          <a:p>
            <a:endParaRPr lang="en-US" dirty="0"/>
          </a:p>
        </p:txBody>
      </p:sp>
      <p:sp>
        <p:nvSpPr>
          <p:cNvPr id="7" name="TextBox 6"/>
          <p:cNvSpPr txBox="1"/>
          <p:nvPr/>
        </p:nvSpPr>
        <p:spPr>
          <a:xfrm>
            <a:off x="908631" y="1906369"/>
            <a:ext cx="3121880" cy="738664"/>
          </a:xfrm>
          <a:prstGeom prst="rect">
            <a:avLst/>
          </a:prstGeom>
          <a:noFill/>
        </p:spPr>
        <p:txBody>
          <a:bodyPr wrap="none" rtlCol="0">
            <a:spAutoFit/>
          </a:bodyPr>
          <a:lstStyle/>
          <a:p>
            <a:r>
              <a:rPr lang="en-US" sz="2400" b="1" dirty="0" smtClean="0"/>
              <a:t>Example </a:t>
            </a:r>
            <a:r>
              <a:rPr lang="en-US" sz="2400" b="1" dirty="0"/>
              <a:t>“startup” task</a:t>
            </a:r>
          </a:p>
          <a:p>
            <a:endParaRPr lang="en-US" dirty="0"/>
          </a:p>
        </p:txBody>
      </p:sp>
    </p:spTree>
    <p:extLst>
      <p:ext uri="{BB962C8B-B14F-4D97-AF65-F5344CB8AC3E}">
        <p14:creationId xmlns:p14="http://schemas.microsoft.com/office/powerpoint/2010/main" val="1582174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p:txBody>
          <a:bodyPr/>
          <a:lstStyle/>
          <a:p>
            <a:pPr marL="0" indent="0">
              <a:buNone/>
            </a:pPr>
            <a:r>
              <a:rPr lang="en-US" dirty="0" smtClean="0"/>
              <a:t>Notes about startup</a:t>
            </a:r>
          </a:p>
          <a:p>
            <a:r>
              <a:rPr lang="en-US" dirty="0" smtClean="0"/>
              <a:t>Notice that there was no step required to initialize the task’s stack in the startup steps</a:t>
            </a:r>
          </a:p>
          <a:p>
            <a:r>
              <a:rPr lang="en-US" dirty="0" smtClean="0"/>
              <a:t>However the “startup” task was resumed i.e. had its context switched to.</a:t>
            </a:r>
          </a:p>
          <a:p>
            <a:r>
              <a:rPr lang="en-US" dirty="0" smtClean="0"/>
              <a:t>How was that? – because task stack initialization is handled internally by uCOS using a hardware dependent function we have to supply as part of porting uCOS to our board.</a:t>
            </a:r>
          </a:p>
        </p:txBody>
      </p:sp>
      <p:sp>
        <p:nvSpPr>
          <p:cNvPr id="4" name="Slide Number Placeholder 3"/>
          <p:cNvSpPr>
            <a:spLocks noGrp="1"/>
          </p:cNvSpPr>
          <p:nvPr>
            <p:ph type="sldNum" sz="quarter" idx="12"/>
          </p:nvPr>
        </p:nvSpPr>
        <p:spPr/>
        <p:txBody>
          <a:bodyPr/>
          <a:lstStyle/>
          <a:p>
            <a:fld id="{F9E463A4-CC55-4EB3-8549-8876C08BF813}" type="slidenum">
              <a:rPr lang="en-US" smtClean="0"/>
              <a:t>21</a:t>
            </a:fld>
            <a:endParaRPr lang="en-US" dirty="0"/>
          </a:p>
        </p:txBody>
      </p:sp>
    </p:spTree>
    <p:extLst>
      <p:ext uri="{BB962C8B-B14F-4D97-AF65-F5344CB8AC3E}">
        <p14:creationId xmlns:p14="http://schemas.microsoft.com/office/powerpoint/2010/main" val="4067591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MicroC/OS-II introduction</a:t>
            </a:r>
          </a:p>
        </p:txBody>
      </p:sp>
      <p:sp>
        <p:nvSpPr>
          <p:cNvPr id="3" name="Content Placeholder 2"/>
          <p:cNvSpPr>
            <a:spLocks noGrp="1"/>
          </p:cNvSpPr>
          <p:nvPr>
            <p:ph idx="1"/>
          </p:nvPr>
        </p:nvSpPr>
        <p:spPr/>
        <p:txBody>
          <a:bodyPr/>
          <a:lstStyle/>
          <a:p>
            <a:pPr marL="0" indent="0">
              <a:buNone/>
            </a:pPr>
            <a:r>
              <a:rPr lang="en-US" sz="2300" b="1" dirty="0" smtClean="0">
                <a:solidFill>
                  <a:prstClr val="black"/>
                </a:solidFill>
              </a:rPr>
              <a:t>Summary of uCOS introduction</a:t>
            </a:r>
          </a:p>
          <a:p>
            <a:r>
              <a:rPr lang="en-US" sz="2300" dirty="0" smtClean="0">
                <a:solidFill>
                  <a:prstClr val="black"/>
                </a:solidFill>
              </a:rPr>
              <a:t>Task creation </a:t>
            </a:r>
          </a:p>
          <a:p>
            <a:r>
              <a:rPr lang="en-US" sz="2300" dirty="0" smtClean="0">
                <a:solidFill>
                  <a:prstClr val="black"/>
                </a:solidFill>
              </a:rPr>
              <a:t>Task Delay</a:t>
            </a:r>
          </a:p>
          <a:p>
            <a:r>
              <a:rPr lang="en-US" sz="2300" dirty="0" smtClean="0">
                <a:solidFill>
                  <a:prstClr val="black"/>
                </a:solidFill>
              </a:rPr>
              <a:t>Sample </a:t>
            </a:r>
            <a:r>
              <a:rPr lang="en-US" sz="2300" dirty="0">
                <a:solidFill>
                  <a:prstClr val="black"/>
                </a:solidFill>
              </a:rPr>
              <a:t>task </a:t>
            </a:r>
            <a:r>
              <a:rPr lang="en-US" sz="2300" dirty="0" smtClean="0">
                <a:solidFill>
                  <a:prstClr val="black"/>
                </a:solidFill>
              </a:rPr>
              <a:t>code</a:t>
            </a:r>
          </a:p>
          <a:p>
            <a:r>
              <a:rPr lang="en-US" sz="2300" dirty="0" smtClean="0">
                <a:solidFill>
                  <a:prstClr val="black"/>
                </a:solidFill>
              </a:rPr>
              <a:t>uCOS </a:t>
            </a:r>
            <a:r>
              <a:rPr lang="en-US" sz="2300" dirty="0">
                <a:solidFill>
                  <a:prstClr val="black"/>
                </a:solidFill>
              </a:rPr>
              <a:t>startup </a:t>
            </a:r>
            <a:r>
              <a:rPr lang="en-US" sz="2300" dirty="0" smtClean="0">
                <a:solidFill>
                  <a:prstClr val="black"/>
                </a:solidFill>
              </a:rPr>
              <a:t>steps</a:t>
            </a:r>
          </a:p>
          <a:p>
            <a:r>
              <a:rPr lang="en-US" sz="2300" dirty="0" smtClean="0">
                <a:solidFill>
                  <a:prstClr val="black"/>
                </a:solidFill>
              </a:rPr>
              <a:t>Start up task</a:t>
            </a:r>
          </a:p>
          <a:p>
            <a:pPr lvl="1"/>
            <a:r>
              <a:rPr lang="en-US" sz="1900" dirty="0" smtClean="0">
                <a:solidFill>
                  <a:prstClr val="black"/>
                </a:solidFill>
              </a:rPr>
              <a:t>Kicks off tick interrupt</a:t>
            </a:r>
          </a:p>
          <a:p>
            <a:pPr lvl="1"/>
            <a:r>
              <a:rPr lang="en-US" sz="1900" dirty="0" smtClean="0">
                <a:solidFill>
                  <a:prstClr val="black"/>
                </a:solidFill>
              </a:rPr>
              <a:t>Launches all your application tasks</a:t>
            </a:r>
          </a:p>
          <a:p>
            <a:pPr lvl="1"/>
            <a:r>
              <a:rPr lang="en-US" sz="1900" dirty="0" smtClean="0">
                <a:solidFill>
                  <a:prstClr val="black"/>
                </a:solidFill>
              </a:rPr>
              <a:t>Removes itself</a:t>
            </a:r>
            <a:endParaRPr lang="en-US" sz="1900" dirty="0">
              <a:solidFill>
                <a:prstClr val="black"/>
              </a:solidFill>
            </a:endParaRP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22</a:t>
            </a:fld>
            <a:endParaRPr lang="en-US" dirty="0"/>
          </a:p>
        </p:txBody>
      </p:sp>
    </p:spTree>
    <p:extLst>
      <p:ext uri="{BB962C8B-B14F-4D97-AF65-F5344CB8AC3E}">
        <p14:creationId xmlns:p14="http://schemas.microsoft.com/office/powerpoint/2010/main" val="431081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08575"/>
          </a:xfrm>
        </p:spPr>
        <p:txBody>
          <a:bodyPr/>
          <a:lstStyle/>
          <a:p>
            <a:pPr algn="ctr"/>
            <a:r>
              <a:rPr lang="en-US" dirty="0"/>
              <a:t>Next </a:t>
            </a:r>
            <a:r>
              <a:rPr lang="en-US" dirty="0" smtClean="0"/>
              <a:t>– Porting uCOS</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23</a:t>
            </a:fld>
            <a:endParaRPr lang="en-US" dirty="0"/>
          </a:p>
        </p:txBody>
      </p:sp>
    </p:spTree>
    <p:extLst>
      <p:ext uri="{BB962C8B-B14F-4D97-AF65-F5344CB8AC3E}">
        <p14:creationId xmlns:p14="http://schemas.microsoft.com/office/powerpoint/2010/main" val="1772031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uCOS </a:t>
            </a:r>
            <a:endParaRPr lang="en-US" dirty="0"/>
          </a:p>
        </p:txBody>
      </p:sp>
      <p:sp>
        <p:nvSpPr>
          <p:cNvPr id="3" name="Content Placeholder 2"/>
          <p:cNvSpPr>
            <a:spLocks noGrp="1"/>
          </p:cNvSpPr>
          <p:nvPr>
            <p:ph idx="1"/>
          </p:nvPr>
        </p:nvSpPr>
        <p:spPr/>
        <p:txBody>
          <a:bodyPr>
            <a:normAutofit lnSpcReduction="10000"/>
          </a:bodyPr>
          <a:lstStyle/>
          <a:p>
            <a:r>
              <a:rPr lang="en-US" dirty="0" smtClean="0"/>
              <a:t>See Labrosse Ch 13</a:t>
            </a:r>
          </a:p>
          <a:p>
            <a:r>
              <a:rPr lang="en-US" dirty="0" smtClean="0"/>
              <a:t>We can build the OS using our toolchain, load it onto our board and use it to run applications</a:t>
            </a:r>
          </a:p>
          <a:p>
            <a:r>
              <a:rPr lang="en-US" dirty="0" smtClean="0"/>
              <a:t>uCOS Porting Requirements (applies to most any multitasking OS)</a:t>
            </a:r>
          </a:p>
          <a:p>
            <a:pPr lvl="1"/>
            <a:r>
              <a:rPr lang="en-US" dirty="0"/>
              <a:t>A</a:t>
            </a:r>
            <a:r>
              <a:rPr lang="en-US" dirty="0" smtClean="0"/>
              <a:t> compiler that can generate reentrant (thread safe) code (see next slide)</a:t>
            </a:r>
          </a:p>
          <a:p>
            <a:pPr lvl="1"/>
            <a:r>
              <a:rPr lang="en-US" dirty="0" smtClean="0"/>
              <a:t>Processor supports interrupts, particularly a timer tick in the range 10-100 Hz</a:t>
            </a:r>
          </a:p>
          <a:p>
            <a:pPr lvl="1"/>
            <a:r>
              <a:rPr lang="en-US" dirty="0" smtClean="0"/>
              <a:t>Interrupts can be enabled/disabled from C</a:t>
            </a:r>
          </a:p>
          <a:p>
            <a:pPr lvl="1"/>
            <a:r>
              <a:rPr lang="en-US" dirty="0" smtClean="0"/>
              <a:t>Processor supports a hardware stack with capacity for potentially many kilobytes</a:t>
            </a:r>
          </a:p>
          <a:p>
            <a:pPr lvl="1"/>
            <a:r>
              <a:rPr lang="en-US" dirty="0" smtClean="0"/>
              <a:t>Processor has instructions to load and store the CPU registers and stack pointer.</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24</a:t>
            </a:fld>
            <a:endParaRPr lang="en-US" dirty="0"/>
          </a:p>
        </p:txBody>
      </p:sp>
    </p:spTree>
    <p:extLst>
      <p:ext uri="{BB962C8B-B14F-4D97-AF65-F5344CB8AC3E}">
        <p14:creationId xmlns:p14="http://schemas.microsoft.com/office/powerpoint/2010/main" val="1397969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a:xfrm>
            <a:off x="838200" y="1491343"/>
            <a:ext cx="10515600" cy="4685620"/>
          </a:xfrm>
        </p:spPr>
        <p:txBody>
          <a:bodyPr>
            <a:normAutofit fontScale="92500" lnSpcReduction="20000"/>
          </a:bodyPr>
          <a:lstStyle/>
          <a:p>
            <a:pPr marL="0" indent="0">
              <a:buNone/>
            </a:pPr>
            <a:r>
              <a:rPr lang="en-US" dirty="0" smtClean="0"/>
              <a:t>What makes code generated by a compiler reentrant?</a:t>
            </a:r>
          </a:p>
          <a:p>
            <a:pPr marL="0" indent="0">
              <a:buNone/>
            </a:pPr>
            <a:endParaRPr lang="en-US" dirty="0" smtClean="0"/>
          </a:p>
          <a:p>
            <a:pPr marL="0" indent="0">
              <a:buNone/>
            </a:pPr>
            <a:r>
              <a:rPr lang="en-US" sz="2000" dirty="0">
                <a:latin typeface="Lucida Console" panose="020B0609040504020204" pitchFamily="49" charset="0"/>
              </a:rPr>
              <a:t>M</a:t>
            </a:r>
            <a:r>
              <a:rPr lang="en-US" sz="2000" dirty="0" smtClean="0">
                <a:latin typeface="Lucida Console" panose="020B0609040504020204" pitchFamily="49" charset="0"/>
              </a:rPr>
              <a:t>yFunction(int arg1)</a:t>
            </a:r>
          </a:p>
          <a:p>
            <a:pPr marL="0" indent="0">
              <a:buNone/>
            </a:pPr>
            <a:r>
              <a:rPr lang="en-US" sz="2000" dirty="0" smtClean="0">
                <a:latin typeface="Lucida Console" panose="020B0609040504020204" pitchFamily="49" charset="0"/>
              </a:rPr>
              <a:t>{</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int var1</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a:t>
            </a:r>
          </a:p>
          <a:p>
            <a:pPr marL="0" indent="0">
              <a:buNone/>
            </a:pPr>
            <a:r>
              <a:rPr lang="en-US" sz="2000" dirty="0">
                <a:latin typeface="Lucida Console" panose="020B0609040504020204" pitchFamily="49" charset="0"/>
              </a:rPr>
              <a:t>}</a:t>
            </a:r>
            <a:endParaRPr lang="en-US" sz="2000" dirty="0" smtClean="0">
              <a:latin typeface="Lucida Console" panose="020B0609040504020204" pitchFamily="49" charset="0"/>
            </a:endParaRPr>
          </a:p>
          <a:p>
            <a:r>
              <a:rPr lang="en-US" sz="2400" dirty="0"/>
              <a:t>Reentrancy requires that function arguments and local variables be allocated on the </a:t>
            </a:r>
            <a:r>
              <a:rPr lang="en-US" sz="2400" dirty="0" smtClean="0"/>
              <a:t>task’s stack </a:t>
            </a:r>
            <a:r>
              <a:rPr lang="en-US" sz="2400" dirty="0"/>
              <a:t>so even if two </a:t>
            </a:r>
            <a:r>
              <a:rPr lang="en-US" sz="2400" dirty="0" smtClean="0"/>
              <a:t>or more threads </a:t>
            </a:r>
            <a:r>
              <a:rPr lang="en-US" sz="2400" dirty="0"/>
              <a:t>are active inside MyFunction at the same time, they each get their own instances of arg1 and var1 and so don’t interfere with each other.</a:t>
            </a:r>
          </a:p>
          <a:p>
            <a:r>
              <a:rPr lang="en-US" sz="2400" dirty="0"/>
              <a:t>Of course even if a compiler generates thread safe code a function can still be rendered </a:t>
            </a:r>
            <a:r>
              <a:rPr lang="en-US" sz="2400" dirty="0" smtClean="0"/>
              <a:t>non-reentrant (non-thread-safe) </a:t>
            </a:r>
            <a:r>
              <a:rPr lang="en-US" sz="2400" dirty="0"/>
              <a:t>if it </a:t>
            </a:r>
            <a:r>
              <a:rPr lang="en-US" sz="2400" dirty="0" smtClean="0"/>
              <a:t>operates on global </a:t>
            </a:r>
            <a:r>
              <a:rPr lang="en-US" sz="2400" dirty="0"/>
              <a:t>or static </a:t>
            </a:r>
            <a:r>
              <a:rPr lang="en-US" sz="2400" dirty="0" smtClean="0"/>
              <a:t>data without critical section protection.</a:t>
            </a:r>
            <a:endParaRPr lang="en-US" sz="2400" dirty="0"/>
          </a:p>
        </p:txBody>
      </p:sp>
      <p:sp>
        <p:nvSpPr>
          <p:cNvPr id="4" name="Slide Number Placeholder 3"/>
          <p:cNvSpPr>
            <a:spLocks noGrp="1"/>
          </p:cNvSpPr>
          <p:nvPr>
            <p:ph type="sldNum" sz="quarter" idx="12"/>
          </p:nvPr>
        </p:nvSpPr>
        <p:spPr/>
        <p:txBody>
          <a:bodyPr/>
          <a:lstStyle/>
          <a:p>
            <a:fld id="{F9E463A4-CC55-4EB3-8549-8876C08BF813}" type="slidenum">
              <a:rPr lang="en-US" smtClean="0"/>
              <a:t>25</a:t>
            </a:fld>
            <a:endParaRPr lang="en-US" dirty="0"/>
          </a:p>
        </p:txBody>
      </p:sp>
    </p:spTree>
    <p:extLst>
      <p:ext uri="{BB962C8B-B14F-4D97-AF65-F5344CB8AC3E}">
        <p14:creationId xmlns:p14="http://schemas.microsoft.com/office/powerpoint/2010/main" val="284903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normAutofit lnSpcReduction="10000"/>
          </a:bodyPr>
          <a:lstStyle/>
          <a:p>
            <a:r>
              <a:rPr lang="en-US" dirty="0" smtClean="0"/>
              <a:t>Most of uCOS is written in C  </a:t>
            </a:r>
          </a:p>
          <a:p>
            <a:r>
              <a:rPr lang="en-US" dirty="0" smtClean="0"/>
              <a:t>But uCOS source code won’t actually work out-of-the-box – it’s missing hardware specific code for interrupt handling, context switching and stack initialization</a:t>
            </a:r>
          </a:p>
          <a:p>
            <a:r>
              <a:rPr lang="en-US" dirty="0" smtClean="0"/>
              <a:t>Coding conventions</a:t>
            </a:r>
          </a:p>
          <a:p>
            <a:pPr lvl="1"/>
            <a:r>
              <a:rPr lang="en-US" dirty="0" smtClean="0"/>
              <a:t>The book advocates for one big header containing all necessary definitions:</a:t>
            </a:r>
          </a:p>
          <a:p>
            <a:pPr marL="914400" lvl="2" indent="0">
              <a:buNone/>
            </a:pPr>
            <a:r>
              <a:rPr lang="en-US" b="1" dirty="0">
                <a:solidFill>
                  <a:srgbClr val="7F0055"/>
                </a:solidFill>
                <a:highlight>
                  <a:srgbClr val="E8F2FE"/>
                </a:highlight>
                <a:latin typeface="Courier New" panose="02070309020205020404" pitchFamily="49" charset="0"/>
              </a:rPr>
              <a:t>#include</a:t>
            </a:r>
            <a:r>
              <a:rPr lang="en-US" b="1" dirty="0">
                <a:solidFill>
                  <a:srgbClr val="000000"/>
                </a:solidFill>
                <a:highlight>
                  <a:srgbClr val="E8F2FE"/>
                </a:highlight>
                <a:latin typeface="Courier New" panose="02070309020205020404" pitchFamily="49" charset="0"/>
              </a:rPr>
              <a:t> </a:t>
            </a:r>
            <a:r>
              <a:rPr lang="en-US" b="1" dirty="0">
                <a:solidFill>
                  <a:srgbClr val="2A00FF"/>
                </a:solidFill>
                <a:highlight>
                  <a:srgbClr val="E8F2FE"/>
                </a:highlight>
                <a:latin typeface="Courier New" panose="02070309020205020404" pitchFamily="49" charset="0"/>
              </a:rPr>
              <a:t>"includes.h"</a:t>
            </a:r>
            <a:endParaRPr lang="en-US" dirty="0" smtClean="0"/>
          </a:p>
          <a:p>
            <a:pPr lvl="1"/>
            <a:r>
              <a:rPr lang="en-US" dirty="0" smtClean="0"/>
              <a:t>uCOS has since backed off that so we don’t use includes.h, however we have bsp.h which fulfills an equivalent purpose for us.</a:t>
            </a:r>
          </a:p>
          <a:p>
            <a:pPr lvl="1"/>
            <a:r>
              <a:rPr lang="en-US" dirty="0" smtClean="0"/>
              <a:t>“Namespace”: most all uCOS identifiers are named with the prefix “OS” – OS_ENTER_CRITICAL(), OS_EXIT_CRITICAL(), OSTaskCreate(), etc.</a:t>
            </a:r>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26</a:t>
            </a:fld>
            <a:endParaRPr lang="en-US" dirty="0"/>
          </a:p>
        </p:txBody>
      </p:sp>
    </p:spTree>
    <p:extLst>
      <p:ext uri="{BB962C8B-B14F-4D97-AF65-F5344CB8AC3E}">
        <p14:creationId xmlns:p14="http://schemas.microsoft.com/office/powerpoint/2010/main" val="3607633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lstStyle/>
          <a:p>
            <a:r>
              <a:rPr lang="en-US" dirty="0"/>
              <a:t>The changes required to port the OS to new hardware consist of implementing a relatively small number of uCOS interfaces.</a:t>
            </a:r>
          </a:p>
          <a:p>
            <a:r>
              <a:rPr lang="en-US" dirty="0"/>
              <a:t>There are </a:t>
            </a:r>
            <a:r>
              <a:rPr lang="en-US" dirty="0" smtClean="0"/>
              <a:t>5 key areas that </a:t>
            </a:r>
            <a:r>
              <a:rPr lang="en-US" dirty="0"/>
              <a:t>require </a:t>
            </a:r>
            <a:r>
              <a:rPr lang="en-US" dirty="0" smtClean="0"/>
              <a:t>coding</a:t>
            </a:r>
          </a:p>
          <a:p>
            <a:pPr lvl="1"/>
            <a:r>
              <a:rPr lang="en-US" dirty="0" smtClean="0"/>
              <a:t>Data </a:t>
            </a:r>
            <a:r>
              <a:rPr lang="en-US" dirty="0"/>
              <a:t>type definitions like </a:t>
            </a:r>
            <a:r>
              <a:rPr lang="en-US" dirty="0" smtClean="0"/>
              <a:t>INT32S, INT32U, INT8U, </a:t>
            </a:r>
            <a:r>
              <a:rPr lang="en-US" dirty="0"/>
              <a:t>etc.</a:t>
            </a:r>
          </a:p>
          <a:p>
            <a:pPr lvl="1"/>
            <a:r>
              <a:rPr lang="en-US" dirty="0"/>
              <a:t>Code to </a:t>
            </a:r>
            <a:r>
              <a:rPr lang="en-US" dirty="0" smtClean="0"/>
              <a:t>implement critical sections (by disabling/enabling interrupts)</a:t>
            </a:r>
            <a:endParaRPr lang="en-US" dirty="0"/>
          </a:p>
          <a:p>
            <a:pPr lvl="1"/>
            <a:r>
              <a:rPr lang="en-US" dirty="0"/>
              <a:t>Code to initialize </a:t>
            </a:r>
            <a:r>
              <a:rPr lang="en-US" dirty="0" smtClean="0"/>
              <a:t>a task’s </a:t>
            </a:r>
            <a:r>
              <a:rPr lang="en-US" dirty="0"/>
              <a:t>stack</a:t>
            </a:r>
          </a:p>
          <a:p>
            <a:pPr lvl="1"/>
            <a:r>
              <a:rPr lang="en-US" dirty="0"/>
              <a:t>Code to switch </a:t>
            </a:r>
            <a:r>
              <a:rPr lang="en-US" dirty="0" smtClean="0"/>
              <a:t>context</a:t>
            </a:r>
          </a:p>
          <a:p>
            <a:pPr lvl="1"/>
            <a:r>
              <a:rPr lang="en-US" dirty="0" smtClean="0"/>
              <a:t>Code to implement ISRs, especially the OS timer tick</a:t>
            </a:r>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27</a:t>
            </a:fld>
            <a:endParaRPr lang="en-US" dirty="0"/>
          </a:p>
        </p:txBody>
      </p:sp>
    </p:spTree>
    <p:extLst>
      <p:ext uri="{BB962C8B-B14F-4D97-AF65-F5344CB8AC3E}">
        <p14:creationId xmlns:p14="http://schemas.microsoft.com/office/powerpoint/2010/main" val="1179953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lstStyle/>
          <a:p>
            <a:r>
              <a:rPr lang="en-US" sz="3200" dirty="0" smtClean="0"/>
              <a:t>Assumptions/simplifications for porting uCOS to Cortex-M4 </a:t>
            </a:r>
          </a:p>
          <a:p>
            <a:pPr lvl="1"/>
            <a:r>
              <a:rPr lang="en-US" sz="2800" dirty="0" smtClean="0"/>
              <a:t>No floating point</a:t>
            </a:r>
          </a:p>
          <a:p>
            <a:pPr lvl="2"/>
            <a:r>
              <a:rPr lang="en-US" sz="2400" dirty="0" smtClean="0"/>
              <a:t>no stacking of floating point registers for context switching</a:t>
            </a:r>
          </a:p>
          <a:p>
            <a:pPr lvl="2"/>
            <a:r>
              <a:rPr lang="en-US" sz="2400" dirty="0" smtClean="0"/>
              <a:t>Caveat: don’t use floating point in your applications</a:t>
            </a:r>
          </a:p>
          <a:p>
            <a:pPr lvl="1"/>
            <a:r>
              <a:rPr lang="en-US" sz="2800" dirty="0" smtClean="0"/>
              <a:t>Use only Main stack pointer</a:t>
            </a:r>
          </a:p>
          <a:p>
            <a:pPr lvl="2"/>
            <a:r>
              <a:rPr lang="en-US" sz="2400" dirty="0" smtClean="0"/>
              <a:t>Avoids debugging issues involving two hardware stacks</a:t>
            </a:r>
          </a:p>
          <a:p>
            <a:pPr lvl="2"/>
            <a:r>
              <a:rPr lang="en-US" sz="2400" dirty="0" smtClean="0"/>
              <a:t>all code executes at privileged elevation</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28</a:t>
            </a:fld>
            <a:endParaRPr lang="en-US" dirty="0"/>
          </a:p>
        </p:txBody>
      </p:sp>
    </p:spTree>
    <p:extLst>
      <p:ext uri="{BB962C8B-B14F-4D97-AF65-F5344CB8AC3E}">
        <p14:creationId xmlns:p14="http://schemas.microsoft.com/office/powerpoint/2010/main" val="4044963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lstStyle/>
          <a:p>
            <a:pPr marL="0" indent="0">
              <a:buNone/>
            </a:pPr>
            <a:r>
              <a:rPr lang="en-US" b="1" dirty="0" smtClean="0"/>
              <a:t>Key data definitions</a:t>
            </a:r>
          </a:p>
          <a:p>
            <a:r>
              <a:rPr lang="en-US" dirty="0" smtClean="0"/>
              <a:t>Stack element type – in our case each stack entry is 32 bits wide</a:t>
            </a:r>
          </a:p>
          <a:p>
            <a:pPr marL="457200" lvl="1" indent="0">
              <a:buNone/>
            </a:pPr>
            <a:r>
              <a:rPr lang="en-US" b="1" dirty="0">
                <a:solidFill>
                  <a:srgbClr val="7F0055"/>
                </a:solidFill>
                <a:highlight>
                  <a:srgbClr val="E8F2FE"/>
                </a:highlight>
                <a:latin typeface="Courier New" panose="02070309020205020404" pitchFamily="49" charset="0"/>
              </a:rPr>
              <a:t>typedef</a:t>
            </a:r>
            <a:r>
              <a:rPr lang="en-US" b="1" dirty="0">
                <a:solidFill>
                  <a:srgbClr val="000000"/>
                </a:solidFill>
                <a:highlight>
                  <a:srgbClr val="E8F2FE"/>
                </a:highlight>
                <a:latin typeface="Courier New" panose="02070309020205020404" pitchFamily="49" charset="0"/>
              </a:rPr>
              <a:t> </a:t>
            </a:r>
            <a:r>
              <a:rPr lang="en-US" b="1" dirty="0">
                <a:solidFill>
                  <a:srgbClr val="7F0055"/>
                </a:solidFill>
                <a:highlight>
                  <a:srgbClr val="E8F2FE"/>
                </a:highlight>
                <a:latin typeface="Courier New" panose="02070309020205020404" pitchFamily="49" charset="0"/>
              </a:rPr>
              <a:t>unsigned</a:t>
            </a:r>
            <a:r>
              <a:rPr lang="en-US" b="1" dirty="0">
                <a:solidFill>
                  <a:srgbClr val="000000"/>
                </a:solidFill>
                <a:highlight>
                  <a:srgbClr val="E8F2FE"/>
                </a:highlight>
                <a:latin typeface="Courier New" panose="02070309020205020404" pitchFamily="49" charset="0"/>
              </a:rPr>
              <a:t> </a:t>
            </a:r>
            <a:r>
              <a:rPr lang="en-US" b="1" dirty="0">
                <a:solidFill>
                  <a:srgbClr val="7F0055"/>
                </a:solidFill>
                <a:highlight>
                  <a:srgbClr val="E8F2FE"/>
                </a:highlight>
                <a:latin typeface="Courier New" panose="02070309020205020404" pitchFamily="49" charset="0"/>
              </a:rPr>
              <a:t>int</a:t>
            </a:r>
            <a:r>
              <a:rPr lang="en-US" b="1" dirty="0">
                <a:solidFill>
                  <a:srgbClr val="000000"/>
                </a:solidFill>
                <a:highlight>
                  <a:srgbClr val="E8F2FE"/>
                </a:highlight>
                <a:latin typeface="Courier New" panose="02070309020205020404" pitchFamily="49" charset="0"/>
              </a:rPr>
              <a:t>   </a:t>
            </a:r>
            <a:r>
              <a:rPr lang="en-US" b="1" dirty="0">
                <a:solidFill>
                  <a:srgbClr val="005032"/>
                </a:solidFill>
                <a:highlight>
                  <a:srgbClr val="E8F2FE"/>
                </a:highlight>
                <a:latin typeface="Courier New" panose="02070309020205020404" pitchFamily="49" charset="0"/>
              </a:rPr>
              <a:t>OS_STK</a:t>
            </a:r>
            <a:r>
              <a:rPr lang="en-US" b="1" dirty="0" smtClean="0">
                <a:solidFill>
                  <a:srgbClr val="000000"/>
                </a:solidFill>
                <a:highlight>
                  <a:srgbClr val="E8F2FE"/>
                </a:highlight>
                <a:latin typeface="Courier New" panose="02070309020205020404" pitchFamily="49" charset="0"/>
              </a:rPr>
              <a:t>;</a:t>
            </a:r>
          </a:p>
          <a:p>
            <a:r>
              <a:rPr lang="en-US" dirty="0" smtClean="0"/>
              <a:t>Stack growth direction: 0 means low memory to high, 1 means high memory to low. Ours is:</a:t>
            </a:r>
          </a:p>
          <a:p>
            <a:pPr marL="457200" lvl="1" indent="0">
              <a:buNone/>
            </a:pPr>
            <a:r>
              <a:rPr lang="en-US" b="1" dirty="0">
                <a:solidFill>
                  <a:srgbClr val="7F0055"/>
                </a:solidFill>
                <a:highlight>
                  <a:srgbClr val="E8F2FE"/>
                </a:highlight>
                <a:latin typeface="Courier New" panose="02070309020205020404" pitchFamily="49" charset="0"/>
              </a:rPr>
              <a:t>#define</a:t>
            </a:r>
            <a:r>
              <a:rPr lang="en-US" b="1" dirty="0">
                <a:solidFill>
                  <a:srgbClr val="000000"/>
                </a:solidFill>
                <a:highlight>
                  <a:srgbClr val="E8F2FE"/>
                </a:highlight>
                <a:latin typeface="Courier New" panose="02070309020205020404" pitchFamily="49" charset="0"/>
              </a:rPr>
              <a:t>  OS_STK_GROWTH        1</a:t>
            </a:r>
            <a:endParaRPr lang="en-US" dirty="0" smtClean="0"/>
          </a:p>
          <a:p>
            <a:r>
              <a:rPr lang="en-US" dirty="0" smtClean="0"/>
              <a:t>CPU status register type - used for saving interrupt status before entering critical section – ours is 32 bits wide (PRIMASK)</a:t>
            </a:r>
          </a:p>
          <a:p>
            <a:pPr marL="457200" lvl="1" indent="0">
              <a:buNone/>
            </a:pPr>
            <a:r>
              <a:rPr lang="en-US" b="1" dirty="0">
                <a:solidFill>
                  <a:srgbClr val="7F0055"/>
                </a:solidFill>
                <a:highlight>
                  <a:srgbClr val="E8F2FE"/>
                </a:highlight>
                <a:latin typeface="Courier New" panose="02070309020205020404" pitchFamily="49" charset="0"/>
              </a:rPr>
              <a:t>typedef</a:t>
            </a:r>
            <a:r>
              <a:rPr lang="en-US" b="1" dirty="0">
                <a:solidFill>
                  <a:srgbClr val="000000"/>
                </a:solidFill>
                <a:highlight>
                  <a:srgbClr val="E8F2FE"/>
                </a:highlight>
                <a:latin typeface="Courier New" panose="02070309020205020404" pitchFamily="49" charset="0"/>
              </a:rPr>
              <a:t> </a:t>
            </a:r>
            <a:r>
              <a:rPr lang="en-US" b="1" dirty="0">
                <a:solidFill>
                  <a:srgbClr val="7F0055"/>
                </a:solidFill>
                <a:highlight>
                  <a:srgbClr val="E8F2FE"/>
                </a:highlight>
                <a:latin typeface="Courier New" panose="02070309020205020404" pitchFamily="49" charset="0"/>
              </a:rPr>
              <a:t>unsigned</a:t>
            </a:r>
            <a:r>
              <a:rPr lang="en-US" b="1" dirty="0">
                <a:solidFill>
                  <a:srgbClr val="000000"/>
                </a:solidFill>
                <a:highlight>
                  <a:srgbClr val="E8F2FE"/>
                </a:highlight>
                <a:latin typeface="Courier New" panose="02070309020205020404" pitchFamily="49" charset="0"/>
              </a:rPr>
              <a:t> </a:t>
            </a:r>
            <a:r>
              <a:rPr lang="en-US" b="1" dirty="0">
                <a:solidFill>
                  <a:srgbClr val="7F0055"/>
                </a:solidFill>
                <a:highlight>
                  <a:srgbClr val="E8F2FE"/>
                </a:highlight>
                <a:latin typeface="Courier New" panose="02070309020205020404" pitchFamily="49" charset="0"/>
              </a:rPr>
              <a:t>int</a:t>
            </a:r>
            <a:r>
              <a:rPr lang="en-US" b="1" dirty="0">
                <a:solidFill>
                  <a:srgbClr val="000000"/>
                </a:solidFill>
                <a:highlight>
                  <a:srgbClr val="E8F2FE"/>
                </a:highlight>
                <a:latin typeface="Courier New" panose="02070309020205020404" pitchFamily="49" charset="0"/>
              </a:rPr>
              <a:t>   </a:t>
            </a:r>
            <a:r>
              <a:rPr lang="en-US" b="1" dirty="0">
                <a:solidFill>
                  <a:srgbClr val="005032"/>
                </a:solidFill>
                <a:highlight>
                  <a:srgbClr val="E8F2FE"/>
                </a:highlight>
                <a:latin typeface="Courier New" panose="02070309020205020404" pitchFamily="49" charset="0"/>
              </a:rPr>
              <a:t>OS_CPU_SR</a:t>
            </a:r>
            <a:r>
              <a:rPr lang="en-US" b="1" dirty="0">
                <a:solidFill>
                  <a:srgbClr val="000000"/>
                </a:solidFill>
                <a:highlight>
                  <a:srgbClr val="E8F2FE"/>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29</a:t>
            </a:fld>
            <a:endParaRPr lang="en-US" dirty="0"/>
          </a:p>
        </p:txBody>
      </p:sp>
    </p:spTree>
    <p:extLst>
      <p:ext uri="{BB962C8B-B14F-4D97-AF65-F5344CB8AC3E}">
        <p14:creationId xmlns:p14="http://schemas.microsoft.com/office/powerpoint/2010/main" val="2944261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Lecture (L2) Overview</a:t>
            </a:r>
            <a:endParaRPr lang="en-US" dirty="0"/>
          </a:p>
        </p:txBody>
      </p:sp>
      <p:sp>
        <p:nvSpPr>
          <p:cNvPr id="3" name="Content Placeholder 2"/>
          <p:cNvSpPr>
            <a:spLocks noGrp="1"/>
          </p:cNvSpPr>
          <p:nvPr>
            <p:ph idx="1"/>
          </p:nvPr>
        </p:nvSpPr>
        <p:spPr/>
        <p:txBody>
          <a:bodyPr>
            <a:normAutofit/>
          </a:bodyPr>
          <a:lstStyle/>
          <a:p>
            <a:pPr lvl="0"/>
            <a:r>
              <a:rPr lang="en-US" dirty="0" smtClean="0"/>
              <a:t>Revisit LDREX, STREX</a:t>
            </a:r>
          </a:p>
          <a:p>
            <a:pPr lvl="0"/>
            <a:r>
              <a:rPr lang="en-US" dirty="0" smtClean="0"/>
              <a:t>Embedded </a:t>
            </a:r>
            <a:r>
              <a:rPr lang="en-US" dirty="0"/>
              <a:t>Operating System Concepts Part </a:t>
            </a:r>
            <a:r>
              <a:rPr lang="en-US" dirty="0" smtClean="0"/>
              <a:t>2 </a:t>
            </a:r>
            <a:r>
              <a:rPr lang="en-US" dirty="0"/>
              <a:t>(Labrosse </a:t>
            </a:r>
            <a:r>
              <a:rPr lang="en-US" dirty="0" smtClean="0"/>
              <a:t>Chapter 2)</a:t>
            </a:r>
            <a:endParaRPr lang="en-US" sz="3600" dirty="0"/>
          </a:p>
          <a:p>
            <a:pPr lvl="1"/>
            <a:r>
              <a:rPr lang="en-US" dirty="0"/>
              <a:t>Multitasking OS concepts</a:t>
            </a:r>
            <a:endParaRPr lang="en-US" sz="3200" dirty="0"/>
          </a:p>
          <a:p>
            <a:pPr lvl="2"/>
            <a:r>
              <a:rPr lang="en-US" dirty="0"/>
              <a:t>The kernel, Preemptive and non-preemptive kernels, The scheduler, Scheduling algorithms, Task states, Parameters used in scheduling – quantum, priority, Priority inversion</a:t>
            </a:r>
            <a:endParaRPr lang="en-US" sz="2800" dirty="0"/>
          </a:p>
          <a:p>
            <a:pPr lvl="1"/>
            <a:r>
              <a:rPr lang="en-US" dirty="0"/>
              <a:t>Real time OS concepts</a:t>
            </a:r>
            <a:endParaRPr lang="en-US" sz="3200" dirty="0"/>
          </a:p>
          <a:p>
            <a:pPr lvl="2"/>
            <a:r>
              <a:rPr lang="en-US" dirty="0"/>
              <a:t>Definition, Hard/soft real time, Jitter, OS timer tick, Interrupt latency</a:t>
            </a:r>
            <a:endParaRPr lang="en-US" sz="2800" dirty="0"/>
          </a:p>
          <a:p>
            <a:pPr lvl="0"/>
            <a:r>
              <a:rPr lang="en-US" dirty="0"/>
              <a:t>Context switching on ARM </a:t>
            </a:r>
            <a:r>
              <a:rPr lang="en-US" dirty="0" smtClean="0"/>
              <a:t>Cortex (Yiu 10.4, 10.5)</a:t>
            </a:r>
            <a:endParaRPr lang="en-US" sz="3600" dirty="0"/>
          </a:p>
          <a:p>
            <a:pPr lvl="0"/>
            <a:r>
              <a:rPr lang="en-US" dirty="0"/>
              <a:t>Assignment 2: Context </a:t>
            </a:r>
            <a:r>
              <a:rPr lang="en-US" dirty="0" smtClean="0"/>
              <a:t>Switch (due in 1 week)</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a:t>
            </a:fld>
            <a:endParaRPr lang="en-US" dirty="0"/>
          </a:p>
        </p:txBody>
      </p:sp>
    </p:spTree>
    <p:extLst>
      <p:ext uri="{BB962C8B-B14F-4D97-AF65-F5344CB8AC3E}">
        <p14:creationId xmlns:p14="http://schemas.microsoft.com/office/powerpoint/2010/main" val="37081105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normAutofit fontScale="92500" lnSpcReduction="20000"/>
          </a:bodyPr>
          <a:lstStyle/>
          <a:p>
            <a:pPr marL="0" indent="0">
              <a:buNone/>
            </a:pPr>
            <a:r>
              <a:rPr lang="en-US" sz="3000" b="1" dirty="0" smtClean="0"/>
              <a:t>Enabling and disabling interrupts</a:t>
            </a:r>
          </a:p>
          <a:p>
            <a:r>
              <a:rPr lang="en-US" dirty="0" smtClean="0"/>
              <a:t>uCOS defines 3 ways of handling the “CPU status” when disabling interrupts – implementer chooses one to implement depending on hardware capabilities</a:t>
            </a:r>
          </a:p>
          <a:p>
            <a:pPr marL="514350" indent="-514350">
              <a:buFont typeface="+mj-lt"/>
              <a:buAutoNum type="arabicPeriod"/>
            </a:pPr>
            <a:r>
              <a:rPr lang="en-US" dirty="0" smtClean="0"/>
              <a:t>Simple – no saving CPU status before disable, no restoring CPU status after re-enable – i.e. no capability of handling nested interrupts</a:t>
            </a:r>
          </a:p>
          <a:p>
            <a:pPr marL="514350" indent="-514350">
              <a:buFont typeface="+mj-lt"/>
              <a:buAutoNum type="arabicPeriod"/>
            </a:pPr>
            <a:r>
              <a:rPr lang="en-US" dirty="0" smtClean="0"/>
              <a:t>Stack based – CPU status is pushed before disabling interrupts, popped when re-enabling – allows nested interrupts</a:t>
            </a:r>
          </a:p>
          <a:p>
            <a:pPr marL="514350" indent="-514350">
              <a:buFont typeface="+mj-lt"/>
              <a:buAutoNum type="arabicPeriod"/>
            </a:pPr>
            <a:r>
              <a:rPr lang="en-US" dirty="0" smtClean="0"/>
              <a:t>Save/restore using a local variable – CPU status is saved to a local variable before disabling, then restored from that variable when re-enabling – allows nested interrupts</a:t>
            </a:r>
          </a:p>
          <a:p>
            <a:r>
              <a:rPr lang="en-US" b="1" dirty="0" smtClean="0"/>
              <a:t>Our uCOS port uses option 3 – save/restore using a local variable</a:t>
            </a:r>
            <a:endParaRPr lang="en-US" b="1" dirty="0"/>
          </a:p>
        </p:txBody>
      </p:sp>
      <p:sp>
        <p:nvSpPr>
          <p:cNvPr id="4" name="Slide Number Placeholder 3"/>
          <p:cNvSpPr>
            <a:spLocks noGrp="1"/>
          </p:cNvSpPr>
          <p:nvPr>
            <p:ph type="sldNum" sz="quarter" idx="12"/>
          </p:nvPr>
        </p:nvSpPr>
        <p:spPr/>
        <p:txBody>
          <a:bodyPr/>
          <a:lstStyle/>
          <a:p>
            <a:fld id="{F9E463A4-CC55-4EB3-8549-8876C08BF813}" type="slidenum">
              <a:rPr lang="en-US" smtClean="0"/>
              <a:t>30</a:t>
            </a:fld>
            <a:endParaRPr lang="en-US" dirty="0"/>
          </a:p>
        </p:txBody>
      </p:sp>
    </p:spTree>
    <p:extLst>
      <p:ext uri="{BB962C8B-B14F-4D97-AF65-F5344CB8AC3E}">
        <p14:creationId xmlns:p14="http://schemas.microsoft.com/office/powerpoint/2010/main" val="932896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normAutofit fontScale="70000" lnSpcReduction="20000"/>
          </a:bodyPr>
          <a:lstStyle/>
          <a:p>
            <a:pPr marL="0" indent="0">
              <a:buNone/>
            </a:pPr>
            <a:r>
              <a:rPr lang="en-US" sz="3300" b="1" dirty="0" smtClean="0"/>
              <a:t>Critical section implementation in uCOS</a:t>
            </a:r>
          </a:p>
          <a:p>
            <a:pPr marL="457200" lvl="1" indent="0">
              <a:buNone/>
            </a:pPr>
            <a:r>
              <a:rPr lang="en-US" dirty="0">
                <a:solidFill>
                  <a:srgbClr val="7F0055"/>
                </a:solidFill>
                <a:latin typeface="Courier New" panose="02070309020205020404" pitchFamily="49" charset="0"/>
              </a:rPr>
              <a:t>#define</a:t>
            </a:r>
            <a:r>
              <a:rPr lang="en-US" dirty="0">
                <a:solidFill>
                  <a:srgbClr val="000000"/>
                </a:solidFill>
                <a:latin typeface="Courier New" panose="02070309020205020404" pitchFamily="49" charset="0"/>
              </a:rPr>
              <a:t>  OS_ENTER_CRITICAL()  {cpu_sr = CPU_SR_Save();}</a:t>
            </a:r>
          </a:p>
          <a:p>
            <a:pPr marL="457200" lvl="1" indent="0">
              <a:buNone/>
            </a:pPr>
            <a:r>
              <a:rPr lang="en-US" dirty="0">
                <a:solidFill>
                  <a:srgbClr val="7F0055"/>
                </a:solidFill>
                <a:latin typeface="Courier New" panose="02070309020205020404" pitchFamily="49" charset="0"/>
              </a:rPr>
              <a:t>#define</a:t>
            </a:r>
            <a:r>
              <a:rPr lang="en-US" dirty="0">
                <a:solidFill>
                  <a:srgbClr val="000000"/>
                </a:solidFill>
                <a:latin typeface="Courier New" panose="02070309020205020404" pitchFamily="49" charset="0"/>
              </a:rPr>
              <a:t>  OS_EXIT_CRITICAL()   {CPU_SR_Restore(cpu_sr</a:t>
            </a:r>
            <a:r>
              <a:rPr lang="en-US" dirty="0" smtClean="0">
                <a:solidFill>
                  <a:srgbClr val="000000"/>
                </a:solidFill>
                <a:latin typeface="Courier New" panose="02070309020205020404" pitchFamily="49" charset="0"/>
              </a:rPr>
              <a:t>);}</a:t>
            </a:r>
          </a:p>
          <a:p>
            <a:pPr marL="457200" lvl="1" indent="0">
              <a:buNone/>
            </a:pPr>
            <a:endParaRPr lang="en-US" dirty="0" smtClean="0"/>
          </a:p>
          <a:p>
            <a:pPr marL="0" indent="0">
              <a:buNone/>
            </a:pPr>
            <a:r>
              <a:rPr lang="en-US" b="1" dirty="0" smtClean="0"/>
              <a:t>CPU_SR_Save() internal helper function</a:t>
            </a:r>
          </a:p>
          <a:p>
            <a:r>
              <a:rPr lang="en-US" dirty="0" smtClean="0"/>
              <a:t>Coded in assembly language</a:t>
            </a:r>
          </a:p>
          <a:p>
            <a:pPr marL="514350" indent="-514350">
              <a:buFont typeface="+mj-lt"/>
              <a:buAutoNum type="arabicPeriod"/>
            </a:pPr>
            <a:r>
              <a:rPr lang="en-US" dirty="0" smtClean="0"/>
              <a:t>Disables interrupts</a:t>
            </a:r>
          </a:p>
          <a:p>
            <a:pPr marL="514350" indent="-514350">
              <a:buFont typeface="+mj-lt"/>
              <a:buAutoNum type="arabicPeriod"/>
            </a:pPr>
            <a:r>
              <a:rPr lang="en-US" dirty="0" smtClean="0"/>
              <a:t>Returns PRIMASK value before interrupts were disabled</a:t>
            </a:r>
          </a:p>
          <a:p>
            <a:pPr marL="514350" indent="-514350">
              <a:buFont typeface="+mj-lt"/>
              <a:buAutoNum type="arabicPeriod"/>
            </a:pPr>
            <a:r>
              <a:rPr lang="en-US" dirty="0" smtClean="0"/>
              <a:t>Caller’s local </a:t>
            </a:r>
            <a:r>
              <a:rPr lang="en-US" dirty="0" err="1" smtClean="0"/>
              <a:t>var</a:t>
            </a:r>
            <a:r>
              <a:rPr lang="en-US" dirty="0" smtClean="0"/>
              <a:t> </a:t>
            </a:r>
            <a:r>
              <a:rPr lang="en-US" i="1" dirty="0" err="1" smtClean="0"/>
              <a:t>cpu_sr</a:t>
            </a:r>
            <a:r>
              <a:rPr lang="en-US" dirty="0" smtClean="0"/>
              <a:t> holds the returned value</a:t>
            </a:r>
            <a:endParaRPr lang="en-US" dirty="0"/>
          </a:p>
          <a:p>
            <a:pPr marL="0" indent="0">
              <a:buNone/>
            </a:pPr>
            <a:r>
              <a:rPr lang="en-US" b="1" dirty="0" smtClean="0"/>
              <a:t>CPU_SR_Restore(CPU_SR  cpu_sr)</a:t>
            </a:r>
            <a:r>
              <a:rPr lang="en-US" dirty="0" smtClean="0"/>
              <a:t>  internal helper function</a:t>
            </a:r>
          </a:p>
          <a:p>
            <a:r>
              <a:rPr lang="en-US" dirty="0" smtClean="0"/>
              <a:t>Coded in assembly language</a:t>
            </a:r>
          </a:p>
          <a:p>
            <a:r>
              <a:rPr lang="en-US" dirty="0" smtClean="0"/>
              <a:t>Restores PRIMASK from cpu_sr</a:t>
            </a:r>
          </a:p>
          <a:p>
            <a:r>
              <a:rPr lang="en-US" dirty="0" smtClean="0"/>
              <a:t>Returns nothing</a:t>
            </a:r>
          </a:p>
        </p:txBody>
      </p:sp>
      <p:sp>
        <p:nvSpPr>
          <p:cNvPr id="4" name="Slide Number Placeholder 3"/>
          <p:cNvSpPr>
            <a:spLocks noGrp="1"/>
          </p:cNvSpPr>
          <p:nvPr>
            <p:ph type="sldNum" sz="quarter" idx="12"/>
          </p:nvPr>
        </p:nvSpPr>
        <p:spPr/>
        <p:txBody>
          <a:bodyPr/>
          <a:lstStyle/>
          <a:p>
            <a:fld id="{F9E463A4-CC55-4EB3-8549-8876C08BF813}" type="slidenum">
              <a:rPr lang="en-US" smtClean="0"/>
              <a:t>31</a:t>
            </a:fld>
            <a:endParaRPr lang="en-US" dirty="0"/>
          </a:p>
        </p:txBody>
      </p:sp>
    </p:spTree>
    <p:extLst>
      <p:ext uri="{BB962C8B-B14F-4D97-AF65-F5344CB8AC3E}">
        <p14:creationId xmlns:p14="http://schemas.microsoft.com/office/powerpoint/2010/main" val="19120222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uCOS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Critical section usage</a:t>
            </a:r>
            <a:endParaRPr lang="en-US" b="1" dirty="0"/>
          </a:p>
          <a:p>
            <a:pPr marL="0" indent="0">
              <a:buNone/>
            </a:pPr>
            <a:endParaRPr lang="en-US" sz="2400" dirty="0" smtClean="0">
              <a:solidFill>
                <a:srgbClr val="005032"/>
              </a:solidFill>
              <a:highlight>
                <a:srgbClr val="E8F2FE"/>
              </a:highlight>
              <a:latin typeface="Courier New" panose="02070309020205020404" pitchFamily="49" charset="0"/>
            </a:endParaRPr>
          </a:p>
          <a:p>
            <a:pPr marL="0" indent="0">
              <a:buNone/>
            </a:pPr>
            <a:r>
              <a:rPr lang="en-US" sz="2400" dirty="0" smtClean="0">
                <a:solidFill>
                  <a:srgbClr val="005032"/>
                </a:solidFill>
                <a:highlight>
                  <a:srgbClr val="E8F2FE"/>
                </a:highlight>
                <a:latin typeface="Courier New" panose="02070309020205020404" pitchFamily="49" charset="0"/>
              </a:rPr>
              <a:t>OS_CPU_SR</a:t>
            </a:r>
            <a:r>
              <a:rPr lang="en-US" sz="2400" dirty="0" smtClean="0">
                <a:solidFill>
                  <a:srgbClr val="000000"/>
                </a:solidFill>
                <a:highlight>
                  <a:srgbClr val="E8F2FE"/>
                </a:highlight>
                <a:latin typeface="Courier New" panose="02070309020205020404" pitchFamily="49" charset="0"/>
              </a:rPr>
              <a:t>  </a:t>
            </a:r>
            <a:r>
              <a:rPr lang="en-US" sz="2400" dirty="0">
                <a:solidFill>
                  <a:srgbClr val="000000"/>
                </a:solidFill>
                <a:highlight>
                  <a:srgbClr val="E8F2FE"/>
                </a:highlight>
                <a:latin typeface="Courier New" panose="02070309020205020404" pitchFamily="49" charset="0"/>
              </a:rPr>
              <a:t>cpu_sr = 0</a:t>
            </a:r>
            <a:r>
              <a:rPr lang="en-US" sz="2400" dirty="0" smtClean="0">
                <a:solidFill>
                  <a:srgbClr val="000000"/>
                </a:solidFill>
                <a:highlight>
                  <a:srgbClr val="E8F2FE"/>
                </a:highlight>
                <a:latin typeface="Courier New" panose="02070309020205020404" pitchFamily="49" charset="0"/>
              </a:rPr>
              <a:t>;  // declare local </a:t>
            </a:r>
            <a:r>
              <a:rPr lang="en-US" sz="2400" dirty="0" err="1" smtClean="0">
                <a:solidFill>
                  <a:srgbClr val="000000"/>
                </a:solidFill>
                <a:highlight>
                  <a:srgbClr val="E8F2FE"/>
                </a:highlight>
                <a:latin typeface="Courier New" panose="02070309020205020404" pitchFamily="49" charset="0"/>
              </a:rPr>
              <a:t>var</a:t>
            </a:r>
            <a:r>
              <a:rPr lang="en-US" sz="2400" dirty="0" smtClean="0">
                <a:solidFill>
                  <a:srgbClr val="000000"/>
                </a:solidFill>
                <a:highlight>
                  <a:srgbClr val="E8F2FE"/>
                </a:highlight>
                <a:latin typeface="Courier New" panose="02070309020205020404" pitchFamily="49" charset="0"/>
              </a:rPr>
              <a:t> </a:t>
            </a:r>
            <a:r>
              <a:rPr lang="en-US" sz="2400" dirty="0" err="1" smtClean="0">
                <a:solidFill>
                  <a:srgbClr val="000000"/>
                </a:solidFill>
                <a:highlight>
                  <a:srgbClr val="E8F2FE"/>
                </a:highlight>
                <a:latin typeface="Courier New" panose="02070309020205020404" pitchFamily="49" charset="0"/>
              </a:rPr>
              <a:t>cpu_sr</a:t>
            </a:r>
            <a:endParaRPr lang="en-US" sz="2400" dirty="0">
              <a:solidFill>
                <a:srgbClr val="000000"/>
              </a:solidFill>
              <a:highlight>
                <a:srgbClr val="E8F2FE"/>
              </a:highlight>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OS_ENTER_CRITICAL</a:t>
            </a:r>
            <a:r>
              <a:rPr lang="en-US" sz="2000" dirty="0" smtClean="0">
                <a:solidFill>
                  <a:srgbClr val="000000"/>
                </a:solidFill>
                <a:latin typeface="Courier New" panose="02070309020205020404" pitchFamily="49" charset="0"/>
              </a:rPr>
              <a:t>();</a:t>
            </a:r>
          </a:p>
          <a:p>
            <a:pPr marL="0" indent="0">
              <a:buNone/>
            </a:pP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   // interrupts are now disabled, PRIMASK is saved in cpu_sr</a:t>
            </a:r>
            <a:endParaRPr lang="en-US" sz="2000" dirty="0">
              <a:solidFill>
                <a:srgbClr val="000000"/>
              </a:solidFill>
              <a:latin typeface="Courier New" panose="02070309020205020404" pitchFamily="49" charset="0"/>
            </a:endParaRPr>
          </a:p>
          <a:p>
            <a:pPr marL="0" indent="0">
              <a:buNone/>
            </a:pPr>
            <a:r>
              <a:rPr lang="en-US" sz="2000" dirty="0" smtClean="0">
                <a:solidFill>
                  <a:srgbClr val="000000"/>
                </a:solidFill>
                <a:latin typeface="Courier New" panose="02070309020205020404" pitchFamily="49" charset="0"/>
              </a:rPr>
              <a:t>    // access shared resource</a:t>
            </a:r>
          </a:p>
          <a:p>
            <a:pPr marL="0" indent="0">
              <a:buNone/>
            </a:pPr>
            <a:r>
              <a:rPr lang="en-US" sz="2000" dirty="0" smtClean="0">
                <a:solidFill>
                  <a:srgbClr val="000000"/>
                </a:solidFill>
                <a:latin typeface="Courier New" panose="02070309020205020404" pitchFamily="49" charset="0"/>
              </a:rPr>
              <a:t>OS_EXIT_CRITICAL();</a:t>
            </a:r>
          </a:p>
          <a:p>
            <a:pPr marL="0" indent="0">
              <a:buNone/>
            </a:pP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PRIMASK is </a:t>
            </a:r>
            <a:r>
              <a:rPr lang="en-US" sz="2000" dirty="0">
                <a:solidFill>
                  <a:srgbClr val="000000"/>
                </a:solidFill>
                <a:latin typeface="Courier New" panose="02070309020205020404" pitchFamily="49" charset="0"/>
              </a:rPr>
              <a:t>now restored from cpu_sr</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32</a:t>
            </a:fld>
            <a:endParaRPr lang="en-US" dirty="0"/>
          </a:p>
        </p:txBody>
      </p:sp>
    </p:spTree>
    <p:extLst>
      <p:ext uri="{BB962C8B-B14F-4D97-AF65-F5344CB8AC3E}">
        <p14:creationId xmlns:p14="http://schemas.microsoft.com/office/powerpoint/2010/main" val="457491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p:txBody>
          <a:bodyPr/>
          <a:lstStyle/>
          <a:p>
            <a:pPr marL="0" indent="0">
              <a:buNone/>
            </a:pPr>
            <a:r>
              <a:rPr lang="en-US" b="1" dirty="0"/>
              <a:t>OSTaskStkInit</a:t>
            </a:r>
            <a:r>
              <a:rPr lang="en-US" b="1" dirty="0" smtClean="0"/>
              <a:t>() – C code </a:t>
            </a:r>
            <a:r>
              <a:rPr lang="en-US" b="1" dirty="0"/>
              <a:t>to initialize </a:t>
            </a:r>
            <a:r>
              <a:rPr lang="en-US" b="1" dirty="0" smtClean="0"/>
              <a:t>the stack for a new task </a:t>
            </a:r>
          </a:p>
          <a:p>
            <a:r>
              <a:rPr lang="en-US" dirty="0" smtClean="0"/>
              <a:t>uCOS will call this function when it creates new tasks</a:t>
            </a:r>
          </a:p>
          <a:p>
            <a:r>
              <a:rPr lang="en-US" dirty="0" smtClean="0"/>
              <a:t>Next slide shows the code</a:t>
            </a:r>
          </a:p>
          <a:p>
            <a:pPr marL="0" indent="0">
              <a:buNone/>
            </a:pPr>
            <a:endParaRPr lang="en-US" dirty="0" smtClean="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33</a:t>
            </a:fld>
            <a:endParaRPr lang="en-US" dirty="0"/>
          </a:p>
        </p:txBody>
      </p:sp>
    </p:spTree>
    <p:extLst>
      <p:ext uri="{BB962C8B-B14F-4D97-AF65-F5344CB8AC3E}">
        <p14:creationId xmlns:p14="http://schemas.microsoft.com/office/powerpoint/2010/main" val="33326871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E463A4-CC55-4EB3-8549-8876C08BF813}" type="slidenum">
              <a:rPr lang="en-US" smtClean="0"/>
              <a:t>34</a:t>
            </a:fld>
            <a:endParaRPr lang="en-US" dirty="0"/>
          </a:p>
        </p:txBody>
      </p:sp>
      <p:sp>
        <p:nvSpPr>
          <p:cNvPr id="5" name="TextBox 4"/>
          <p:cNvSpPr txBox="1"/>
          <p:nvPr/>
        </p:nvSpPr>
        <p:spPr>
          <a:xfrm>
            <a:off x="522514" y="482420"/>
            <a:ext cx="11260183" cy="5873930"/>
          </a:xfrm>
          <a:prstGeom prst="rect">
            <a:avLst/>
          </a:prstGeom>
          <a:noFill/>
          <a:ln>
            <a:noFill/>
          </a:ln>
        </p:spPr>
        <p:txBody>
          <a:bodyPr wrap="square" numCol="2" rtlCol="0">
            <a:noAutofit/>
          </a:bodyPr>
          <a:lstStyle/>
          <a:p>
            <a:r>
              <a:rPr lang="en-US" sz="1600" dirty="0">
                <a:latin typeface="Lucida Console" panose="020B0609040504020204" pitchFamily="49" charset="0"/>
              </a:rPr>
              <a:t>OS_STK *OSTaskStkInit </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void </a:t>
            </a:r>
            <a:r>
              <a:rPr lang="en-US" sz="1600" dirty="0">
                <a:latin typeface="Lucida Console" panose="020B0609040504020204" pitchFamily="49" charset="0"/>
              </a:rPr>
              <a:t>(*task)(void *p_arg), </a:t>
            </a:r>
            <a:endParaRPr lang="en-US" sz="1600" dirty="0" smtClean="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void </a:t>
            </a:r>
            <a:r>
              <a:rPr lang="en-US" sz="1600" dirty="0">
                <a:latin typeface="Lucida Console" panose="020B0609040504020204" pitchFamily="49" charset="0"/>
              </a:rPr>
              <a:t>*p_arg, </a:t>
            </a:r>
            <a:endParaRPr lang="en-US" sz="1600" dirty="0" smtClean="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OS_STK </a:t>
            </a:r>
            <a:r>
              <a:rPr lang="en-US" sz="1600" dirty="0">
                <a:latin typeface="Lucida Console" panose="020B0609040504020204" pitchFamily="49" charset="0"/>
              </a:rPr>
              <a:t>*ptos, </a:t>
            </a:r>
            <a:endParaRPr lang="en-US" sz="1600" dirty="0" smtClean="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INT16U </a:t>
            </a:r>
            <a:r>
              <a:rPr lang="en-US" sz="1600" dirty="0">
                <a:latin typeface="Lucida Console" panose="020B0609040504020204" pitchFamily="49" charset="0"/>
              </a:rPr>
              <a:t>opt</a:t>
            </a:r>
            <a:r>
              <a:rPr lang="en-US" sz="1600" dirty="0" smtClean="0">
                <a:latin typeface="Lucida Console" panose="020B0609040504020204" pitchFamily="49" charset="0"/>
              </a:rPr>
              <a:t>)</a:t>
            </a:r>
          </a:p>
          <a:p>
            <a:r>
              <a:rPr lang="en-US" sz="1600" dirty="0">
                <a:latin typeface="Lucida Console" panose="020B0609040504020204" pitchFamily="49" charset="0"/>
              </a:rPr>
              <a:t>{</a:t>
            </a:r>
          </a:p>
          <a:p>
            <a:r>
              <a:rPr lang="en-US" sz="1600" dirty="0">
                <a:latin typeface="Lucida Console" panose="020B0609040504020204" pitchFamily="49" charset="0"/>
              </a:rPr>
              <a:t>    OS_STK  *p_stk</a:t>
            </a:r>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sz="1600" dirty="0" smtClean="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 Stack is full-descending.</a:t>
            </a:r>
          </a:p>
          <a:p>
            <a:r>
              <a:rPr lang="en-US" sz="1600" dirty="0">
                <a:latin typeface="Lucida Console" panose="020B0609040504020204" pitchFamily="49" charset="0"/>
              </a:rPr>
              <a:t> </a:t>
            </a:r>
            <a:r>
              <a:rPr lang="en-US" sz="1600" dirty="0" smtClean="0">
                <a:latin typeface="Lucida Console" panose="020B0609040504020204" pitchFamily="49" charset="0"/>
              </a:rPr>
              <a:t>   // Align stack-top on an 8-byte boundary:</a:t>
            </a:r>
            <a:endParaRPr lang="en-US" sz="1600" dirty="0">
              <a:latin typeface="Lucida Console" panose="020B0609040504020204" pitchFamily="49" charset="0"/>
            </a:endParaRPr>
          </a:p>
          <a:p>
            <a:r>
              <a:rPr lang="en-US" sz="1600" dirty="0">
                <a:latin typeface="Lucida Console" panose="020B0609040504020204" pitchFamily="49" charset="0"/>
              </a:rPr>
              <a:t>    p_stk      = ptos + 1u;                                    </a:t>
            </a:r>
            <a:r>
              <a:rPr lang="en-US" sz="1600" dirty="0" smtClean="0">
                <a:latin typeface="Lucida Console" panose="020B0609040504020204" pitchFamily="49" charset="0"/>
              </a:rPr>
              <a:t>                   </a:t>
            </a:r>
            <a:endParaRPr lang="en-US" sz="1600" dirty="0">
              <a:latin typeface="Lucida Console" panose="020B0609040504020204" pitchFamily="49" charset="0"/>
            </a:endParaRPr>
          </a:p>
          <a:p>
            <a:r>
              <a:rPr lang="en-US" sz="1600" dirty="0">
                <a:latin typeface="Lucida Console" panose="020B0609040504020204" pitchFamily="49" charset="0"/>
              </a:rPr>
              <a:t>    p_stk      = (OS_STK *)((OS_STK)(p_stk) </a:t>
            </a:r>
            <a:endParaRPr lang="en-US" sz="1600" dirty="0" smtClean="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                 &amp; </a:t>
            </a:r>
            <a:r>
              <a:rPr lang="en-US" sz="1600" dirty="0">
                <a:latin typeface="Lucida Console" panose="020B0609040504020204" pitchFamily="49" charset="0"/>
              </a:rPr>
              <a:t>0xFFFFFFF8u);</a:t>
            </a:r>
          </a:p>
          <a:p>
            <a:r>
              <a:rPr lang="en-US" sz="1600" dirty="0">
                <a:latin typeface="Lucida Console" panose="020B0609040504020204" pitchFamily="49" charset="0"/>
              </a:rPr>
              <a:t>                                                               </a:t>
            </a:r>
          </a:p>
          <a:p>
            <a:r>
              <a:rPr lang="en-US" sz="1600" dirty="0">
                <a:latin typeface="Lucida Console" panose="020B0609040504020204" pitchFamily="49" charset="0"/>
              </a:rPr>
              <a:t>    *(--p_stk) = (OS_STK)0x01000000uL; </a:t>
            </a:r>
            <a:r>
              <a:rPr lang="en-US" sz="1600" dirty="0" smtClean="0">
                <a:latin typeface="Lucida Console" panose="020B0609040504020204" pitchFamily="49" charset="0"/>
              </a:rPr>
              <a:t>//xPSR                        </a:t>
            </a:r>
            <a:endParaRPr lang="en-US" sz="1600" dirty="0">
              <a:latin typeface="Lucida Console" panose="020B0609040504020204" pitchFamily="49" charset="0"/>
            </a:endParaRPr>
          </a:p>
          <a:p>
            <a:r>
              <a:rPr lang="en-US" sz="1600" dirty="0">
                <a:latin typeface="Lucida Console" panose="020B0609040504020204" pitchFamily="49" charset="0"/>
              </a:rPr>
              <a:t>    *(--p_stk) = (OS_STK)task;         </a:t>
            </a:r>
            <a:r>
              <a:rPr lang="en-US" sz="1600" dirty="0" smtClean="0">
                <a:latin typeface="Lucida Console" panose="020B0609040504020204" pitchFamily="49" charset="0"/>
              </a:rPr>
              <a:t>// PC                       </a:t>
            </a:r>
            <a:endParaRPr lang="en-US" sz="1600" dirty="0">
              <a:latin typeface="Lucida Console" panose="020B0609040504020204" pitchFamily="49" charset="0"/>
            </a:endParaRPr>
          </a:p>
          <a:p>
            <a:r>
              <a:rPr lang="en-US" sz="1600" dirty="0">
                <a:latin typeface="Lucida Console" panose="020B0609040504020204" pitchFamily="49" charset="0"/>
              </a:rPr>
              <a:t>    *(--p_stk) = (OS_STK)OS_TaskReturn</a:t>
            </a:r>
            <a:r>
              <a:rPr lang="en-US" sz="1600" dirty="0" smtClean="0">
                <a:latin typeface="Lucida Console" panose="020B0609040504020204" pitchFamily="49" charset="0"/>
              </a:rPr>
              <a:t>;// LR                      </a:t>
            </a:r>
            <a:endParaRPr lang="en-US" sz="1600" dirty="0">
              <a:latin typeface="Lucida Console" panose="020B0609040504020204" pitchFamily="49" charset="0"/>
            </a:endParaRPr>
          </a:p>
          <a:p>
            <a:r>
              <a:rPr lang="en-US" sz="1600" dirty="0">
                <a:latin typeface="Lucida Console" panose="020B0609040504020204" pitchFamily="49" charset="0"/>
              </a:rPr>
              <a:t>    *(--p_stk) = (OS_STK)0x12121212uL</a:t>
            </a:r>
            <a:r>
              <a:rPr lang="en-US" sz="1600" dirty="0" smtClean="0">
                <a:latin typeface="Lucida Console" panose="020B0609040504020204" pitchFamily="49" charset="0"/>
              </a:rPr>
              <a:t>; // R12                    </a:t>
            </a:r>
            <a:endParaRPr lang="en-US" sz="1600" dirty="0">
              <a:latin typeface="Lucida Console" panose="020B0609040504020204" pitchFamily="49" charset="0"/>
            </a:endParaRPr>
          </a:p>
          <a:p>
            <a:r>
              <a:rPr lang="en-US" sz="1600" dirty="0">
                <a:latin typeface="Lucida Console" panose="020B0609040504020204" pitchFamily="49" charset="0"/>
              </a:rPr>
              <a:t>    *(--p_stk) = (OS_STK)0x03030303uL; </a:t>
            </a:r>
            <a:r>
              <a:rPr lang="en-US" sz="1600" dirty="0" smtClean="0">
                <a:latin typeface="Lucida Console" panose="020B0609040504020204" pitchFamily="49" charset="0"/>
              </a:rPr>
              <a:t>// R3                       </a:t>
            </a:r>
            <a:endParaRPr lang="en-US" sz="1600" dirty="0">
              <a:latin typeface="Lucida Console" panose="020B0609040504020204" pitchFamily="49" charset="0"/>
            </a:endParaRPr>
          </a:p>
          <a:p>
            <a:r>
              <a:rPr lang="en-US" sz="1600" dirty="0">
                <a:latin typeface="Lucida Console" panose="020B0609040504020204" pitchFamily="49" charset="0"/>
              </a:rPr>
              <a:t>    *(--p_stk) = (OS_STK)0x02020202uL; </a:t>
            </a:r>
            <a:r>
              <a:rPr lang="en-US" sz="1600" dirty="0" smtClean="0">
                <a:latin typeface="Lucida Console" panose="020B0609040504020204" pitchFamily="49" charset="0"/>
              </a:rPr>
              <a:t>// R2                    </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a:t>
            </a:r>
            <a:r>
              <a:rPr lang="en-US" sz="1600" dirty="0">
                <a:latin typeface="Lucida Console" panose="020B0609040504020204" pitchFamily="49" charset="0"/>
              </a:rPr>
              <a:t>p_stk) = (OS_STK)0x01010101uL</a:t>
            </a:r>
            <a:r>
              <a:rPr lang="en-US" sz="1600" dirty="0" smtClean="0">
                <a:latin typeface="Lucida Console" panose="020B0609040504020204" pitchFamily="49" charset="0"/>
              </a:rPr>
              <a:t>; // R1                         </a:t>
            </a:r>
            <a:endParaRPr lang="en-US" sz="1600" dirty="0">
              <a:latin typeface="Lucida Console" panose="020B0609040504020204" pitchFamily="49" charset="0"/>
            </a:endParaRPr>
          </a:p>
          <a:p>
            <a:r>
              <a:rPr lang="en-US" sz="1600" dirty="0">
                <a:latin typeface="Lucida Console" panose="020B0609040504020204" pitchFamily="49" charset="0"/>
              </a:rPr>
              <a:t>    *(--p_stk) = (</a:t>
            </a:r>
            <a:r>
              <a:rPr lang="en-US" sz="1600" dirty="0" smtClean="0">
                <a:latin typeface="Lucida Console" panose="020B0609040504020204" pitchFamily="49" charset="0"/>
              </a:rPr>
              <a:t>OS_STK)p_arg</a:t>
            </a:r>
            <a:r>
              <a:rPr lang="en-US" sz="1600" dirty="0">
                <a:latin typeface="Lucida Console" panose="020B0609040504020204" pitchFamily="49" charset="0"/>
              </a:rPr>
              <a:t>;</a:t>
            </a:r>
            <a:r>
              <a:rPr lang="en-US" sz="1600" dirty="0" smtClean="0">
                <a:latin typeface="Lucida Console" panose="020B0609040504020204" pitchFamily="49" charset="0"/>
              </a:rPr>
              <a:t>        // R0                  </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                                                               </a:t>
            </a: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r>
              <a:rPr lang="en-US" sz="1600" dirty="0" smtClean="0">
                <a:latin typeface="Lucida Console" panose="020B0609040504020204" pitchFamily="49" charset="0"/>
              </a:rPr>
              <a:t>    </a:t>
            </a:r>
            <a:r>
              <a:rPr lang="en-US" sz="1600" dirty="0">
                <a:latin typeface="Lucida Console" panose="020B0609040504020204" pitchFamily="49" charset="0"/>
              </a:rPr>
              <a:t>*(--p_stk) = (OS_STK)0x11111111uL</a:t>
            </a:r>
            <a:r>
              <a:rPr lang="en-US" sz="1600" dirty="0" smtClean="0">
                <a:latin typeface="Lucida Console" panose="020B0609040504020204" pitchFamily="49" charset="0"/>
              </a:rPr>
              <a:t>; //R11                         </a:t>
            </a:r>
            <a:endParaRPr lang="en-US" sz="1600" dirty="0">
              <a:latin typeface="Lucida Console" panose="020B0609040504020204" pitchFamily="49" charset="0"/>
            </a:endParaRPr>
          </a:p>
          <a:p>
            <a:r>
              <a:rPr lang="en-US" sz="1600" dirty="0">
                <a:latin typeface="Lucida Console" panose="020B0609040504020204" pitchFamily="49" charset="0"/>
              </a:rPr>
              <a:t>    *(--p_stk) = (OS_STK)0x10101010uL; </a:t>
            </a:r>
            <a:r>
              <a:rPr lang="en-US" sz="1600" dirty="0" smtClean="0">
                <a:latin typeface="Lucida Console" panose="020B0609040504020204" pitchFamily="49" charset="0"/>
              </a:rPr>
              <a:t>//R10                        </a:t>
            </a:r>
            <a:endParaRPr lang="en-US" sz="1600" dirty="0">
              <a:latin typeface="Lucida Console" panose="020B0609040504020204" pitchFamily="49" charset="0"/>
            </a:endParaRPr>
          </a:p>
          <a:p>
            <a:r>
              <a:rPr lang="en-US" sz="1600" dirty="0">
                <a:latin typeface="Lucida Console" panose="020B0609040504020204" pitchFamily="49" charset="0"/>
              </a:rPr>
              <a:t>    *(--p_stk) = (OS_STK)0x09090909uL; </a:t>
            </a:r>
            <a:r>
              <a:rPr lang="en-US" sz="1600" dirty="0" smtClean="0">
                <a:latin typeface="Lucida Console" panose="020B0609040504020204" pitchFamily="49" charset="0"/>
              </a:rPr>
              <a:t>//R9                        </a:t>
            </a:r>
            <a:endParaRPr lang="en-US" sz="1600" dirty="0">
              <a:latin typeface="Lucida Console" panose="020B0609040504020204" pitchFamily="49" charset="0"/>
            </a:endParaRPr>
          </a:p>
          <a:p>
            <a:r>
              <a:rPr lang="en-US" sz="1600" dirty="0">
                <a:latin typeface="Lucida Console" panose="020B0609040504020204" pitchFamily="49" charset="0"/>
              </a:rPr>
              <a:t>    *(--p_stk) = (OS_STK)0x08080808uL; </a:t>
            </a:r>
            <a:r>
              <a:rPr lang="en-US" sz="1600" dirty="0" smtClean="0">
                <a:latin typeface="Lucida Console" panose="020B0609040504020204" pitchFamily="49" charset="0"/>
              </a:rPr>
              <a:t>//R8                        </a:t>
            </a:r>
            <a:endParaRPr lang="en-US" sz="1600" dirty="0">
              <a:latin typeface="Lucida Console" panose="020B0609040504020204" pitchFamily="49" charset="0"/>
            </a:endParaRPr>
          </a:p>
          <a:p>
            <a:r>
              <a:rPr lang="en-US" sz="1600" dirty="0">
                <a:latin typeface="Lucida Console" panose="020B0609040504020204" pitchFamily="49" charset="0"/>
              </a:rPr>
              <a:t>    *(--p_stk) = (OS_STK)0x07070707uL; </a:t>
            </a:r>
            <a:r>
              <a:rPr lang="en-US" sz="1600" dirty="0" smtClean="0">
                <a:latin typeface="Lucida Console" panose="020B0609040504020204" pitchFamily="49" charset="0"/>
              </a:rPr>
              <a:t>//R7                        </a:t>
            </a:r>
            <a:endParaRPr lang="en-US" sz="1600" dirty="0">
              <a:latin typeface="Lucida Console" panose="020B0609040504020204" pitchFamily="49" charset="0"/>
            </a:endParaRPr>
          </a:p>
          <a:p>
            <a:r>
              <a:rPr lang="en-US" sz="1600" dirty="0">
                <a:latin typeface="Lucida Console" panose="020B0609040504020204" pitchFamily="49" charset="0"/>
              </a:rPr>
              <a:t>    *(--p_stk) = (OS_STK)0x06060606uL; </a:t>
            </a:r>
            <a:r>
              <a:rPr lang="en-US" sz="1600" dirty="0" smtClean="0">
                <a:latin typeface="Lucida Console" panose="020B0609040504020204" pitchFamily="49" charset="0"/>
              </a:rPr>
              <a:t>//R6                        </a:t>
            </a:r>
            <a:endParaRPr lang="en-US" sz="1600" dirty="0">
              <a:latin typeface="Lucida Console" panose="020B0609040504020204" pitchFamily="49" charset="0"/>
            </a:endParaRPr>
          </a:p>
          <a:p>
            <a:r>
              <a:rPr lang="en-US" sz="1600" dirty="0">
                <a:latin typeface="Lucida Console" panose="020B0609040504020204" pitchFamily="49" charset="0"/>
              </a:rPr>
              <a:t>    *(--p_stk) = (OS_STK)0x05050505uL; </a:t>
            </a:r>
            <a:r>
              <a:rPr lang="en-US" sz="1600" dirty="0" smtClean="0">
                <a:latin typeface="Lucida Console" panose="020B0609040504020204" pitchFamily="49" charset="0"/>
              </a:rPr>
              <a:t>//R5                        </a:t>
            </a:r>
            <a:endParaRPr lang="en-US" sz="1600" dirty="0">
              <a:latin typeface="Lucida Console" panose="020B0609040504020204" pitchFamily="49" charset="0"/>
            </a:endParaRPr>
          </a:p>
          <a:p>
            <a:r>
              <a:rPr lang="en-US" sz="1600" dirty="0">
                <a:latin typeface="Lucida Console" panose="020B0609040504020204" pitchFamily="49" charset="0"/>
              </a:rPr>
              <a:t>    *(--p_stk) = (OS_STK)0x04040404uL; </a:t>
            </a:r>
            <a:r>
              <a:rPr lang="en-US" sz="1600" dirty="0" smtClean="0">
                <a:latin typeface="Lucida Console" panose="020B0609040504020204" pitchFamily="49" charset="0"/>
              </a:rPr>
              <a:t>//R4                        </a:t>
            </a:r>
            <a:endParaRPr lang="en-US" sz="1600" dirty="0">
              <a:latin typeface="Lucida Console" panose="020B0609040504020204" pitchFamily="49" charset="0"/>
            </a:endParaRPr>
          </a:p>
          <a:p>
            <a:r>
              <a:rPr lang="en-US" sz="1600" dirty="0">
                <a:latin typeface="Lucida Console" panose="020B0609040504020204" pitchFamily="49" charset="0"/>
              </a:rPr>
              <a:t> </a:t>
            </a:r>
          </a:p>
          <a:p>
            <a:r>
              <a:rPr lang="en-US" sz="1600" dirty="0">
                <a:latin typeface="Lucida Console" panose="020B0609040504020204" pitchFamily="49" charset="0"/>
              </a:rPr>
              <a:t>    return (p_stk);</a:t>
            </a:r>
          </a:p>
          <a:p>
            <a:endParaRPr lang="en-US" dirty="0" smtClean="0">
              <a:latin typeface="Lucida Console" panose="020B0609040504020204" pitchFamily="49" charset="0"/>
            </a:endParaRPr>
          </a:p>
          <a:p>
            <a:r>
              <a:rPr lang="en-US" dirty="0" smtClean="0">
                <a:latin typeface="Lucida Console" panose="020B0609040504020204" pitchFamily="49" charset="0"/>
              </a:rPr>
              <a:t> }</a:t>
            </a:r>
            <a:endParaRPr lang="en-US" dirty="0">
              <a:latin typeface="Lucida Console" panose="020B0609040504020204" pitchFamily="49" charset="0"/>
            </a:endParaRPr>
          </a:p>
          <a:p>
            <a:endParaRPr lang="en-US" dirty="0"/>
          </a:p>
          <a:p>
            <a:endParaRPr lang="en-US" dirty="0"/>
          </a:p>
        </p:txBody>
      </p:sp>
      <p:cxnSp>
        <p:nvCxnSpPr>
          <p:cNvPr id="3" name="Straight Connector 2"/>
          <p:cNvCxnSpPr>
            <a:stCxn id="5" idx="0"/>
            <a:endCxn id="5" idx="2"/>
          </p:cNvCxnSpPr>
          <p:nvPr/>
        </p:nvCxnSpPr>
        <p:spPr>
          <a:xfrm>
            <a:off x="6152606" y="482420"/>
            <a:ext cx="0" cy="58739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119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a:xfrm>
            <a:off x="838200" y="1329680"/>
            <a:ext cx="10515600" cy="5026670"/>
          </a:xfrm>
        </p:spPr>
        <p:txBody>
          <a:bodyPr>
            <a:normAutofit fontScale="85000" lnSpcReduction="10000"/>
          </a:bodyPr>
          <a:lstStyle/>
          <a:p>
            <a:pPr marL="0" indent="0">
              <a:buNone/>
            </a:pPr>
            <a:r>
              <a:rPr lang="en-US" sz="3100" b="1" dirty="0" smtClean="0"/>
              <a:t>Context switching in uCOS</a:t>
            </a:r>
          </a:p>
          <a:p>
            <a:pPr marL="0" indent="0">
              <a:buNone/>
            </a:pPr>
            <a:r>
              <a:rPr lang="en-US" dirty="0" smtClean="0"/>
              <a:t>Implemented by 4 assembly language functions in the port to Cortex-M4</a:t>
            </a:r>
            <a:endParaRPr lang="en-US" dirty="0"/>
          </a:p>
          <a:p>
            <a:r>
              <a:rPr lang="en-US" dirty="0" smtClean="0"/>
              <a:t>OSCtxSw()</a:t>
            </a:r>
          </a:p>
          <a:p>
            <a:pPr lvl="1"/>
            <a:r>
              <a:rPr lang="en-US" dirty="0" smtClean="0"/>
              <a:t>Always called from task level uCOS code (not ISR level code)</a:t>
            </a:r>
          </a:p>
          <a:p>
            <a:pPr lvl="1"/>
            <a:r>
              <a:rPr lang="en-US" dirty="0" smtClean="0"/>
              <a:t>Does nothing but set PendSV interrupt to trigger a context switch</a:t>
            </a:r>
          </a:p>
          <a:p>
            <a:r>
              <a:rPr lang="en-US" dirty="0" smtClean="0"/>
              <a:t>OSIntCtxSw()</a:t>
            </a:r>
          </a:p>
          <a:p>
            <a:pPr lvl="1"/>
            <a:r>
              <a:rPr lang="en-US" dirty="0" smtClean="0"/>
              <a:t>Gets called by uCOS after servicing an interrupt but only if no more interrupts are pending</a:t>
            </a:r>
          </a:p>
          <a:p>
            <a:pPr lvl="1"/>
            <a:r>
              <a:rPr lang="en-US" dirty="0"/>
              <a:t>Does nothing but set PendSV interrupt to trigger a context switch</a:t>
            </a:r>
          </a:p>
          <a:p>
            <a:r>
              <a:rPr lang="en-US" dirty="0" smtClean="0"/>
              <a:t>ContextSwitch()</a:t>
            </a:r>
          </a:p>
          <a:p>
            <a:pPr lvl="1"/>
            <a:r>
              <a:rPr lang="en-US" dirty="0" smtClean="0"/>
              <a:t>The actual PendSV handler</a:t>
            </a:r>
          </a:p>
          <a:p>
            <a:pPr lvl="1"/>
            <a:r>
              <a:rPr lang="en-US" dirty="0" smtClean="0"/>
              <a:t>Ensures that current task context is saved</a:t>
            </a:r>
          </a:p>
          <a:p>
            <a:pPr lvl="1"/>
            <a:r>
              <a:rPr lang="en-US" dirty="0" smtClean="0"/>
              <a:t>Restores context of highest priority ready task and resumes execution</a:t>
            </a:r>
          </a:p>
          <a:p>
            <a:r>
              <a:rPr lang="en-US" dirty="0"/>
              <a:t>OSStartHighReady()</a:t>
            </a:r>
          </a:p>
          <a:p>
            <a:pPr lvl="1"/>
            <a:r>
              <a:rPr lang="en-US" dirty="0" smtClean="0"/>
              <a:t>See next slide</a:t>
            </a:r>
            <a:endParaRPr lang="en-US" dirty="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35</a:t>
            </a:fld>
            <a:endParaRPr lang="en-US" dirty="0"/>
          </a:p>
        </p:txBody>
      </p:sp>
    </p:spTree>
    <p:extLst>
      <p:ext uri="{BB962C8B-B14F-4D97-AF65-F5344CB8AC3E}">
        <p14:creationId xmlns:p14="http://schemas.microsoft.com/office/powerpoint/2010/main" val="1898243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3" name="Content Placeholder 2"/>
          <p:cNvSpPr>
            <a:spLocks noGrp="1"/>
          </p:cNvSpPr>
          <p:nvPr>
            <p:ph idx="1"/>
          </p:nvPr>
        </p:nvSpPr>
        <p:spPr>
          <a:xfrm>
            <a:off x="838200" y="1329680"/>
            <a:ext cx="10515600" cy="5026670"/>
          </a:xfrm>
        </p:spPr>
        <p:txBody>
          <a:bodyPr>
            <a:normAutofit/>
          </a:bodyPr>
          <a:lstStyle/>
          <a:p>
            <a:pPr marL="0" indent="0">
              <a:buNone/>
            </a:pPr>
            <a:r>
              <a:rPr lang="en-US" sz="3100" b="1" dirty="0" smtClean="0"/>
              <a:t>Context switching in uCOS</a:t>
            </a:r>
          </a:p>
          <a:p>
            <a:r>
              <a:rPr lang="en-US" dirty="0" smtClean="0"/>
              <a:t>OSStartHighReady</a:t>
            </a:r>
            <a:r>
              <a:rPr lang="en-US" dirty="0"/>
              <a:t>()</a:t>
            </a:r>
          </a:p>
          <a:p>
            <a:pPr lvl="1"/>
            <a:r>
              <a:rPr lang="en-US" dirty="0" smtClean="0"/>
              <a:t>Has the job of kicking off multitasking</a:t>
            </a:r>
          </a:p>
          <a:p>
            <a:pPr lvl="1"/>
            <a:r>
              <a:rPr lang="en-US" dirty="0" smtClean="0"/>
              <a:t>Cortex-M4 architecture and context switching considerations</a:t>
            </a:r>
          </a:p>
          <a:p>
            <a:pPr lvl="2"/>
            <a:r>
              <a:rPr lang="en-US" dirty="0" smtClean="0"/>
              <a:t>Context switches must be done exclusively by the PendSV handler at lowest priority</a:t>
            </a:r>
          </a:p>
          <a:p>
            <a:pPr lvl="2"/>
            <a:r>
              <a:rPr lang="en-US" dirty="0" smtClean="0"/>
              <a:t>The only way to trigger PendSV is to set the PendSV interrupt bit via software </a:t>
            </a:r>
            <a:endParaRPr lang="en-US" dirty="0"/>
          </a:p>
          <a:p>
            <a:pPr lvl="2"/>
            <a:r>
              <a:rPr lang="en-US" dirty="0" smtClean="0"/>
              <a:t>Reminder: context switch consists of saving context of </a:t>
            </a:r>
            <a:r>
              <a:rPr lang="en-US" b="1" dirty="0" smtClean="0"/>
              <a:t>current task </a:t>
            </a:r>
            <a:r>
              <a:rPr lang="en-US" dirty="0" smtClean="0"/>
              <a:t>and restoring context of next task</a:t>
            </a:r>
          </a:p>
          <a:p>
            <a:pPr lvl="2"/>
            <a:r>
              <a:rPr lang="en-US" dirty="0" smtClean="0"/>
              <a:t>When kicking off multitasking </a:t>
            </a:r>
            <a:r>
              <a:rPr lang="en-US" b="1" dirty="0" smtClean="0"/>
              <a:t>there is no current task</a:t>
            </a:r>
          </a:p>
          <a:p>
            <a:pPr lvl="2"/>
            <a:r>
              <a:rPr lang="en-US" dirty="0" smtClean="0"/>
              <a:t>For the second homework we launched a first task manually however uCOS has no provision for manually launching the first task.</a:t>
            </a:r>
          </a:p>
          <a:p>
            <a:pPr lvl="2"/>
            <a:r>
              <a:rPr lang="en-US" dirty="0" smtClean="0"/>
              <a:t>The approach used is for the context switch code to use a flag to determine if this is the first context switch. If yes, then don’t save the current context before restoring the next context otherwise save the current context before restoring the next context.</a:t>
            </a:r>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36</a:t>
            </a:fld>
            <a:endParaRPr lang="en-US" dirty="0"/>
          </a:p>
        </p:txBody>
      </p:sp>
    </p:spTree>
    <p:extLst>
      <p:ext uri="{BB962C8B-B14F-4D97-AF65-F5344CB8AC3E}">
        <p14:creationId xmlns:p14="http://schemas.microsoft.com/office/powerpoint/2010/main" val="2812167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4" name="Slide Number Placeholder 3"/>
          <p:cNvSpPr>
            <a:spLocks noGrp="1"/>
          </p:cNvSpPr>
          <p:nvPr>
            <p:ph type="sldNum" sz="quarter" idx="12"/>
          </p:nvPr>
        </p:nvSpPr>
        <p:spPr/>
        <p:txBody>
          <a:bodyPr/>
          <a:lstStyle/>
          <a:p>
            <a:fld id="{F9E463A4-CC55-4EB3-8549-8876C08BF813}" type="slidenum">
              <a:rPr lang="en-US" smtClean="0"/>
              <a:t>37</a:t>
            </a:fld>
            <a:endParaRPr lang="en-US" dirty="0"/>
          </a:p>
        </p:txBody>
      </p:sp>
      <p:sp>
        <p:nvSpPr>
          <p:cNvPr id="8" name="TextBox 7"/>
          <p:cNvSpPr txBox="1"/>
          <p:nvPr/>
        </p:nvSpPr>
        <p:spPr>
          <a:xfrm>
            <a:off x="838200" y="1888193"/>
            <a:ext cx="3341914"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OSStartHighRdy</a:t>
            </a:r>
            <a:r>
              <a:rPr lang="en-US" dirty="0" smtClean="0"/>
              <a:t>() is called to start the first task running in uCOS</a:t>
            </a:r>
          </a:p>
          <a:p>
            <a:pPr marL="285750" indent="-285750">
              <a:buFont typeface="Arial" panose="020B0604020202020204" pitchFamily="34" charset="0"/>
              <a:buChar char="•"/>
            </a:pPr>
            <a:r>
              <a:rPr lang="en-US" dirty="0" smtClean="0"/>
              <a:t>It turns on the uCOS flag </a:t>
            </a:r>
            <a:r>
              <a:rPr lang="en-US" b="1" dirty="0" smtClean="0"/>
              <a:t>OSRunning</a:t>
            </a:r>
            <a:r>
              <a:rPr lang="en-US" dirty="0" smtClean="0"/>
              <a:t> which indicates internally within uCOS that multitasking has begun.</a:t>
            </a:r>
          </a:p>
          <a:p>
            <a:pPr marL="285750" indent="-285750">
              <a:buFont typeface="Arial" panose="020B0604020202020204" pitchFamily="34" charset="0"/>
              <a:buChar char="•"/>
            </a:pPr>
            <a:r>
              <a:rPr lang="en-US" dirty="0" smtClean="0"/>
              <a:t>Since we only use SP_Main throughout uCOS, we can repurpose SP_Process as a flag to indicate whether a subsequent context switch is the initial one or not</a:t>
            </a:r>
          </a:p>
        </p:txBody>
      </p:sp>
      <p:sp>
        <p:nvSpPr>
          <p:cNvPr id="13" name="Rectangle 12"/>
          <p:cNvSpPr/>
          <p:nvPr/>
        </p:nvSpPr>
        <p:spPr>
          <a:xfrm>
            <a:off x="705393" y="561703"/>
            <a:ext cx="3335005" cy="1128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2"/>
          <a:stretch>
            <a:fillRect/>
          </a:stretch>
        </p:blipFill>
        <p:spPr>
          <a:xfrm>
            <a:off x="5201920" y="561703"/>
            <a:ext cx="4664733" cy="5188168"/>
          </a:xfrm>
          <a:prstGeom prst="rect">
            <a:avLst/>
          </a:prstGeom>
        </p:spPr>
      </p:pic>
    </p:spTree>
    <p:extLst>
      <p:ext uri="{BB962C8B-B14F-4D97-AF65-F5344CB8AC3E}">
        <p14:creationId xmlns:p14="http://schemas.microsoft.com/office/powerpoint/2010/main" val="17358086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4" name="Slide Number Placeholder 3"/>
          <p:cNvSpPr>
            <a:spLocks noGrp="1"/>
          </p:cNvSpPr>
          <p:nvPr>
            <p:ph type="sldNum" sz="quarter" idx="12"/>
          </p:nvPr>
        </p:nvSpPr>
        <p:spPr/>
        <p:txBody>
          <a:bodyPr/>
          <a:lstStyle/>
          <a:p>
            <a:fld id="{F9E463A4-CC55-4EB3-8549-8876C08BF813}" type="slidenum">
              <a:rPr lang="en-US" smtClean="0"/>
              <a:t>38</a:t>
            </a:fld>
            <a:endParaRPr lang="en-US" dirty="0"/>
          </a:p>
        </p:txBody>
      </p:sp>
      <p:sp>
        <p:nvSpPr>
          <p:cNvPr id="8" name="TextBox 7"/>
          <p:cNvSpPr txBox="1"/>
          <p:nvPr/>
        </p:nvSpPr>
        <p:spPr>
          <a:xfrm>
            <a:off x="838200" y="2269193"/>
            <a:ext cx="3341914" cy="4524315"/>
          </a:xfrm>
          <a:prstGeom prst="rect">
            <a:avLst/>
          </a:prstGeom>
          <a:noFill/>
        </p:spPr>
        <p:txBody>
          <a:bodyPr wrap="square" rtlCol="0">
            <a:spAutoFit/>
          </a:bodyPr>
          <a:lstStyle/>
          <a:p>
            <a:r>
              <a:rPr lang="en-US" b="1" dirty="0" smtClean="0"/>
              <a:t>OSCtxSw() </a:t>
            </a:r>
            <a:r>
              <a:rPr lang="en-US" dirty="0" smtClean="0"/>
              <a:t>and</a:t>
            </a:r>
            <a:r>
              <a:rPr lang="en-US" b="1" dirty="0" smtClean="0"/>
              <a:t> OSINTCtxSw()</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These are called by uCOS when it determines that a context switch is necessary.</a:t>
            </a:r>
          </a:p>
          <a:p>
            <a:pPr marL="285750" indent="-285750">
              <a:buFont typeface="Arial" panose="020B0604020202020204" pitchFamily="34" charset="0"/>
              <a:buChar char="•"/>
            </a:pPr>
            <a:r>
              <a:rPr lang="en-US" dirty="0" smtClean="0"/>
              <a:t>They are identical</a:t>
            </a:r>
          </a:p>
          <a:p>
            <a:pPr marL="285750" indent="-285750">
              <a:buFont typeface="Arial" panose="020B0604020202020204" pitchFamily="34" charset="0"/>
              <a:buChar char="•"/>
            </a:pPr>
            <a:r>
              <a:rPr lang="en-US" dirty="0" smtClean="0"/>
              <a:t>The only difference is that uCOS calls OSCtxSw() in </a:t>
            </a:r>
            <a:r>
              <a:rPr lang="en-US" b="1" dirty="0" smtClean="0"/>
              <a:t>Thread</a:t>
            </a:r>
            <a:r>
              <a:rPr lang="en-US" dirty="0" smtClean="0"/>
              <a:t> mode to switch from one task to another; it calls OSIntCtxSw() in </a:t>
            </a:r>
            <a:r>
              <a:rPr lang="en-US" b="1" dirty="0" smtClean="0"/>
              <a:t>Handler</a:t>
            </a:r>
            <a:r>
              <a:rPr lang="en-US" dirty="0" smtClean="0"/>
              <a:t> mode to switch from the interrupted task to the highest priority ready task (which may be the interrupted task)</a:t>
            </a:r>
          </a:p>
          <a:p>
            <a:pPr marL="285750" indent="-285750">
              <a:buFont typeface="Arial" panose="020B0604020202020204" pitchFamily="34" charset="0"/>
              <a:buChar char="•"/>
            </a:pPr>
            <a:endParaRPr lang="en-US" b="1" dirty="0" smtClean="0"/>
          </a:p>
        </p:txBody>
      </p:sp>
      <p:sp>
        <p:nvSpPr>
          <p:cNvPr id="13" name="Rectangle 12"/>
          <p:cNvSpPr/>
          <p:nvPr/>
        </p:nvSpPr>
        <p:spPr>
          <a:xfrm>
            <a:off x="705393" y="561703"/>
            <a:ext cx="3335005" cy="1128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stretch>
            <a:fillRect/>
          </a:stretch>
        </p:blipFill>
        <p:spPr>
          <a:xfrm>
            <a:off x="4507687" y="561702"/>
            <a:ext cx="6403120" cy="5064967"/>
          </a:xfrm>
          <a:prstGeom prst="rect">
            <a:avLst/>
          </a:prstGeom>
        </p:spPr>
      </p:pic>
    </p:spTree>
    <p:extLst>
      <p:ext uri="{BB962C8B-B14F-4D97-AF65-F5344CB8AC3E}">
        <p14:creationId xmlns:p14="http://schemas.microsoft.com/office/powerpoint/2010/main" val="2666797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4" name="Slide Number Placeholder 3"/>
          <p:cNvSpPr>
            <a:spLocks noGrp="1"/>
          </p:cNvSpPr>
          <p:nvPr>
            <p:ph type="sldNum" sz="quarter" idx="12"/>
          </p:nvPr>
        </p:nvSpPr>
        <p:spPr/>
        <p:txBody>
          <a:bodyPr/>
          <a:lstStyle/>
          <a:p>
            <a:fld id="{F9E463A4-CC55-4EB3-8549-8876C08BF813}" type="slidenum">
              <a:rPr lang="en-US" smtClean="0"/>
              <a:t>39</a:t>
            </a:fld>
            <a:endParaRPr lang="en-US" dirty="0"/>
          </a:p>
        </p:txBody>
      </p:sp>
      <p:sp>
        <p:nvSpPr>
          <p:cNvPr id="8" name="TextBox 7"/>
          <p:cNvSpPr txBox="1"/>
          <p:nvPr/>
        </p:nvSpPr>
        <p:spPr>
          <a:xfrm>
            <a:off x="838200" y="2269193"/>
            <a:ext cx="3341914" cy="3139321"/>
          </a:xfrm>
          <a:prstGeom prst="rect">
            <a:avLst/>
          </a:prstGeom>
          <a:noFill/>
        </p:spPr>
        <p:txBody>
          <a:bodyPr wrap="square" rtlCol="0">
            <a:spAutoFit/>
          </a:bodyPr>
          <a:lstStyle/>
          <a:p>
            <a:r>
              <a:rPr lang="en-US" b="1" dirty="0" smtClean="0"/>
              <a:t>ContextSwitch()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Written in assembly</a:t>
            </a:r>
          </a:p>
          <a:p>
            <a:pPr marL="285750" indent="-285750">
              <a:buFont typeface="Arial" panose="020B0604020202020204" pitchFamily="34" charset="0"/>
              <a:buChar char="•"/>
            </a:pPr>
            <a:r>
              <a:rPr lang="en-US" dirty="0" smtClean="0"/>
              <a:t>This is the handler for PendSV.</a:t>
            </a:r>
          </a:p>
          <a:p>
            <a:pPr marL="285750" indent="-285750">
              <a:buFont typeface="Arial" panose="020B0604020202020204" pitchFamily="34" charset="0"/>
              <a:buChar char="•"/>
            </a:pPr>
            <a:r>
              <a:rPr lang="en-US" dirty="0" smtClean="0"/>
              <a:t>PendSV is triggered by one of </a:t>
            </a:r>
            <a:r>
              <a:rPr lang="en-US" dirty="0"/>
              <a:t>OSCtxSw() </a:t>
            </a:r>
            <a:r>
              <a:rPr lang="en-US" dirty="0" smtClean="0"/>
              <a:t>or OSINTCtxSw()</a:t>
            </a:r>
          </a:p>
          <a:p>
            <a:pPr marL="285750" indent="-285750">
              <a:buFont typeface="Arial" panose="020B0604020202020204" pitchFamily="34" charset="0"/>
              <a:buChar char="•"/>
            </a:pPr>
            <a:r>
              <a:rPr lang="en-US" dirty="0" smtClean="0"/>
              <a:t>Uses PSP as flag to indicate the first context switch</a:t>
            </a:r>
          </a:p>
          <a:p>
            <a:pPr marL="285750" indent="-285750">
              <a:buFont typeface="Arial" panose="020B0604020202020204" pitchFamily="34" charset="0"/>
              <a:buChar char="•"/>
            </a:pPr>
            <a:r>
              <a:rPr lang="en-US" dirty="0" smtClean="0"/>
              <a:t>The first context switch must not try to save context back to </a:t>
            </a:r>
            <a:r>
              <a:rPr lang="en-US" dirty="0" err="1" smtClean="0"/>
              <a:t>uCOS</a:t>
            </a:r>
            <a:endParaRPr lang="en-US" dirty="0" smtClean="0"/>
          </a:p>
        </p:txBody>
      </p:sp>
      <p:sp>
        <p:nvSpPr>
          <p:cNvPr id="13" name="Rectangle 12"/>
          <p:cNvSpPr/>
          <p:nvPr/>
        </p:nvSpPr>
        <p:spPr>
          <a:xfrm>
            <a:off x="705393" y="561703"/>
            <a:ext cx="3335005" cy="1128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a:stretch>
            <a:fillRect/>
          </a:stretch>
        </p:blipFill>
        <p:spPr>
          <a:xfrm>
            <a:off x="5376598" y="503474"/>
            <a:ext cx="4641001" cy="5722201"/>
          </a:xfrm>
          <a:prstGeom prst="rect">
            <a:avLst/>
          </a:prstGeom>
        </p:spPr>
      </p:pic>
    </p:spTree>
    <p:extLst>
      <p:ext uri="{BB962C8B-B14F-4D97-AF65-F5344CB8AC3E}">
        <p14:creationId xmlns:p14="http://schemas.microsoft.com/office/powerpoint/2010/main" val="359827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Lecture </a:t>
            </a:r>
            <a:r>
              <a:rPr lang="en-US" dirty="0"/>
              <a:t>Overview</a:t>
            </a:r>
          </a:p>
        </p:txBody>
      </p:sp>
      <p:sp>
        <p:nvSpPr>
          <p:cNvPr id="3" name="Content Placeholder 2"/>
          <p:cNvSpPr>
            <a:spLocks noGrp="1"/>
          </p:cNvSpPr>
          <p:nvPr>
            <p:ph idx="1"/>
          </p:nvPr>
        </p:nvSpPr>
        <p:spPr>
          <a:xfrm>
            <a:off x="838200" y="1825625"/>
            <a:ext cx="5330125" cy="4351338"/>
          </a:xfrm>
        </p:spPr>
        <p:txBody>
          <a:bodyPr>
            <a:normAutofit fontScale="85000" lnSpcReduction="20000"/>
          </a:bodyPr>
          <a:lstStyle/>
          <a:p>
            <a:pPr lvl="0"/>
            <a:r>
              <a:rPr lang="en-US" dirty="0" smtClean="0"/>
              <a:t>C pointers </a:t>
            </a:r>
          </a:p>
          <a:p>
            <a:pPr lvl="0"/>
            <a:r>
              <a:rPr lang="en-US" dirty="0" smtClean="0"/>
              <a:t>MicroC/OS-II </a:t>
            </a:r>
            <a:r>
              <a:rPr lang="en-US" dirty="0"/>
              <a:t>(uCOS) Introduction</a:t>
            </a:r>
            <a:endParaRPr lang="en-US" sz="3600" dirty="0"/>
          </a:p>
          <a:p>
            <a:pPr lvl="1"/>
            <a:r>
              <a:rPr lang="en-US" dirty="0"/>
              <a:t>Task creation, Task Delay, Sample task code, uCOS startup steps</a:t>
            </a:r>
            <a:endParaRPr lang="en-US" sz="3200" dirty="0"/>
          </a:p>
          <a:p>
            <a:pPr lvl="0"/>
            <a:r>
              <a:rPr lang="en-US" dirty="0"/>
              <a:t>Porting uCOS to our board (</a:t>
            </a:r>
            <a:r>
              <a:rPr lang="en-US" b="1" dirty="0"/>
              <a:t>Labrosse</a:t>
            </a:r>
            <a:r>
              <a:rPr lang="en-US" dirty="0"/>
              <a:t> </a:t>
            </a:r>
            <a:r>
              <a:rPr lang="en-US" i="1" dirty="0" smtClean="0"/>
              <a:t>Ch 13</a:t>
            </a:r>
            <a:r>
              <a:rPr lang="en-US" dirty="0" smtClean="0"/>
              <a:t>)</a:t>
            </a:r>
            <a:endParaRPr lang="en-US" sz="3600" dirty="0"/>
          </a:p>
          <a:p>
            <a:pPr lvl="1"/>
            <a:r>
              <a:rPr lang="en-US" dirty="0"/>
              <a:t>Key data definitions, enabling and disabling interrupts, critical section implementation, initializing the stack, context </a:t>
            </a:r>
            <a:r>
              <a:rPr lang="en-US" dirty="0" smtClean="0"/>
              <a:t>switching, C pointers and assembly language</a:t>
            </a:r>
            <a:endParaRPr lang="en-US" sz="3200" dirty="0"/>
          </a:p>
          <a:p>
            <a:pPr lvl="0"/>
            <a:r>
              <a:rPr lang="en-US" dirty="0" smtClean="0"/>
              <a:t>uCOS Services (</a:t>
            </a:r>
            <a:r>
              <a:rPr lang="en-US" b="1" dirty="0" smtClean="0"/>
              <a:t>Labrosse</a:t>
            </a:r>
            <a:r>
              <a:rPr lang="en-US" dirty="0" smtClean="0"/>
              <a:t> </a:t>
            </a:r>
            <a:r>
              <a:rPr lang="en-US" i="1" dirty="0" smtClean="0"/>
              <a:t>Ch 16</a:t>
            </a:r>
            <a:r>
              <a:rPr lang="en-US" dirty="0" smtClean="0"/>
              <a:t>)</a:t>
            </a:r>
            <a:endParaRPr lang="en-US" sz="3600" dirty="0" smtClean="0"/>
          </a:p>
          <a:p>
            <a:pPr lvl="1"/>
            <a:r>
              <a:rPr lang="en-US" dirty="0" smtClean="0"/>
              <a:t>Task </a:t>
            </a:r>
            <a:r>
              <a:rPr lang="en-US" dirty="0"/>
              <a:t>Management</a:t>
            </a:r>
            <a:endParaRPr lang="en-US" sz="3200" dirty="0"/>
          </a:p>
          <a:p>
            <a:pPr lvl="1"/>
            <a:r>
              <a:rPr lang="en-US" dirty="0"/>
              <a:t>Time Management</a:t>
            </a:r>
            <a:endParaRPr lang="en-US" sz="3200" dirty="0"/>
          </a:p>
          <a:p>
            <a:pPr lvl="1"/>
            <a:r>
              <a:rPr lang="en-US" dirty="0"/>
              <a:t>Interrupt Management</a:t>
            </a:r>
            <a:endParaRPr lang="en-US" sz="3200" dirty="0"/>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a:t>
            </a:fld>
            <a:endParaRPr lang="en-US" dirty="0"/>
          </a:p>
        </p:txBody>
      </p:sp>
      <p:sp>
        <p:nvSpPr>
          <p:cNvPr id="5" name="Content Placeholder 2"/>
          <p:cNvSpPr txBox="1">
            <a:spLocks/>
          </p:cNvSpPr>
          <p:nvPr/>
        </p:nvSpPr>
        <p:spPr>
          <a:xfrm>
            <a:off x="6291020" y="1690688"/>
            <a:ext cx="53301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Semaphores</a:t>
            </a:r>
            <a:endParaRPr lang="en-US" sz="3200" dirty="0" smtClean="0"/>
          </a:p>
          <a:p>
            <a:pPr lvl="1"/>
            <a:r>
              <a:rPr lang="en-US" dirty="0" smtClean="0"/>
              <a:t>Mutexes</a:t>
            </a:r>
            <a:endParaRPr lang="en-US" sz="3200" dirty="0" smtClean="0"/>
          </a:p>
          <a:p>
            <a:pPr lvl="1"/>
            <a:r>
              <a:rPr lang="en-US" dirty="0" smtClean="0"/>
              <a:t>Message Mailboxes</a:t>
            </a:r>
            <a:endParaRPr lang="en-US" sz="3200" dirty="0" smtClean="0"/>
          </a:p>
          <a:p>
            <a:pPr lvl="1"/>
            <a:r>
              <a:rPr lang="en-US" dirty="0" smtClean="0"/>
              <a:t>Message Queues</a:t>
            </a:r>
            <a:endParaRPr lang="en-US" sz="3200" dirty="0" smtClean="0"/>
          </a:p>
          <a:p>
            <a:pPr lvl="1"/>
            <a:r>
              <a:rPr lang="en-US" dirty="0" smtClean="0"/>
              <a:t>Event Flags</a:t>
            </a:r>
            <a:endParaRPr lang="en-US" sz="3200" dirty="0" smtClean="0"/>
          </a:p>
          <a:p>
            <a:pPr lvl="1"/>
            <a:r>
              <a:rPr lang="en-US" dirty="0" smtClean="0"/>
              <a:t>Memory Management</a:t>
            </a:r>
            <a:endParaRPr lang="en-US" sz="3200" dirty="0" smtClean="0"/>
          </a:p>
          <a:p>
            <a:pPr lvl="1"/>
            <a:r>
              <a:rPr lang="en-US" dirty="0" smtClean="0"/>
              <a:t>User-Defined Functions</a:t>
            </a:r>
            <a:endParaRPr lang="en-US" sz="3200" dirty="0" smtClean="0"/>
          </a:p>
          <a:p>
            <a:pPr lvl="1"/>
            <a:r>
              <a:rPr lang="en-US" dirty="0" smtClean="0"/>
              <a:t>Miscellaneous Services</a:t>
            </a:r>
            <a:endParaRPr lang="en-US" sz="3200" dirty="0" smtClean="0"/>
          </a:p>
          <a:p>
            <a:r>
              <a:rPr lang="en-US" dirty="0" smtClean="0"/>
              <a:t>uCOS Configuration (</a:t>
            </a:r>
            <a:r>
              <a:rPr lang="en-US" b="1" dirty="0" smtClean="0"/>
              <a:t>Labrosse</a:t>
            </a:r>
            <a:r>
              <a:rPr lang="en-US" dirty="0" smtClean="0"/>
              <a:t> </a:t>
            </a:r>
            <a:r>
              <a:rPr lang="en-US" i="1" dirty="0" smtClean="0"/>
              <a:t>Ch 17</a:t>
            </a:r>
            <a:r>
              <a:rPr lang="en-US" dirty="0" smtClean="0"/>
              <a:t>)</a:t>
            </a:r>
            <a:endParaRPr lang="en-US" sz="3600" dirty="0" smtClean="0"/>
          </a:p>
          <a:p>
            <a:r>
              <a:rPr lang="en-US" dirty="0" smtClean="0"/>
              <a:t>Assignment 3 – uCOS Port</a:t>
            </a:r>
            <a:endParaRPr lang="en-US" sz="3600" dirty="0" smtClean="0"/>
          </a:p>
          <a:p>
            <a:endParaRPr lang="en-US" sz="3600" dirty="0" smtClean="0"/>
          </a:p>
          <a:p>
            <a:endParaRPr lang="en-US" dirty="0"/>
          </a:p>
        </p:txBody>
      </p:sp>
    </p:spTree>
    <p:extLst>
      <p:ext uri="{BB962C8B-B14F-4D97-AF65-F5344CB8AC3E}">
        <p14:creationId xmlns:p14="http://schemas.microsoft.com/office/powerpoint/2010/main" val="3907191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4" name="Slide Number Placeholder 3"/>
          <p:cNvSpPr>
            <a:spLocks noGrp="1"/>
          </p:cNvSpPr>
          <p:nvPr>
            <p:ph type="sldNum" sz="quarter" idx="12"/>
          </p:nvPr>
        </p:nvSpPr>
        <p:spPr/>
        <p:txBody>
          <a:bodyPr/>
          <a:lstStyle/>
          <a:p>
            <a:fld id="{F9E463A4-CC55-4EB3-8549-8876C08BF813}" type="slidenum">
              <a:rPr lang="en-US" smtClean="0"/>
              <a:t>40</a:t>
            </a:fld>
            <a:endParaRPr lang="en-US" dirty="0"/>
          </a:p>
        </p:txBody>
      </p:sp>
      <p:sp>
        <p:nvSpPr>
          <p:cNvPr id="8" name="TextBox 7"/>
          <p:cNvSpPr txBox="1"/>
          <p:nvPr/>
        </p:nvSpPr>
        <p:spPr>
          <a:xfrm>
            <a:off x="705393" y="1887266"/>
            <a:ext cx="9128760" cy="4524315"/>
          </a:xfrm>
          <a:prstGeom prst="rect">
            <a:avLst/>
          </a:prstGeom>
          <a:noFill/>
        </p:spPr>
        <p:txBody>
          <a:bodyPr wrap="square" rtlCol="0">
            <a:spAutoFit/>
          </a:bodyPr>
          <a:lstStyle/>
          <a:p>
            <a:r>
              <a:rPr lang="en-US" sz="2400" b="1" dirty="0" err="1" smtClean="0"/>
              <a:t>uCOS</a:t>
            </a:r>
            <a:r>
              <a:rPr lang="en-US" sz="2400" b="1" dirty="0" smtClean="0"/>
              <a:t> global variables used in </a:t>
            </a:r>
            <a:r>
              <a:rPr lang="en-US" sz="2400" b="1" dirty="0" err="1" smtClean="0"/>
              <a:t>ContextSwitch</a:t>
            </a:r>
            <a:r>
              <a:rPr lang="en-US" sz="2400" b="1" dirty="0" smtClean="0"/>
              <a:t>()</a:t>
            </a:r>
          </a:p>
          <a:p>
            <a:endParaRPr lang="en-US" sz="2400" b="1" dirty="0" smtClean="0"/>
          </a:p>
          <a:p>
            <a:pPr marL="285750" indent="-285750">
              <a:buFont typeface="Arial" panose="020B0604020202020204" pitchFamily="34" charset="0"/>
              <a:buChar char="•"/>
            </a:pPr>
            <a:r>
              <a:rPr lang="en-US" sz="2400" b="1" dirty="0" err="1" smtClean="0"/>
              <a:t>OSTCBCur</a:t>
            </a:r>
            <a:r>
              <a:rPr lang="en-US" sz="2400" dirty="0" smtClean="0"/>
              <a:t>: points to the task control block (</a:t>
            </a:r>
            <a:r>
              <a:rPr lang="en-US" sz="2400" b="1" dirty="0" smtClean="0"/>
              <a:t>TCB</a:t>
            </a:r>
            <a:r>
              <a:rPr lang="en-US" sz="2400" dirty="0" smtClean="0"/>
              <a:t>) of the current task</a:t>
            </a:r>
          </a:p>
          <a:p>
            <a:pPr marL="742950" lvl="1" indent="-285750">
              <a:buFont typeface="Arial" panose="020B0604020202020204" pitchFamily="34" charset="0"/>
              <a:buChar char="•"/>
            </a:pPr>
            <a:r>
              <a:rPr lang="en-US" sz="2400" dirty="0" smtClean="0"/>
              <a:t>The </a:t>
            </a:r>
            <a:r>
              <a:rPr lang="en-US" sz="2400" dirty="0" err="1" smtClean="0"/>
              <a:t>uCOS</a:t>
            </a:r>
            <a:r>
              <a:rPr lang="en-US" sz="2400" dirty="0" smtClean="0"/>
              <a:t> TCB is a </a:t>
            </a:r>
            <a:r>
              <a:rPr lang="en-US" sz="2400" dirty="0" err="1" smtClean="0"/>
              <a:t>struct</a:t>
            </a:r>
            <a:r>
              <a:rPr lang="en-US" sz="2400" dirty="0" smtClean="0"/>
              <a:t> containing many fields</a:t>
            </a:r>
          </a:p>
          <a:p>
            <a:pPr marL="742950" lvl="1" indent="-285750">
              <a:buFont typeface="Arial" panose="020B0604020202020204" pitchFamily="34" charset="0"/>
              <a:buChar char="•"/>
            </a:pPr>
            <a:r>
              <a:rPr lang="en-US" sz="2400" dirty="0" smtClean="0"/>
              <a:t>The field we are interested in is </a:t>
            </a:r>
            <a:r>
              <a:rPr lang="en-US" sz="2400" b="1" dirty="0" err="1" smtClean="0"/>
              <a:t>OSTCBStkPtr</a:t>
            </a:r>
            <a:r>
              <a:rPr lang="en-US" sz="2400" dirty="0" smtClean="0"/>
              <a:t> which is where the task’s stack pointer is saved during the context switch</a:t>
            </a:r>
          </a:p>
          <a:p>
            <a:pPr marL="742950" lvl="1" indent="-285750">
              <a:buFont typeface="Arial" panose="020B0604020202020204" pitchFamily="34" charset="0"/>
              <a:buChar char="•"/>
            </a:pPr>
            <a:r>
              <a:rPr lang="en-US" sz="2400" dirty="0" smtClean="0"/>
              <a:t>Note that since </a:t>
            </a:r>
            <a:r>
              <a:rPr lang="en-US" sz="2400" b="1" dirty="0" err="1"/>
              <a:t>OSTCBStkPtr</a:t>
            </a:r>
            <a:r>
              <a:rPr lang="en-US" sz="2400" dirty="0"/>
              <a:t> </a:t>
            </a:r>
            <a:r>
              <a:rPr lang="en-US" sz="2400" dirty="0" smtClean="0"/>
              <a:t>is the first field in the TCB it is very easy to access in assembly language since it is located at the same address as the TCB itself (no offset needed).</a:t>
            </a:r>
          </a:p>
          <a:p>
            <a:pPr marL="285750" indent="-285750">
              <a:buFont typeface="Arial" panose="020B0604020202020204" pitchFamily="34" charset="0"/>
              <a:buChar char="•"/>
            </a:pPr>
            <a:r>
              <a:rPr lang="en-US" sz="2400" b="1" dirty="0" err="1" smtClean="0"/>
              <a:t>OSPrioCur</a:t>
            </a:r>
            <a:r>
              <a:rPr lang="en-US" sz="2400" dirty="0" smtClean="0"/>
              <a:t>: the priority of the current task</a:t>
            </a:r>
          </a:p>
          <a:p>
            <a:pPr marL="285750" indent="-285750">
              <a:buFont typeface="Arial" panose="020B0604020202020204" pitchFamily="34" charset="0"/>
              <a:buChar char="•"/>
            </a:pPr>
            <a:r>
              <a:rPr lang="en-US" sz="2400" b="1" dirty="0" err="1" smtClean="0"/>
              <a:t>OSTCBHighRdy</a:t>
            </a:r>
            <a:r>
              <a:rPr lang="en-US" sz="2400" dirty="0" smtClean="0"/>
              <a:t>: points to the TCB of the highest priority task whose status is ready</a:t>
            </a:r>
            <a:endParaRPr lang="en-US" sz="2000" dirty="0" smtClean="0"/>
          </a:p>
        </p:txBody>
      </p:sp>
      <p:sp>
        <p:nvSpPr>
          <p:cNvPr id="13" name="Rectangle 12"/>
          <p:cNvSpPr/>
          <p:nvPr/>
        </p:nvSpPr>
        <p:spPr>
          <a:xfrm>
            <a:off x="705393" y="561703"/>
            <a:ext cx="3335005" cy="1128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66654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Porting uCOS </a:t>
            </a:r>
          </a:p>
        </p:txBody>
      </p:sp>
      <p:sp>
        <p:nvSpPr>
          <p:cNvPr id="4" name="Slide Number Placeholder 3"/>
          <p:cNvSpPr>
            <a:spLocks noGrp="1"/>
          </p:cNvSpPr>
          <p:nvPr>
            <p:ph type="sldNum" sz="quarter" idx="12"/>
          </p:nvPr>
        </p:nvSpPr>
        <p:spPr/>
        <p:txBody>
          <a:bodyPr/>
          <a:lstStyle/>
          <a:p>
            <a:fld id="{F9E463A4-CC55-4EB3-8549-8876C08BF813}" type="slidenum">
              <a:rPr lang="en-US" smtClean="0"/>
              <a:t>41</a:t>
            </a:fld>
            <a:endParaRPr lang="en-US" dirty="0"/>
          </a:p>
        </p:txBody>
      </p:sp>
      <p:sp>
        <p:nvSpPr>
          <p:cNvPr id="8" name="TextBox 7"/>
          <p:cNvSpPr txBox="1"/>
          <p:nvPr/>
        </p:nvSpPr>
        <p:spPr>
          <a:xfrm>
            <a:off x="838200" y="2269193"/>
            <a:ext cx="3341914" cy="4247317"/>
          </a:xfrm>
          <a:prstGeom prst="rect">
            <a:avLst/>
          </a:prstGeom>
          <a:noFill/>
        </p:spPr>
        <p:txBody>
          <a:bodyPr wrap="square" rtlCol="0">
            <a:spAutoFit/>
          </a:bodyPr>
          <a:lstStyle/>
          <a:p>
            <a:r>
              <a:rPr lang="en-US" b="1" dirty="0"/>
              <a:t>OS_CPU_SysTickHandler</a:t>
            </a:r>
            <a:r>
              <a:rPr lang="en-US" b="1" dirty="0" smtClean="0"/>
              <a:t>()</a:t>
            </a:r>
          </a:p>
          <a:p>
            <a:endParaRPr lang="en-US" dirty="0" smtClean="0"/>
          </a:p>
          <a:p>
            <a:pPr marL="285750" indent="-285750">
              <a:buFont typeface="Arial" panose="020B0604020202020204" pitchFamily="34" charset="0"/>
              <a:buChar char="•"/>
            </a:pPr>
            <a:r>
              <a:rPr lang="en-US" dirty="0" smtClean="0"/>
              <a:t>Written in C code</a:t>
            </a:r>
          </a:p>
          <a:p>
            <a:pPr marL="285750" indent="-285750">
              <a:buFont typeface="Arial" panose="020B0604020202020204" pitchFamily="34" charset="0"/>
              <a:buChar char="•"/>
            </a:pPr>
            <a:r>
              <a:rPr lang="en-US" dirty="0" smtClean="0"/>
              <a:t>This is the handler for SysTick.</a:t>
            </a:r>
          </a:p>
          <a:p>
            <a:pPr marL="285750" indent="-285750">
              <a:buFont typeface="Arial" panose="020B0604020202020204" pitchFamily="34" charset="0"/>
              <a:buChar char="•"/>
            </a:pPr>
            <a:r>
              <a:rPr lang="en-US" dirty="0" smtClean="0"/>
              <a:t>On entry, all interrupt handlers must increment OSIntNesting to keep uCOS up to date on current nesting level of interrupts</a:t>
            </a:r>
          </a:p>
          <a:p>
            <a:pPr marL="285750" indent="-285750">
              <a:buFont typeface="Arial" panose="020B0604020202020204" pitchFamily="34" charset="0"/>
              <a:buChar char="•"/>
            </a:pPr>
            <a:r>
              <a:rPr lang="en-US" dirty="0" smtClean="0"/>
              <a:t>Before returning, all handlers must call OSIntExit() which decrements OSIntNesting and if necessary sets PendSV to switch context.</a:t>
            </a:r>
          </a:p>
          <a:p>
            <a:pPr marL="285750" indent="-285750">
              <a:buFont typeface="Arial" panose="020B0604020202020204" pitchFamily="34" charset="0"/>
              <a:buChar char="•"/>
            </a:pPr>
            <a:endParaRPr lang="en-US" b="1" dirty="0" smtClean="0"/>
          </a:p>
        </p:txBody>
      </p:sp>
      <p:sp>
        <p:nvSpPr>
          <p:cNvPr id="13" name="Rectangle 12"/>
          <p:cNvSpPr/>
          <p:nvPr/>
        </p:nvSpPr>
        <p:spPr>
          <a:xfrm>
            <a:off x="705393" y="561703"/>
            <a:ext cx="3335005" cy="11289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a:stretch>
            <a:fillRect/>
          </a:stretch>
        </p:blipFill>
        <p:spPr>
          <a:xfrm>
            <a:off x="4950141" y="561702"/>
            <a:ext cx="5485525" cy="5234663"/>
          </a:xfrm>
          <a:prstGeom prst="rect">
            <a:avLst/>
          </a:prstGeom>
        </p:spPr>
      </p:pic>
    </p:spTree>
    <p:extLst>
      <p:ext uri="{BB962C8B-B14F-4D97-AF65-F5344CB8AC3E}">
        <p14:creationId xmlns:p14="http://schemas.microsoft.com/office/powerpoint/2010/main" val="14931383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Porting uCOS</a:t>
            </a:r>
            <a:endParaRPr lang="en-US" dirty="0"/>
          </a:p>
        </p:txBody>
      </p:sp>
      <p:sp>
        <p:nvSpPr>
          <p:cNvPr id="3" name="Content Placeholder 2"/>
          <p:cNvSpPr>
            <a:spLocks noGrp="1"/>
          </p:cNvSpPr>
          <p:nvPr>
            <p:ph idx="1"/>
          </p:nvPr>
        </p:nvSpPr>
        <p:spPr/>
        <p:txBody>
          <a:bodyPr/>
          <a:lstStyle/>
          <a:p>
            <a:pPr marL="0" lvl="1" indent="0">
              <a:spcBef>
                <a:spcPts val="1000"/>
              </a:spcBef>
              <a:buNone/>
            </a:pPr>
            <a:r>
              <a:rPr lang="en-US" b="1" dirty="0" smtClean="0">
                <a:solidFill>
                  <a:prstClr val="black"/>
                </a:solidFill>
              </a:rPr>
              <a:t>Summary of porting uCOS</a:t>
            </a:r>
          </a:p>
          <a:p>
            <a:pPr lvl="1"/>
            <a:r>
              <a:rPr lang="en-US" dirty="0"/>
              <a:t>Data type definitions like INT32S, INT32U, INT8U, etc.</a:t>
            </a:r>
          </a:p>
          <a:p>
            <a:pPr lvl="1"/>
            <a:r>
              <a:rPr lang="en-US" dirty="0"/>
              <a:t>Code to implement critical sections via disabling/enabling interrupts</a:t>
            </a:r>
          </a:p>
          <a:p>
            <a:pPr lvl="1"/>
            <a:r>
              <a:rPr lang="en-US" dirty="0"/>
              <a:t>Code to initialize a task’s stack</a:t>
            </a:r>
          </a:p>
          <a:p>
            <a:pPr lvl="1"/>
            <a:r>
              <a:rPr lang="en-US" dirty="0"/>
              <a:t>Code to switch context</a:t>
            </a:r>
          </a:p>
          <a:p>
            <a:pPr lvl="1"/>
            <a:r>
              <a:rPr lang="en-US" dirty="0"/>
              <a:t>Code to implement ISRs, especially the OS timer tick</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42</a:t>
            </a:fld>
            <a:endParaRPr lang="en-US" dirty="0"/>
          </a:p>
        </p:txBody>
      </p:sp>
    </p:spTree>
    <p:extLst>
      <p:ext uri="{BB962C8B-B14F-4D97-AF65-F5344CB8AC3E}">
        <p14:creationId xmlns:p14="http://schemas.microsoft.com/office/powerpoint/2010/main" val="3387746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p:txBody>
          <a:bodyPr>
            <a:normAutofit lnSpcReduction="10000"/>
          </a:bodyPr>
          <a:lstStyle/>
          <a:p>
            <a:pPr lvl="0"/>
            <a:r>
              <a:rPr lang="en-US" dirty="0"/>
              <a:t>Your job is to read the explanatory comments and add missing code to file </a:t>
            </a:r>
            <a:r>
              <a:rPr lang="en-US" b="1" dirty="0"/>
              <a:t>os_cpu_a.asm</a:t>
            </a:r>
            <a:r>
              <a:rPr lang="en-US" dirty="0"/>
              <a:t> to achieve the following:</a:t>
            </a:r>
          </a:p>
          <a:p>
            <a:pPr lvl="1"/>
            <a:r>
              <a:rPr lang="en-US" b="1" dirty="0"/>
              <a:t>Implement OS_CPU_SR_Save()</a:t>
            </a:r>
            <a:r>
              <a:rPr lang="en-US" dirty="0"/>
              <a:t>. This function gets called throughout uCOS when entering a critical section. It should capture the current interrupt enable/disable status given by register PRIMASK, then disable interrupts, then return the captured status as the function’s return value.</a:t>
            </a:r>
          </a:p>
          <a:p>
            <a:pPr lvl="1"/>
            <a:r>
              <a:rPr lang="en-US" b="1" dirty="0"/>
              <a:t>Implement OS_CPU_SR_Restore(). </a:t>
            </a:r>
            <a:r>
              <a:rPr lang="en-US" dirty="0"/>
              <a:t>This function gets called throughout uCOS when exiting a critical section. It takes an argument consisting of the interrupt enable/disable status and copies it to the PRIMASK register, then returns.</a:t>
            </a:r>
          </a:p>
          <a:p>
            <a:pPr lvl="1"/>
            <a:r>
              <a:rPr lang="en-US" b="1" dirty="0"/>
              <a:t>Implement ContextSwitch().</a:t>
            </a:r>
            <a:r>
              <a:rPr lang="en-US" dirty="0"/>
              <a:t> This code handles the PendSV exception. PendSV is only triggered by software in uCOS and only executes when no other interrupt is active. UCOS triggers PendSV by calling either OSCtxSw() or OSIntCtxSw() if it determines that a context switch is necessary. </a:t>
            </a:r>
          </a:p>
        </p:txBody>
      </p:sp>
      <p:sp>
        <p:nvSpPr>
          <p:cNvPr id="4" name="Slide Number Placeholder 3"/>
          <p:cNvSpPr>
            <a:spLocks noGrp="1"/>
          </p:cNvSpPr>
          <p:nvPr>
            <p:ph type="sldNum" sz="quarter" idx="12"/>
          </p:nvPr>
        </p:nvSpPr>
        <p:spPr/>
        <p:txBody>
          <a:bodyPr/>
          <a:lstStyle/>
          <a:p>
            <a:fld id="{F9E463A4-CC55-4EB3-8549-8876C08BF813}" type="slidenum">
              <a:rPr lang="en-US" smtClean="0"/>
              <a:t>43</a:t>
            </a:fld>
            <a:endParaRPr lang="en-US" dirty="0"/>
          </a:p>
        </p:txBody>
      </p:sp>
    </p:spTree>
    <p:extLst>
      <p:ext uri="{BB962C8B-B14F-4D97-AF65-F5344CB8AC3E}">
        <p14:creationId xmlns:p14="http://schemas.microsoft.com/office/powerpoint/2010/main" val="29321132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p:txBody>
          <a:bodyPr>
            <a:normAutofit/>
          </a:bodyPr>
          <a:lstStyle/>
          <a:p>
            <a:pPr marL="0" lvl="0" indent="0">
              <a:buNone/>
            </a:pPr>
            <a:r>
              <a:rPr lang="en-US" b="1" dirty="0" smtClean="0"/>
              <a:t>Accessing special registers</a:t>
            </a:r>
          </a:p>
          <a:p>
            <a:r>
              <a:rPr lang="en-US" dirty="0" smtClean="0"/>
              <a:t>MRS - </a:t>
            </a:r>
            <a:r>
              <a:rPr lang="en-US" dirty="0"/>
              <a:t>Move to Register from Special Register moves the value from the selected special-purpose register into </a:t>
            </a:r>
            <a:r>
              <a:rPr lang="en-US" dirty="0" smtClean="0"/>
              <a:t>a general-purpose </a:t>
            </a:r>
            <a:r>
              <a:rPr lang="en-US" dirty="0"/>
              <a:t>register</a:t>
            </a:r>
            <a:r>
              <a:rPr lang="en-US" dirty="0" smtClean="0"/>
              <a:t>.</a:t>
            </a:r>
          </a:p>
          <a:p>
            <a:pPr lvl="1"/>
            <a:r>
              <a:rPr lang="en-US" dirty="0"/>
              <a:t>MRS&lt;c&gt; &lt;Rd&gt;,&lt;spec_reg</a:t>
            </a:r>
            <a:r>
              <a:rPr lang="en-US" dirty="0" smtClean="0"/>
              <a:t>&gt;</a:t>
            </a:r>
          </a:p>
          <a:p>
            <a:pPr lvl="1"/>
            <a:r>
              <a:rPr lang="en-US" dirty="0" smtClean="0"/>
              <a:t>MRS R0,PSP   ; R0 = PSP</a:t>
            </a:r>
          </a:p>
          <a:p>
            <a:pPr lvl="0"/>
            <a:r>
              <a:rPr lang="en-US" dirty="0" smtClean="0"/>
              <a:t>MSR - Move </a:t>
            </a:r>
            <a:r>
              <a:rPr lang="en-US" dirty="0"/>
              <a:t>to Special Register from </a:t>
            </a:r>
            <a:r>
              <a:rPr lang="en-US" dirty="0" smtClean="0"/>
              <a:t>general purpose Register</a:t>
            </a:r>
          </a:p>
          <a:p>
            <a:pPr lvl="1"/>
            <a:r>
              <a:rPr lang="en-US" dirty="0"/>
              <a:t>MSR&lt;c&gt; &lt;spec_reg&gt;,&lt;Rn</a:t>
            </a:r>
            <a:r>
              <a:rPr lang="en-US" dirty="0" smtClean="0"/>
              <a:t>&gt;</a:t>
            </a:r>
          </a:p>
          <a:p>
            <a:pPr lvl="1"/>
            <a:r>
              <a:rPr lang="en-US" dirty="0" smtClean="0"/>
              <a:t>MSR PSP, R0   ; PSP = R0</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44</a:t>
            </a:fld>
            <a:endParaRPr lang="en-US" dirty="0"/>
          </a:p>
        </p:txBody>
      </p:sp>
    </p:spTree>
    <p:extLst>
      <p:ext uri="{BB962C8B-B14F-4D97-AF65-F5344CB8AC3E}">
        <p14:creationId xmlns:p14="http://schemas.microsoft.com/office/powerpoint/2010/main" val="25622335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p:txBody>
          <a:bodyPr>
            <a:normAutofit/>
          </a:bodyPr>
          <a:lstStyle/>
          <a:p>
            <a:pPr marL="0" lvl="0" indent="0">
              <a:buNone/>
            </a:pPr>
            <a:r>
              <a:rPr lang="en-US" b="1" dirty="0"/>
              <a:t>Conditional execution of an instruction</a:t>
            </a:r>
          </a:p>
          <a:p>
            <a:r>
              <a:rPr lang="en-US" dirty="0" smtClean="0"/>
              <a:t>Cortex-M4 allows for a condition to be appended to an instruction to optionally skip execution of the instruction (treats it like a NOP)</a:t>
            </a:r>
          </a:p>
          <a:p>
            <a:r>
              <a:rPr lang="en-US" dirty="0" smtClean="0"/>
              <a:t>ARM 32-bit instructions permit most any instruction to have an appended condition</a:t>
            </a:r>
          </a:p>
          <a:p>
            <a:r>
              <a:rPr lang="en-US" dirty="0" smtClean="0"/>
              <a:t>Most ARM Thumb instructions only allow conditional execution </a:t>
            </a:r>
            <a:r>
              <a:rPr lang="en-US" dirty="0"/>
              <a:t>in an “IT” (IF-THEN) </a:t>
            </a:r>
            <a:r>
              <a:rPr lang="en-US" dirty="0" smtClean="0"/>
              <a:t>block</a:t>
            </a:r>
          </a:p>
          <a:p>
            <a:r>
              <a:rPr lang="en-US" dirty="0" smtClean="0"/>
              <a:t>(This appears to be a very ad hoc feature in Thumb)</a:t>
            </a:r>
          </a:p>
          <a:p>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45</a:t>
            </a:fld>
            <a:endParaRPr lang="en-US" dirty="0"/>
          </a:p>
        </p:txBody>
      </p:sp>
    </p:spTree>
    <p:extLst>
      <p:ext uri="{BB962C8B-B14F-4D97-AF65-F5344CB8AC3E}">
        <p14:creationId xmlns:p14="http://schemas.microsoft.com/office/powerpoint/2010/main" val="419909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IT block</a:t>
            </a:r>
          </a:p>
          <a:p>
            <a:pPr marL="0" indent="0">
              <a:buNone/>
            </a:pPr>
            <a:r>
              <a:rPr lang="en-US" dirty="0"/>
              <a:t> </a:t>
            </a:r>
            <a:r>
              <a:rPr lang="en-US" dirty="0" smtClean="0"/>
              <a:t>  </a:t>
            </a:r>
            <a:r>
              <a:rPr lang="en-US" dirty="0"/>
              <a:t>IT{x{y{z}}} &lt;firstcond</a:t>
            </a:r>
            <a:r>
              <a:rPr lang="en-US" dirty="0" smtClean="0"/>
              <a:t>&gt;</a:t>
            </a:r>
          </a:p>
          <a:p>
            <a:r>
              <a:rPr lang="en-US" dirty="0" smtClean="0"/>
              <a:t>Where firstcond is a condition mnemonic eg EQ, NE, GT …</a:t>
            </a:r>
          </a:p>
          <a:p>
            <a:r>
              <a:rPr lang="en-US" dirty="0" smtClean="0"/>
              <a:t>x, y, z are chosen from {T,E} standing for then and else</a:t>
            </a:r>
          </a:p>
          <a:p>
            <a:r>
              <a:rPr lang="en-US" dirty="0" smtClean="0"/>
              <a:t>Allows up to 4 conditional instructions to follow which are either the same or opposite to firstcond.</a:t>
            </a:r>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46</a:t>
            </a:fld>
            <a:endParaRPr lang="en-US" dirty="0"/>
          </a:p>
        </p:txBody>
      </p:sp>
    </p:spTree>
    <p:extLst>
      <p:ext uri="{BB962C8B-B14F-4D97-AF65-F5344CB8AC3E}">
        <p14:creationId xmlns:p14="http://schemas.microsoft.com/office/powerpoint/2010/main" val="1097446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a:xfrm>
            <a:off x="838199" y="1825625"/>
            <a:ext cx="10801027" cy="4351338"/>
          </a:xfrm>
        </p:spPr>
        <p:txBody>
          <a:bodyPr>
            <a:normAutofit/>
          </a:bodyPr>
          <a:lstStyle/>
          <a:p>
            <a:pPr marL="0" indent="0">
              <a:buNone/>
            </a:pPr>
            <a:r>
              <a:rPr lang="en-US" b="1" dirty="0" smtClean="0"/>
              <a:t>IT block example</a:t>
            </a:r>
          </a:p>
          <a:p>
            <a:pPr marL="0" indent="0">
              <a:buNone/>
            </a:pPr>
            <a:r>
              <a:rPr lang="en-US" sz="2000" dirty="0" smtClean="0">
                <a:latin typeface="Lucida Console" panose="020B0609040504020204" pitchFamily="49" charset="0"/>
              </a:rPr>
              <a:t>    SUBS   R0,R0,#5    ; Subtract 5 from R0 and set APSR flags</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    ITTE   </a:t>
            </a:r>
            <a:r>
              <a:rPr lang="en-US" sz="2000" dirty="0" smtClean="0">
                <a:latin typeface="Lucida Console" panose="020B0609040504020204" pitchFamily="49" charset="0"/>
              </a:rPr>
              <a:t>LE          ; Set up conditional execution</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 “TTE” means 3 cond. </a:t>
            </a:r>
            <a:r>
              <a:rPr lang="en-US" sz="2000" dirty="0">
                <a:latin typeface="Lucida Console" panose="020B0609040504020204" pitchFamily="49" charset="0"/>
              </a:rPr>
              <a:t>i</a:t>
            </a:r>
            <a:r>
              <a:rPr lang="en-US" sz="2000" dirty="0" smtClean="0">
                <a:latin typeface="Lucida Console" panose="020B0609040504020204" pitchFamily="49" charset="0"/>
              </a:rPr>
              <a:t>nstructions to follow</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 T: 1</a:t>
            </a:r>
            <a:r>
              <a:rPr lang="en-US" sz="2000" baseline="30000" dirty="0" smtClean="0">
                <a:latin typeface="Lucida Console" panose="020B0609040504020204" pitchFamily="49" charset="0"/>
              </a:rPr>
              <a:t>st</a:t>
            </a:r>
            <a:r>
              <a:rPr lang="en-US" sz="2000" dirty="0" smtClean="0">
                <a:latin typeface="Lucida Console" panose="020B0609040504020204" pitchFamily="49" charset="0"/>
              </a:rPr>
              <a:t> instruction must use LE condition</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 T: 2</a:t>
            </a:r>
            <a:r>
              <a:rPr lang="en-US" sz="2000" baseline="30000" dirty="0" smtClean="0">
                <a:latin typeface="Lucida Console" panose="020B0609040504020204" pitchFamily="49" charset="0"/>
              </a:rPr>
              <a:t>nd</a:t>
            </a:r>
            <a:r>
              <a:rPr lang="en-US" sz="2000" dirty="0" smtClean="0">
                <a:latin typeface="Lucida Console" panose="020B0609040504020204" pitchFamily="49" charset="0"/>
              </a:rPr>
              <a:t> instruction must use LE condition</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 E: 3</a:t>
            </a:r>
            <a:r>
              <a:rPr lang="en-US" sz="2000" baseline="30000" dirty="0" smtClean="0">
                <a:latin typeface="Lucida Console" panose="020B0609040504020204" pitchFamily="49" charset="0"/>
              </a:rPr>
              <a:t>rd</a:t>
            </a:r>
            <a:r>
              <a:rPr lang="en-US" sz="2000" dirty="0" smtClean="0">
                <a:latin typeface="Lucida Console" panose="020B0609040504020204" pitchFamily="49" charset="0"/>
              </a:rPr>
              <a:t> instruction must use GT condition</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ADDLE </a:t>
            </a:r>
            <a:r>
              <a:rPr lang="en-US" sz="2000" dirty="0">
                <a:latin typeface="Lucida Console" panose="020B0609040504020204" pitchFamily="49" charset="0"/>
              </a:rPr>
              <a:t>R1,R1,#1     ; if (R0 </a:t>
            </a:r>
            <a:r>
              <a:rPr lang="en-US" sz="2000" dirty="0" smtClean="0">
                <a:latin typeface="Lucida Console" panose="020B0609040504020204" pitchFamily="49" charset="0"/>
              </a:rPr>
              <a:t>&lt;= 0) </a:t>
            </a:r>
            <a:r>
              <a:rPr lang="en-US" sz="2000" dirty="0">
                <a:latin typeface="Lucida Console" panose="020B0609040504020204" pitchFamily="49" charset="0"/>
              </a:rPr>
              <a:t>R1++; else </a:t>
            </a:r>
            <a:r>
              <a:rPr lang="en-US" sz="2000" dirty="0" smtClean="0">
                <a:latin typeface="Lucida Console" panose="020B0609040504020204" pitchFamily="49" charset="0"/>
              </a:rPr>
              <a:t>NOP;</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SUBLE </a:t>
            </a:r>
            <a:r>
              <a:rPr lang="en-US" sz="2000" dirty="0">
                <a:latin typeface="Lucida Console" panose="020B0609040504020204" pitchFamily="49" charset="0"/>
              </a:rPr>
              <a:t>R2,R2,#1  </a:t>
            </a:r>
            <a:r>
              <a:rPr lang="en-US" sz="2000" dirty="0" smtClean="0">
                <a:latin typeface="Lucida Console" panose="020B0609040504020204" pitchFamily="49" charset="0"/>
              </a:rPr>
              <a:t>   ; </a:t>
            </a:r>
            <a:r>
              <a:rPr lang="en-US" sz="2000" dirty="0">
                <a:latin typeface="Lucida Console" panose="020B0609040504020204" pitchFamily="49" charset="0"/>
              </a:rPr>
              <a:t>if (R0 </a:t>
            </a:r>
            <a:r>
              <a:rPr lang="en-US" sz="2000" dirty="0" smtClean="0">
                <a:latin typeface="Lucida Console" panose="020B0609040504020204" pitchFamily="49" charset="0"/>
              </a:rPr>
              <a:t>&lt;= 0) </a:t>
            </a:r>
            <a:r>
              <a:rPr lang="en-US" sz="2000" dirty="0">
                <a:latin typeface="Lucida Console" panose="020B0609040504020204" pitchFamily="49" charset="0"/>
              </a:rPr>
              <a:t>R2--; else </a:t>
            </a:r>
            <a:r>
              <a:rPr lang="en-US" sz="2000" dirty="0" smtClean="0">
                <a:latin typeface="Lucida Console" panose="020B0609040504020204" pitchFamily="49" charset="0"/>
              </a:rPr>
              <a:t>NOP;</a:t>
            </a:r>
            <a:endParaRPr lang="en-US" sz="2000" dirty="0">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ADDGT </a:t>
            </a:r>
            <a:r>
              <a:rPr lang="en-US" sz="2000" dirty="0">
                <a:latin typeface="Lucida Console" panose="020B0609040504020204" pitchFamily="49" charset="0"/>
              </a:rPr>
              <a:t>R3,R3,R2   </a:t>
            </a:r>
            <a:r>
              <a:rPr lang="en-US" sz="2000" dirty="0" smtClean="0">
                <a:latin typeface="Lucida Console" panose="020B0609040504020204" pitchFamily="49" charset="0"/>
              </a:rPr>
              <a:t>  ; </a:t>
            </a:r>
            <a:r>
              <a:rPr lang="en-US" sz="2000" dirty="0">
                <a:latin typeface="Lucida Console" panose="020B0609040504020204" pitchFamily="49" charset="0"/>
              </a:rPr>
              <a:t>if (R0 </a:t>
            </a:r>
            <a:r>
              <a:rPr lang="en-US" sz="2000" dirty="0" smtClean="0">
                <a:latin typeface="Lucida Console" panose="020B0609040504020204" pitchFamily="49" charset="0"/>
              </a:rPr>
              <a:t>&gt; 0) </a:t>
            </a:r>
            <a:r>
              <a:rPr lang="en-US" sz="2000" dirty="0">
                <a:latin typeface="Lucida Console" panose="020B0609040504020204" pitchFamily="49" charset="0"/>
              </a:rPr>
              <a:t>R3 = R3 </a:t>
            </a:r>
            <a:r>
              <a:rPr lang="en-US" sz="2000" dirty="0" smtClean="0">
                <a:latin typeface="Lucida Console" panose="020B0609040504020204" pitchFamily="49" charset="0"/>
              </a:rPr>
              <a:t>+ R2; else NOP;</a:t>
            </a:r>
          </a:p>
          <a:p>
            <a:pPr marL="0" indent="0">
              <a:buNone/>
            </a:pPr>
            <a:endParaRPr lang="en-US" sz="2000" dirty="0"/>
          </a:p>
        </p:txBody>
      </p:sp>
      <p:sp>
        <p:nvSpPr>
          <p:cNvPr id="4" name="Slide Number Placeholder 3"/>
          <p:cNvSpPr>
            <a:spLocks noGrp="1"/>
          </p:cNvSpPr>
          <p:nvPr>
            <p:ph type="sldNum" sz="quarter" idx="12"/>
          </p:nvPr>
        </p:nvSpPr>
        <p:spPr/>
        <p:txBody>
          <a:bodyPr/>
          <a:lstStyle/>
          <a:p>
            <a:fld id="{F9E463A4-CC55-4EB3-8549-8876C08BF813}" type="slidenum">
              <a:rPr lang="en-US" smtClean="0"/>
              <a:t>47</a:t>
            </a:fld>
            <a:endParaRPr lang="en-US" dirty="0"/>
          </a:p>
        </p:txBody>
      </p:sp>
    </p:spTree>
    <p:extLst>
      <p:ext uri="{BB962C8B-B14F-4D97-AF65-F5344CB8AC3E}">
        <p14:creationId xmlns:p14="http://schemas.microsoft.com/office/powerpoint/2010/main" val="13882668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 Porting uCOS</a:t>
            </a:r>
            <a:endParaRPr lang="en-US" dirty="0"/>
          </a:p>
        </p:txBody>
      </p:sp>
      <p:sp>
        <p:nvSpPr>
          <p:cNvPr id="3" name="Content Placeholder 2"/>
          <p:cNvSpPr>
            <a:spLocks noGrp="1"/>
          </p:cNvSpPr>
          <p:nvPr>
            <p:ph idx="1"/>
          </p:nvPr>
        </p:nvSpPr>
        <p:spPr>
          <a:xfrm>
            <a:off x="838199" y="1825625"/>
            <a:ext cx="10801027" cy="4351338"/>
          </a:xfrm>
        </p:spPr>
        <p:txBody>
          <a:bodyPr>
            <a:normAutofit/>
          </a:bodyPr>
          <a:lstStyle/>
          <a:p>
            <a:pPr marL="0" indent="0">
              <a:buNone/>
            </a:pPr>
            <a:r>
              <a:rPr lang="en-US" b="1" dirty="0" smtClean="0"/>
              <a:t>IT block</a:t>
            </a:r>
          </a:p>
          <a:p>
            <a:pPr marL="0" indent="0">
              <a:buNone/>
            </a:pPr>
            <a:r>
              <a:rPr lang="en-US" dirty="0" smtClean="0"/>
              <a:t>Some Thumb instructions, notably branch instructions (B, BX) don’t have to be in an IT block to have an appended condition. </a:t>
            </a:r>
          </a:p>
          <a:p>
            <a:pPr marL="0" indent="0">
              <a:buNone/>
            </a:pPr>
            <a:endParaRPr lang="en-US" sz="2000" dirty="0">
              <a:latin typeface="Lucida Console" panose="020B0609040504020204" pitchFamily="49" charset="0"/>
            </a:endParaRPr>
          </a:p>
          <a:p>
            <a:pPr marL="0" indent="0">
              <a:buNone/>
            </a:pPr>
            <a:r>
              <a:rPr lang="en-US" sz="2000" dirty="0" smtClean="0">
                <a:latin typeface="Lucida Console" panose="020B0609040504020204" pitchFamily="49" charset="0"/>
              </a:rPr>
              <a:t>    CMP R0,#5     ; Compare R0 to 5 and set APSR flags</a:t>
            </a:r>
          </a:p>
          <a:p>
            <a:pPr marL="0" indent="0">
              <a:buNone/>
            </a:pPr>
            <a:r>
              <a:rPr lang="en-US" sz="2000" dirty="0">
                <a:latin typeface="Lucida Console" panose="020B0609040504020204" pitchFamily="49" charset="0"/>
              </a:rPr>
              <a:t> </a:t>
            </a:r>
            <a:r>
              <a:rPr lang="en-US" sz="2000" dirty="0" smtClean="0">
                <a:latin typeface="Lucida Console" panose="020B0609040504020204" pitchFamily="49" charset="0"/>
              </a:rPr>
              <a:t>   BGE Label1    ; if (R0 &gt;= 5) branch to Label1; else NOP;</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48</a:t>
            </a:fld>
            <a:endParaRPr lang="en-US" dirty="0"/>
          </a:p>
        </p:txBody>
      </p:sp>
    </p:spTree>
    <p:extLst>
      <p:ext uri="{BB962C8B-B14F-4D97-AF65-F5344CB8AC3E}">
        <p14:creationId xmlns:p14="http://schemas.microsoft.com/office/powerpoint/2010/main" val="15518592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 Categories</a:t>
            </a:r>
            <a:endParaRPr lang="en-US" dirty="0"/>
          </a:p>
        </p:txBody>
      </p:sp>
      <p:sp>
        <p:nvSpPr>
          <p:cNvPr id="3" name="Content Placeholder 2"/>
          <p:cNvSpPr>
            <a:spLocks noGrp="1"/>
          </p:cNvSpPr>
          <p:nvPr>
            <p:ph idx="1"/>
          </p:nvPr>
        </p:nvSpPr>
        <p:spPr/>
        <p:txBody>
          <a:bodyPr>
            <a:normAutofit/>
          </a:bodyPr>
          <a:lstStyle/>
          <a:p>
            <a:r>
              <a:rPr lang="en-US" dirty="0" smtClean="0"/>
              <a:t>Task Management – OSTaskCreate(), etc.</a:t>
            </a:r>
          </a:p>
          <a:p>
            <a:r>
              <a:rPr lang="en-US" dirty="0" smtClean="0"/>
              <a:t>Time Management – OSTimeDly(), etc.</a:t>
            </a:r>
          </a:p>
          <a:p>
            <a:r>
              <a:rPr lang="en-US" dirty="0" smtClean="0"/>
              <a:t>Interrupt Management – OSIntEnter(), OSIntExit()</a:t>
            </a:r>
          </a:p>
          <a:p>
            <a:r>
              <a:rPr lang="en-US" dirty="0" smtClean="0"/>
              <a:t>Task Synchronization/Communication/Event Handling</a:t>
            </a:r>
          </a:p>
          <a:p>
            <a:pPr lvl="1"/>
            <a:r>
              <a:rPr lang="en-US" dirty="0" smtClean="0"/>
              <a:t>Semaphores – OSSemPend(), etc.</a:t>
            </a:r>
            <a:endParaRPr lang="en-US" dirty="0"/>
          </a:p>
          <a:p>
            <a:pPr lvl="1"/>
            <a:r>
              <a:rPr lang="en-US" dirty="0" smtClean="0"/>
              <a:t>Mutexes – OSMutexPend(), etc.</a:t>
            </a:r>
            <a:endParaRPr lang="en-US" dirty="0"/>
          </a:p>
          <a:p>
            <a:pPr lvl="1"/>
            <a:r>
              <a:rPr lang="en-US" dirty="0" smtClean="0"/>
              <a:t>Message Mailboxes – OSMboxPend(), etc.</a:t>
            </a:r>
          </a:p>
          <a:p>
            <a:pPr lvl="1"/>
            <a:r>
              <a:rPr lang="en-US" dirty="0" smtClean="0"/>
              <a:t>Message Queues – OSQPend(), etc.</a:t>
            </a:r>
          </a:p>
          <a:p>
            <a:pPr lvl="1"/>
            <a:r>
              <a:rPr lang="en-US" dirty="0" smtClean="0"/>
              <a:t>Event Flags – OSFlagPend(), etc.</a:t>
            </a:r>
          </a:p>
        </p:txBody>
      </p:sp>
      <p:sp>
        <p:nvSpPr>
          <p:cNvPr id="4" name="Slide Number Placeholder 3"/>
          <p:cNvSpPr>
            <a:spLocks noGrp="1"/>
          </p:cNvSpPr>
          <p:nvPr>
            <p:ph type="sldNum" sz="quarter" idx="12"/>
          </p:nvPr>
        </p:nvSpPr>
        <p:spPr/>
        <p:txBody>
          <a:bodyPr/>
          <a:lstStyle/>
          <a:p>
            <a:fld id="{F9E463A4-CC55-4EB3-8549-8876C08BF813}" type="slidenum">
              <a:rPr lang="en-US" smtClean="0"/>
              <a:t>49</a:t>
            </a:fld>
            <a:endParaRPr lang="en-US" dirty="0"/>
          </a:p>
        </p:txBody>
      </p:sp>
    </p:spTree>
    <p:extLst>
      <p:ext uri="{BB962C8B-B14F-4D97-AF65-F5344CB8AC3E}">
        <p14:creationId xmlns:p14="http://schemas.microsoft.com/office/powerpoint/2010/main" val="3964550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pointers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5</a:t>
            </a:fld>
            <a:endParaRPr lang="en-US" dirty="0"/>
          </a:p>
        </p:txBody>
      </p:sp>
      <p:sp>
        <p:nvSpPr>
          <p:cNvPr id="4" name="TextBox 3"/>
          <p:cNvSpPr txBox="1"/>
          <p:nvPr/>
        </p:nvSpPr>
        <p:spPr>
          <a:xfrm>
            <a:off x="746761" y="1722756"/>
            <a:ext cx="5772898" cy="4524315"/>
          </a:xfrm>
          <a:prstGeom prst="rect">
            <a:avLst/>
          </a:prstGeom>
          <a:noFill/>
        </p:spPr>
        <p:txBody>
          <a:bodyPr wrap="square" rtlCol="0">
            <a:spAutoFit/>
          </a:bodyPr>
          <a:lstStyle/>
          <a:p>
            <a:r>
              <a:rPr lang="en-US" dirty="0" smtClean="0"/>
              <a:t>int x = 5;</a:t>
            </a:r>
          </a:p>
          <a:p>
            <a:endParaRPr lang="en-US" dirty="0"/>
          </a:p>
          <a:p>
            <a:r>
              <a:rPr lang="en-US" dirty="0"/>
              <a:t>int* </a:t>
            </a:r>
            <a:r>
              <a:rPr lang="en-US" dirty="0" smtClean="0"/>
              <a:t>px = &amp;x;    // The value of </a:t>
            </a:r>
            <a:r>
              <a:rPr lang="en-US" dirty="0" err="1" smtClean="0"/>
              <a:t>px</a:t>
            </a:r>
            <a:r>
              <a:rPr lang="en-US" dirty="0" smtClean="0"/>
              <a:t> is the address of x</a:t>
            </a:r>
          </a:p>
          <a:p>
            <a:endParaRPr lang="en-US" dirty="0"/>
          </a:p>
          <a:p>
            <a:r>
              <a:rPr lang="en-US" dirty="0"/>
              <a:t>i</a:t>
            </a:r>
            <a:r>
              <a:rPr lang="en-US" dirty="0" smtClean="0"/>
              <a:t>nt y = 6;</a:t>
            </a:r>
          </a:p>
          <a:p>
            <a:endParaRPr lang="en-US" dirty="0"/>
          </a:p>
          <a:p>
            <a:r>
              <a:rPr lang="en-US" dirty="0" smtClean="0"/>
              <a:t>int* py = &amp;y;   // </a:t>
            </a:r>
            <a:r>
              <a:rPr lang="en-US" dirty="0"/>
              <a:t>The value of </a:t>
            </a:r>
            <a:r>
              <a:rPr lang="en-US" dirty="0" smtClean="0"/>
              <a:t>py </a:t>
            </a:r>
            <a:r>
              <a:rPr lang="en-US" dirty="0"/>
              <a:t>is the address of </a:t>
            </a:r>
            <a:r>
              <a:rPr lang="en-US" dirty="0" smtClean="0"/>
              <a:t>y</a:t>
            </a:r>
            <a:endParaRPr lang="en-US" dirty="0"/>
          </a:p>
          <a:p>
            <a:endParaRPr lang="en-US" dirty="0" smtClean="0"/>
          </a:p>
          <a:p>
            <a:r>
              <a:rPr lang="en-US" dirty="0"/>
              <a:t> </a:t>
            </a:r>
            <a:r>
              <a:rPr lang="en-US" dirty="0" smtClean="0"/>
              <a:t>    *(</a:t>
            </a:r>
            <a:r>
              <a:rPr lang="en-US" dirty="0" err="1"/>
              <a:t>pointer_to_data</a:t>
            </a:r>
            <a:r>
              <a:rPr lang="en-US" dirty="0"/>
              <a:t>) is “the value stored at address </a:t>
            </a:r>
            <a:r>
              <a:rPr lang="en-US" i="1" dirty="0"/>
              <a:t>data</a:t>
            </a:r>
            <a:r>
              <a:rPr lang="en-US" dirty="0" smtClean="0"/>
              <a:t>”</a:t>
            </a:r>
          </a:p>
          <a:p>
            <a:endParaRPr lang="en-US" dirty="0"/>
          </a:p>
          <a:p>
            <a:r>
              <a:rPr lang="en-US" dirty="0" err="1" smtClean="0"/>
              <a:t>printf</a:t>
            </a:r>
            <a:r>
              <a:rPr lang="en-US" dirty="0" smtClean="0"/>
              <a:t>(“%d”, *px);   //   5       “dereference” px</a:t>
            </a:r>
          </a:p>
          <a:p>
            <a:endParaRPr lang="en-US" dirty="0"/>
          </a:p>
          <a:p>
            <a:r>
              <a:rPr lang="en-US" dirty="0" smtClean="0"/>
              <a:t>*py = *px + *</a:t>
            </a:r>
            <a:r>
              <a:rPr lang="en-US" dirty="0" err="1" smtClean="0"/>
              <a:t>py</a:t>
            </a:r>
            <a:r>
              <a:rPr lang="en-US" dirty="0" smtClean="0"/>
              <a:t>;  // value of y = value of x + value of y</a:t>
            </a:r>
            <a:endParaRPr lang="en-US" dirty="0"/>
          </a:p>
          <a:p>
            <a:endParaRPr lang="en-US" dirty="0" smtClean="0"/>
          </a:p>
          <a:p>
            <a:r>
              <a:rPr lang="en-US" dirty="0" smtClean="0"/>
              <a:t>Same result as y = x + y</a:t>
            </a:r>
            <a:endParaRPr lang="en-US" dirty="0"/>
          </a:p>
          <a:p>
            <a:endParaRPr lang="en-US" dirty="0" smtClean="0"/>
          </a:p>
        </p:txBody>
      </p:sp>
      <p:sp>
        <p:nvSpPr>
          <p:cNvPr id="8" name="Rectangle 7"/>
          <p:cNvSpPr/>
          <p:nvPr/>
        </p:nvSpPr>
        <p:spPr>
          <a:xfrm>
            <a:off x="6568440" y="2270760"/>
            <a:ext cx="4084320" cy="1592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045242" y="1613416"/>
            <a:ext cx="764953" cy="369332"/>
          </a:xfrm>
          <a:prstGeom prst="rect">
            <a:avLst/>
          </a:prstGeom>
          <a:noFill/>
        </p:spPr>
        <p:txBody>
          <a:bodyPr wrap="none" rtlCol="0">
            <a:spAutoFit/>
          </a:bodyPr>
          <a:lstStyle/>
          <a:p>
            <a:r>
              <a:rPr lang="en-US" b="1" dirty="0" smtClean="0"/>
              <a:t>SRAM</a:t>
            </a:r>
            <a:endParaRPr lang="en-US" b="1" dirty="0"/>
          </a:p>
        </p:txBody>
      </p:sp>
      <p:sp>
        <p:nvSpPr>
          <p:cNvPr id="15" name="TextBox 14"/>
          <p:cNvSpPr txBox="1"/>
          <p:nvPr/>
        </p:nvSpPr>
        <p:spPr>
          <a:xfrm>
            <a:off x="6836305" y="2603451"/>
            <a:ext cx="459058" cy="369332"/>
          </a:xfrm>
          <a:prstGeom prst="rect">
            <a:avLst/>
          </a:prstGeom>
          <a:noFill/>
        </p:spPr>
        <p:txBody>
          <a:bodyPr wrap="square" rtlCol="0">
            <a:spAutoFit/>
          </a:bodyPr>
          <a:lstStyle/>
          <a:p>
            <a:pPr algn="r"/>
            <a:r>
              <a:rPr lang="en-US" dirty="0" smtClean="0"/>
              <a:t>px</a:t>
            </a:r>
            <a:endParaRPr lang="en-US" dirty="0"/>
          </a:p>
        </p:txBody>
      </p:sp>
      <p:sp>
        <p:nvSpPr>
          <p:cNvPr id="16" name="Rectangle 15"/>
          <p:cNvSpPr/>
          <p:nvPr/>
        </p:nvSpPr>
        <p:spPr>
          <a:xfrm>
            <a:off x="7344144" y="265778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261799" y="2597310"/>
            <a:ext cx="922571" cy="369332"/>
          </a:xfrm>
          <a:prstGeom prst="rect">
            <a:avLst/>
          </a:prstGeom>
          <a:noFill/>
        </p:spPr>
        <p:txBody>
          <a:bodyPr wrap="square" rtlCol="0">
            <a:spAutoFit/>
          </a:bodyPr>
          <a:lstStyle/>
          <a:p>
            <a:pPr algn="r"/>
            <a:r>
              <a:rPr lang="en-US" dirty="0" smtClean="0"/>
              <a:t>x</a:t>
            </a:r>
            <a:endParaRPr lang="en-US" dirty="0"/>
          </a:p>
        </p:txBody>
      </p:sp>
      <p:sp>
        <p:nvSpPr>
          <p:cNvPr id="19" name="Rectangle 18"/>
          <p:cNvSpPr/>
          <p:nvPr/>
        </p:nvSpPr>
        <p:spPr>
          <a:xfrm>
            <a:off x="9159208" y="265778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0" name="Straight Arrow Connector 19"/>
          <p:cNvCxnSpPr/>
          <p:nvPr/>
        </p:nvCxnSpPr>
        <p:spPr>
          <a:xfrm>
            <a:off x="7581900" y="2788920"/>
            <a:ext cx="1333500"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6821065" y="3159711"/>
            <a:ext cx="459058" cy="369332"/>
          </a:xfrm>
          <a:prstGeom prst="rect">
            <a:avLst/>
          </a:prstGeom>
          <a:noFill/>
        </p:spPr>
        <p:txBody>
          <a:bodyPr wrap="square" rtlCol="0">
            <a:spAutoFit/>
          </a:bodyPr>
          <a:lstStyle/>
          <a:p>
            <a:pPr algn="r"/>
            <a:r>
              <a:rPr lang="en-US" dirty="0" smtClean="0"/>
              <a:t>py</a:t>
            </a:r>
            <a:endParaRPr lang="en-US" dirty="0"/>
          </a:p>
        </p:txBody>
      </p:sp>
      <p:sp>
        <p:nvSpPr>
          <p:cNvPr id="32" name="Rectangle 31"/>
          <p:cNvSpPr/>
          <p:nvPr/>
        </p:nvSpPr>
        <p:spPr>
          <a:xfrm>
            <a:off x="7328904" y="321404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8246559" y="3153570"/>
            <a:ext cx="922571" cy="369332"/>
          </a:xfrm>
          <a:prstGeom prst="rect">
            <a:avLst/>
          </a:prstGeom>
          <a:noFill/>
        </p:spPr>
        <p:txBody>
          <a:bodyPr wrap="square" rtlCol="0">
            <a:spAutoFit/>
          </a:bodyPr>
          <a:lstStyle/>
          <a:p>
            <a:pPr algn="r"/>
            <a:r>
              <a:rPr lang="en-US" dirty="0"/>
              <a:t>y</a:t>
            </a:r>
          </a:p>
        </p:txBody>
      </p:sp>
      <p:sp>
        <p:nvSpPr>
          <p:cNvPr id="34" name="Rectangle 33"/>
          <p:cNvSpPr/>
          <p:nvPr/>
        </p:nvSpPr>
        <p:spPr>
          <a:xfrm>
            <a:off x="9143968" y="321404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cxnSp>
        <p:nvCxnSpPr>
          <p:cNvPr id="35" name="Straight Arrow Connector 34"/>
          <p:cNvCxnSpPr/>
          <p:nvPr/>
        </p:nvCxnSpPr>
        <p:spPr>
          <a:xfrm>
            <a:off x="7581900" y="3345180"/>
            <a:ext cx="1318260"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6553200" y="4305300"/>
            <a:ext cx="4084320" cy="1592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6821065" y="4637991"/>
            <a:ext cx="459058" cy="369332"/>
          </a:xfrm>
          <a:prstGeom prst="rect">
            <a:avLst/>
          </a:prstGeom>
          <a:noFill/>
        </p:spPr>
        <p:txBody>
          <a:bodyPr wrap="square" rtlCol="0">
            <a:spAutoFit/>
          </a:bodyPr>
          <a:lstStyle/>
          <a:p>
            <a:pPr algn="r"/>
            <a:r>
              <a:rPr lang="en-US" dirty="0" smtClean="0"/>
              <a:t>px</a:t>
            </a:r>
            <a:endParaRPr lang="en-US" dirty="0"/>
          </a:p>
        </p:txBody>
      </p:sp>
      <p:sp>
        <p:nvSpPr>
          <p:cNvPr id="38" name="Rectangle 37"/>
          <p:cNvSpPr/>
          <p:nvPr/>
        </p:nvSpPr>
        <p:spPr>
          <a:xfrm>
            <a:off x="7328904" y="469232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8246559" y="4631850"/>
            <a:ext cx="922571" cy="369332"/>
          </a:xfrm>
          <a:prstGeom prst="rect">
            <a:avLst/>
          </a:prstGeom>
          <a:noFill/>
        </p:spPr>
        <p:txBody>
          <a:bodyPr wrap="square" rtlCol="0">
            <a:spAutoFit/>
          </a:bodyPr>
          <a:lstStyle/>
          <a:p>
            <a:pPr algn="r"/>
            <a:r>
              <a:rPr lang="en-US" dirty="0" smtClean="0"/>
              <a:t>x</a:t>
            </a:r>
            <a:endParaRPr lang="en-US" dirty="0"/>
          </a:p>
        </p:txBody>
      </p:sp>
      <p:sp>
        <p:nvSpPr>
          <p:cNvPr id="40" name="Rectangle 39"/>
          <p:cNvSpPr/>
          <p:nvPr/>
        </p:nvSpPr>
        <p:spPr>
          <a:xfrm>
            <a:off x="9143968" y="469232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41" name="Straight Arrow Connector 40"/>
          <p:cNvCxnSpPr/>
          <p:nvPr/>
        </p:nvCxnSpPr>
        <p:spPr>
          <a:xfrm>
            <a:off x="7581900" y="4815840"/>
            <a:ext cx="1318260" cy="762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6805825" y="5194251"/>
            <a:ext cx="459058" cy="369332"/>
          </a:xfrm>
          <a:prstGeom prst="rect">
            <a:avLst/>
          </a:prstGeom>
          <a:noFill/>
        </p:spPr>
        <p:txBody>
          <a:bodyPr wrap="square" rtlCol="0">
            <a:spAutoFit/>
          </a:bodyPr>
          <a:lstStyle/>
          <a:p>
            <a:pPr algn="r"/>
            <a:r>
              <a:rPr lang="en-US" dirty="0" smtClean="0"/>
              <a:t>py</a:t>
            </a:r>
            <a:endParaRPr lang="en-US" dirty="0"/>
          </a:p>
        </p:txBody>
      </p:sp>
      <p:sp>
        <p:nvSpPr>
          <p:cNvPr id="43" name="Rectangle 42"/>
          <p:cNvSpPr/>
          <p:nvPr/>
        </p:nvSpPr>
        <p:spPr>
          <a:xfrm>
            <a:off x="7313664" y="524858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8231319" y="5188110"/>
            <a:ext cx="922571" cy="369332"/>
          </a:xfrm>
          <a:prstGeom prst="rect">
            <a:avLst/>
          </a:prstGeom>
          <a:noFill/>
        </p:spPr>
        <p:txBody>
          <a:bodyPr wrap="square" rtlCol="0">
            <a:spAutoFit/>
          </a:bodyPr>
          <a:lstStyle/>
          <a:p>
            <a:pPr algn="r"/>
            <a:r>
              <a:rPr lang="en-US" dirty="0"/>
              <a:t>y</a:t>
            </a:r>
          </a:p>
        </p:txBody>
      </p:sp>
      <p:sp>
        <p:nvSpPr>
          <p:cNvPr id="45" name="Rectangle 44"/>
          <p:cNvSpPr/>
          <p:nvPr/>
        </p:nvSpPr>
        <p:spPr>
          <a:xfrm>
            <a:off x="9128728" y="524858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cxnSp>
        <p:nvCxnSpPr>
          <p:cNvPr id="46" name="Straight Arrow Connector 45"/>
          <p:cNvCxnSpPr/>
          <p:nvPr/>
        </p:nvCxnSpPr>
        <p:spPr>
          <a:xfrm>
            <a:off x="7581900" y="5379720"/>
            <a:ext cx="1303020"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7115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 Categories</a:t>
            </a:r>
            <a:endParaRPr lang="en-US" dirty="0"/>
          </a:p>
        </p:txBody>
      </p:sp>
      <p:sp>
        <p:nvSpPr>
          <p:cNvPr id="3" name="Content Placeholder 2"/>
          <p:cNvSpPr>
            <a:spLocks noGrp="1"/>
          </p:cNvSpPr>
          <p:nvPr>
            <p:ph idx="1"/>
          </p:nvPr>
        </p:nvSpPr>
        <p:spPr/>
        <p:txBody>
          <a:bodyPr>
            <a:normAutofit/>
          </a:bodyPr>
          <a:lstStyle/>
          <a:p>
            <a:r>
              <a:rPr lang="en-US" dirty="0"/>
              <a:t>Memory Management – OSMemGet(), etc</a:t>
            </a:r>
            <a:r>
              <a:rPr lang="en-US" dirty="0" smtClean="0"/>
              <a:t>.</a:t>
            </a:r>
          </a:p>
          <a:p>
            <a:r>
              <a:rPr lang="en-US" dirty="0" smtClean="0"/>
              <a:t>User-Defined Functions (hooks or call-backs) – OSTimeTickHook(), etc.</a:t>
            </a:r>
          </a:p>
          <a:p>
            <a:r>
              <a:rPr lang="en-US" dirty="0" smtClean="0"/>
              <a:t>Miscellaneous – OSStart(), etc.</a:t>
            </a:r>
          </a:p>
        </p:txBody>
      </p:sp>
      <p:sp>
        <p:nvSpPr>
          <p:cNvPr id="4" name="Slide Number Placeholder 3"/>
          <p:cNvSpPr>
            <a:spLocks noGrp="1"/>
          </p:cNvSpPr>
          <p:nvPr>
            <p:ph type="sldNum" sz="quarter" idx="12"/>
          </p:nvPr>
        </p:nvSpPr>
        <p:spPr/>
        <p:txBody>
          <a:bodyPr/>
          <a:lstStyle/>
          <a:p>
            <a:fld id="{F9E463A4-CC55-4EB3-8549-8876C08BF813}" type="slidenum">
              <a:rPr lang="en-US" smtClean="0"/>
              <a:t>50</a:t>
            </a:fld>
            <a:endParaRPr lang="en-US" dirty="0"/>
          </a:p>
        </p:txBody>
      </p:sp>
    </p:spTree>
    <p:extLst>
      <p:ext uri="{BB962C8B-B14F-4D97-AF65-F5344CB8AC3E}">
        <p14:creationId xmlns:p14="http://schemas.microsoft.com/office/powerpoint/2010/main" val="542558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Task Management</a:t>
            </a:r>
            <a:endParaRPr lang="en-US" dirty="0"/>
          </a:p>
        </p:txBody>
      </p:sp>
      <p:sp>
        <p:nvSpPr>
          <p:cNvPr id="3" name="Content Placeholder 2"/>
          <p:cNvSpPr>
            <a:spLocks noGrp="1"/>
          </p:cNvSpPr>
          <p:nvPr>
            <p:ph idx="1"/>
          </p:nvPr>
        </p:nvSpPr>
        <p:spPr/>
        <p:txBody>
          <a:bodyPr>
            <a:normAutofit lnSpcReduction="10000"/>
          </a:bodyPr>
          <a:lstStyle/>
          <a:p>
            <a:r>
              <a:rPr lang="en-US" sz="2200" b="1" dirty="0"/>
              <a:t>INT8U OSTaskCreate(void (*task)(void *pd), void *pdata, OS_STK *ptos, INT8U prio)</a:t>
            </a:r>
          </a:p>
          <a:p>
            <a:pPr lvl="1"/>
            <a:r>
              <a:rPr lang="en-US" dirty="0"/>
              <a:t>Tasks can be created before OSStart() is called – eg, the “Startup task”</a:t>
            </a:r>
          </a:p>
          <a:p>
            <a:pPr lvl="1"/>
            <a:r>
              <a:rPr lang="en-US" dirty="0"/>
              <a:t>Can be created by other tasks</a:t>
            </a:r>
          </a:p>
          <a:p>
            <a:pPr lvl="1"/>
            <a:r>
              <a:rPr lang="en-US" dirty="0"/>
              <a:t>Cannot be created by ISR code i.e. if interrupt nesting depth &gt; 0</a:t>
            </a:r>
          </a:p>
          <a:p>
            <a:pPr lvl="1"/>
            <a:r>
              <a:rPr lang="en-US" dirty="0"/>
              <a:t>Priority - should not use 0...3, (OS_LOWEST_PRIORITY-3)…OS_LOWEST_PRIORITY. They are reserved for use by uCOS.</a:t>
            </a:r>
          </a:p>
          <a:p>
            <a:pPr lvl="1"/>
            <a:r>
              <a:rPr lang="en-US" dirty="0"/>
              <a:t>Returns OS_ERR_NONE or an error code</a:t>
            </a:r>
          </a:p>
          <a:p>
            <a:r>
              <a:rPr lang="en-US" sz="2400" b="1" dirty="0" smtClean="0"/>
              <a:t>INT8U OSTaskChangePrio(INT8U oldprio, INT8U newprio)</a:t>
            </a:r>
          </a:p>
          <a:p>
            <a:pPr lvl="1"/>
            <a:r>
              <a:rPr lang="en-US" sz="2000" dirty="0" smtClean="0"/>
              <a:t>Changes the priority of a task (tasks are identified by their priority)</a:t>
            </a:r>
          </a:p>
          <a:p>
            <a:pPr lvl="1"/>
            <a:r>
              <a:rPr lang="en-US" sz="2000" dirty="0" smtClean="0"/>
              <a:t>Remember priorities are unique in uCOS</a:t>
            </a:r>
          </a:p>
          <a:p>
            <a:pPr lvl="1"/>
            <a:r>
              <a:rPr lang="en-US" sz="2000" dirty="0" smtClean="0"/>
              <a:t>See priority notes for OSTaskCreate()</a:t>
            </a:r>
          </a:p>
          <a:p>
            <a:pPr lvl="1"/>
            <a:r>
              <a:rPr lang="en-US" sz="2000" dirty="0" smtClean="0"/>
              <a:t>Returns OS_ERR_NONE or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51</a:t>
            </a:fld>
            <a:endParaRPr lang="en-US" dirty="0"/>
          </a:p>
        </p:txBody>
      </p:sp>
    </p:spTree>
    <p:extLst>
      <p:ext uri="{BB962C8B-B14F-4D97-AF65-F5344CB8AC3E}">
        <p14:creationId xmlns:p14="http://schemas.microsoft.com/office/powerpoint/2010/main" val="3356145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Task Management</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b="1" dirty="0" smtClean="0"/>
              <a:t>INT8U OSTaskCreateExt(void </a:t>
            </a:r>
            <a:r>
              <a:rPr lang="en-US" b="1" dirty="0"/>
              <a:t>(*task)(void *pd</a:t>
            </a:r>
            <a:r>
              <a:rPr lang="en-US" b="1" dirty="0" smtClean="0"/>
              <a:t>), </a:t>
            </a:r>
            <a:r>
              <a:rPr lang="en-US" b="1" dirty="0"/>
              <a:t>void *pdata</a:t>
            </a:r>
            <a:r>
              <a:rPr lang="en-US" b="1" dirty="0" smtClean="0"/>
              <a:t>, </a:t>
            </a:r>
            <a:r>
              <a:rPr lang="en-US" b="1" dirty="0"/>
              <a:t>OS_STK *ptos</a:t>
            </a:r>
            <a:r>
              <a:rPr lang="en-US" b="1" dirty="0" smtClean="0"/>
              <a:t>, </a:t>
            </a:r>
            <a:r>
              <a:rPr lang="en-US" b="1" dirty="0"/>
              <a:t>INT8U prio,</a:t>
            </a:r>
          </a:p>
          <a:p>
            <a:pPr marL="685800" lvl="2">
              <a:spcBef>
                <a:spcPts val="1000"/>
              </a:spcBef>
            </a:pPr>
            <a:r>
              <a:rPr lang="en-US" dirty="0" smtClean="0"/>
              <a:t>The above 4 parameters are same as for OSTaskCreate() plus these additional parameters:</a:t>
            </a:r>
          </a:p>
          <a:p>
            <a:pPr marL="457200" lvl="1" indent="0">
              <a:buNone/>
            </a:pPr>
            <a:r>
              <a:rPr lang="en-US" b="1" dirty="0" smtClean="0"/>
              <a:t>INT16U id,  </a:t>
            </a:r>
            <a:r>
              <a:rPr lang="en-US" dirty="0" smtClean="0"/>
              <a:t>// task ID number – future use – use same value as prio</a:t>
            </a:r>
          </a:p>
          <a:p>
            <a:pPr marL="457200" lvl="1" indent="0">
              <a:buNone/>
            </a:pPr>
            <a:r>
              <a:rPr lang="en-US" b="1" dirty="0" smtClean="0"/>
              <a:t>OS_STK *pbos, </a:t>
            </a:r>
            <a:r>
              <a:rPr lang="en-US" dirty="0" smtClean="0"/>
              <a:t>// pointer to bottom of stack</a:t>
            </a:r>
          </a:p>
          <a:p>
            <a:pPr marL="457200" lvl="1" indent="0">
              <a:buNone/>
            </a:pPr>
            <a:r>
              <a:rPr lang="en-US" b="1" dirty="0" smtClean="0"/>
              <a:t>INT32U stk_size,  </a:t>
            </a:r>
            <a:r>
              <a:rPr lang="en-US" dirty="0" smtClean="0"/>
              <a:t>// number of stack entries in stack</a:t>
            </a:r>
          </a:p>
          <a:p>
            <a:pPr marL="457200" lvl="1" indent="0">
              <a:buNone/>
            </a:pPr>
            <a:r>
              <a:rPr lang="en-US" b="1" dirty="0"/>
              <a:t>v</a:t>
            </a:r>
            <a:r>
              <a:rPr lang="en-US" b="1" dirty="0" smtClean="0"/>
              <a:t>oid *pext, </a:t>
            </a:r>
            <a:r>
              <a:rPr lang="en-US" dirty="0" smtClean="0"/>
              <a:t>// pointer to your custom data</a:t>
            </a:r>
          </a:p>
          <a:p>
            <a:pPr marL="457200" lvl="1" indent="0">
              <a:buNone/>
            </a:pPr>
            <a:r>
              <a:rPr lang="en-US" b="1" dirty="0" smtClean="0"/>
              <a:t>INT16U opt</a:t>
            </a:r>
            <a:r>
              <a:rPr lang="en-US" dirty="0" smtClean="0"/>
              <a:t>) // option bits – enable stack checking for this task, etc.</a:t>
            </a:r>
          </a:p>
          <a:p>
            <a:pPr marL="0" indent="0">
              <a:buNone/>
            </a:pPr>
            <a:r>
              <a:rPr lang="en-US" dirty="0"/>
              <a:t> </a:t>
            </a:r>
            <a:r>
              <a:rPr lang="en-US" dirty="0" smtClean="0"/>
              <a:t>   </a:t>
            </a:r>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52</a:t>
            </a:fld>
            <a:endParaRPr lang="en-US" dirty="0"/>
          </a:p>
        </p:txBody>
      </p:sp>
    </p:spTree>
    <p:extLst>
      <p:ext uri="{BB962C8B-B14F-4D97-AF65-F5344CB8AC3E}">
        <p14:creationId xmlns:p14="http://schemas.microsoft.com/office/powerpoint/2010/main" val="2564412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Task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INT8U OSTaskDel(INT8U prio)</a:t>
            </a:r>
          </a:p>
          <a:p>
            <a:pPr lvl="1"/>
            <a:r>
              <a:rPr lang="en-US" dirty="0" smtClean="0"/>
              <a:t>Deletes the task identified by its priority</a:t>
            </a:r>
          </a:p>
          <a:p>
            <a:pPr lvl="1"/>
            <a:r>
              <a:rPr lang="en-US" dirty="0" smtClean="0"/>
              <a:t>Specify OS_PRIO_SELF to have task delete itself</a:t>
            </a:r>
          </a:p>
          <a:p>
            <a:pPr lvl="1"/>
            <a:r>
              <a:rPr lang="en-US" dirty="0" smtClean="0"/>
              <a:t>Task enters dormant state</a:t>
            </a:r>
          </a:p>
          <a:p>
            <a:pPr lvl="1"/>
            <a:r>
              <a:rPr lang="en-US" dirty="0" smtClean="0"/>
              <a:t>Task can be recreated by calling OSTaskCreate() or OSTaskCreateExt()</a:t>
            </a:r>
          </a:p>
          <a:p>
            <a:pPr lvl="1"/>
            <a:r>
              <a:rPr lang="en-US" dirty="0" smtClean="0"/>
              <a:t>If not deleting self, probably should not use unless you’re sure the task is not holding any resources – see OSTaskDelReq()</a:t>
            </a:r>
          </a:p>
          <a:p>
            <a:pPr lvl="1"/>
            <a:r>
              <a:rPr lang="en-US" dirty="0" smtClean="0"/>
              <a:t>Returns OS_ERR_NONE or an error code</a:t>
            </a:r>
          </a:p>
          <a:p>
            <a:r>
              <a:rPr lang="en-US" b="1" dirty="0" smtClean="0"/>
              <a:t>INT8U OSTaskDelReq(INT8U prio)</a:t>
            </a:r>
          </a:p>
          <a:p>
            <a:pPr lvl="1"/>
            <a:r>
              <a:rPr lang="en-US" dirty="0" smtClean="0"/>
              <a:t>Requests that the specified task delete itself</a:t>
            </a:r>
          </a:p>
          <a:p>
            <a:pPr lvl="1"/>
            <a:r>
              <a:rPr lang="en-US" dirty="0" smtClean="0"/>
              <a:t>Safer than OSTaskDel() since the task to be deleted can ensure that it has released all resources first.</a:t>
            </a:r>
          </a:p>
          <a:p>
            <a:pPr lvl="1"/>
            <a:r>
              <a:rPr lang="en-US" dirty="0" smtClean="0"/>
              <a:t>Requires that task to be deleted checks periodically for incoming deletion request</a:t>
            </a:r>
          </a:p>
        </p:txBody>
      </p:sp>
      <p:sp>
        <p:nvSpPr>
          <p:cNvPr id="4" name="Slide Number Placeholder 3"/>
          <p:cNvSpPr>
            <a:spLocks noGrp="1"/>
          </p:cNvSpPr>
          <p:nvPr>
            <p:ph type="sldNum" sz="quarter" idx="12"/>
          </p:nvPr>
        </p:nvSpPr>
        <p:spPr/>
        <p:txBody>
          <a:bodyPr/>
          <a:lstStyle/>
          <a:p>
            <a:fld id="{F9E463A4-CC55-4EB3-8549-8876C08BF813}" type="slidenum">
              <a:rPr lang="en-US" smtClean="0"/>
              <a:t>53</a:t>
            </a:fld>
            <a:endParaRPr lang="en-US" dirty="0"/>
          </a:p>
        </p:txBody>
      </p:sp>
    </p:spTree>
    <p:extLst>
      <p:ext uri="{BB962C8B-B14F-4D97-AF65-F5344CB8AC3E}">
        <p14:creationId xmlns:p14="http://schemas.microsoft.com/office/powerpoint/2010/main" val="34803406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Task Management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INT8U OSTaskQuery(INT8U prio, OS_TCB *pdata)</a:t>
            </a:r>
            <a:endParaRPr lang="en-US" b="1" dirty="0"/>
          </a:p>
          <a:p>
            <a:pPr lvl="1"/>
            <a:r>
              <a:rPr lang="en-US" dirty="0" smtClean="0"/>
              <a:t>Gets a snapshot of the TCB of the task identified by its priority</a:t>
            </a:r>
          </a:p>
          <a:p>
            <a:pPr lvl="1"/>
            <a:r>
              <a:rPr lang="en-US" dirty="0" smtClean="0"/>
              <a:t>pdata must point to an instance of OS_TCB which contains dozens of fields used to control the task</a:t>
            </a:r>
          </a:p>
          <a:p>
            <a:pPr lvl="1"/>
            <a:r>
              <a:rPr lang="en-US" dirty="0" smtClean="0"/>
              <a:t>Can be useful for debugging</a:t>
            </a:r>
          </a:p>
          <a:p>
            <a:pPr lvl="1"/>
            <a:r>
              <a:rPr lang="en-US" dirty="0" smtClean="0"/>
              <a:t>Returns OS_ERR_NONE or an error code</a:t>
            </a:r>
          </a:p>
          <a:p>
            <a:r>
              <a:rPr lang="en-US" b="1" dirty="0" smtClean="0"/>
              <a:t>INT8U OSTaskResume(INT8U prio)</a:t>
            </a:r>
          </a:p>
          <a:p>
            <a:pPr lvl="1"/>
            <a:r>
              <a:rPr lang="en-US" dirty="0" smtClean="0"/>
              <a:t>Resumes the task identified by its priority</a:t>
            </a:r>
          </a:p>
          <a:p>
            <a:pPr lvl="1"/>
            <a:r>
              <a:rPr lang="en-US" dirty="0" smtClean="0"/>
              <a:t>The only way to resume a task that was suspended by a call to OSTaskSuspend()</a:t>
            </a:r>
          </a:p>
          <a:p>
            <a:pPr lvl="1"/>
            <a:r>
              <a:rPr lang="en-US" dirty="0" smtClean="0"/>
              <a:t>Returns OS_ERR_NONE or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54</a:t>
            </a:fld>
            <a:endParaRPr lang="en-US" dirty="0"/>
          </a:p>
        </p:txBody>
      </p:sp>
    </p:spTree>
    <p:extLst>
      <p:ext uri="{BB962C8B-B14F-4D97-AF65-F5344CB8AC3E}">
        <p14:creationId xmlns:p14="http://schemas.microsoft.com/office/powerpoint/2010/main" val="1587300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Task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INT8U OSTaskStkChk(INT8U prio, OS_STK_DATA *pdata)</a:t>
            </a:r>
          </a:p>
          <a:p>
            <a:pPr lvl="1"/>
            <a:r>
              <a:rPr lang="en-US" dirty="0" smtClean="0"/>
              <a:t>Determines the stack statistics for the task identified by its priority</a:t>
            </a:r>
          </a:p>
          <a:p>
            <a:pPr lvl="1"/>
            <a:r>
              <a:rPr lang="en-US" dirty="0" smtClean="0"/>
              <a:t>Task must have been created with OSTaskCreateExt() (not OSTaskCreate())</a:t>
            </a:r>
          </a:p>
          <a:p>
            <a:pPr lvl="1"/>
            <a:r>
              <a:rPr lang="en-US" dirty="0" smtClean="0"/>
              <a:t>OS_TASK_OPT_STK_CHK must be specified when the task is created</a:t>
            </a:r>
          </a:p>
          <a:p>
            <a:pPr lvl="1"/>
            <a:r>
              <a:rPr lang="en-US" dirty="0" smtClean="0"/>
              <a:t>Must ensure that stack contents are initialized to 0</a:t>
            </a:r>
          </a:p>
          <a:p>
            <a:pPr lvl="1"/>
            <a:r>
              <a:rPr lang="en-US" dirty="0" smtClean="0"/>
              <a:t>pdata must point to an instance of OS_STK_DATA which contains</a:t>
            </a:r>
          </a:p>
          <a:p>
            <a:pPr lvl="2"/>
            <a:r>
              <a:rPr lang="en-US" dirty="0" smtClean="0"/>
              <a:t>OSFree – number of bytes free on the stack</a:t>
            </a:r>
          </a:p>
          <a:p>
            <a:pPr lvl="2"/>
            <a:r>
              <a:rPr lang="en-US" dirty="0" smtClean="0"/>
              <a:t>OSUsed – number of bytes used on the stack</a:t>
            </a:r>
          </a:p>
          <a:p>
            <a:pPr lvl="1"/>
            <a:r>
              <a:rPr lang="en-US" dirty="0" smtClean="0"/>
              <a:t>Returns OS_ERR_NONE or an error code</a:t>
            </a:r>
          </a:p>
          <a:p>
            <a:r>
              <a:rPr lang="en-US" b="1" dirty="0"/>
              <a:t>INT8U OSTaskSuspend(INT8U prio)</a:t>
            </a:r>
          </a:p>
          <a:p>
            <a:pPr lvl="1"/>
            <a:r>
              <a:rPr lang="en-US" dirty="0"/>
              <a:t>Unconditionally suspends (blocks) the task identified by its priority</a:t>
            </a:r>
          </a:p>
          <a:p>
            <a:pPr lvl="1"/>
            <a:r>
              <a:rPr lang="en-US" dirty="0"/>
              <a:t>A suspended task can only be resumed by OSTaskResume()</a:t>
            </a:r>
          </a:p>
          <a:p>
            <a:pPr lvl="1"/>
            <a:r>
              <a:rPr lang="en-US" dirty="0"/>
              <a:t>Can suspend self but can’t resume self</a:t>
            </a:r>
          </a:p>
          <a:p>
            <a:pPr lvl="1"/>
            <a:r>
              <a:rPr lang="en-US" dirty="0"/>
              <a:t>Returns </a:t>
            </a:r>
            <a:r>
              <a:rPr lang="en-US" dirty="0" smtClean="0"/>
              <a:t>OS_ERR_NONE </a:t>
            </a:r>
            <a:r>
              <a:rPr lang="en-US" dirty="0"/>
              <a:t>or an error code</a:t>
            </a:r>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55</a:t>
            </a:fld>
            <a:endParaRPr lang="en-US" dirty="0"/>
          </a:p>
        </p:txBody>
      </p:sp>
    </p:spTree>
    <p:extLst>
      <p:ext uri="{BB962C8B-B14F-4D97-AF65-F5344CB8AC3E}">
        <p14:creationId xmlns:p14="http://schemas.microsoft.com/office/powerpoint/2010/main" val="9868411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Time Management</a:t>
            </a:r>
            <a:endParaRPr lang="en-US" dirty="0"/>
          </a:p>
        </p:txBody>
      </p:sp>
      <p:sp>
        <p:nvSpPr>
          <p:cNvPr id="3" name="Content Placeholder 2"/>
          <p:cNvSpPr>
            <a:spLocks noGrp="1"/>
          </p:cNvSpPr>
          <p:nvPr>
            <p:ph idx="1"/>
          </p:nvPr>
        </p:nvSpPr>
        <p:spPr/>
        <p:txBody>
          <a:bodyPr>
            <a:normAutofit/>
          </a:bodyPr>
          <a:lstStyle/>
          <a:p>
            <a:r>
              <a:rPr lang="en-US" b="1" dirty="0" smtClean="0"/>
              <a:t>void OSTimeDly(INT16U ticks)</a:t>
            </a:r>
          </a:p>
          <a:p>
            <a:pPr lvl="1"/>
            <a:r>
              <a:rPr lang="en-US" dirty="0" smtClean="0"/>
              <a:t>Delays the calling task by the specified number of timer ticks</a:t>
            </a:r>
          </a:p>
          <a:p>
            <a:pPr lvl="1"/>
            <a:r>
              <a:rPr lang="en-US" dirty="0" smtClean="0"/>
              <a:t>Due to jitter if you need to ensure that the task delays </a:t>
            </a:r>
            <a:r>
              <a:rPr lang="en-US" i="1" dirty="0" smtClean="0"/>
              <a:t>at least</a:t>
            </a:r>
            <a:r>
              <a:rPr lang="en-US" dirty="0" smtClean="0"/>
              <a:t> n ticks, specify ticks=n+1</a:t>
            </a:r>
          </a:p>
          <a:p>
            <a:pPr lvl="1"/>
            <a:r>
              <a:rPr lang="en-US" dirty="0"/>
              <a:t>uCOS time resolution is governed by uCOS config parameter </a:t>
            </a:r>
            <a:r>
              <a:rPr lang="en-US" dirty="0" smtClean="0"/>
              <a:t>OS_TICKS_PER_SEC</a:t>
            </a:r>
            <a:endParaRPr lang="en-US" dirty="0"/>
          </a:p>
          <a:p>
            <a:r>
              <a:rPr lang="en-US" b="1" dirty="0" smtClean="0"/>
              <a:t>void OSTimeDlyHMSM(INT8U hours, INT8U minutes, INT8U seconds, INT16U milli)</a:t>
            </a:r>
          </a:p>
          <a:p>
            <a:pPr lvl="1"/>
            <a:r>
              <a:rPr lang="en-US" dirty="0" smtClean="0"/>
              <a:t>Delays the calling task by the specified time span</a:t>
            </a:r>
          </a:p>
          <a:p>
            <a:pPr lvl="1"/>
            <a:r>
              <a:rPr lang="en-US" dirty="0" smtClean="0"/>
              <a:t>uCOS time resolution is governed by uCOS config parameter OS_TICKS_PER_SEC</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56</a:t>
            </a:fld>
            <a:endParaRPr lang="en-US" dirty="0"/>
          </a:p>
        </p:txBody>
      </p:sp>
    </p:spTree>
    <p:extLst>
      <p:ext uri="{BB962C8B-B14F-4D97-AF65-F5344CB8AC3E}">
        <p14:creationId xmlns:p14="http://schemas.microsoft.com/office/powerpoint/2010/main" val="3421197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Time Management</a:t>
            </a:r>
            <a:endParaRPr lang="en-US" dirty="0"/>
          </a:p>
        </p:txBody>
      </p:sp>
      <p:sp>
        <p:nvSpPr>
          <p:cNvPr id="3" name="Content Placeholder 2"/>
          <p:cNvSpPr>
            <a:spLocks noGrp="1"/>
          </p:cNvSpPr>
          <p:nvPr>
            <p:ph idx="1"/>
          </p:nvPr>
        </p:nvSpPr>
        <p:spPr/>
        <p:txBody>
          <a:bodyPr>
            <a:normAutofit/>
          </a:bodyPr>
          <a:lstStyle/>
          <a:p>
            <a:r>
              <a:rPr lang="en-US" b="1" dirty="0" smtClean="0"/>
              <a:t>INT8U OSTimeDlyResume(INT8U prio)</a:t>
            </a:r>
          </a:p>
          <a:p>
            <a:pPr lvl="1"/>
            <a:r>
              <a:rPr lang="en-US" dirty="0" smtClean="0"/>
              <a:t>Resumes the task identified by its priority and which has called either OSTimeDly() or OSTimeDlyHMSM()</a:t>
            </a:r>
          </a:p>
          <a:p>
            <a:pPr lvl="1"/>
            <a:r>
              <a:rPr lang="en-US" dirty="0" smtClean="0"/>
              <a:t>Returns OS_ERR_NONE if no error, OS_TIME_NOT_DLY if the specified task was not waiting for time to expire, or another error code</a:t>
            </a:r>
          </a:p>
          <a:p>
            <a:pPr lvl="1"/>
            <a:r>
              <a:rPr lang="en-US" dirty="0" smtClean="0"/>
              <a:t>Caution: calling this on a task that is waiting for an event makes the task look like a timeout occurred.</a:t>
            </a:r>
          </a:p>
          <a:p>
            <a:r>
              <a:rPr lang="en-US" b="1" dirty="0" smtClean="0"/>
              <a:t>INT32U OSTimeGet()</a:t>
            </a:r>
          </a:p>
          <a:p>
            <a:pPr lvl="1"/>
            <a:r>
              <a:rPr lang="en-US" dirty="0" smtClean="0"/>
              <a:t>Gets current value of uCOS system clock.</a:t>
            </a:r>
          </a:p>
          <a:p>
            <a:pPr lvl="1"/>
            <a:r>
              <a:rPr lang="en-US" dirty="0" smtClean="0"/>
              <a:t>32-bit counter that counts number of ticks since power on or clock was last set.</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57</a:t>
            </a:fld>
            <a:endParaRPr lang="en-US" dirty="0"/>
          </a:p>
        </p:txBody>
      </p:sp>
    </p:spTree>
    <p:extLst>
      <p:ext uri="{BB962C8B-B14F-4D97-AF65-F5344CB8AC3E}">
        <p14:creationId xmlns:p14="http://schemas.microsoft.com/office/powerpoint/2010/main" val="13493794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uCOS Services – Time Management</a:t>
            </a:r>
            <a:endParaRPr lang="en-US" dirty="0"/>
          </a:p>
        </p:txBody>
      </p:sp>
      <p:sp>
        <p:nvSpPr>
          <p:cNvPr id="3" name="Content Placeholder 2"/>
          <p:cNvSpPr>
            <a:spLocks noGrp="1"/>
          </p:cNvSpPr>
          <p:nvPr>
            <p:ph idx="1"/>
          </p:nvPr>
        </p:nvSpPr>
        <p:spPr/>
        <p:txBody>
          <a:bodyPr>
            <a:normAutofit/>
          </a:bodyPr>
          <a:lstStyle/>
          <a:p>
            <a:r>
              <a:rPr lang="en-US" b="1" dirty="0" smtClean="0"/>
              <a:t>void OSTimeSet(INT32U ticks)</a:t>
            </a:r>
          </a:p>
          <a:p>
            <a:pPr lvl="1"/>
            <a:r>
              <a:rPr lang="en-US" dirty="0" smtClean="0"/>
              <a:t>Sets the uCOS system clock to the given value</a:t>
            </a:r>
          </a:p>
          <a:p>
            <a:r>
              <a:rPr lang="en-US" b="1" dirty="0" smtClean="0"/>
              <a:t>void OSTimeTick()</a:t>
            </a:r>
          </a:p>
          <a:p>
            <a:pPr lvl="1"/>
            <a:r>
              <a:rPr lang="en-US" dirty="0" smtClean="0"/>
              <a:t>Calling this function allows uCOS to process a clock tick</a:t>
            </a:r>
          </a:p>
          <a:p>
            <a:pPr lvl="1"/>
            <a:r>
              <a:rPr lang="en-US" dirty="0" smtClean="0"/>
              <a:t>Normally called by the timer ISR (true in our case)</a:t>
            </a:r>
          </a:p>
          <a:p>
            <a:pPr lvl="1"/>
            <a:r>
              <a:rPr lang="en-US" dirty="0" smtClean="0"/>
              <a:t>Can be called at the task level by a high priority task if timer interrupt not available</a:t>
            </a:r>
          </a:p>
          <a:p>
            <a:pPr lvl="1"/>
            <a:r>
              <a:rPr lang="en-US" dirty="0" smtClean="0"/>
              <a:t>The execution time of OSTimeTick() is directly proportional to the number of tasks created in your application</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58</a:t>
            </a:fld>
            <a:endParaRPr lang="en-US" dirty="0"/>
          </a:p>
        </p:txBody>
      </p:sp>
    </p:spTree>
    <p:extLst>
      <p:ext uri="{BB962C8B-B14F-4D97-AF65-F5344CB8AC3E}">
        <p14:creationId xmlns:p14="http://schemas.microsoft.com/office/powerpoint/2010/main" val="2565035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Interrupt Management</a:t>
            </a:r>
            <a:endParaRPr lang="en-US" dirty="0"/>
          </a:p>
        </p:txBody>
      </p:sp>
      <p:sp>
        <p:nvSpPr>
          <p:cNvPr id="3" name="Content Placeholder 2"/>
          <p:cNvSpPr>
            <a:spLocks noGrp="1"/>
          </p:cNvSpPr>
          <p:nvPr>
            <p:ph idx="1"/>
          </p:nvPr>
        </p:nvSpPr>
        <p:spPr/>
        <p:txBody>
          <a:bodyPr>
            <a:normAutofit/>
          </a:bodyPr>
          <a:lstStyle/>
          <a:p>
            <a:r>
              <a:rPr lang="en-US" b="1" dirty="0" smtClean="0"/>
              <a:t>void OSIntEnter()</a:t>
            </a:r>
          </a:p>
          <a:p>
            <a:pPr lvl="1"/>
            <a:r>
              <a:rPr lang="en-US" dirty="0" smtClean="0"/>
              <a:t>Notifies uCOS that an interrupt is being entered</a:t>
            </a:r>
          </a:p>
          <a:p>
            <a:pPr lvl="1"/>
            <a:r>
              <a:rPr lang="en-US" dirty="0" smtClean="0"/>
              <a:t>Purpose is to allow uCOS to increment interrupt nesting level</a:t>
            </a:r>
          </a:p>
          <a:p>
            <a:pPr lvl="1"/>
            <a:r>
              <a:rPr lang="en-US" dirty="0" smtClean="0"/>
              <a:t>Overhead of calling this can be avoided if instead each ISR increments the uCOS interrupt nesting variable OSIntNesting itself. (Our uCOS port does that.)</a:t>
            </a:r>
          </a:p>
          <a:p>
            <a:r>
              <a:rPr lang="en-US" b="1" dirty="0" smtClean="0"/>
              <a:t>void OSIntExit()</a:t>
            </a:r>
          </a:p>
          <a:p>
            <a:pPr lvl="1"/>
            <a:r>
              <a:rPr lang="en-US" dirty="0" smtClean="0"/>
              <a:t>Called by ISRs to notify uCOS that an interrupt handler has finished processing</a:t>
            </a:r>
          </a:p>
          <a:p>
            <a:pPr lvl="1"/>
            <a:r>
              <a:rPr lang="en-US" dirty="0" smtClean="0"/>
              <a:t>uCOS decrements the interrupt nesting variable and if it is 0, determines the highest priority ready task and transfers control of the CPU to it, otherwise resumes processing the next shallower level of nested interrupt.</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59</a:t>
            </a:fld>
            <a:endParaRPr lang="en-US" dirty="0"/>
          </a:p>
        </p:txBody>
      </p:sp>
    </p:spTree>
    <p:extLst>
      <p:ext uri="{BB962C8B-B14F-4D97-AF65-F5344CB8AC3E}">
        <p14:creationId xmlns:p14="http://schemas.microsoft.com/office/powerpoint/2010/main" val="6308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pointers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6</a:t>
            </a:fld>
            <a:endParaRPr lang="en-US" dirty="0"/>
          </a:p>
        </p:txBody>
      </p:sp>
      <p:sp>
        <p:nvSpPr>
          <p:cNvPr id="4" name="TextBox 3"/>
          <p:cNvSpPr txBox="1"/>
          <p:nvPr/>
        </p:nvSpPr>
        <p:spPr>
          <a:xfrm>
            <a:off x="746761" y="2570377"/>
            <a:ext cx="5772898" cy="2862322"/>
          </a:xfrm>
          <a:prstGeom prst="rect">
            <a:avLst/>
          </a:prstGeom>
          <a:noFill/>
        </p:spPr>
        <p:txBody>
          <a:bodyPr wrap="square" rtlCol="0">
            <a:spAutoFit/>
          </a:bodyPr>
          <a:lstStyle/>
          <a:p>
            <a:r>
              <a:rPr lang="en-US" dirty="0" smtClean="0"/>
              <a:t>px = </a:t>
            </a:r>
            <a:r>
              <a:rPr lang="en-US" dirty="0" err="1" smtClean="0"/>
              <a:t>py</a:t>
            </a:r>
            <a:r>
              <a:rPr lang="en-US" dirty="0" smtClean="0"/>
              <a:t>;  // </a:t>
            </a:r>
            <a:r>
              <a:rPr lang="en-US" dirty="0" err="1" smtClean="0"/>
              <a:t>px</a:t>
            </a:r>
            <a:r>
              <a:rPr lang="en-US" dirty="0" smtClean="0"/>
              <a:t> points to what </a:t>
            </a:r>
            <a:r>
              <a:rPr lang="en-US" dirty="0" err="1" smtClean="0"/>
              <a:t>py</a:t>
            </a:r>
            <a:r>
              <a:rPr lang="en-US" dirty="0" smtClean="0"/>
              <a:t> points to</a:t>
            </a:r>
          </a:p>
          <a:p>
            <a:endParaRPr lang="en-US" dirty="0"/>
          </a:p>
          <a:p>
            <a:endParaRPr lang="en-US" dirty="0" smtClean="0"/>
          </a:p>
          <a:p>
            <a:endParaRPr lang="en-US" dirty="0"/>
          </a:p>
          <a:p>
            <a:endParaRPr lang="en-US" dirty="0" smtClean="0"/>
          </a:p>
          <a:p>
            <a:endParaRPr lang="en-US" dirty="0"/>
          </a:p>
          <a:p>
            <a:r>
              <a:rPr lang="en-US" dirty="0" smtClean="0"/>
              <a:t>*py = *px + *</a:t>
            </a:r>
            <a:r>
              <a:rPr lang="en-US" dirty="0" err="1" smtClean="0"/>
              <a:t>py</a:t>
            </a:r>
            <a:r>
              <a:rPr lang="en-US" dirty="0" smtClean="0"/>
              <a:t>;    // 11 + 11 = 22 </a:t>
            </a:r>
          </a:p>
          <a:p>
            <a:r>
              <a:rPr lang="en-US" dirty="0" smtClean="0"/>
              <a:t>x += *</a:t>
            </a:r>
            <a:r>
              <a:rPr lang="en-US" dirty="0" err="1" smtClean="0"/>
              <a:t>py</a:t>
            </a:r>
            <a:r>
              <a:rPr lang="en-US" dirty="0" smtClean="0"/>
              <a:t>;                //  5 + 22 = 27</a:t>
            </a:r>
          </a:p>
          <a:p>
            <a:endParaRPr lang="en-US" dirty="0"/>
          </a:p>
          <a:p>
            <a:endParaRPr lang="en-US" dirty="0" smtClean="0"/>
          </a:p>
        </p:txBody>
      </p:sp>
      <p:sp>
        <p:nvSpPr>
          <p:cNvPr id="8" name="Rectangle 7"/>
          <p:cNvSpPr/>
          <p:nvPr/>
        </p:nvSpPr>
        <p:spPr>
          <a:xfrm>
            <a:off x="6568440" y="2270760"/>
            <a:ext cx="4084320" cy="1592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8045242" y="1613416"/>
            <a:ext cx="764953" cy="369332"/>
          </a:xfrm>
          <a:prstGeom prst="rect">
            <a:avLst/>
          </a:prstGeom>
          <a:noFill/>
        </p:spPr>
        <p:txBody>
          <a:bodyPr wrap="none" rtlCol="0">
            <a:spAutoFit/>
          </a:bodyPr>
          <a:lstStyle/>
          <a:p>
            <a:r>
              <a:rPr lang="en-US" b="1" dirty="0" smtClean="0"/>
              <a:t>SRAM</a:t>
            </a:r>
            <a:endParaRPr lang="en-US" b="1" dirty="0"/>
          </a:p>
        </p:txBody>
      </p:sp>
      <p:sp>
        <p:nvSpPr>
          <p:cNvPr id="15" name="TextBox 14"/>
          <p:cNvSpPr txBox="1"/>
          <p:nvPr/>
        </p:nvSpPr>
        <p:spPr>
          <a:xfrm>
            <a:off x="6836305" y="2603451"/>
            <a:ext cx="459058" cy="369332"/>
          </a:xfrm>
          <a:prstGeom prst="rect">
            <a:avLst/>
          </a:prstGeom>
          <a:noFill/>
        </p:spPr>
        <p:txBody>
          <a:bodyPr wrap="square" rtlCol="0">
            <a:spAutoFit/>
          </a:bodyPr>
          <a:lstStyle/>
          <a:p>
            <a:pPr algn="r"/>
            <a:r>
              <a:rPr lang="en-US" dirty="0" smtClean="0"/>
              <a:t>px</a:t>
            </a:r>
            <a:endParaRPr lang="en-US" dirty="0"/>
          </a:p>
        </p:txBody>
      </p:sp>
      <p:sp>
        <p:nvSpPr>
          <p:cNvPr id="16" name="Rectangle 15"/>
          <p:cNvSpPr/>
          <p:nvPr/>
        </p:nvSpPr>
        <p:spPr>
          <a:xfrm>
            <a:off x="7344144" y="265778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261799" y="2597310"/>
            <a:ext cx="922571" cy="369332"/>
          </a:xfrm>
          <a:prstGeom prst="rect">
            <a:avLst/>
          </a:prstGeom>
          <a:noFill/>
        </p:spPr>
        <p:txBody>
          <a:bodyPr wrap="square" rtlCol="0">
            <a:spAutoFit/>
          </a:bodyPr>
          <a:lstStyle/>
          <a:p>
            <a:pPr algn="r"/>
            <a:r>
              <a:rPr lang="en-US" dirty="0" smtClean="0"/>
              <a:t>x</a:t>
            </a:r>
            <a:endParaRPr lang="en-US" dirty="0"/>
          </a:p>
        </p:txBody>
      </p:sp>
      <p:sp>
        <p:nvSpPr>
          <p:cNvPr id="19" name="Rectangle 18"/>
          <p:cNvSpPr/>
          <p:nvPr/>
        </p:nvSpPr>
        <p:spPr>
          <a:xfrm>
            <a:off x="9159208" y="265778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cxnSp>
        <p:nvCxnSpPr>
          <p:cNvPr id="20" name="Straight Arrow Connector 19"/>
          <p:cNvCxnSpPr/>
          <p:nvPr/>
        </p:nvCxnSpPr>
        <p:spPr>
          <a:xfrm>
            <a:off x="7627620" y="2834640"/>
            <a:ext cx="1257300" cy="519025"/>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6821065" y="3159711"/>
            <a:ext cx="459058" cy="369332"/>
          </a:xfrm>
          <a:prstGeom prst="rect">
            <a:avLst/>
          </a:prstGeom>
          <a:noFill/>
        </p:spPr>
        <p:txBody>
          <a:bodyPr wrap="square" rtlCol="0">
            <a:spAutoFit/>
          </a:bodyPr>
          <a:lstStyle/>
          <a:p>
            <a:pPr algn="r"/>
            <a:r>
              <a:rPr lang="en-US" dirty="0" smtClean="0"/>
              <a:t>py</a:t>
            </a:r>
            <a:endParaRPr lang="en-US" dirty="0"/>
          </a:p>
        </p:txBody>
      </p:sp>
      <p:sp>
        <p:nvSpPr>
          <p:cNvPr id="32" name="Rectangle 31"/>
          <p:cNvSpPr/>
          <p:nvPr/>
        </p:nvSpPr>
        <p:spPr>
          <a:xfrm>
            <a:off x="7328904" y="321404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8246559" y="3153570"/>
            <a:ext cx="922571" cy="369332"/>
          </a:xfrm>
          <a:prstGeom prst="rect">
            <a:avLst/>
          </a:prstGeom>
          <a:noFill/>
        </p:spPr>
        <p:txBody>
          <a:bodyPr wrap="square" rtlCol="0">
            <a:spAutoFit/>
          </a:bodyPr>
          <a:lstStyle/>
          <a:p>
            <a:pPr algn="r"/>
            <a:r>
              <a:rPr lang="en-US" dirty="0"/>
              <a:t>y</a:t>
            </a:r>
          </a:p>
        </p:txBody>
      </p:sp>
      <p:sp>
        <p:nvSpPr>
          <p:cNvPr id="34" name="Rectangle 33"/>
          <p:cNvSpPr/>
          <p:nvPr/>
        </p:nvSpPr>
        <p:spPr>
          <a:xfrm>
            <a:off x="9179726" y="3225039"/>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cxnSp>
        <p:nvCxnSpPr>
          <p:cNvPr id="35" name="Straight Arrow Connector 34"/>
          <p:cNvCxnSpPr/>
          <p:nvPr/>
        </p:nvCxnSpPr>
        <p:spPr>
          <a:xfrm flipV="1">
            <a:off x="7627620" y="3345180"/>
            <a:ext cx="1272540" cy="8485"/>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6553200" y="4305300"/>
            <a:ext cx="4084320" cy="1592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6821065" y="4637991"/>
            <a:ext cx="459058" cy="369332"/>
          </a:xfrm>
          <a:prstGeom prst="rect">
            <a:avLst/>
          </a:prstGeom>
          <a:noFill/>
        </p:spPr>
        <p:txBody>
          <a:bodyPr wrap="square" rtlCol="0">
            <a:spAutoFit/>
          </a:bodyPr>
          <a:lstStyle/>
          <a:p>
            <a:pPr algn="r"/>
            <a:r>
              <a:rPr lang="en-US" dirty="0" smtClean="0"/>
              <a:t>px</a:t>
            </a:r>
            <a:endParaRPr lang="en-US" dirty="0"/>
          </a:p>
        </p:txBody>
      </p:sp>
      <p:sp>
        <p:nvSpPr>
          <p:cNvPr id="38" name="Rectangle 37"/>
          <p:cNvSpPr/>
          <p:nvPr/>
        </p:nvSpPr>
        <p:spPr>
          <a:xfrm>
            <a:off x="7328904" y="469232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8246559" y="4631850"/>
            <a:ext cx="922571" cy="369332"/>
          </a:xfrm>
          <a:prstGeom prst="rect">
            <a:avLst/>
          </a:prstGeom>
          <a:noFill/>
        </p:spPr>
        <p:txBody>
          <a:bodyPr wrap="square" rtlCol="0">
            <a:spAutoFit/>
          </a:bodyPr>
          <a:lstStyle/>
          <a:p>
            <a:pPr algn="r"/>
            <a:r>
              <a:rPr lang="en-US" dirty="0" smtClean="0"/>
              <a:t>x</a:t>
            </a:r>
            <a:endParaRPr lang="en-US" dirty="0"/>
          </a:p>
        </p:txBody>
      </p:sp>
      <p:sp>
        <p:nvSpPr>
          <p:cNvPr id="40" name="Rectangle 39"/>
          <p:cNvSpPr/>
          <p:nvPr/>
        </p:nvSpPr>
        <p:spPr>
          <a:xfrm>
            <a:off x="9143968" y="469232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27</a:t>
            </a:r>
            <a:endParaRPr lang="en-US" dirty="0">
              <a:solidFill>
                <a:schemeClr val="tx1"/>
              </a:solidFill>
            </a:endParaRPr>
          </a:p>
        </p:txBody>
      </p:sp>
      <p:cxnSp>
        <p:nvCxnSpPr>
          <p:cNvPr id="41" name="Straight Arrow Connector 40"/>
          <p:cNvCxnSpPr/>
          <p:nvPr/>
        </p:nvCxnSpPr>
        <p:spPr>
          <a:xfrm>
            <a:off x="7574280" y="4823460"/>
            <a:ext cx="1318260" cy="55626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6805825" y="5194251"/>
            <a:ext cx="459058" cy="369332"/>
          </a:xfrm>
          <a:prstGeom prst="rect">
            <a:avLst/>
          </a:prstGeom>
          <a:noFill/>
        </p:spPr>
        <p:txBody>
          <a:bodyPr wrap="square" rtlCol="0">
            <a:spAutoFit/>
          </a:bodyPr>
          <a:lstStyle/>
          <a:p>
            <a:pPr algn="r"/>
            <a:r>
              <a:rPr lang="en-US" dirty="0" smtClean="0"/>
              <a:t>py</a:t>
            </a:r>
            <a:endParaRPr lang="en-US" dirty="0"/>
          </a:p>
        </p:txBody>
      </p:sp>
      <p:sp>
        <p:nvSpPr>
          <p:cNvPr id="43" name="Rectangle 42"/>
          <p:cNvSpPr/>
          <p:nvPr/>
        </p:nvSpPr>
        <p:spPr>
          <a:xfrm>
            <a:off x="7313664" y="524858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p:cNvSpPr txBox="1"/>
          <p:nvPr/>
        </p:nvSpPr>
        <p:spPr>
          <a:xfrm>
            <a:off x="8231319" y="5188110"/>
            <a:ext cx="922571" cy="369332"/>
          </a:xfrm>
          <a:prstGeom prst="rect">
            <a:avLst/>
          </a:prstGeom>
          <a:noFill/>
        </p:spPr>
        <p:txBody>
          <a:bodyPr wrap="square" rtlCol="0">
            <a:spAutoFit/>
          </a:bodyPr>
          <a:lstStyle/>
          <a:p>
            <a:pPr algn="r"/>
            <a:r>
              <a:rPr lang="en-US" dirty="0"/>
              <a:t>y</a:t>
            </a:r>
          </a:p>
        </p:txBody>
      </p:sp>
      <p:sp>
        <p:nvSpPr>
          <p:cNvPr id="45" name="Rectangle 44"/>
          <p:cNvSpPr/>
          <p:nvPr/>
        </p:nvSpPr>
        <p:spPr>
          <a:xfrm>
            <a:off x="9128728" y="5248582"/>
            <a:ext cx="648266" cy="293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22</a:t>
            </a:r>
            <a:endParaRPr lang="en-US" dirty="0">
              <a:solidFill>
                <a:schemeClr val="tx1"/>
              </a:solidFill>
            </a:endParaRPr>
          </a:p>
        </p:txBody>
      </p:sp>
      <p:cxnSp>
        <p:nvCxnSpPr>
          <p:cNvPr id="46" name="Straight Arrow Connector 45"/>
          <p:cNvCxnSpPr/>
          <p:nvPr/>
        </p:nvCxnSpPr>
        <p:spPr>
          <a:xfrm>
            <a:off x="7574280" y="5379720"/>
            <a:ext cx="1310640"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364931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Semaphores</a:t>
            </a:r>
            <a:endParaRPr lang="en-US" dirty="0"/>
          </a:p>
        </p:txBody>
      </p:sp>
      <p:sp>
        <p:nvSpPr>
          <p:cNvPr id="3" name="Content Placeholder 2"/>
          <p:cNvSpPr>
            <a:spLocks noGrp="1"/>
          </p:cNvSpPr>
          <p:nvPr>
            <p:ph idx="1"/>
          </p:nvPr>
        </p:nvSpPr>
        <p:spPr/>
        <p:txBody>
          <a:bodyPr>
            <a:normAutofit/>
          </a:bodyPr>
          <a:lstStyle/>
          <a:p>
            <a:r>
              <a:rPr lang="en-US" b="1" dirty="0"/>
              <a:t>OS_EVENT *OSSemCreate(INT16U value)</a:t>
            </a:r>
          </a:p>
          <a:p>
            <a:pPr lvl="1"/>
            <a:r>
              <a:rPr lang="en-US" dirty="0"/>
              <a:t>Allocates a new semaphore and initializes its counter to the given value</a:t>
            </a:r>
          </a:p>
          <a:p>
            <a:pPr lvl="1"/>
            <a:r>
              <a:rPr lang="en-US" dirty="0"/>
              <a:t>Returns a pointer to the allocated semaphore or NULL if none available</a:t>
            </a:r>
          </a:p>
          <a:p>
            <a:pPr lvl="1"/>
            <a:r>
              <a:rPr lang="en-US" dirty="0"/>
              <a:t>Semaphores must be created before they can be used</a:t>
            </a:r>
          </a:p>
          <a:p>
            <a:r>
              <a:rPr lang="en-US" b="1" dirty="0" smtClean="0"/>
              <a:t>INT16U OSSemAccept(OS_EVENT *pevent)</a:t>
            </a:r>
          </a:p>
          <a:p>
            <a:pPr lvl="1"/>
            <a:r>
              <a:rPr lang="en-US" dirty="0" smtClean="0"/>
              <a:t>Does a non-blocking wait on the specified semaphore</a:t>
            </a:r>
          </a:p>
          <a:p>
            <a:pPr lvl="1"/>
            <a:r>
              <a:rPr lang="en-US" dirty="0" smtClean="0"/>
              <a:t>Decrements the semaphore’s counter (if &gt; 0) and returns the value </a:t>
            </a:r>
            <a:r>
              <a:rPr lang="en-US" i="1" dirty="0" smtClean="0"/>
              <a:t>before</a:t>
            </a:r>
            <a:r>
              <a:rPr lang="en-US" dirty="0" smtClean="0"/>
              <a:t> it was decremented</a:t>
            </a:r>
          </a:p>
          <a:p>
            <a:pPr lvl="1"/>
            <a:r>
              <a:rPr lang="en-US" dirty="0" smtClean="0"/>
              <a:t>If the value returned is &gt; 0, the caller can access the resource the semaphore is guarding, otherwise the resource is not available.</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60</a:t>
            </a:fld>
            <a:endParaRPr lang="en-US" dirty="0"/>
          </a:p>
        </p:txBody>
      </p:sp>
    </p:spTree>
    <p:extLst>
      <p:ext uri="{BB962C8B-B14F-4D97-AF65-F5344CB8AC3E}">
        <p14:creationId xmlns:p14="http://schemas.microsoft.com/office/powerpoint/2010/main" val="3710500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Semaphores</a:t>
            </a:r>
            <a:endParaRPr lang="en-US" dirty="0"/>
          </a:p>
        </p:txBody>
      </p:sp>
      <p:sp>
        <p:nvSpPr>
          <p:cNvPr id="3" name="Content Placeholder 2"/>
          <p:cNvSpPr>
            <a:spLocks noGrp="1"/>
          </p:cNvSpPr>
          <p:nvPr>
            <p:ph idx="1"/>
          </p:nvPr>
        </p:nvSpPr>
        <p:spPr/>
        <p:txBody>
          <a:bodyPr>
            <a:normAutofit lnSpcReduction="10000"/>
          </a:bodyPr>
          <a:lstStyle/>
          <a:p>
            <a:r>
              <a:rPr lang="en-US" b="1" dirty="0" smtClean="0"/>
              <a:t>void </a:t>
            </a:r>
            <a:r>
              <a:rPr lang="en-US" b="1" dirty="0" err="1" smtClean="0"/>
              <a:t>OSSemPend</a:t>
            </a:r>
            <a:r>
              <a:rPr lang="en-US" b="1" dirty="0" smtClean="0"/>
              <a:t>(OS_EVENT </a:t>
            </a:r>
            <a:r>
              <a:rPr lang="en-US" b="1" dirty="0" smtClean="0"/>
              <a:t>*pevent, INT16U timeout, Int8U *err)</a:t>
            </a:r>
          </a:p>
          <a:p>
            <a:pPr lvl="1"/>
            <a:r>
              <a:rPr lang="en-US" dirty="0" smtClean="0"/>
              <a:t>Does a blocking wait on the specified semaphore. If the semaphore’s count is greater than 0, decrements it and returns, otherwise places the task in the waiting list of the semaphore</a:t>
            </a:r>
          </a:p>
          <a:p>
            <a:pPr lvl="1"/>
            <a:r>
              <a:rPr lang="en-US" dirty="0" smtClean="0"/>
              <a:t>timeout: if 0, waits forever, otherwise waits the specified number of ticks before timing out</a:t>
            </a:r>
          </a:p>
          <a:p>
            <a:pPr lvl="1"/>
            <a:r>
              <a:rPr lang="en-US" dirty="0" smtClean="0"/>
              <a:t>err: OS_ERR_NONE if no error, otherwise an error code</a:t>
            </a:r>
          </a:p>
          <a:p>
            <a:r>
              <a:rPr lang="en-US" b="1" dirty="0" smtClean="0"/>
              <a:t>INT8U OSSemPost(OS_EVENT *pevent)</a:t>
            </a:r>
          </a:p>
          <a:p>
            <a:pPr lvl="1"/>
            <a:r>
              <a:rPr lang="en-US" dirty="0" smtClean="0"/>
              <a:t>Signals the given semaphore. If tasks are waiting on the semaphore, removes the highest priority task from the semaphore’s wait list and makes it ready, otherwise increments the semaphore’s counter.</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61</a:t>
            </a:fld>
            <a:endParaRPr lang="en-US" dirty="0"/>
          </a:p>
        </p:txBody>
      </p:sp>
    </p:spTree>
    <p:extLst>
      <p:ext uri="{BB962C8B-B14F-4D97-AF65-F5344CB8AC3E}">
        <p14:creationId xmlns:p14="http://schemas.microsoft.com/office/powerpoint/2010/main" val="2067443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Semaphores</a:t>
            </a:r>
            <a:endParaRPr lang="en-US" dirty="0"/>
          </a:p>
        </p:txBody>
      </p:sp>
      <p:sp>
        <p:nvSpPr>
          <p:cNvPr id="3" name="Content Placeholder 2"/>
          <p:cNvSpPr>
            <a:spLocks noGrp="1"/>
          </p:cNvSpPr>
          <p:nvPr>
            <p:ph idx="1"/>
          </p:nvPr>
        </p:nvSpPr>
        <p:spPr/>
        <p:txBody>
          <a:bodyPr>
            <a:normAutofit/>
          </a:bodyPr>
          <a:lstStyle/>
          <a:p>
            <a:r>
              <a:rPr lang="en-US" b="1" dirty="0" smtClean="0"/>
              <a:t>INT8U OSSemQuery(OS_EVENT *pevent, OS_SEM_DATA *pdata)</a:t>
            </a:r>
          </a:p>
          <a:p>
            <a:pPr lvl="1"/>
            <a:r>
              <a:rPr lang="en-US" dirty="0" smtClean="0"/>
              <a:t>Gets information on the current state of the specified semaphore</a:t>
            </a:r>
          </a:p>
          <a:p>
            <a:pPr lvl="1"/>
            <a:r>
              <a:rPr lang="en-US" dirty="0" smtClean="0"/>
              <a:t>pdata must point to an instance of OS_SEM_DATA which will be populated with the value of the semaphore’s counter and information you can use to determine how many tasks are waiting on the semaphore</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62</a:t>
            </a:fld>
            <a:endParaRPr lang="en-US" dirty="0"/>
          </a:p>
        </p:txBody>
      </p:sp>
    </p:spTree>
    <p:extLst>
      <p:ext uri="{BB962C8B-B14F-4D97-AF65-F5344CB8AC3E}">
        <p14:creationId xmlns:p14="http://schemas.microsoft.com/office/powerpoint/2010/main" val="1308533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Semaphores</a:t>
            </a:r>
            <a:endParaRPr lang="en-US" dirty="0"/>
          </a:p>
        </p:txBody>
      </p:sp>
      <p:sp>
        <p:nvSpPr>
          <p:cNvPr id="3" name="Content Placeholder 2"/>
          <p:cNvSpPr>
            <a:spLocks noGrp="1"/>
          </p:cNvSpPr>
          <p:nvPr>
            <p:ph idx="1"/>
          </p:nvPr>
        </p:nvSpPr>
        <p:spPr/>
        <p:txBody>
          <a:bodyPr>
            <a:normAutofit/>
          </a:bodyPr>
          <a:lstStyle/>
          <a:p>
            <a:r>
              <a:rPr lang="en-US" b="1" dirty="0" smtClean="0"/>
              <a:t>OS_EVENT *OSSemDel(OS_EVENT *pevent, INT8U opt, Int8U *err)</a:t>
            </a:r>
          </a:p>
          <a:p>
            <a:pPr lvl="1"/>
            <a:r>
              <a:rPr lang="en-US" dirty="0" smtClean="0"/>
              <a:t>Deletes the specified semaphore</a:t>
            </a:r>
          </a:p>
          <a:p>
            <a:pPr lvl="1"/>
            <a:r>
              <a:rPr lang="en-US" dirty="0" smtClean="0"/>
              <a:t>Caution: should only be used if all tasks that use the semaphore are also being deleted otherwise those tasks may continue to try to reference the deleted semaphore.</a:t>
            </a:r>
          </a:p>
          <a:p>
            <a:pPr lvl="1"/>
            <a:r>
              <a:rPr lang="en-US" dirty="0" smtClean="0"/>
              <a:t>opt allows you to specify OS_DEL_NO_PEND which causes deletion to occur only if no tasks are pending (waiting) on the semaphore, or OS_DEL_ALWAYS to force deletion.</a:t>
            </a:r>
          </a:p>
          <a:p>
            <a:pPr lvl="1"/>
            <a:r>
              <a:rPr lang="en-US" dirty="0" smtClean="0"/>
              <a:t>err is OS_ERR_NONE if no error, otherwise an error code</a:t>
            </a:r>
          </a:p>
          <a:p>
            <a:pPr lvl="1"/>
            <a:r>
              <a:rPr lang="en-US" dirty="0" smtClean="0"/>
              <a:t>Returns NULL if successful otherwise pevent</a:t>
            </a:r>
          </a:p>
        </p:txBody>
      </p:sp>
      <p:sp>
        <p:nvSpPr>
          <p:cNvPr id="4" name="Slide Number Placeholder 3"/>
          <p:cNvSpPr>
            <a:spLocks noGrp="1"/>
          </p:cNvSpPr>
          <p:nvPr>
            <p:ph type="sldNum" sz="quarter" idx="12"/>
          </p:nvPr>
        </p:nvSpPr>
        <p:spPr/>
        <p:txBody>
          <a:bodyPr/>
          <a:lstStyle/>
          <a:p>
            <a:fld id="{F9E463A4-CC55-4EB3-8549-8876C08BF813}" type="slidenum">
              <a:rPr lang="en-US" smtClean="0"/>
              <a:t>63</a:t>
            </a:fld>
            <a:endParaRPr lang="en-US" dirty="0"/>
          </a:p>
        </p:txBody>
      </p:sp>
    </p:spTree>
    <p:extLst>
      <p:ext uri="{BB962C8B-B14F-4D97-AF65-F5344CB8AC3E}">
        <p14:creationId xmlns:p14="http://schemas.microsoft.com/office/powerpoint/2010/main" val="4443053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Semaphores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64</a:t>
            </a:fld>
            <a:endParaRPr lang="en-US" dirty="0"/>
          </a:p>
        </p:txBody>
      </p:sp>
      <p:sp>
        <p:nvSpPr>
          <p:cNvPr id="7" name="TextBox 6"/>
          <p:cNvSpPr txBox="1"/>
          <p:nvPr/>
        </p:nvSpPr>
        <p:spPr>
          <a:xfrm>
            <a:off x="596900" y="1917700"/>
            <a:ext cx="3887603" cy="5293757"/>
          </a:xfrm>
          <a:prstGeom prst="rect">
            <a:avLst/>
          </a:prstGeom>
          <a:noFill/>
        </p:spPr>
        <p:txBody>
          <a:bodyPr wrap="none" rtlCol="0">
            <a:spAutoFit/>
          </a:bodyPr>
          <a:lstStyle/>
          <a:p>
            <a:r>
              <a:rPr lang="en-US" sz="1600" dirty="0" smtClean="0">
                <a:latin typeface="Lucida Console" panose="020B0609040504020204" pitchFamily="49" charset="0"/>
              </a:rPr>
              <a:t>OS_EVENT *mySem;</a:t>
            </a:r>
          </a:p>
          <a:p>
            <a:r>
              <a:rPr lang="en-US" sz="1600" dirty="0" smtClean="0">
                <a:latin typeface="Lucida Console" panose="020B0609040504020204" pitchFamily="49" charset="0"/>
              </a:rPr>
              <a:t>int sharedRes;</a:t>
            </a: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r>
              <a:rPr lang="en-US" sz="1600" dirty="0">
                <a:latin typeface="Lucida Console" panose="020B0609040504020204" pitchFamily="49" charset="0"/>
              </a:rPr>
              <a:t>v</a:t>
            </a:r>
            <a:r>
              <a:rPr lang="en-US" sz="1600" dirty="0" smtClean="0">
                <a:latin typeface="Lucida Console" panose="020B0609040504020204" pitchFamily="49" charset="0"/>
              </a:rPr>
              <a:t>oid StartupTask(void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mySem = OSSemCreate(1);</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r>
              <a:rPr lang="en-US" sz="1600" dirty="0" smtClean="0">
                <a:latin typeface="Lucida Console" panose="020B0609040504020204" pitchFamily="49" charset="0"/>
              </a:rPr>
              <a:t>Void TaskOne(void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    INT8U </a:t>
            </a:r>
            <a:r>
              <a:rPr lang="en-US" sz="1600" dirty="0">
                <a:latin typeface="Lucida Console" panose="020B0609040504020204" pitchFamily="49" charset="0"/>
              </a:rPr>
              <a:t>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OSSemPend(mySem, 0, &amp;err);</a:t>
            </a:r>
          </a:p>
          <a:p>
            <a:r>
              <a:rPr lang="en-US" sz="1600" dirty="0">
                <a:latin typeface="Lucida Console" panose="020B0609040504020204" pitchFamily="49" charset="0"/>
              </a:rPr>
              <a:t> </a:t>
            </a:r>
            <a:r>
              <a:rPr lang="en-US" sz="1600" dirty="0" smtClean="0">
                <a:latin typeface="Lucida Console" panose="020B0609040504020204" pitchFamily="49" charset="0"/>
              </a:rPr>
              <a:t>     sharedRes += 1;</a:t>
            </a:r>
          </a:p>
          <a:p>
            <a:r>
              <a:rPr lang="en-US" sz="1600" dirty="0">
                <a:latin typeface="Lucida Console" panose="020B0609040504020204" pitchFamily="49" charset="0"/>
              </a:rPr>
              <a:t> </a:t>
            </a:r>
            <a:r>
              <a:rPr lang="en-US" sz="1600" dirty="0" smtClean="0">
                <a:latin typeface="Lucida Console" panose="020B0609040504020204" pitchFamily="49" charset="0"/>
              </a:rPr>
              <a:t>   OSSemPost(mySem);</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a:t>
            </a:r>
          </a:p>
          <a:p>
            <a:endParaRPr lang="en-US" dirty="0">
              <a:latin typeface="Lucida Console" panose="020B0609040504020204" pitchFamily="49" charset="0"/>
            </a:endParaRPr>
          </a:p>
        </p:txBody>
      </p:sp>
      <p:sp>
        <p:nvSpPr>
          <p:cNvPr id="8" name="TextBox 7"/>
          <p:cNvSpPr txBox="1"/>
          <p:nvPr/>
        </p:nvSpPr>
        <p:spPr>
          <a:xfrm>
            <a:off x="6400800" y="1690688"/>
            <a:ext cx="3887603" cy="3262432"/>
          </a:xfrm>
          <a:prstGeom prst="rect">
            <a:avLst/>
          </a:prstGeom>
          <a:noFill/>
        </p:spPr>
        <p:txBody>
          <a:bodyPr wrap="none" rtlCol="0">
            <a:spAutoFit/>
          </a:bodyPr>
          <a:lstStyle/>
          <a:p>
            <a:endParaRPr lang="en-US" dirty="0">
              <a:latin typeface="Lucida Console" panose="020B0609040504020204" pitchFamily="49" charset="0"/>
            </a:endParaRPr>
          </a:p>
          <a:p>
            <a:endParaRPr lang="en-US" dirty="0" smtClean="0">
              <a:latin typeface="Lucida Console" panose="020B0609040504020204" pitchFamily="49" charset="0"/>
            </a:endParaRPr>
          </a:p>
          <a:p>
            <a:r>
              <a:rPr lang="en-US" sz="1600" dirty="0" smtClean="0">
                <a:latin typeface="Lucida Console" panose="020B0609040504020204" pitchFamily="49" charset="0"/>
              </a:rPr>
              <a:t>Void TaskTwo(void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   INT8U err;</a:t>
            </a:r>
          </a:p>
          <a:p>
            <a:r>
              <a:rPr lang="en-US" sz="1600" dirty="0">
                <a:latin typeface="Lucida Console" panose="020B0609040504020204" pitchFamily="49" charset="0"/>
              </a:rPr>
              <a:t> </a:t>
            </a:r>
            <a:r>
              <a:rPr lang="en-US" sz="1600" dirty="0" smtClean="0">
                <a:latin typeface="Lucida Console" panose="020B0609040504020204" pitchFamily="49" charset="0"/>
              </a:rPr>
              <a:t>   OSSemPend(mySem, 0, &amp;err);</a:t>
            </a:r>
          </a:p>
          <a:p>
            <a:r>
              <a:rPr lang="en-US" sz="1600" dirty="0">
                <a:latin typeface="Lucida Console" panose="020B0609040504020204" pitchFamily="49" charset="0"/>
              </a:rPr>
              <a:t> </a:t>
            </a:r>
            <a:r>
              <a:rPr lang="en-US" sz="1600" dirty="0" smtClean="0">
                <a:latin typeface="Lucida Console" panose="020B0609040504020204" pitchFamily="49" charset="0"/>
              </a:rPr>
              <a:t>     sharedRes += 1;</a:t>
            </a:r>
          </a:p>
          <a:p>
            <a:r>
              <a:rPr lang="en-US" sz="1600" dirty="0">
                <a:latin typeface="Lucida Console" panose="020B0609040504020204" pitchFamily="49" charset="0"/>
              </a:rPr>
              <a:t> </a:t>
            </a:r>
            <a:r>
              <a:rPr lang="en-US" sz="1600" dirty="0" smtClean="0">
                <a:latin typeface="Lucida Console" panose="020B0609040504020204" pitchFamily="49" charset="0"/>
              </a:rPr>
              <a:t>   OSSemPost(mySem);</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a:t>
            </a:r>
          </a:p>
          <a:p>
            <a:endParaRPr lang="en-US" dirty="0">
              <a:latin typeface="Lucida Console" panose="020B0609040504020204" pitchFamily="49" charset="0"/>
            </a:endParaRPr>
          </a:p>
        </p:txBody>
      </p:sp>
    </p:spTree>
    <p:extLst>
      <p:ext uri="{BB962C8B-B14F-4D97-AF65-F5344CB8AC3E}">
        <p14:creationId xmlns:p14="http://schemas.microsoft.com/office/powerpoint/2010/main" val="17716017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OS_EVENT *OSMutexCreate(INT8U prio, INT8U *err)</a:t>
            </a:r>
          </a:p>
          <a:p>
            <a:pPr lvl="1"/>
            <a:r>
              <a:rPr lang="en-US" dirty="0" smtClean="0"/>
              <a:t>Allocates and initializes a mutex</a:t>
            </a:r>
            <a:r>
              <a:rPr lang="en-US" dirty="0"/>
              <a:t> </a:t>
            </a:r>
            <a:r>
              <a:rPr lang="en-US" dirty="0" smtClean="0"/>
              <a:t>with counter value 1.</a:t>
            </a:r>
          </a:p>
          <a:p>
            <a:pPr lvl="1"/>
            <a:r>
              <a:rPr lang="en-US" dirty="0" smtClean="0"/>
              <a:t>Like a semaphore but the maximum counter value is 1.</a:t>
            </a:r>
          </a:p>
          <a:p>
            <a:pPr lvl="1"/>
            <a:r>
              <a:rPr lang="en-US" dirty="0" smtClean="0"/>
              <a:t>A mutex is used to gain exclusive access to a resource. </a:t>
            </a:r>
          </a:p>
          <a:p>
            <a:pPr lvl="1"/>
            <a:r>
              <a:rPr lang="en-US" dirty="0" smtClean="0"/>
              <a:t>It provides </a:t>
            </a:r>
            <a:r>
              <a:rPr lang="en-US" b="1" dirty="0" smtClean="0"/>
              <a:t>priority inheritance </a:t>
            </a:r>
            <a:r>
              <a:rPr lang="en-US" dirty="0" smtClean="0"/>
              <a:t>to avoid </a:t>
            </a:r>
            <a:r>
              <a:rPr lang="en-US" b="1" dirty="0" smtClean="0"/>
              <a:t>priority inversion</a:t>
            </a:r>
            <a:r>
              <a:rPr lang="en-US" dirty="0" smtClean="0"/>
              <a:t>. </a:t>
            </a:r>
          </a:p>
          <a:p>
            <a:pPr lvl="1"/>
            <a:r>
              <a:rPr lang="en-US" dirty="0"/>
              <a:t>C</a:t>
            </a:r>
            <a:r>
              <a:rPr lang="en-US" dirty="0" smtClean="0"/>
              <a:t>oncept of ownership: Only the task that currently owns a mutex can release it.</a:t>
            </a:r>
          </a:p>
          <a:p>
            <a:pPr lvl="1"/>
            <a:r>
              <a:rPr lang="en-US" dirty="0" smtClean="0"/>
              <a:t>prio is the priority inheritance priority (PIP). If a higher-priority-task attempts to acquire a mutex held by a lower-priority-task, the priority of the lower-priority-task is temporarily raised to the PIP value until the resource is released. In uCOS, the PIP must be a unique value not used by any other task or mutex in the system. The mutex’s PIP is initialized when the mutex is created and does not change thereafter.</a:t>
            </a:r>
          </a:p>
          <a:p>
            <a:pPr lvl="1"/>
            <a:r>
              <a:rPr lang="en-US" dirty="0" smtClean="0"/>
              <a:t>err  is OS_ERR_NONE if there was no error, otherwise an error code</a:t>
            </a:r>
          </a:p>
          <a:p>
            <a:pPr lvl="1"/>
            <a:r>
              <a:rPr lang="en-US" dirty="0" smtClean="0"/>
              <a:t>Returns the pointer to the allocated mutex or NULL of none available</a:t>
            </a:r>
          </a:p>
          <a:p>
            <a:pPr lvl="1"/>
            <a:r>
              <a:rPr lang="en-US" dirty="0" smtClean="0"/>
              <a:t>Mutexes must be created before they can be used</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65</a:t>
            </a:fld>
            <a:endParaRPr lang="en-US" dirty="0"/>
          </a:p>
        </p:txBody>
      </p:sp>
    </p:spTree>
    <p:extLst>
      <p:ext uri="{BB962C8B-B14F-4D97-AF65-F5344CB8AC3E}">
        <p14:creationId xmlns:p14="http://schemas.microsoft.com/office/powerpoint/2010/main" val="4501547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a:bodyPr>
          <a:lstStyle/>
          <a:p>
            <a:r>
              <a:rPr lang="en-US" b="1" dirty="0" smtClean="0"/>
              <a:t>INT8U OSMutexAccept(OS_EVENT *pevent, INT8U *err)</a:t>
            </a:r>
          </a:p>
          <a:p>
            <a:pPr lvl="1"/>
            <a:r>
              <a:rPr lang="en-US" dirty="0"/>
              <a:t>Does a non-blocking wait on the specified </a:t>
            </a:r>
            <a:r>
              <a:rPr lang="en-US" dirty="0" smtClean="0"/>
              <a:t>mutex</a:t>
            </a:r>
            <a:endParaRPr lang="en-US" dirty="0"/>
          </a:p>
          <a:p>
            <a:pPr lvl="1"/>
            <a:r>
              <a:rPr lang="en-US" dirty="0"/>
              <a:t>Decrements the </a:t>
            </a:r>
            <a:r>
              <a:rPr lang="en-US" dirty="0" smtClean="0"/>
              <a:t>mutex’s counter (if &gt; 0) </a:t>
            </a:r>
            <a:r>
              <a:rPr lang="en-US" dirty="0"/>
              <a:t>and returns the value </a:t>
            </a:r>
            <a:r>
              <a:rPr lang="en-US" i="1" dirty="0"/>
              <a:t>before</a:t>
            </a:r>
            <a:r>
              <a:rPr lang="en-US" dirty="0"/>
              <a:t> it was </a:t>
            </a:r>
            <a:r>
              <a:rPr lang="en-US" dirty="0" smtClean="0"/>
              <a:t>decremented. For a mutex the value is only either 0 or 1.</a:t>
            </a:r>
            <a:endParaRPr lang="en-US" dirty="0"/>
          </a:p>
          <a:p>
            <a:pPr lvl="1"/>
            <a:r>
              <a:rPr lang="en-US" dirty="0"/>
              <a:t>If the value returned is 1</a:t>
            </a:r>
            <a:r>
              <a:rPr lang="en-US" dirty="0" smtClean="0"/>
              <a:t>, </a:t>
            </a:r>
            <a:r>
              <a:rPr lang="en-US" dirty="0"/>
              <a:t>the caller can access the resource the </a:t>
            </a:r>
            <a:r>
              <a:rPr lang="en-US" dirty="0" smtClean="0"/>
              <a:t>mutex is </a:t>
            </a:r>
            <a:r>
              <a:rPr lang="en-US" dirty="0"/>
              <a:t>guarding, otherwise the resource is not available</a:t>
            </a:r>
            <a:r>
              <a:rPr lang="en-US" dirty="0" smtClean="0"/>
              <a:t>. </a:t>
            </a:r>
          </a:p>
          <a:p>
            <a:pPr lvl="1"/>
            <a:r>
              <a:rPr lang="en-US" dirty="0" smtClean="0"/>
              <a:t>err is OS_ERR_NONE if there was no error otherwise an error code</a:t>
            </a:r>
          </a:p>
          <a:p>
            <a:pPr lvl="1"/>
            <a:r>
              <a:rPr lang="en-US" dirty="0" smtClean="0"/>
              <a:t>Returns 1 if the mutex is available otherwise 0.</a:t>
            </a:r>
            <a:endParaRPr lang="en-US" dirty="0"/>
          </a:p>
        </p:txBody>
      </p:sp>
      <p:sp>
        <p:nvSpPr>
          <p:cNvPr id="4" name="Slide Number Placeholder 3"/>
          <p:cNvSpPr>
            <a:spLocks noGrp="1"/>
          </p:cNvSpPr>
          <p:nvPr>
            <p:ph type="sldNum" sz="quarter" idx="12"/>
          </p:nvPr>
        </p:nvSpPr>
        <p:spPr/>
        <p:txBody>
          <a:bodyPr/>
          <a:lstStyle/>
          <a:p>
            <a:fld id="{F9E463A4-CC55-4EB3-8549-8876C08BF813}" type="slidenum">
              <a:rPr lang="en-US" smtClean="0"/>
              <a:t>66</a:t>
            </a:fld>
            <a:endParaRPr lang="en-US" dirty="0"/>
          </a:p>
        </p:txBody>
      </p:sp>
    </p:spTree>
    <p:extLst>
      <p:ext uri="{BB962C8B-B14F-4D97-AF65-F5344CB8AC3E}">
        <p14:creationId xmlns:p14="http://schemas.microsoft.com/office/powerpoint/2010/main" val="14363686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a:bodyPr>
          <a:lstStyle/>
          <a:p>
            <a:r>
              <a:rPr lang="en-US" sz="2400" b="1" dirty="0" smtClean="0"/>
              <a:t>void *OSMutexPend(OS_EVENT *pevent, INT16U timeout, Int8U *err)</a:t>
            </a:r>
          </a:p>
          <a:p>
            <a:pPr lvl="1"/>
            <a:r>
              <a:rPr lang="en-US" dirty="0" smtClean="0"/>
              <a:t>Does a blocking wait on the specified mutex. </a:t>
            </a:r>
          </a:p>
          <a:p>
            <a:pPr lvl="1"/>
            <a:r>
              <a:rPr lang="en-US" dirty="0" smtClean="0"/>
              <a:t>If the mutex’s count is 1, decrements it and returns, otherwise places the task in the waiting list of the mutex. </a:t>
            </a:r>
          </a:p>
          <a:p>
            <a:pPr lvl="1"/>
            <a:r>
              <a:rPr lang="en-US" dirty="0" smtClean="0"/>
              <a:t>If the mutex is already owned by a lower priority task than the calling task, the </a:t>
            </a:r>
            <a:r>
              <a:rPr lang="en-US" b="1" dirty="0" smtClean="0"/>
              <a:t>priority of the owner is raised to the PIP value specified when the mutex was created</a:t>
            </a:r>
            <a:r>
              <a:rPr lang="en-US" dirty="0" smtClean="0"/>
              <a:t>.</a:t>
            </a:r>
          </a:p>
          <a:p>
            <a:pPr lvl="1"/>
            <a:r>
              <a:rPr lang="en-US" dirty="0" smtClean="0"/>
              <a:t>timeout: if 0, waits forever, otherwise waits the specified number of ticks before timing out</a:t>
            </a:r>
          </a:p>
          <a:p>
            <a:pPr lvl="1"/>
            <a:r>
              <a:rPr lang="en-US" dirty="0" smtClean="0"/>
              <a:t>err: OS_ERR_NONE if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67</a:t>
            </a:fld>
            <a:endParaRPr lang="en-US" dirty="0"/>
          </a:p>
        </p:txBody>
      </p:sp>
    </p:spTree>
    <p:extLst>
      <p:ext uri="{BB962C8B-B14F-4D97-AF65-F5344CB8AC3E}">
        <p14:creationId xmlns:p14="http://schemas.microsoft.com/office/powerpoint/2010/main" val="7171531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a:bodyPr>
          <a:lstStyle/>
          <a:p>
            <a:r>
              <a:rPr lang="en-US" b="1" dirty="0" smtClean="0"/>
              <a:t>INT8U OSMutexPost(OS_EVENT *pevent)</a:t>
            </a:r>
          </a:p>
          <a:p>
            <a:pPr lvl="1"/>
            <a:r>
              <a:rPr lang="en-US" dirty="0" smtClean="0"/>
              <a:t>Signals the given mutex. </a:t>
            </a:r>
          </a:p>
          <a:p>
            <a:pPr lvl="1"/>
            <a:r>
              <a:rPr lang="en-US" dirty="0" smtClean="0"/>
              <a:t>If tasks are waiting on the mutex, removes the highest priority task from the mutex’s wait list and makes it ready, otherwise increments the mutex’s counter back to 1.</a:t>
            </a:r>
          </a:p>
          <a:p>
            <a:pPr lvl="1"/>
            <a:r>
              <a:rPr lang="en-US" dirty="0" smtClean="0"/>
              <a:t>If the priority of the owner task was raised due to a preceding Pend by a higher priority task, the priority is restored to its original value.</a:t>
            </a:r>
          </a:p>
          <a:p>
            <a:pPr lvl="1"/>
            <a:r>
              <a:rPr lang="en-US" dirty="0" smtClean="0"/>
              <a:t>Only the owner of the mutex can successfully post.</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68</a:t>
            </a:fld>
            <a:endParaRPr lang="en-US" dirty="0"/>
          </a:p>
        </p:txBody>
      </p:sp>
    </p:spTree>
    <p:extLst>
      <p:ext uri="{BB962C8B-B14F-4D97-AF65-F5344CB8AC3E}">
        <p14:creationId xmlns:p14="http://schemas.microsoft.com/office/powerpoint/2010/main" val="16325853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a:bodyPr>
          <a:lstStyle/>
          <a:p>
            <a:r>
              <a:rPr lang="en-US" sz="2400" b="1" dirty="0" smtClean="0"/>
              <a:t>INT8U OSMutexQuery(OS_EVENT *pevent, OS_MUTEX_DATA *pdata)</a:t>
            </a:r>
          </a:p>
          <a:p>
            <a:pPr lvl="1"/>
            <a:r>
              <a:rPr lang="en-US" dirty="0" smtClean="0"/>
              <a:t>Gets information on the current state of the specified semaphore</a:t>
            </a:r>
          </a:p>
          <a:p>
            <a:pPr lvl="1"/>
            <a:r>
              <a:rPr lang="en-US" dirty="0" smtClean="0"/>
              <a:t>pdata must point to an instance of OS_SEM_DATA which will be populated with the mutex’s counter (0 or 1), owner priority, PIP, and information you can use to determine how many and which tasks are waiting on the semaphore</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69</a:t>
            </a:fld>
            <a:endParaRPr lang="en-US" dirty="0"/>
          </a:p>
        </p:txBody>
      </p:sp>
    </p:spTree>
    <p:extLst>
      <p:ext uri="{BB962C8B-B14F-4D97-AF65-F5344CB8AC3E}">
        <p14:creationId xmlns:p14="http://schemas.microsoft.com/office/powerpoint/2010/main" val="70171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pointers</a:t>
            </a:r>
            <a:endParaRPr lang="en-US" dirty="0"/>
          </a:p>
        </p:txBody>
      </p:sp>
      <p:sp>
        <p:nvSpPr>
          <p:cNvPr id="3" name="Slide Number Placeholder 2"/>
          <p:cNvSpPr>
            <a:spLocks noGrp="1"/>
          </p:cNvSpPr>
          <p:nvPr>
            <p:ph type="sldNum" sz="quarter" idx="12"/>
          </p:nvPr>
        </p:nvSpPr>
        <p:spPr>
          <a:xfrm>
            <a:off x="8610600" y="6324600"/>
            <a:ext cx="2743200" cy="365125"/>
          </a:xfrm>
        </p:spPr>
        <p:txBody>
          <a:bodyPr/>
          <a:lstStyle/>
          <a:p>
            <a:fld id="{F9E463A4-CC55-4EB3-8549-8876C08BF813}" type="slidenum">
              <a:rPr lang="en-US" smtClean="0"/>
              <a:t>7</a:t>
            </a:fld>
            <a:endParaRPr lang="en-US" dirty="0"/>
          </a:p>
        </p:txBody>
      </p:sp>
      <p:sp>
        <p:nvSpPr>
          <p:cNvPr id="4" name="TextBox 3"/>
          <p:cNvSpPr txBox="1"/>
          <p:nvPr/>
        </p:nvSpPr>
        <p:spPr>
          <a:xfrm>
            <a:off x="915931" y="1462441"/>
            <a:ext cx="5772898" cy="5355312"/>
          </a:xfrm>
          <a:prstGeom prst="rect">
            <a:avLst/>
          </a:prstGeom>
          <a:noFill/>
        </p:spPr>
        <p:txBody>
          <a:bodyPr wrap="square" rtlCol="0">
            <a:spAutoFit/>
          </a:bodyPr>
          <a:lstStyle/>
          <a:p>
            <a:r>
              <a:rPr lang="en-US" dirty="0" smtClean="0"/>
              <a:t>int vec[5];</a:t>
            </a:r>
          </a:p>
          <a:p>
            <a:endParaRPr lang="en-US" dirty="0" smtClean="0"/>
          </a:p>
          <a:p>
            <a:r>
              <a:rPr lang="en-US" dirty="0" smtClean="0"/>
              <a:t>for (int i = 0 ; i &lt; 5; ++i) { </a:t>
            </a:r>
          </a:p>
          <a:p>
            <a:r>
              <a:rPr lang="en-US" dirty="0"/>
              <a:t>	</a:t>
            </a:r>
            <a:r>
              <a:rPr lang="en-US" dirty="0" smtClean="0"/>
              <a:t>vec[i] = i; </a:t>
            </a:r>
          </a:p>
          <a:p>
            <a:r>
              <a:rPr lang="en-US" dirty="0" smtClean="0"/>
              <a:t>}</a:t>
            </a:r>
          </a:p>
          <a:p>
            <a:endParaRPr lang="en-US" dirty="0" smtClean="0"/>
          </a:p>
          <a:p>
            <a:endParaRPr lang="en-US" dirty="0"/>
          </a:p>
          <a:p>
            <a:endParaRPr lang="en-US" dirty="0"/>
          </a:p>
          <a:p>
            <a:endParaRPr lang="en-US" dirty="0"/>
          </a:p>
          <a:p>
            <a:r>
              <a:rPr lang="en-US" dirty="0" smtClean="0"/>
              <a:t>int* pi;</a:t>
            </a:r>
          </a:p>
          <a:p>
            <a:r>
              <a:rPr lang="en-US" dirty="0" smtClean="0"/>
              <a:t>pi = &amp;</a:t>
            </a:r>
            <a:r>
              <a:rPr lang="en-US" dirty="0" err="1" smtClean="0"/>
              <a:t>vec</a:t>
            </a:r>
            <a:r>
              <a:rPr lang="en-US" dirty="0" smtClean="0"/>
              <a:t>[3]; // “address of”</a:t>
            </a:r>
          </a:p>
          <a:p>
            <a:r>
              <a:rPr lang="en-US" dirty="0" smtClean="0"/>
              <a:t>*pi = 30;</a:t>
            </a:r>
          </a:p>
          <a:p>
            <a:r>
              <a:rPr lang="en-US" dirty="0" smtClean="0"/>
              <a:t>pi[1] = 40;</a:t>
            </a:r>
          </a:p>
          <a:p>
            <a:r>
              <a:rPr lang="en-US" dirty="0" smtClean="0"/>
              <a:t>*(pi – 1) = 20;</a:t>
            </a:r>
          </a:p>
          <a:p>
            <a:r>
              <a:rPr lang="en-US" dirty="0" smtClean="0"/>
              <a:t>pi[-2] = 10;</a:t>
            </a:r>
            <a:endParaRPr lang="en-US" dirty="0"/>
          </a:p>
          <a:p>
            <a:endParaRPr lang="en-US" dirty="0" smtClean="0"/>
          </a:p>
          <a:p>
            <a:endParaRPr lang="en-US" dirty="0"/>
          </a:p>
          <a:p>
            <a:endParaRPr lang="en-US" dirty="0"/>
          </a:p>
          <a:p>
            <a:endParaRPr lang="en-US" dirty="0" smtClean="0"/>
          </a:p>
        </p:txBody>
      </p:sp>
      <p:sp>
        <p:nvSpPr>
          <p:cNvPr id="8" name="Rectangle 7"/>
          <p:cNvSpPr/>
          <p:nvPr/>
        </p:nvSpPr>
        <p:spPr>
          <a:xfrm>
            <a:off x="3802380" y="1059180"/>
            <a:ext cx="2065020" cy="2491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902604" y="1391871"/>
            <a:ext cx="593195" cy="369332"/>
          </a:xfrm>
          <a:prstGeom prst="rect">
            <a:avLst/>
          </a:prstGeom>
          <a:noFill/>
        </p:spPr>
        <p:txBody>
          <a:bodyPr wrap="square" rtlCol="0">
            <a:spAutoFit/>
          </a:bodyPr>
          <a:lstStyle/>
          <a:p>
            <a:pPr algn="r"/>
            <a:r>
              <a:rPr lang="en-US" dirty="0" smtClean="0"/>
              <a:t>vec</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6229538"/>
              </p:ext>
            </p:extLst>
          </p:nvPr>
        </p:nvGraphicFramePr>
        <p:xfrm>
          <a:off x="4629528" y="1390363"/>
          <a:ext cx="734060" cy="185420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9" name="Rectangle 28"/>
          <p:cNvSpPr/>
          <p:nvPr/>
        </p:nvSpPr>
        <p:spPr>
          <a:xfrm>
            <a:off x="3802380" y="3832860"/>
            <a:ext cx="4991100" cy="2491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325764" y="4165551"/>
            <a:ext cx="593195" cy="369332"/>
          </a:xfrm>
          <a:prstGeom prst="rect">
            <a:avLst/>
          </a:prstGeom>
          <a:noFill/>
        </p:spPr>
        <p:txBody>
          <a:bodyPr wrap="square" rtlCol="0">
            <a:spAutoFit/>
          </a:bodyPr>
          <a:lstStyle/>
          <a:p>
            <a:pPr algn="r"/>
            <a:r>
              <a:rPr lang="en-US" dirty="0" smtClean="0"/>
              <a:t>vec</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3541477054"/>
              </p:ext>
            </p:extLst>
          </p:nvPr>
        </p:nvGraphicFramePr>
        <p:xfrm>
          <a:off x="6968868" y="4164043"/>
          <a:ext cx="734060" cy="185420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TextBox 47"/>
          <p:cNvSpPr txBox="1"/>
          <p:nvPr/>
        </p:nvSpPr>
        <p:spPr>
          <a:xfrm>
            <a:off x="4313849" y="4140097"/>
            <a:ext cx="459058" cy="369332"/>
          </a:xfrm>
          <a:prstGeom prst="rect">
            <a:avLst/>
          </a:prstGeom>
          <a:noFill/>
        </p:spPr>
        <p:txBody>
          <a:bodyPr wrap="square" rtlCol="0">
            <a:spAutoFit/>
          </a:bodyPr>
          <a:lstStyle/>
          <a:p>
            <a:pPr algn="r"/>
            <a:r>
              <a:rPr lang="en-US" dirty="0" smtClean="0"/>
              <a:t>pi</a:t>
            </a:r>
            <a:endParaRPr lang="en-US" dirty="0"/>
          </a:p>
        </p:txBody>
      </p:sp>
      <p:sp>
        <p:nvSpPr>
          <p:cNvPr id="49" name="Rectangle 48"/>
          <p:cNvSpPr/>
          <p:nvPr/>
        </p:nvSpPr>
        <p:spPr>
          <a:xfrm>
            <a:off x="4860024" y="422750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a:off x="5124865" y="4357837"/>
            <a:ext cx="1794094" cy="106769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475522" y="2261116"/>
            <a:ext cx="764953" cy="369332"/>
          </a:xfrm>
          <a:prstGeom prst="rect">
            <a:avLst/>
          </a:prstGeom>
          <a:noFill/>
        </p:spPr>
        <p:txBody>
          <a:bodyPr wrap="none" rtlCol="0">
            <a:spAutoFit/>
          </a:bodyPr>
          <a:lstStyle/>
          <a:p>
            <a:r>
              <a:rPr lang="en-US" b="1" dirty="0" smtClean="0"/>
              <a:t>SRAM</a:t>
            </a:r>
            <a:endParaRPr lang="en-US" b="1" dirty="0"/>
          </a:p>
        </p:txBody>
      </p:sp>
    </p:spTree>
    <p:extLst>
      <p:ext uri="{BB962C8B-B14F-4D97-AF65-F5344CB8AC3E}">
        <p14:creationId xmlns:p14="http://schemas.microsoft.com/office/powerpoint/2010/main" val="38049086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Mutexes</a:t>
            </a:r>
            <a:endParaRPr lang="en-US" dirty="0"/>
          </a:p>
        </p:txBody>
      </p:sp>
      <p:sp>
        <p:nvSpPr>
          <p:cNvPr id="3" name="Content Placeholder 2"/>
          <p:cNvSpPr>
            <a:spLocks noGrp="1"/>
          </p:cNvSpPr>
          <p:nvPr>
            <p:ph idx="1"/>
          </p:nvPr>
        </p:nvSpPr>
        <p:spPr/>
        <p:txBody>
          <a:bodyPr>
            <a:normAutofit/>
          </a:bodyPr>
          <a:lstStyle/>
          <a:p>
            <a:r>
              <a:rPr lang="en-US" b="1" dirty="0"/>
              <a:t>OS_EVENT *</a:t>
            </a:r>
            <a:r>
              <a:rPr lang="en-US" b="1" dirty="0" smtClean="0"/>
              <a:t>OSMutexDel(OS_EVENT </a:t>
            </a:r>
            <a:r>
              <a:rPr lang="en-US" b="1" dirty="0"/>
              <a:t>*pevent, INT8U opt, Int8U *err)</a:t>
            </a:r>
          </a:p>
          <a:p>
            <a:pPr lvl="1"/>
            <a:r>
              <a:rPr lang="en-US" dirty="0"/>
              <a:t>Deletes the specified </a:t>
            </a:r>
            <a:r>
              <a:rPr lang="en-US" dirty="0" smtClean="0"/>
              <a:t>mutex</a:t>
            </a:r>
            <a:endParaRPr lang="en-US" dirty="0"/>
          </a:p>
          <a:p>
            <a:pPr lvl="1"/>
            <a:r>
              <a:rPr lang="en-US" dirty="0"/>
              <a:t>Caution: should only be used if all tasks that use the </a:t>
            </a:r>
            <a:r>
              <a:rPr lang="en-US" dirty="0" smtClean="0"/>
              <a:t>mutex are </a:t>
            </a:r>
            <a:r>
              <a:rPr lang="en-US" dirty="0"/>
              <a:t>also being deleted otherwise those tasks may continue to try to reference the deleted </a:t>
            </a:r>
            <a:r>
              <a:rPr lang="en-US" dirty="0" smtClean="0"/>
              <a:t>mutex.</a:t>
            </a:r>
            <a:endParaRPr lang="en-US" dirty="0"/>
          </a:p>
          <a:p>
            <a:pPr lvl="1"/>
            <a:r>
              <a:rPr lang="en-US" dirty="0"/>
              <a:t>opt allows you to specify OS_DEL_NO_PEND which causes deletion to occur only if no tasks are pending (waiting) on the semaphore, or OS_DEL_ALWAYS to force deletion.</a:t>
            </a:r>
          </a:p>
          <a:p>
            <a:pPr lvl="1"/>
            <a:r>
              <a:rPr lang="en-US" dirty="0"/>
              <a:t>err is </a:t>
            </a:r>
            <a:r>
              <a:rPr lang="en-US" dirty="0" smtClean="0"/>
              <a:t>OS_ERR_NONE </a:t>
            </a:r>
            <a:r>
              <a:rPr lang="en-US" dirty="0"/>
              <a:t>if no error, otherwise an error code</a:t>
            </a:r>
          </a:p>
          <a:p>
            <a:pPr lvl="1"/>
            <a:r>
              <a:rPr lang="en-US" dirty="0"/>
              <a:t>Returns NULL if successful otherwise pevent</a:t>
            </a:r>
          </a:p>
        </p:txBody>
      </p:sp>
      <p:sp>
        <p:nvSpPr>
          <p:cNvPr id="4" name="Slide Number Placeholder 3"/>
          <p:cNvSpPr>
            <a:spLocks noGrp="1"/>
          </p:cNvSpPr>
          <p:nvPr>
            <p:ph type="sldNum" sz="quarter" idx="12"/>
          </p:nvPr>
        </p:nvSpPr>
        <p:spPr/>
        <p:txBody>
          <a:bodyPr/>
          <a:lstStyle/>
          <a:p>
            <a:fld id="{F9E463A4-CC55-4EB3-8549-8876C08BF813}" type="slidenum">
              <a:rPr lang="en-US" smtClean="0"/>
              <a:t>70</a:t>
            </a:fld>
            <a:endParaRPr lang="en-US" dirty="0"/>
          </a:p>
        </p:txBody>
      </p:sp>
    </p:spTree>
    <p:extLst>
      <p:ext uri="{BB962C8B-B14F-4D97-AF65-F5344CB8AC3E}">
        <p14:creationId xmlns:p14="http://schemas.microsoft.com/office/powerpoint/2010/main" val="35242103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Mutexes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71</a:t>
            </a:fld>
            <a:endParaRPr lang="en-US" dirty="0"/>
          </a:p>
        </p:txBody>
      </p:sp>
      <p:sp>
        <p:nvSpPr>
          <p:cNvPr id="7" name="TextBox 6"/>
          <p:cNvSpPr txBox="1"/>
          <p:nvPr/>
        </p:nvSpPr>
        <p:spPr>
          <a:xfrm>
            <a:off x="596900" y="1917700"/>
            <a:ext cx="4998484" cy="3570208"/>
          </a:xfrm>
          <a:prstGeom prst="rect">
            <a:avLst/>
          </a:prstGeom>
          <a:noFill/>
        </p:spPr>
        <p:txBody>
          <a:bodyPr wrap="none" rtlCol="0">
            <a:spAutoFit/>
          </a:bodyPr>
          <a:lstStyle/>
          <a:p>
            <a:r>
              <a:rPr lang="en-US" sz="1600" dirty="0">
                <a:latin typeface="Lucida Console" panose="020B0609040504020204" pitchFamily="49" charset="0"/>
              </a:rPr>
              <a:t>#define PIP </a:t>
            </a:r>
            <a:r>
              <a:rPr lang="en-US" sz="1600" dirty="0" smtClean="0">
                <a:latin typeface="Lucida Console" panose="020B0609040504020204" pitchFamily="49" charset="0"/>
              </a:rPr>
              <a:t>5</a:t>
            </a:r>
          </a:p>
          <a:p>
            <a:r>
              <a:rPr lang="en-US" sz="1600" dirty="0" smtClean="0">
                <a:latin typeface="Lucida Console" panose="020B0609040504020204" pitchFamily="49" charset="0"/>
              </a:rPr>
              <a:t>OS_EVENT *myMutex;</a:t>
            </a:r>
          </a:p>
          <a:p>
            <a:r>
              <a:rPr lang="en-US" sz="1600" dirty="0" smtClean="0">
                <a:latin typeface="Lucida Console" panose="020B0609040504020204" pitchFamily="49" charset="0"/>
              </a:rPr>
              <a:t>int sharedRes;</a:t>
            </a: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r>
              <a:rPr lang="en-US" sz="1600" dirty="0">
                <a:latin typeface="Lucida Console" panose="020B0609040504020204" pitchFamily="49" charset="0"/>
              </a:rPr>
              <a:t>v</a:t>
            </a:r>
            <a:r>
              <a:rPr lang="en-US" sz="1600" dirty="0" smtClean="0">
                <a:latin typeface="Lucida Console" panose="020B0609040504020204" pitchFamily="49" charset="0"/>
              </a:rPr>
              <a:t>oid StartupTask(void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INT8U err;</a:t>
            </a:r>
          </a:p>
          <a:p>
            <a:r>
              <a:rPr lang="en-US" sz="1600" dirty="0">
                <a:latin typeface="Lucida Console" panose="020B0609040504020204" pitchFamily="49" charset="0"/>
              </a:rPr>
              <a:t> </a:t>
            </a:r>
            <a:r>
              <a:rPr lang="en-US" sz="1600" dirty="0" smtClean="0">
                <a:latin typeface="Lucida Console" panose="020B0609040504020204" pitchFamily="49" charset="0"/>
              </a:rPr>
              <a:t>   myMutex = OSMutexCreate(PIP, &amp;err);</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dirty="0">
              <a:latin typeface="Lucida Console" panose="020B0609040504020204" pitchFamily="49" charset="0"/>
            </a:endParaRPr>
          </a:p>
        </p:txBody>
      </p:sp>
      <p:sp>
        <p:nvSpPr>
          <p:cNvPr id="8" name="TextBox 7"/>
          <p:cNvSpPr txBox="1"/>
          <p:nvPr/>
        </p:nvSpPr>
        <p:spPr>
          <a:xfrm>
            <a:off x="6400800" y="1690688"/>
            <a:ext cx="4381328" cy="5078313"/>
          </a:xfrm>
          <a:prstGeom prst="rect">
            <a:avLst/>
          </a:prstGeom>
          <a:noFill/>
        </p:spPr>
        <p:txBody>
          <a:bodyPr wrap="none" rtlCol="0">
            <a:spAutoFit/>
          </a:bodyPr>
          <a:lstStyle/>
          <a:p>
            <a:r>
              <a:rPr lang="en-US" sz="1600" dirty="0">
                <a:latin typeface="Lucida Console" panose="020B0609040504020204" pitchFamily="49" charset="0"/>
              </a:rPr>
              <a:t>Void TaskOne(void *pdata)</a:t>
            </a: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INT8U err;</a:t>
            </a:r>
          </a:p>
          <a:p>
            <a:r>
              <a:rPr lang="en-US" sz="1600" dirty="0">
                <a:latin typeface="Lucida Console" panose="020B0609040504020204" pitchFamily="49" charset="0"/>
              </a:rPr>
              <a:t>    </a:t>
            </a:r>
            <a:r>
              <a:rPr lang="en-US" sz="1600" dirty="0" smtClean="0">
                <a:latin typeface="Lucida Console" panose="020B0609040504020204" pitchFamily="49" charset="0"/>
              </a:rPr>
              <a:t>OSMutexPend(myMutex, </a:t>
            </a:r>
            <a:r>
              <a:rPr lang="en-US" sz="1600" dirty="0">
                <a:latin typeface="Lucida Console" panose="020B0609040504020204" pitchFamily="49" charset="0"/>
              </a:rPr>
              <a:t>0, &amp;err);</a:t>
            </a:r>
          </a:p>
          <a:p>
            <a:r>
              <a:rPr lang="en-US" sz="1600" dirty="0">
                <a:latin typeface="Lucida Console" panose="020B0609040504020204" pitchFamily="49" charset="0"/>
              </a:rPr>
              <a:t>    </a:t>
            </a:r>
            <a:r>
              <a:rPr lang="en-US" sz="1600" dirty="0" smtClean="0">
                <a:latin typeface="Lucida Console" panose="020B0609040504020204" pitchFamily="49" charset="0"/>
              </a:rPr>
              <a:t>    sharedRes </a:t>
            </a:r>
            <a:r>
              <a:rPr lang="en-US" sz="1600" dirty="0">
                <a:latin typeface="Lucida Console" panose="020B0609040504020204" pitchFamily="49" charset="0"/>
              </a:rPr>
              <a:t>+= 1;</a:t>
            </a:r>
          </a:p>
          <a:p>
            <a:r>
              <a:rPr lang="en-US" sz="1600" dirty="0">
                <a:latin typeface="Lucida Console" panose="020B0609040504020204" pitchFamily="49" charset="0"/>
              </a:rPr>
              <a:t>    </a:t>
            </a:r>
            <a:r>
              <a:rPr lang="en-US" sz="1600" dirty="0" smtClean="0">
                <a:latin typeface="Lucida Console" panose="020B0609040504020204" pitchFamily="49" charset="0"/>
              </a:rPr>
              <a:t>OSMutexPost(myMutex);</a:t>
            </a:r>
            <a:endParaRPr lang="en-US" sz="1600" dirty="0">
              <a:latin typeface="Lucida Console" panose="020B0609040504020204" pitchFamily="49" charset="0"/>
            </a:endParaRPr>
          </a:p>
          <a:p>
            <a:r>
              <a:rPr lang="en-US" sz="1600" dirty="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smtClean="0">
              <a:latin typeface="Lucida Console" panose="020B0609040504020204" pitchFamily="49" charset="0"/>
            </a:endParaRPr>
          </a:p>
          <a:p>
            <a:r>
              <a:rPr lang="en-US" sz="1600" dirty="0" smtClean="0">
                <a:latin typeface="Lucida Console" panose="020B0609040504020204" pitchFamily="49" charset="0"/>
              </a:rPr>
              <a:t>Void TaskTwo(void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   INT8U </a:t>
            </a:r>
            <a:r>
              <a:rPr lang="en-US" sz="1600" dirty="0">
                <a:latin typeface="Lucida Console" panose="020B0609040504020204" pitchFamily="49" charset="0"/>
              </a:rPr>
              <a:t>err;</a:t>
            </a:r>
          </a:p>
          <a:p>
            <a:r>
              <a:rPr lang="en-US" sz="1600" dirty="0">
                <a:latin typeface="Lucida Console" panose="020B0609040504020204" pitchFamily="49" charset="0"/>
              </a:rPr>
              <a:t>    </a:t>
            </a:r>
            <a:r>
              <a:rPr lang="en-US" sz="1600" dirty="0" smtClean="0">
                <a:latin typeface="Lucida Console" panose="020B0609040504020204" pitchFamily="49" charset="0"/>
              </a:rPr>
              <a:t>OSMutexPend(myMutex, </a:t>
            </a:r>
            <a:r>
              <a:rPr lang="en-US" sz="1600" dirty="0">
                <a:latin typeface="Lucida Console" panose="020B0609040504020204" pitchFamily="49" charset="0"/>
              </a:rPr>
              <a:t>0, &amp;err);</a:t>
            </a:r>
          </a:p>
          <a:p>
            <a:r>
              <a:rPr lang="en-US" sz="1600" dirty="0">
                <a:latin typeface="Lucida Console" panose="020B0609040504020204" pitchFamily="49" charset="0"/>
              </a:rPr>
              <a:t>    </a:t>
            </a:r>
            <a:r>
              <a:rPr lang="en-US" sz="1600" dirty="0" smtClean="0">
                <a:latin typeface="Lucida Console" panose="020B0609040504020204" pitchFamily="49" charset="0"/>
              </a:rPr>
              <a:t>    sharedRes </a:t>
            </a:r>
            <a:r>
              <a:rPr lang="en-US" sz="1600" dirty="0">
                <a:latin typeface="Lucida Console" panose="020B0609040504020204" pitchFamily="49" charset="0"/>
              </a:rPr>
              <a:t>+= 1;</a:t>
            </a:r>
          </a:p>
          <a:p>
            <a:r>
              <a:rPr lang="en-US" sz="1600" dirty="0">
                <a:latin typeface="Lucida Console" panose="020B0609040504020204" pitchFamily="49" charset="0"/>
              </a:rPr>
              <a:t>    </a:t>
            </a:r>
            <a:r>
              <a:rPr lang="en-US" sz="1600" dirty="0" smtClean="0">
                <a:latin typeface="Lucida Console" panose="020B0609040504020204" pitchFamily="49" charset="0"/>
              </a:rPr>
              <a:t>OSMutexPost(myMutex);</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a:latin typeface="Lucida Console" panose="020B0609040504020204" pitchFamily="49" charset="0"/>
            </a:endParaRPr>
          </a:p>
        </p:txBody>
      </p:sp>
    </p:spTree>
    <p:extLst>
      <p:ext uri="{BB962C8B-B14F-4D97-AF65-F5344CB8AC3E}">
        <p14:creationId xmlns:p14="http://schemas.microsoft.com/office/powerpoint/2010/main" val="11570241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b="1" dirty="0"/>
              <a:t>OS_EVENT *OSMboxCreate(void *msg)</a:t>
            </a:r>
          </a:p>
          <a:p>
            <a:pPr lvl="1"/>
            <a:r>
              <a:rPr lang="en-US" dirty="0"/>
              <a:t>Allocates a new mailbox and initializes its contents to the given value (may be NULL)</a:t>
            </a:r>
          </a:p>
          <a:p>
            <a:pPr lvl="1"/>
            <a:r>
              <a:rPr lang="en-US" dirty="0"/>
              <a:t>A mailbox can hold up to one message (queues can hold more)</a:t>
            </a:r>
          </a:p>
          <a:p>
            <a:pPr lvl="1"/>
            <a:r>
              <a:rPr lang="en-US" dirty="0"/>
              <a:t>Returns a pointer to the allocated mailbox or NULL if none available</a:t>
            </a:r>
          </a:p>
          <a:p>
            <a:pPr lvl="1"/>
            <a:r>
              <a:rPr lang="en-US" dirty="0"/>
              <a:t>Mailboxes must be created before they can be used</a:t>
            </a:r>
          </a:p>
          <a:p>
            <a:r>
              <a:rPr lang="en-US" b="1" dirty="0" smtClean="0"/>
              <a:t>void *OSMboxAccept(OS_EVENT *pevent)</a:t>
            </a:r>
          </a:p>
          <a:p>
            <a:pPr lvl="1"/>
            <a:r>
              <a:rPr lang="en-US" dirty="0" smtClean="0"/>
              <a:t>Does a non-blocking wait for a message on the specified mailbox</a:t>
            </a:r>
          </a:p>
          <a:p>
            <a:pPr lvl="1"/>
            <a:r>
              <a:rPr lang="en-US" dirty="0" smtClean="0"/>
              <a:t>Returns a pointer to a message if there is one available otherwise NULL.</a:t>
            </a:r>
          </a:p>
          <a:p>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72</a:t>
            </a:fld>
            <a:endParaRPr lang="en-US" dirty="0"/>
          </a:p>
        </p:txBody>
      </p:sp>
    </p:spTree>
    <p:extLst>
      <p:ext uri="{BB962C8B-B14F-4D97-AF65-F5344CB8AC3E}">
        <p14:creationId xmlns:p14="http://schemas.microsoft.com/office/powerpoint/2010/main" val="37390016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sz="2400" b="1" dirty="0" smtClean="0"/>
              <a:t>void *OSMboxPend(OS_EVENT *pevent, INT16U timeout, Int8U *err)</a:t>
            </a:r>
          </a:p>
          <a:p>
            <a:pPr lvl="1"/>
            <a:r>
              <a:rPr lang="en-US" dirty="0" smtClean="0"/>
              <a:t>Does a blocking wait on the specified mailbox. </a:t>
            </a:r>
          </a:p>
          <a:p>
            <a:pPr lvl="1"/>
            <a:r>
              <a:rPr lang="en-US" dirty="0" smtClean="0"/>
              <a:t>If the mailbox contains a message, removes the message from the mailbox and returns it, otherwise places the task in the wait list of the mailbox</a:t>
            </a:r>
          </a:p>
          <a:p>
            <a:pPr lvl="1"/>
            <a:r>
              <a:rPr lang="en-US" dirty="0" smtClean="0"/>
              <a:t>timeout: if 0, waits forever, otherwise waits the specified number of ticks before timing out</a:t>
            </a:r>
          </a:p>
          <a:p>
            <a:pPr lvl="1"/>
            <a:r>
              <a:rPr lang="en-US" dirty="0" smtClean="0"/>
              <a:t>err: OS_ERR_NONE if no error, otherwise an error code</a:t>
            </a:r>
          </a:p>
          <a:p>
            <a:pPr lvl="1"/>
            <a:r>
              <a:rPr lang="en-US" dirty="0" smtClean="0"/>
              <a:t>Returns a pointer to the message if successful otherwise NULL</a:t>
            </a:r>
          </a:p>
        </p:txBody>
      </p:sp>
      <p:sp>
        <p:nvSpPr>
          <p:cNvPr id="4" name="Slide Number Placeholder 3"/>
          <p:cNvSpPr>
            <a:spLocks noGrp="1"/>
          </p:cNvSpPr>
          <p:nvPr>
            <p:ph type="sldNum" sz="quarter" idx="12"/>
          </p:nvPr>
        </p:nvSpPr>
        <p:spPr/>
        <p:txBody>
          <a:bodyPr/>
          <a:lstStyle/>
          <a:p>
            <a:fld id="{F9E463A4-CC55-4EB3-8549-8876C08BF813}" type="slidenum">
              <a:rPr lang="en-US" smtClean="0"/>
              <a:t>73</a:t>
            </a:fld>
            <a:endParaRPr lang="en-US" dirty="0"/>
          </a:p>
        </p:txBody>
      </p:sp>
    </p:spTree>
    <p:extLst>
      <p:ext uri="{BB962C8B-B14F-4D97-AF65-F5344CB8AC3E}">
        <p14:creationId xmlns:p14="http://schemas.microsoft.com/office/powerpoint/2010/main" val="37248569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b="1" dirty="0" smtClean="0"/>
              <a:t>INT8U OSMboxPost(OS_EVENT *pevent, void *msg)</a:t>
            </a:r>
          </a:p>
          <a:p>
            <a:pPr lvl="1"/>
            <a:r>
              <a:rPr lang="en-US" dirty="0" smtClean="0"/>
              <a:t>Attempts to place the given message in the given mailbox.</a:t>
            </a:r>
          </a:p>
          <a:p>
            <a:pPr lvl="1"/>
            <a:r>
              <a:rPr lang="en-US" dirty="0" smtClean="0"/>
              <a:t>If the mailbox is empty, deposits the message and returns</a:t>
            </a:r>
          </a:p>
          <a:p>
            <a:pPr lvl="1"/>
            <a:r>
              <a:rPr lang="en-US" dirty="0" smtClean="0"/>
              <a:t>If the mailbox already contains a message, returns OS_MBOX_FULL</a:t>
            </a:r>
          </a:p>
          <a:p>
            <a:pPr lvl="1"/>
            <a:r>
              <a:rPr lang="en-US" dirty="0" smtClean="0"/>
              <a:t>If tasks are waiting on the mailbox, the highest priority task gets the message.</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74</a:t>
            </a:fld>
            <a:endParaRPr lang="en-US" dirty="0"/>
          </a:p>
        </p:txBody>
      </p:sp>
    </p:spTree>
    <p:extLst>
      <p:ext uri="{BB962C8B-B14F-4D97-AF65-F5344CB8AC3E}">
        <p14:creationId xmlns:p14="http://schemas.microsoft.com/office/powerpoint/2010/main" val="1663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b="1" dirty="0" smtClean="0"/>
              <a:t>INT8U OSMboxPostOpt(OS_EVENT *pevent, void *msg, INT8U opt)</a:t>
            </a:r>
          </a:p>
          <a:p>
            <a:pPr lvl="1"/>
            <a:r>
              <a:rPr lang="en-US" dirty="0" smtClean="0"/>
              <a:t>Same behavior as for OSMboxPost() except for optional behavior specified by opt which allows for message broadcasting.</a:t>
            </a:r>
          </a:p>
          <a:p>
            <a:pPr lvl="1"/>
            <a:r>
              <a:rPr lang="en-US" dirty="0" smtClean="0"/>
              <a:t>opt: </a:t>
            </a:r>
          </a:p>
          <a:p>
            <a:pPr lvl="2"/>
            <a:r>
              <a:rPr lang="en-US" dirty="0" smtClean="0"/>
              <a:t>OS_POST_OPT_NONE: same behavior as OSMboxPost()</a:t>
            </a:r>
          </a:p>
          <a:p>
            <a:pPr lvl="2"/>
            <a:r>
              <a:rPr lang="en-US" dirty="0" smtClean="0"/>
              <a:t>OS_POST_OPT_BROADCAST: posts the message to all tasks waiting on the mailbox</a:t>
            </a:r>
          </a:p>
        </p:txBody>
      </p:sp>
      <p:sp>
        <p:nvSpPr>
          <p:cNvPr id="4" name="Slide Number Placeholder 3"/>
          <p:cNvSpPr>
            <a:spLocks noGrp="1"/>
          </p:cNvSpPr>
          <p:nvPr>
            <p:ph type="sldNum" sz="quarter" idx="12"/>
          </p:nvPr>
        </p:nvSpPr>
        <p:spPr/>
        <p:txBody>
          <a:bodyPr/>
          <a:lstStyle/>
          <a:p>
            <a:fld id="{F9E463A4-CC55-4EB3-8549-8876C08BF813}" type="slidenum">
              <a:rPr lang="en-US" smtClean="0"/>
              <a:t>75</a:t>
            </a:fld>
            <a:endParaRPr lang="en-US" dirty="0"/>
          </a:p>
        </p:txBody>
      </p:sp>
    </p:spTree>
    <p:extLst>
      <p:ext uri="{BB962C8B-B14F-4D97-AF65-F5344CB8AC3E}">
        <p14:creationId xmlns:p14="http://schemas.microsoft.com/office/powerpoint/2010/main" val="6765153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b="1" dirty="0" smtClean="0"/>
              <a:t>INT8U OSMBoxQuery(OS_EVENT *pevent, OS_MBOX_DATA *pdata)</a:t>
            </a:r>
          </a:p>
          <a:p>
            <a:pPr lvl="1"/>
            <a:r>
              <a:rPr lang="en-US" dirty="0" smtClean="0"/>
              <a:t>Gets information on the current state of the specified mailbox</a:t>
            </a:r>
          </a:p>
          <a:p>
            <a:pPr lvl="1"/>
            <a:r>
              <a:rPr lang="en-US" dirty="0" smtClean="0"/>
              <a:t>pdata must point to an instance of </a:t>
            </a:r>
            <a:r>
              <a:rPr lang="en-US" dirty="0"/>
              <a:t>OS_MBOX_DATA</a:t>
            </a:r>
            <a:r>
              <a:rPr lang="en-US" b="1" dirty="0"/>
              <a:t> </a:t>
            </a:r>
            <a:r>
              <a:rPr lang="en-US" dirty="0" smtClean="0"/>
              <a:t>which will be populated with the value of the mailbox message and information you can use to determine which tasks are waiting on the mailbox</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76</a:t>
            </a:fld>
            <a:endParaRPr lang="en-US" dirty="0"/>
          </a:p>
        </p:txBody>
      </p:sp>
    </p:spTree>
    <p:extLst>
      <p:ext uri="{BB962C8B-B14F-4D97-AF65-F5344CB8AC3E}">
        <p14:creationId xmlns:p14="http://schemas.microsoft.com/office/powerpoint/2010/main" val="2372675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Mailboxes</a:t>
            </a:r>
            <a:endParaRPr lang="en-US" dirty="0"/>
          </a:p>
        </p:txBody>
      </p:sp>
      <p:sp>
        <p:nvSpPr>
          <p:cNvPr id="3" name="Content Placeholder 2"/>
          <p:cNvSpPr>
            <a:spLocks noGrp="1"/>
          </p:cNvSpPr>
          <p:nvPr>
            <p:ph idx="1"/>
          </p:nvPr>
        </p:nvSpPr>
        <p:spPr/>
        <p:txBody>
          <a:bodyPr>
            <a:normAutofit/>
          </a:bodyPr>
          <a:lstStyle/>
          <a:p>
            <a:r>
              <a:rPr lang="en-US" b="1" dirty="0" smtClean="0"/>
              <a:t>OS_EVENT *OSMboxDel(OS_EVENT *pevent, INT8U opt, Int8U *err)</a:t>
            </a:r>
          </a:p>
          <a:p>
            <a:pPr lvl="1"/>
            <a:r>
              <a:rPr lang="en-US" dirty="0" smtClean="0"/>
              <a:t>Deletes the specified mailbox</a:t>
            </a:r>
          </a:p>
          <a:p>
            <a:pPr lvl="1"/>
            <a:r>
              <a:rPr lang="en-US" dirty="0" smtClean="0"/>
              <a:t>Caution: should only be used if all tasks that use the mailbox are also being deleted otherwise those tasks may continue to try to reference the deleted mailbox.</a:t>
            </a:r>
          </a:p>
          <a:p>
            <a:pPr lvl="1"/>
            <a:r>
              <a:rPr lang="en-US" dirty="0" smtClean="0"/>
              <a:t>opt allows you to specify OS_DEL_NO_PEND which causes deletion to occur only if no tasks are pending (waiting) on the mailbox, or OS_DEL_ALWAYS to force deletion.</a:t>
            </a:r>
          </a:p>
          <a:p>
            <a:pPr lvl="1"/>
            <a:r>
              <a:rPr lang="en-US" dirty="0" smtClean="0"/>
              <a:t>err is OS_ERR_NONE if no error, otherwise an error code</a:t>
            </a:r>
          </a:p>
          <a:p>
            <a:pPr lvl="1"/>
            <a:r>
              <a:rPr lang="en-US" dirty="0" smtClean="0"/>
              <a:t>Returns NULL if successful otherwise pevent</a:t>
            </a:r>
          </a:p>
        </p:txBody>
      </p:sp>
      <p:sp>
        <p:nvSpPr>
          <p:cNvPr id="4" name="Slide Number Placeholder 3"/>
          <p:cNvSpPr>
            <a:spLocks noGrp="1"/>
          </p:cNvSpPr>
          <p:nvPr>
            <p:ph type="sldNum" sz="quarter" idx="12"/>
          </p:nvPr>
        </p:nvSpPr>
        <p:spPr/>
        <p:txBody>
          <a:bodyPr/>
          <a:lstStyle/>
          <a:p>
            <a:fld id="{F9E463A4-CC55-4EB3-8549-8876C08BF813}" type="slidenum">
              <a:rPr lang="en-US" smtClean="0"/>
              <a:t>77</a:t>
            </a:fld>
            <a:endParaRPr lang="en-US" dirty="0"/>
          </a:p>
        </p:txBody>
      </p:sp>
    </p:spTree>
    <p:extLst>
      <p:ext uri="{BB962C8B-B14F-4D97-AF65-F5344CB8AC3E}">
        <p14:creationId xmlns:p14="http://schemas.microsoft.com/office/powerpoint/2010/main" val="1632292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Mailboxes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78</a:t>
            </a:fld>
            <a:endParaRPr lang="en-US" dirty="0"/>
          </a:p>
        </p:txBody>
      </p:sp>
      <p:sp>
        <p:nvSpPr>
          <p:cNvPr id="7" name="TextBox 6"/>
          <p:cNvSpPr txBox="1"/>
          <p:nvPr/>
        </p:nvSpPr>
        <p:spPr>
          <a:xfrm>
            <a:off x="596900" y="1917700"/>
            <a:ext cx="3764172" cy="3077766"/>
          </a:xfrm>
          <a:prstGeom prst="rect">
            <a:avLst/>
          </a:prstGeom>
          <a:noFill/>
        </p:spPr>
        <p:txBody>
          <a:bodyPr wrap="none" rtlCol="0">
            <a:spAutoFit/>
          </a:bodyPr>
          <a:lstStyle/>
          <a:p>
            <a:r>
              <a:rPr lang="en-US" sz="1600" dirty="0" smtClean="0">
                <a:latin typeface="Lucida Console" panose="020B0609040504020204" pitchFamily="49" charset="0"/>
              </a:rPr>
              <a:t>OS_EVENT *mbox;</a:t>
            </a: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r>
              <a:rPr lang="en-US" sz="1600" dirty="0">
                <a:latin typeface="Lucida Console" panose="020B0609040504020204" pitchFamily="49" charset="0"/>
              </a:rPr>
              <a:t>v</a:t>
            </a:r>
            <a:r>
              <a:rPr lang="en-US" sz="1600" dirty="0" smtClean="0">
                <a:latin typeface="Lucida Console" panose="020B0609040504020204" pitchFamily="49" charset="0"/>
              </a:rPr>
              <a:t>oid StartupTask(void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    mbox= OSMboxCreate(NULL);</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dirty="0">
              <a:latin typeface="Lucida Console" panose="020B0609040504020204" pitchFamily="49" charset="0"/>
            </a:endParaRPr>
          </a:p>
        </p:txBody>
      </p:sp>
      <p:sp>
        <p:nvSpPr>
          <p:cNvPr id="8" name="TextBox 7"/>
          <p:cNvSpPr txBox="1"/>
          <p:nvPr/>
        </p:nvSpPr>
        <p:spPr>
          <a:xfrm>
            <a:off x="5943600" y="1690688"/>
            <a:ext cx="5739072" cy="4339650"/>
          </a:xfrm>
          <a:prstGeom prst="rect">
            <a:avLst/>
          </a:prstGeom>
          <a:noFill/>
        </p:spPr>
        <p:txBody>
          <a:bodyPr wrap="none" rtlCol="0">
            <a:spAutoFit/>
          </a:bodyPr>
          <a:lstStyle/>
          <a:p>
            <a:r>
              <a:rPr lang="en-US" sz="1600" dirty="0">
                <a:latin typeface="Lucida Console" panose="020B0609040504020204" pitchFamily="49" charset="0"/>
              </a:rPr>
              <a:t>Void TaskOne(void *pdata)</a:t>
            </a: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char *msgTx = “hello”;</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OSMboxPost(mbox, (void*)msgTx);</a:t>
            </a:r>
            <a:endParaRPr lang="en-US" sz="1600" dirty="0">
              <a:latin typeface="Lucida Console" panose="020B0609040504020204" pitchFamily="49" charset="0"/>
            </a:endParaRPr>
          </a:p>
          <a:p>
            <a:r>
              <a:rPr lang="en-US" sz="1600" dirty="0" smtClean="0">
                <a:latin typeface="Lucida Console" panose="020B0609040504020204" pitchFamily="49" charset="0"/>
              </a:rPr>
              <a:t>    ...</a:t>
            </a:r>
            <a:endParaRPr lang="en-US" sz="1600" dirty="0">
              <a:latin typeface="Lucida Console" panose="020B0609040504020204" pitchFamily="49" charset="0"/>
            </a:endParaRP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smtClean="0">
              <a:latin typeface="Lucida Console" panose="020B0609040504020204" pitchFamily="49" charset="0"/>
            </a:endParaRPr>
          </a:p>
          <a:p>
            <a:r>
              <a:rPr lang="en-US" sz="1600" dirty="0" smtClean="0">
                <a:latin typeface="Lucida Console" panose="020B0609040504020204" pitchFamily="49" charset="0"/>
              </a:rPr>
              <a:t>Void TaskTwo(void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   INT8U </a:t>
            </a:r>
            <a:r>
              <a:rPr lang="en-US" sz="1600" dirty="0">
                <a:latin typeface="Lucida Console" panose="020B0609040504020204" pitchFamily="49" charset="0"/>
              </a:rPr>
              <a:t>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char *msgRx;</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msgRx = </a:t>
            </a:r>
            <a:r>
              <a:rPr lang="en-US" sz="1600" dirty="0" smtClean="0">
                <a:latin typeface="Lucida Console" panose="020B0609040504020204" pitchFamily="49" charset="0"/>
              </a:rPr>
              <a:t>(char*)</a:t>
            </a:r>
            <a:r>
              <a:rPr lang="en-US" sz="1600" dirty="0" err="1" smtClean="0">
                <a:latin typeface="Lucida Console" panose="020B0609040504020204" pitchFamily="49" charset="0"/>
              </a:rPr>
              <a:t>OSMboxPend</a:t>
            </a:r>
            <a:r>
              <a:rPr lang="en-US" sz="1600" dirty="0" smtClean="0">
                <a:latin typeface="Lucida Console" panose="020B0609040504020204" pitchFamily="49" charset="0"/>
              </a:rPr>
              <a:t>(</a:t>
            </a:r>
            <a:r>
              <a:rPr lang="en-US" sz="1600" dirty="0" err="1" smtClean="0">
                <a:latin typeface="Lucida Console" panose="020B0609040504020204" pitchFamily="49" charset="0"/>
              </a:rPr>
              <a:t>mbox</a:t>
            </a:r>
            <a:r>
              <a:rPr lang="en-US" sz="1600" dirty="0" smtClean="0">
                <a:latin typeface="Lucida Console" panose="020B0609040504020204" pitchFamily="49" charset="0"/>
              </a:rPr>
              <a:t>, </a:t>
            </a:r>
            <a:r>
              <a:rPr lang="en-US" sz="1600" dirty="0">
                <a:latin typeface="Lucida Console" panose="020B0609040504020204" pitchFamily="49" charset="0"/>
              </a:rPr>
              <a:t>0, &amp;err);</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a:latin typeface="Lucida Console" panose="020B0609040504020204" pitchFamily="49" charset="0"/>
            </a:endParaRPr>
          </a:p>
        </p:txBody>
      </p:sp>
    </p:spTree>
    <p:extLst>
      <p:ext uri="{BB962C8B-B14F-4D97-AF65-F5344CB8AC3E}">
        <p14:creationId xmlns:p14="http://schemas.microsoft.com/office/powerpoint/2010/main" val="36140794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Queues</a:t>
            </a:r>
            <a:endParaRPr lang="en-US" dirty="0"/>
          </a:p>
        </p:txBody>
      </p:sp>
      <p:sp>
        <p:nvSpPr>
          <p:cNvPr id="3" name="Content Placeholder 2"/>
          <p:cNvSpPr>
            <a:spLocks noGrp="1"/>
          </p:cNvSpPr>
          <p:nvPr>
            <p:ph idx="1"/>
          </p:nvPr>
        </p:nvSpPr>
        <p:spPr/>
        <p:txBody>
          <a:bodyPr>
            <a:normAutofit fontScale="92500"/>
          </a:bodyPr>
          <a:lstStyle/>
          <a:p>
            <a:r>
              <a:rPr lang="en-US" b="1" dirty="0"/>
              <a:t>OS_EVENT *OSQCreate(void **start, INT8U size)</a:t>
            </a:r>
          </a:p>
          <a:p>
            <a:pPr lvl="1"/>
            <a:r>
              <a:rPr lang="en-US" dirty="0"/>
              <a:t>Creates a circular message queue holding a maximum of size messages</a:t>
            </a:r>
          </a:p>
          <a:p>
            <a:pPr lvl="1"/>
            <a:r>
              <a:rPr lang="en-US" dirty="0"/>
              <a:t>Each message consists of a pointer-wide data </a:t>
            </a:r>
            <a:r>
              <a:rPr lang="en-US" dirty="0" smtClean="0"/>
              <a:t>item (32 bits)</a:t>
            </a:r>
            <a:endParaRPr lang="en-US" dirty="0"/>
          </a:p>
          <a:p>
            <a:pPr lvl="1"/>
            <a:r>
              <a:rPr lang="en-US" dirty="0"/>
              <a:t>start is an array of void pointers you must allocate and is the storage for the queue</a:t>
            </a:r>
          </a:p>
          <a:p>
            <a:pPr lvl="1"/>
            <a:r>
              <a:rPr lang="en-US" dirty="0"/>
              <a:t>size is the number of entries in the start array and represents the maximum number of messages the queue can hold</a:t>
            </a:r>
          </a:p>
          <a:p>
            <a:pPr lvl="1"/>
            <a:r>
              <a:rPr lang="en-US" dirty="0"/>
              <a:t>Returns a pointer to the queue event control block if successful otherwise NULL</a:t>
            </a:r>
          </a:p>
          <a:p>
            <a:r>
              <a:rPr lang="en-US" b="1" dirty="0" smtClean="0"/>
              <a:t>void *OSQAccept(OS_EVENT *pevent)</a:t>
            </a:r>
          </a:p>
          <a:p>
            <a:pPr lvl="1"/>
            <a:r>
              <a:rPr lang="en-US" dirty="0" smtClean="0"/>
              <a:t>Does a non-blocking wait for a message on the specified queue</a:t>
            </a:r>
          </a:p>
          <a:p>
            <a:pPr lvl="1"/>
            <a:r>
              <a:rPr lang="en-US" dirty="0" smtClean="0"/>
              <a:t>Returns a pointer to a message if there is one available otherwise NULL.</a:t>
            </a:r>
          </a:p>
          <a:p>
            <a:pPr lvl="1"/>
            <a:r>
              <a:rPr lang="en-US" dirty="0" smtClean="0"/>
              <a:t>uCOS queues are default FIFO – first in first out</a:t>
            </a:r>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79</a:t>
            </a:fld>
            <a:endParaRPr lang="en-US" dirty="0"/>
          </a:p>
        </p:txBody>
      </p:sp>
    </p:spTree>
    <p:extLst>
      <p:ext uri="{BB962C8B-B14F-4D97-AF65-F5344CB8AC3E}">
        <p14:creationId xmlns:p14="http://schemas.microsoft.com/office/powerpoint/2010/main" val="2546896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pointers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8</a:t>
            </a:fld>
            <a:endParaRPr lang="en-US" dirty="0"/>
          </a:p>
        </p:txBody>
      </p:sp>
      <p:sp>
        <p:nvSpPr>
          <p:cNvPr id="4" name="TextBox 3"/>
          <p:cNvSpPr txBox="1"/>
          <p:nvPr/>
        </p:nvSpPr>
        <p:spPr>
          <a:xfrm>
            <a:off x="877646" y="3864323"/>
            <a:ext cx="5772898" cy="1477328"/>
          </a:xfrm>
          <a:prstGeom prst="rect">
            <a:avLst/>
          </a:prstGeom>
          <a:noFill/>
        </p:spPr>
        <p:txBody>
          <a:bodyPr wrap="square" rtlCol="0">
            <a:spAutoFit/>
          </a:bodyPr>
          <a:lstStyle/>
          <a:p>
            <a:endParaRPr lang="en-US" dirty="0" smtClean="0"/>
          </a:p>
          <a:p>
            <a:r>
              <a:rPr lang="en-US" dirty="0" smtClean="0"/>
              <a:t>for (pi = vec; pi &lt;= &amp;vec[4]; ++pi) { </a:t>
            </a:r>
          </a:p>
          <a:p>
            <a:r>
              <a:rPr lang="en-US" dirty="0"/>
              <a:t>	</a:t>
            </a:r>
            <a:r>
              <a:rPr lang="en-US" dirty="0" smtClean="0"/>
              <a:t>*pi = 2 * (*pi); </a:t>
            </a:r>
          </a:p>
          <a:p>
            <a:r>
              <a:rPr lang="en-US" dirty="0" smtClean="0"/>
              <a:t>}</a:t>
            </a:r>
            <a:endParaRPr lang="en-US" dirty="0"/>
          </a:p>
          <a:p>
            <a:endParaRPr lang="en-US" dirty="0" smtClean="0"/>
          </a:p>
        </p:txBody>
      </p:sp>
      <p:sp>
        <p:nvSpPr>
          <p:cNvPr id="29" name="Rectangle 28"/>
          <p:cNvSpPr/>
          <p:nvPr/>
        </p:nvSpPr>
        <p:spPr>
          <a:xfrm>
            <a:off x="4396740" y="3749040"/>
            <a:ext cx="4991100" cy="2491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920124" y="4081731"/>
            <a:ext cx="593195" cy="369332"/>
          </a:xfrm>
          <a:prstGeom prst="rect">
            <a:avLst/>
          </a:prstGeom>
          <a:noFill/>
        </p:spPr>
        <p:txBody>
          <a:bodyPr wrap="square" rtlCol="0">
            <a:spAutoFit/>
          </a:bodyPr>
          <a:lstStyle/>
          <a:p>
            <a:pPr algn="r"/>
            <a:r>
              <a:rPr lang="en-US" dirty="0" smtClean="0"/>
              <a:t>vec</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2854776962"/>
              </p:ext>
            </p:extLst>
          </p:nvPr>
        </p:nvGraphicFramePr>
        <p:xfrm>
          <a:off x="7563228" y="4080223"/>
          <a:ext cx="734060" cy="185420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80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TextBox 47"/>
          <p:cNvSpPr txBox="1"/>
          <p:nvPr/>
        </p:nvSpPr>
        <p:spPr>
          <a:xfrm>
            <a:off x="4908209" y="4056277"/>
            <a:ext cx="459058" cy="369332"/>
          </a:xfrm>
          <a:prstGeom prst="rect">
            <a:avLst/>
          </a:prstGeom>
          <a:noFill/>
        </p:spPr>
        <p:txBody>
          <a:bodyPr wrap="square" rtlCol="0">
            <a:spAutoFit/>
          </a:bodyPr>
          <a:lstStyle/>
          <a:p>
            <a:pPr algn="r"/>
            <a:r>
              <a:rPr lang="en-US" dirty="0" smtClean="0"/>
              <a:t>pi</a:t>
            </a:r>
            <a:endParaRPr lang="en-US" dirty="0"/>
          </a:p>
        </p:txBody>
      </p:sp>
      <p:sp>
        <p:nvSpPr>
          <p:cNvPr id="49" name="Rectangle 48"/>
          <p:cNvSpPr/>
          <p:nvPr/>
        </p:nvSpPr>
        <p:spPr>
          <a:xfrm>
            <a:off x="5454384" y="414368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p:cNvCxnSpPr/>
          <p:nvPr/>
        </p:nvCxnSpPr>
        <p:spPr>
          <a:xfrm>
            <a:off x="5719225" y="4274017"/>
            <a:ext cx="1844003" cy="37789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5829572" y="4274017"/>
            <a:ext cx="1254885" cy="18112"/>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5829572" y="4334948"/>
            <a:ext cx="1733656" cy="1071319"/>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47" idx="1"/>
          </p:cNvCxnSpPr>
          <p:nvPr/>
        </p:nvCxnSpPr>
        <p:spPr>
          <a:xfrm>
            <a:off x="5719225" y="4281070"/>
            <a:ext cx="1844003" cy="72625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5778452" y="4346007"/>
            <a:ext cx="1784776" cy="140249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15" name="Rectangle 14"/>
          <p:cNvSpPr/>
          <p:nvPr/>
        </p:nvSpPr>
        <p:spPr>
          <a:xfrm>
            <a:off x="4419600" y="960120"/>
            <a:ext cx="4991100" cy="2491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942984" y="1292811"/>
            <a:ext cx="593195" cy="369332"/>
          </a:xfrm>
          <a:prstGeom prst="rect">
            <a:avLst/>
          </a:prstGeom>
          <a:noFill/>
        </p:spPr>
        <p:txBody>
          <a:bodyPr wrap="square" rtlCol="0">
            <a:spAutoFit/>
          </a:bodyPr>
          <a:lstStyle/>
          <a:p>
            <a:pPr algn="r"/>
            <a:r>
              <a:rPr lang="en-US" dirty="0" smtClean="0"/>
              <a:t>vec</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43050606"/>
              </p:ext>
            </p:extLst>
          </p:nvPr>
        </p:nvGraphicFramePr>
        <p:xfrm>
          <a:off x="7586088" y="1291303"/>
          <a:ext cx="734060" cy="185420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1" name="TextBox 20"/>
          <p:cNvSpPr txBox="1"/>
          <p:nvPr/>
        </p:nvSpPr>
        <p:spPr>
          <a:xfrm>
            <a:off x="4931069" y="1267357"/>
            <a:ext cx="459058" cy="369332"/>
          </a:xfrm>
          <a:prstGeom prst="rect">
            <a:avLst/>
          </a:prstGeom>
          <a:noFill/>
        </p:spPr>
        <p:txBody>
          <a:bodyPr wrap="square" rtlCol="0">
            <a:spAutoFit/>
          </a:bodyPr>
          <a:lstStyle/>
          <a:p>
            <a:pPr algn="r"/>
            <a:r>
              <a:rPr lang="en-US" dirty="0" smtClean="0"/>
              <a:t>pi</a:t>
            </a:r>
            <a:endParaRPr lang="en-US" dirty="0"/>
          </a:p>
        </p:txBody>
      </p:sp>
      <p:sp>
        <p:nvSpPr>
          <p:cNvPr id="22" name="Rectangle 21"/>
          <p:cNvSpPr/>
          <p:nvPr/>
        </p:nvSpPr>
        <p:spPr>
          <a:xfrm>
            <a:off x="5477244" y="1354763"/>
            <a:ext cx="550175" cy="281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p:nvPr/>
        </p:nvCxnSpPr>
        <p:spPr>
          <a:xfrm>
            <a:off x="5742085" y="1485097"/>
            <a:ext cx="1794094" cy="1067693"/>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9470182" y="1613416"/>
            <a:ext cx="764953" cy="369332"/>
          </a:xfrm>
          <a:prstGeom prst="rect">
            <a:avLst/>
          </a:prstGeom>
          <a:noFill/>
        </p:spPr>
        <p:txBody>
          <a:bodyPr wrap="none" rtlCol="0">
            <a:spAutoFit/>
          </a:bodyPr>
          <a:lstStyle/>
          <a:p>
            <a:r>
              <a:rPr lang="en-US" b="1" dirty="0" smtClean="0"/>
              <a:t>SRAM</a:t>
            </a:r>
            <a:endParaRPr lang="en-US" b="1" dirty="0"/>
          </a:p>
        </p:txBody>
      </p:sp>
      <p:sp>
        <p:nvSpPr>
          <p:cNvPr id="25" name="TextBox 24"/>
          <p:cNvSpPr txBox="1"/>
          <p:nvPr/>
        </p:nvSpPr>
        <p:spPr>
          <a:xfrm>
            <a:off x="9416842" y="4448056"/>
            <a:ext cx="764953" cy="369332"/>
          </a:xfrm>
          <a:prstGeom prst="rect">
            <a:avLst/>
          </a:prstGeom>
          <a:noFill/>
        </p:spPr>
        <p:txBody>
          <a:bodyPr wrap="none" rtlCol="0">
            <a:spAutoFit/>
          </a:bodyPr>
          <a:lstStyle/>
          <a:p>
            <a:r>
              <a:rPr lang="en-US" b="1" dirty="0" smtClean="0"/>
              <a:t>SRAM</a:t>
            </a:r>
            <a:endParaRPr lang="en-US" b="1" dirty="0"/>
          </a:p>
        </p:txBody>
      </p:sp>
    </p:spTree>
    <p:extLst>
      <p:ext uri="{BB962C8B-B14F-4D97-AF65-F5344CB8AC3E}">
        <p14:creationId xmlns:p14="http://schemas.microsoft.com/office/powerpoint/2010/main" val="5960041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sz="2400" b="1" dirty="0" smtClean="0"/>
              <a:t>void *OSQPend(OS_EVENT *pevent, INT16U timeout, Int8U *err)</a:t>
            </a:r>
          </a:p>
          <a:p>
            <a:pPr lvl="1"/>
            <a:r>
              <a:rPr lang="en-US" dirty="0" smtClean="0"/>
              <a:t>Does a blocking wait on the specified queue. </a:t>
            </a:r>
          </a:p>
          <a:p>
            <a:pPr lvl="1"/>
            <a:r>
              <a:rPr lang="en-US" dirty="0" smtClean="0"/>
              <a:t>If the queue contains a message, does a FIFO removal of a message from the queue and returns it, otherwise places the task in the wait list of the queue</a:t>
            </a:r>
          </a:p>
          <a:p>
            <a:pPr lvl="1"/>
            <a:r>
              <a:rPr lang="en-US" dirty="0" smtClean="0"/>
              <a:t>timeout: if 0, waits forever, otherwise waits the specified number of ticks before timing out</a:t>
            </a:r>
          </a:p>
          <a:p>
            <a:pPr lvl="1"/>
            <a:r>
              <a:rPr lang="en-US" dirty="0" smtClean="0"/>
              <a:t>err: OS_ERR_NONE if no error, otherwise an error code</a:t>
            </a:r>
          </a:p>
          <a:p>
            <a:pPr lvl="1"/>
            <a:r>
              <a:rPr lang="en-US" dirty="0" smtClean="0"/>
              <a:t>Returns a pointer to the message if successful otherwise NULL</a:t>
            </a:r>
          </a:p>
        </p:txBody>
      </p:sp>
      <p:sp>
        <p:nvSpPr>
          <p:cNvPr id="4" name="Slide Number Placeholder 3"/>
          <p:cNvSpPr>
            <a:spLocks noGrp="1"/>
          </p:cNvSpPr>
          <p:nvPr>
            <p:ph type="sldNum" sz="quarter" idx="12"/>
          </p:nvPr>
        </p:nvSpPr>
        <p:spPr/>
        <p:txBody>
          <a:bodyPr/>
          <a:lstStyle/>
          <a:p>
            <a:fld id="{F9E463A4-CC55-4EB3-8549-8876C08BF813}" type="slidenum">
              <a:rPr lang="en-US" smtClean="0"/>
              <a:t>80</a:t>
            </a:fld>
            <a:endParaRPr lang="en-US" dirty="0"/>
          </a:p>
        </p:txBody>
      </p:sp>
    </p:spTree>
    <p:extLst>
      <p:ext uri="{BB962C8B-B14F-4D97-AF65-F5344CB8AC3E}">
        <p14:creationId xmlns:p14="http://schemas.microsoft.com/office/powerpoint/2010/main" val="18826898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b="1" dirty="0" smtClean="0"/>
              <a:t>INT8U OSQPost(OS_EVENT *pevent, void *msg)</a:t>
            </a:r>
          </a:p>
          <a:p>
            <a:pPr lvl="1"/>
            <a:r>
              <a:rPr lang="en-US" dirty="0" smtClean="0"/>
              <a:t>Attempts to insert the given message in the given queue.</a:t>
            </a:r>
          </a:p>
          <a:p>
            <a:pPr lvl="1"/>
            <a:r>
              <a:rPr lang="en-US" dirty="0" smtClean="0"/>
              <a:t>If the queue is not full, deposits the message at the tail and returns</a:t>
            </a:r>
          </a:p>
          <a:p>
            <a:pPr lvl="1"/>
            <a:r>
              <a:rPr lang="en-US" dirty="0" smtClean="0"/>
              <a:t>If the queue is full, returns OS_Q_FULL</a:t>
            </a:r>
          </a:p>
          <a:p>
            <a:pPr lvl="1"/>
            <a:r>
              <a:rPr lang="en-US" dirty="0" smtClean="0"/>
              <a:t>If tasks are waiting on the queue, the highest priority task gets the message.</a:t>
            </a:r>
          </a:p>
          <a:p>
            <a:pPr lvl="1"/>
            <a:r>
              <a:rPr lang="en-US" dirty="0" smtClean="0"/>
              <a:t>Returns OS_ERR_NONE if there was no error otherwise an error code</a:t>
            </a:r>
          </a:p>
          <a:p>
            <a:r>
              <a:rPr lang="en-US" b="1" dirty="0"/>
              <a:t>INT8U OSQPostFront(OS_EVENT *pevent, void *msg)</a:t>
            </a:r>
          </a:p>
          <a:p>
            <a:pPr lvl="1"/>
            <a:r>
              <a:rPr lang="en-US" dirty="0"/>
              <a:t>Same behavior as for OSMboxPost() except that the message is inserted at the head of the queue instead of the tail.</a:t>
            </a:r>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81</a:t>
            </a:fld>
            <a:endParaRPr lang="en-US" dirty="0"/>
          </a:p>
        </p:txBody>
      </p:sp>
    </p:spTree>
    <p:extLst>
      <p:ext uri="{BB962C8B-B14F-4D97-AF65-F5344CB8AC3E}">
        <p14:creationId xmlns:p14="http://schemas.microsoft.com/office/powerpoint/2010/main" val="38984467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b="1" dirty="0" smtClean="0"/>
              <a:t>INT8U OSQPostOpt(OS_EVENT *pevent, void *msg, INT8U opt)</a:t>
            </a:r>
          </a:p>
          <a:p>
            <a:pPr lvl="1"/>
            <a:r>
              <a:rPr lang="en-US" dirty="0" smtClean="0"/>
              <a:t>Same behavior as for OSQPost() except for optional behavior specified by opt which allows for message broadcasting and insertion at front.</a:t>
            </a:r>
          </a:p>
          <a:p>
            <a:pPr lvl="1"/>
            <a:r>
              <a:rPr lang="en-US" dirty="0" smtClean="0"/>
              <a:t>opt: </a:t>
            </a:r>
          </a:p>
          <a:p>
            <a:pPr lvl="2"/>
            <a:r>
              <a:rPr lang="en-US" dirty="0" smtClean="0"/>
              <a:t>OS_POST_OPT_NONE: same behavior as OSQPost()</a:t>
            </a:r>
          </a:p>
          <a:p>
            <a:pPr lvl="2"/>
            <a:r>
              <a:rPr lang="en-US" dirty="0" smtClean="0"/>
              <a:t>OS_POST_OPT_BROADCAST: posts the message to all tasks waiting on the queue</a:t>
            </a:r>
          </a:p>
          <a:p>
            <a:pPr lvl="2"/>
            <a:r>
              <a:rPr lang="en-US" dirty="0" smtClean="0"/>
              <a:t>OS_POST_OPT_FRONT: same behavior as OSQPostFront()</a:t>
            </a:r>
          </a:p>
          <a:p>
            <a:pPr lvl="2"/>
            <a:r>
              <a:rPr lang="en-US" dirty="0" smtClean="0"/>
              <a:t>OS_POST_OPT_FRONT + OS_POST_OPT_BROADCAST: combined options result in broadcast to the front of the queue for all waiting tasks.</a:t>
            </a:r>
          </a:p>
        </p:txBody>
      </p:sp>
      <p:sp>
        <p:nvSpPr>
          <p:cNvPr id="4" name="Slide Number Placeholder 3"/>
          <p:cNvSpPr>
            <a:spLocks noGrp="1"/>
          </p:cNvSpPr>
          <p:nvPr>
            <p:ph type="sldNum" sz="quarter" idx="12"/>
          </p:nvPr>
        </p:nvSpPr>
        <p:spPr/>
        <p:txBody>
          <a:bodyPr/>
          <a:lstStyle/>
          <a:p>
            <a:fld id="{F9E463A4-CC55-4EB3-8549-8876C08BF813}" type="slidenum">
              <a:rPr lang="en-US" smtClean="0"/>
              <a:t>82</a:t>
            </a:fld>
            <a:endParaRPr lang="en-US" dirty="0"/>
          </a:p>
        </p:txBody>
      </p:sp>
    </p:spTree>
    <p:extLst>
      <p:ext uri="{BB962C8B-B14F-4D97-AF65-F5344CB8AC3E}">
        <p14:creationId xmlns:p14="http://schemas.microsoft.com/office/powerpoint/2010/main" val="8354717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sz="2400" b="1" dirty="0" smtClean="0"/>
              <a:t>INT8U *OSQFlush(OS_EVENT *pevent)</a:t>
            </a:r>
          </a:p>
          <a:p>
            <a:pPr lvl="1"/>
            <a:r>
              <a:rPr lang="en-US" dirty="0" smtClean="0"/>
              <a:t>Empties the contents of the specified queue</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83</a:t>
            </a:fld>
            <a:endParaRPr lang="en-US" dirty="0"/>
          </a:p>
        </p:txBody>
      </p:sp>
    </p:spTree>
    <p:extLst>
      <p:ext uri="{BB962C8B-B14F-4D97-AF65-F5344CB8AC3E}">
        <p14:creationId xmlns:p14="http://schemas.microsoft.com/office/powerpoint/2010/main" val="932079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b="1" dirty="0" smtClean="0"/>
              <a:t>INT8U OSQQuery(OS_EVENT *pevent, OS_Q_DATA *pdata)</a:t>
            </a:r>
          </a:p>
          <a:p>
            <a:pPr lvl="1"/>
            <a:r>
              <a:rPr lang="en-US" dirty="0" smtClean="0"/>
              <a:t>Gets information on the current state of the specified message queue</a:t>
            </a:r>
          </a:p>
          <a:p>
            <a:pPr lvl="1"/>
            <a:r>
              <a:rPr lang="en-US" dirty="0" smtClean="0"/>
              <a:t>pdata must point to an instance of OS_Q_DATA</a:t>
            </a:r>
            <a:r>
              <a:rPr lang="en-US" b="1" dirty="0" smtClean="0"/>
              <a:t> </a:t>
            </a:r>
            <a:r>
              <a:rPr lang="en-US" dirty="0" smtClean="0"/>
              <a:t>which will be populated with </a:t>
            </a:r>
          </a:p>
          <a:p>
            <a:pPr lvl="2"/>
            <a:r>
              <a:rPr lang="en-US" dirty="0" smtClean="0"/>
              <a:t>the value of the next queue message, </a:t>
            </a:r>
          </a:p>
          <a:p>
            <a:pPr lvl="2"/>
            <a:r>
              <a:rPr lang="en-US" dirty="0" smtClean="0"/>
              <a:t>number of messages in the queue, </a:t>
            </a:r>
          </a:p>
          <a:p>
            <a:pPr lvl="2"/>
            <a:r>
              <a:rPr lang="en-US" dirty="0" smtClean="0"/>
              <a:t>size of the queue, </a:t>
            </a:r>
          </a:p>
          <a:p>
            <a:pPr lvl="2"/>
            <a:r>
              <a:rPr lang="en-US" dirty="0" smtClean="0"/>
              <a:t>and information you can use to determine which tasks are waiting on the queue</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84</a:t>
            </a:fld>
            <a:endParaRPr lang="en-US" dirty="0"/>
          </a:p>
        </p:txBody>
      </p:sp>
    </p:spTree>
    <p:extLst>
      <p:ext uri="{BB962C8B-B14F-4D97-AF65-F5344CB8AC3E}">
        <p14:creationId xmlns:p14="http://schemas.microsoft.com/office/powerpoint/2010/main" val="42787686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a:t>
            </a:r>
            <a:r>
              <a:rPr lang="en-US" dirty="0" smtClean="0"/>
              <a:t>– Queues</a:t>
            </a:r>
            <a:endParaRPr lang="en-US" dirty="0"/>
          </a:p>
        </p:txBody>
      </p:sp>
      <p:sp>
        <p:nvSpPr>
          <p:cNvPr id="3" name="Content Placeholder 2"/>
          <p:cNvSpPr>
            <a:spLocks noGrp="1"/>
          </p:cNvSpPr>
          <p:nvPr>
            <p:ph idx="1"/>
          </p:nvPr>
        </p:nvSpPr>
        <p:spPr/>
        <p:txBody>
          <a:bodyPr>
            <a:normAutofit/>
          </a:bodyPr>
          <a:lstStyle/>
          <a:p>
            <a:r>
              <a:rPr lang="en-US" b="1" dirty="0" smtClean="0"/>
              <a:t>OS_EVENT *OSQDel(OS_EVENT *pevent, INT8U opt, Int8U *err)</a:t>
            </a:r>
          </a:p>
          <a:p>
            <a:pPr lvl="1"/>
            <a:r>
              <a:rPr lang="en-US" dirty="0" smtClean="0"/>
              <a:t>Deletes the specified message queue</a:t>
            </a:r>
          </a:p>
          <a:p>
            <a:pPr lvl="1"/>
            <a:r>
              <a:rPr lang="en-US" dirty="0" smtClean="0"/>
              <a:t>Caution: should only be used if all tasks that use the queue are also being deleted otherwise those tasks may continue to try to reference the deleted queue.</a:t>
            </a:r>
          </a:p>
          <a:p>
            <a:pPr lvl="1"/>
            <a:r>
              <a:rPr lang="en-US" dirty="0" smtClean="0"/>
              <a:t>opt allows you to specify OS_DEL_NO_PEND which causes deletion to occur only if no tasks are pending (waiting) on the queue, or OS_DEL_ALWAYS to force deletion.</a:t>
            </a:r>
          </a:p>
          <a:p>
            <a:pPr lvl="1"/>
            <a:r>
              <a:rPr lang="en-US" dirty="0" smtClean="0"/>
              <a:t>err is OS_ERR_NONE if no error, otherwise an error code</a:t>
            </a:r>
          </a:p>
          <a:p>
            <a:pPr lvl="1"/>
            <a:r>
              <a:rPr lang="en-US" dirty="0" smtClean="0"/>
              <a:t>Returns NULL if successful otherwise pevent</a:t>
            </a:r>
          </a:p>
        </p:txBody>
      </p:sp>
      <p:sp>
        <p:nvSpPr>
          <p:cNvPr id="4" name="Slide Number Placeholder 3"/>
          <p:cNvSpPr>
            <a:spLocks noGrp="1"/>
          </p:cNvSpPr>
          <p:nvPr>
            <p:ph type="sldNum" sz="quarter" idx="12"/>
          </p:nvPr>
        </p:nvSpPr>
        <p:spPr/>
        <p:txBody>
          <a:bodyPr/>
          <a:lstStyle/>
          <a:p>
            <a:fld id="{F9E463A4-CC55-4EB3-8549-8876C08BF813}" type="slidenum">
              <a:rPr lang="en-US" smtClean="0"/>
              <a:t>85</a:t>
            </a:fld>
            <a:endParaRPr lang="en-US" dirty="0"/>
          </a:p>
        </p:txBody>
      </p:sp>
    </p:spTree>
    <p:extLst>
      <p:ext uri="{BB962C8B-B14F-4D97-AF65-F5344CB8AC3E}">
        <p14:creationId xmlns:p14="http://schemas.microsoft.com/office/powerpoint/2010/main" val="11038424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Queues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86</a:t>
            </a:fld>
            <a:endParaRPr lang="en-US" dirty="0"/>
          </a:p>
        </p:txBody>
      </p:sp>
      <p:sp>
        <p:nvSpPr>
          <p:cNvPr id="7" name="TextBox 6"/>
          <p:cNvSpPr txBox="1"/>
          <p:nvPr/>
        </p:nvSpPr>
        <p:spPr>
          <a:xfrm>
            <a:off x="356928" y="1917700"/>
            <a:ext cx="5739072" cy="3816429"/>
          </a:xfrm>
          <a:prstGeom prst="rect">
            <a:avLst/>
          </a:prstGeom>
          <a:noFill/>
        </p:spPr>
        <p:txBody>
          <a:bodyPr wrap="none" rtlCol="0">
            <a:spAutoFit/>
          </a:bodyPr>
          <a:lstStyle/>
          <a:p>
            <a:r>
              <a:rPr lang="en-US" sz="1600" dirty="0">
                <a:latin typeface="Lucida Console" panose="020B0609040504020204" pitchFamily="49" charset="0"/>
              </a:rPr>
              <a:t>#define QMAXENTRIES </a:t>
            </a:r>
            <a:r>
              <a:rPr lang="en-US" sz="1600" dirty="0" smtClean="0">
                <a:latin typeface="Lucida Console" panose="020B0609040504020204" pitchFamily="49" charset="0"/>
              </a:rPr>
              <a:t>2</a:t>
            </a:r>
            <a:endParaRPr lang="en-US" sz="1600" dirty="0">
              <a:latin typeface="Lucida Console" panose="020B0609040504020204" pitchFamily="49" charset="0"/>
            </a:endParaRPr>
          </a:p>
          <a:p>
            <a:r>
              <a:rPr lang="en-US" sz="1600" dirty="0" smtClean="0">
                <a:latin typeface="Lucida Console" panose="020B0609040504020204" pitchFamily="49" charset="0"/>
              </a:rPr>
              <a:t>void </a:t>
            </a:r>
            <a:r>
              <a:rPr lang="en-US" sz="1600" dirty="0">
                <a:latin typeface="Lucida Console" panose="020B0609040504020204" pitchFamily="49" charset="0"/>
              </a:rPr>
              <a:t>* qMsgVPtrs[QMAXENTRIES</a:t>
            </a:r>
            <a:r>
              <a:rPr lang="en-US" sz="1600" dirty="0" smtClean="0">
                <a:latin typeface="Lucida Console" panose="020B0609040504020204" pitchFamily="49" charset="0"/>
              </a:rPr>
              <a:t>];</a:t>
            </a:r>
          </a:p>
          <a:p>
            <a:r>
              <a:rPr lang="en-US" sz="1600" dirty="0">
                <a:latin typeface="Lucida Console" panose="020B0609040504020204" pitchFamily="49" charset="0"/>
              </a:rPr>
              <a:t>OS_EVENT *qMsg;</a:t>
            </a: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endParaRPr lang="en-US" sz="1600" dirty="0" smtClean="0">
              <a:latin typeface="Lucida Console" panose="020B0609040504020204" pitchFamily="49" charset="0"/>
            </a:endParaRPr>
          </a:p>
          <a:p>
            <a:r>
              <a:rPr lang="en-US" sz="1600" dirty="0">
                <a:latin typeface="Lucida Console" panose="020B0609040504020204" pitchFamily="49" charset="0"/>
              </a:rPr>
              <a:t>v</a:t>
            </a:r>
            <a:r>
              <a:rPr lang="en-US" sz="1600" dirty="0" smtClean="0">
                <a:latin typeface="Lucida Console" panose="020B0609040504020204" pitchFamily="49" charset="0"/>
              </a:rPr>
              <a:t>oid StartupTask(void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INT8U err;</a:t>
            </a:r>
          </a:p>
          <a:p>
            <a:r>
              <a:rPr lang="en-US" sz="1600" dirty="0" smtClean="0">
                <a:latin typeface="Lucida Console" panose="020B0609040504020204" pitchFamily="49" charset="0"/>
              </a:rPr>
              <a:t>    qMsg </a:t>
            </a:r>
            <a:r>
              <a:rPr lang="en-US" sz="1600" dirty="0">
                <a:latin typeface="Lucida Console" panose="020B0609040504020204" pitchFamily="49" charset="0"/>
              </a:rPr>
              <a:t>= OSQCreate(qMsgVPtrs, QMAXENTRIES);</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dirty="0">
              <a:latin typeface="Lucida Console" panose="020B0609040504020204" pitchFamily="49" charset="0"/>
            </a:endParaRPr>
          </a:p>
        </p:txBody>
      </p:sp>
      <p:sp>
        <p:nvSpPr>
          <p:cNvPr id="8" name="TextBox 7"/>
          <p:cNvSpPr txBox="1"/>
          <p:nvPr/>
        </p:nvSpPr>
        <p:spPr>
          <a:xfrm>
            <a:off x="6197600" y="1690688"/>
            <a:ext cx="5615640" cy="5324535"/>
          </a:xfrm>
          <a:prstGeom prst="rect">
            <a:avLst/>
          </a:prstGeom>
          <a:noFill/>
        </p:spPr>
        <p:txBody>
          <a:bodyPr wrap="none" rtlCol="0">
            <a:spAutoFit/>
          </a:bodyPr>
          <a:lstStyle/>
          <a:p>
            <a:r>
              <a:rPr lang="en-US" sz="1600" dirty="0">
                <a:latin typeface="Lucida Console" panose="020B0609040504020204" pitchFamily="49" charset="0"/>
              </a:rPr>
              <a:t>Void TaskOne(void *pdata)</a:t>
            </a:r>
          </a:p>
          <a:p>
            <a:r>
              <a:rPr lang="en-US" sz="1600" dirty="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INT8U err;</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char *msgTx1 = “hello”;</a:t>
            </a:r>
          </a:p>
          <a:p>
            <a:r>
              <a:rPr lang="en-US" sz="1600" dirty="0">
                <a:latin typeface="Lucida Console" panose="020B0609040504020204" pitchFamily="49" charset="0"/>
              </a:rPr>
              <a:t> </a:t>
            </a:r>
            <a:r>
              <a:rPr lang="en-US" sz="1600" dirty="0" smtClean="0">
                <a:latin typeface="Lucida Console" panose="020B0609040504020204" pitchFamily="49" charset="0"/>
              </a:rPr>
              <a:t>   char *msgTx2 = “world”;</a:t>
            </a:r>
            <a:endParaRPr lang="en-US" sz="1600" dirty="0">
              <a:latin typeface="Lucida Console" panose="020B0609040504020204" pitchFamily="49" charset="0"/>
            </a:endParaRPr>
          </a:p>
          <a:p>
            <a:r>
              <a:rPr lang="en-US" sz="1600" dirty="0" smtClean="0">
                <a:latin typeface="Lucida Console" panose="020B0609040504020204" pitchFamily="49" charset="0"/>
              </a:rPr>
              <a:t>    err = OSQPost(qMsg, (void*)msgTx1);</a:t>
            </a:r>
          </a:p>
          <a:p>
            <a:r>
              <a:rPr lang="en-US" sz="1600" dirty="0">
                <a:latin typeface="Lucida Console" panose="020B0609040504020204" pitchFamily="49" charset="0"/>
              </a:rPr>
              <a:t> </a:t>
            </a:r>
            <a:r>
              <a:rPr lang="en-US" sz="1600" dirty="0" smtClean="0">
                <a:latin typeface="Lucida Console" panose="020B0609040504020204" pitchFamily="49" charset="0"/>
              </a:rPr>
              <a:t>   err </a:t>
            </a:r>
            <a:r>
              <a:rPr lang="en-US" sz="1600" dirty="0">
                <a:latin typeface="Lucida Console" panose="020B0609040504020204" pitchFamily="49" charset="0"/>
              </a:rPr>
              <a:t>= OSQPost(qMsg, (void*)</a:t>
            </a:r>
            <a:r>
              <a:rPr lang="en-US" sz="1600" dirty="0" smtClean="0">
                <a:latin typeface="Lucida Console" panose="020B0609040504020204" pitchFamily="49" charset="0"/>
              </a:rPr>
              <a:t>msgTx2);</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smtClean="0">
              <a:latin typeface="Lucida Console" panose="020B0609040504020204" pitchFamily="49" charset="0"/>
            </a:endParaRPr>
          </a:p>
          <a:p>
            <a:r>
              <a:rPr lang="en-US" sz="1600" dirty="0" smtClean="0">
                <a:latin typeface="Lucida Console" panose="020B0609040504020204" pitchFamily="49" charset="0"/>
              </a:rPr>
              <a:t>Void TaskTwo(void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   INT8U </a:t>
            </a:r>
            <a:r>
              <a:rPr lang="en-US" sz="1600" dirty="0">
                <a:latin typeface="Lucida Console" panose="020B0609040504020204" pitchFamily="49" charset="0"/>
              </a:rPr>
              <a:t>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char *msgRx1, *msgRx2;</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msgRx1 = </a:t>
            </a:r>
            <a:r>
              <a:rPr lang="en-US" sz="1600" dirty="0" smtClean="0">
                <a:latin typeface="Lucida Console" panose="020B0609040504020204" pitchFamily="49" charset="0"/>
              </a:rPr>
              <a:t>(char*)</a:t>
            </a:r>
            <a:r>
              <a:rPr lang="en-US" sz="1600" dirty="0" err="1" smtClean="0">
                <a:latin typeface="Lucida Console" panose="020B0609040504020204" pitchFamily="49" charset="0"/>
              </a:rPr>
              <a:t>OSQPend</a:t>
            </a:r>
            <a:r>
              <a:rPr lang="en-US" sz="1600" dirty="0" smtClean="0">
                <a:latin typeface="Lucida Console" panose="020B0609040504020204" pitchFamily="49" charset="0"/>
              </a:rPr>
              <a:t>(</a:t>
            </a:r>
            <a:r>
              <a:rPr lang="en-US" sz="1600" dirty="0" err="1" smtClean="0">
                <a:latin typeface="Lucida Console" panose="020B0609040504020204" pitchFamily="49" charset="0"/>
              </a:rPr>
              <a:t>qMsg</a:t>
            </a:r>
            <a:r>
              <a:rPr lang="en-US" sz="1600" dirty="0" smtClean="0">
                <a:latin typeface="Lucida Console" panose="020B0609040504020204" pitchFamily="49" charset="0"/>
              </a:rPr>
              <a:t>, </a:t>
            </a:r>
            <a:r>
              <a:rPr lang="en-US" sz="1600" dirty="0">
                <a:latin typeface="Lucida Console" panose="020B0609040504020204" pitchFamily="49" charset="0"/>
              </a:rPr>
              <a:t>0, &amp;err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msgRx2 </a:t>
            </a:r>
            <a:r>
              <a:rPr lang="en-US" sz="1600" dirty="0">
                <a:latin typeface="Lucida Console" panose="020B0609040504020204" pitchFamily="49" charset="0"/>
              </a:rPr>
              <a:t>= </a:t>
            </a:r>
            <a:r>
              <a:rPr lang="en-US" sz="1600" dirty="0">
                <a:latin typeface="Lucida Console" panose="020B0609040504020204" pitchFamily="49" charset="0"/>
              </a:rPr>
              <a:t>(char</a:t>
            </a:r>
            <a:r>
              <a:rPr lang="en-US" sz="1600" dirty="0" smtClean="0">
                <a:latin typeface="Lucida Console" panose="020B0609040504020204" pitchFamily="49" charset="0"/>
              </a:rPr>
              <a:t>*)</a:t>
            </a:r>
            <a:r>
              <a:rPr lang="en-US" sz="1600" dirty="0" err="1" smtClean="0">
                <a:latin typeface="Lucida Console" panose="020B0609040504020204" pitchFamily="49" charset="0"/>
              </a:rPr>
              <a:t>OSQPend</a:t>
            </a:r>
            <a:r>
              <a:rPr lang="en-US" sz="1600" dirty="0" smtClean="0">
                <a:latin typeface="Lucida Console" panose="020B0609040504020204" pitchFamily="49" charset="0"/>
              </a:rPr>
              <a:t>(</a:t>
            </a:r>
            <a:r>
              <a:rPr lang="en-US" sz="1600" dirty="0" err="1" smtClean="0">
                <a:latin typeface="Lucida Console" panose="020B0609040504020204" pitchFamily="49" charset="0"/>
              </a:rPr>
              <a:t>qMsg</a:t>
            </a:r>
            <a:r>
              <a:rPr lang="en-US" sz="1600" dirty="0">
                <a:latin typeface="Lucida Console" panose="020B0609040504020204" pitchFamily="49" charset="0"/>
              </a:rPr>
              <a:t>, 0, &amp;err);</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a:latin typeface="Lucida Console" panose="020B0609040504020204" pitchFamily="49" charset="0"/>
            </a:endParaRPr>
          </a:p>
        </p:txBody>
      </p:sp>
    </p:spTree>
    <p:extLst>
      <p:ext uri="{BB962C8B-B14F-4D97-AF65-F5344CB8AC3E}">
        <p14:creationId xmlns:p14="http://schemas.microsoft.com/office/powerpoint/2010/main" val="38297281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Event Flags</a:t>
            </a:r>
            <a:endParaRPr lang="en-US" dirty="0"/>
          </a:p>
        </p:txBody>
      </p:sp>
      <p:sp>
        <p:nvSpPr>
          <p:cNvPr id="3" name="Content Placeholder 2"/>
          <p:cNvSpPr>
            <a:spLocks noGrp="1"/>
          </p:cNvSpPr>
          <p:nvPr>
            <p:ph idx="1"/>
          </p:nvPr>
        </p:nvSpPr>
        <p:spPr/>
        <p:txBody>
          <a:bodyPr>
            <a:normAutofit/>
          </a:bodyPr>
          <a:lstStyle/>
          <a:p>
            <a:r>
              <a:rPr lang="en-US" b="1" dirty="0" smtClean="0"/>
              <a:t>OS_FLAG_GRP *OSFlagCreate(OS_FLAGS flags, INT8U *err)</a:t>
            </a:r>
          </a:p>
          <a:p>
            <a:pPr lvl="1"/>
            <a:r>
              <a:rPr lang="en-US" dirty="0" smtClean="0"/>
              <a:t>Creates and initializes an event flag group</a:t>
            </a:r>
          </a:p>
          <a:p>
            <a:pPr lvl="1"/>
            <a:r>
              <a:rPr lang="en-US" dirty="0" smtClean="0"/>
              <a:t>flags contains the initial value of the flags in the group</a:t>
            </a:r>
          </a:p>
          <a:p>
            <a:pPr lvl="1"/>
            <a:r>
              <a:rPr lang="en-US" dirty="0" smtClean="0"/>
              <a:t>err is OS_ERR_NONE if there was no error otherwise an error code</a:t>
            </a:r>
          </a:p>
          <a:p>
            <a:pPr lvl="1"/>
            <a:r>
              <a:rPr lang="en-US" dirty="0" smtClean="0"/>
              <a:t>Returns a pointer to the flag group if successful otherwise NULL</a:t>
            </a:r>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87</a:t>
            </a:fld>
            <a:endParaRPr lang="en-US" dirty="0"/>
          </a:p>
        </p:txBody>
      </p:sp>
    </p:spTree>
    <p:extLst>
      <p:ext uri="{BB962C8B-B14F-4D97-AF65-F5344CB8AC3E}">
        <p14:creationId xmlns:p14="http://schemas.microsoft.com/office/powerpoint/2010/main" val="23372212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Task Sync – Event Flags</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OS_FLAGS OSFlagAccept(OS_FLAG_GRP *pgrp, OS_FLAGS flags, INT8U wait_type, INT8U *err)</a:t>
            </a:r>
          </a:p>
          <a:p>
            <a:pPr lvl="1"/>
            <a:r>
              <a:rPr lang="en-US" dirty="0" smtClean="0"/>
              <a:t>Does a non-blocking wait on specified bits in a group of flag bits</a:t>
            </a:r>
          </a:p>
          <a:p>
            <a:pPr lvl="1"/>
            <a:r>
              <a:rPr lang="en-US" dirty="0" smtClean="0"/>
              <a:t>pgrp is the group of </a:t>
            </a:r>
            <a:r>
              <a:rPr lang="en-US" dirty="0" smtClean="0"/>
              <a:t>bits </a:t>
            </a:r>
            <a:r>
              <a:rPr lang="en-US" dirty="0" smtClean="0"/>
              <a:t>on which to do the non-blocking wait.</a:t>
            </a:r>
          </a:p>
          <a:p>
            <a:pPr lvl="1"/>
            <a:r>
              <a:rPr lang="en-US" dirty="0"/>
              <a:t>f</a:t>
            </a:r>
            <a:r>
              <a:rPr lang="en-US" dirty="0" smtClean="0"/>
              <a:t>lags </a:t>
            </a:r>
            <a:r>
              <a:rPr lang="en-US" dirty="0" smtClean="0"/>
              <a:t>specifies which bits in </a:t>
            </a:r>
            <a:r>
              <a:rPr lang="en-US" dirty="0" err="1" smtClean="0"/>
              <a:t>pgrp</a:t>
            </a:r>
            <a:r>
              <a:rPr lang="en-US" dirty="0" smtClean="0"/>
              <a:t> you want </a:t>
            </a:r>
            <a:r>
              <a:rPr lang="en-US" dirty="0" smtClean="0"/>
              <a:t>to check</a:t>
            </a:r>
            <a:r>
              <a:rPr lang="en-US" dirty="0" smtClean="0"/>
              <a:t>.</a:t>
            </a:r>
            <a:endParaRPr lang="en-US" dirty="0" smtClean="0"/>
          </a:p>
          <a:p>
            <a:pPr lvl="1"/>
            <a:r>
              <a:rPr lang="en-US" dirty="0" smtClean="0"/>
              <a:t>wait_type specifies whether the bits you want to check should be 0 or 1</a:t>
            </a:r>
          </a:p>
          <a:p>
            <a:pPr lvl="2"/>
            <a:r>
              <a:rPr lang="en-US" dirty="0" smtClean="0"/>
              <a:t>OS_FLAG_WAIT_CLR_ALL – waits for all the bits you want to check to become 0</a:t>
            </a:r>
          </a:p>
          <a:p>
            <a:pPr lvl="2"/>
            <a:r>
              <a:rPr lang="en-US" dirty="0" smtClean="0"/>
              <a:t>OS_FLAG_WAIT_CLR_ANY – waits for any of the bits you want to check to become 0</a:t>
            </a:r>
          </a:p>
          <a:p>
            <a:pPr lvl="2"/>
            <a:r>
              <a:rPr lang="en-US" dirty="0" smtClean="0"/>
              <a:t>OS_FLAG_WAIT_SET_ALL – waits for all the bits you want to check to become 1</a:t>
            </a:r>
          </a:p>
          <a:p>
            <a:pPr lvl="2"/>
            <a:r>
              <a:rPr lang="en-US" dirty="0" smtClean="0"/>
              <a:t>OS_FLAG_WAIT_SET_ANY – waits for any of the bits you want to check to become 1</a:t>
            </a:r>
          </a:p>
          <a:p>
            <a:pPr lvl="2"/>
            <a:r>
              <a:rPr lang="en-US" dirty="0" smtClean="0"/>
              <a:t>OS_FLAG_CONSUME    OR this </a:t>
            </a:r>
            <a:r>
              <a:rPr lang="en-US" dirty="0"/>
              <a:t>to </a:t>
            </a:r>
            <a:r>
              <a:rPr lang="en-US" dirty="0" smtClean="0"/>
              <a:t>reset </a:t>
            </a:r>
            <a:r>
              <a:rPr lang="en-US" dirty="0"/>
              <a:t>bits after successful </a:t>
            </a:r>
            <a:r>
              <a:rPr lang="en-US" dirty="0" smtClean="0"/>
              <a:t>wait</a:t>
            </a:r>
          </a:p>
          <a:p>
            <a:pPr lvl="1"/>
            <a:r>
              <a:rPr lang="en-US" dirty="0" smtClean="0"/>
              <a:t>err is OS_ERR_NONE if the desired wait bits were satisfied, otherwise an error code</a:t>
            </a:r>
            <a:endParaRPr lang="en-US" dirty="0"/>
          </a:p>
          <a:p>
            <a:pPr lvl="1"/>
            <a:r>
              <a:rPr lang="en-US" dirty="0" smtClean="0"/>
              <a:t>Returns the current state of the flag group without blocking.</a:t>
            </a:r>
          </a:p>
          <a:p>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88</a:t>
            </a:fld>
            <a:endParaRPr lang="en-US" dirty="0"/>
          </a:p>
        </p:txBody>
      </p:sp>
    </p:spTree>
    <p:extLst>
      <p:ext uri="{BB962C8B-B14F-4D97-AF65-F5344CB8AC3E}">
        <p14:creationId xmlns:p14="http://schemas.microsoft.com/office/powerpoint/2010/main" val="27783499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 Event Flags</a:t>
            </a:r>
          </a:p>
        </p:txBody>
      </p:sp>
      <p:sp>
        <p:nvSpPr>
          <p:cNvPr id="3" name="Content Placeholder 2"/>
          <p:cNvSpPr>
            <a:spLocks noGrp="1"/>
          </p:cNvSpPr>
          <p:nvPr>
            <p:ph idx="1"/>
          </p:nvPr>
        </p:nvSpPr>
        <p:spPr/>
        <p:txBody>
          <a:bodyPr>
            <a:normAutofit fontScale="92500" lnSpcReduction="10000"/>
          </a:bodyPr>
          <a:lstStyle/>
          <a:p>
            <a:r>
              <a:rPr lang="en-US" sz="2400" b="1" dirty="0" smtClean="0"/>
              <a:t>OS_FLAGS OSFlagPend(OS_FLAG_GRP </a:t>
            </a:r>
            <a:r>
              <a:rPr lang="en-US" sz="2400" b="1" dirty="0"/>
              <a:t>*pgrp, OS_FLAGS flags, INT8U wait_type, </a:t>
            </a:r>
            <a:r>
              <a:rPr lang="en-US" sz="2400" b="1" dirty="0" smtClean="0"/>
              <a:t>INT16U timeout, INT8U </a:t>
            </a:r>
            <a:r>
              <a:rPr lang="en-US" sz="2400" b="1" dirty="0"/>
              <a:t>*err</a:t>
            </a:r>
            <a:r>
              <a:rPr lang="en-US" sz="2400" b="1" dirty="0" smtClean="0"/>
              <a:t>)</a:t>
            </a:r>
          </a:p>
          <a:p>
            <a:pPr lvl="1"/>
            <a:r>
              <a:rPr lang="en-US" dirty="0"/>
              <a:t>Does </a:t>
            </a:r>
            <a:r>
              <a:rPr lang="en-US" dirty="0" smtClean="0"/>
              <a:t>a blocking </a:t>
            </a:r>
            <a:r>
              <a:rPr lang="en-US" dirty="0"/>
              <a:t>wait on specified bits in a group of flag bits</a:t>
            </a:r>
          </a:p>
          <a:p>
            <a:pPr lvl="1"/>
            <a:r>
              <a:rPr lang="en-US" dirty="0" err="1"/>
              <a:t>pgrp</a:t>
            </a:r>
            <a:r>
              <a:rPr lang="en-US" dirty="0"/>
              <a:t> is the group of </a:t>
            </a:r>
            <a:r>
              <a:rPr lang="en-US" dirty="0" smtClean="0"/>
              <a:t>bits </a:t>
            </a:r>
            <a:r>
              <a:rPr lang="en-US" dirty="0"/>
              <a:t>on which to do the non-blocking wait.</a:t>
            </a:r>
          </a:p>
          <a:p>
            <a:pPr lvl="1"/>
            <a:r>
              <a:rPr lang="en-US" dirty="0"/>
              <a:t>flags specifies which bits in </a:t>
            </a:r>
            <a:r>
              <a:rPr lang="en-US" dirty="0" err="1"/>
              <a:t>pgrp</a:t>
            </a:r>
            <a:r>
              <a:rPr lang="en-US" dirty="0"/>
              <a:t> you want to check.</a:t>
            </a:r>
          </a:p>
          <a:p>
            <a:pPr lvl="1"/>
            <a:r>
              <a:rPr lang="en-US" dirty="0" err="1" smtClean="0"/>
              <a:t>wait_type</a:t>
            </a:r>
            <a:r>
              <a:rPr lang="en-US" dirty="0" smtClean="0"/>
              <a:t> </a:t>
            </a:r>
            <a:r>
              <a:rPr lang="en-US" dirty="0"/>
              <a:t>specifies whether the bits you want to check should be 0 or 1</a:t>
            </a:r>
          </a:p>
          <a:p>
            <a:pPr lvl="2"/>
            <a:r>
              <a:rPr lang="en-US" dirty="0"/>
              <a:t>OS_FLAG_WAIT_CLR_ALL – waits for all the bits you want to check to become 0</a:t>
            </a:r>
          </a:p>
          <a:p>
            <a:pPr lvl="2"/>
            <a:r>
              <a:rPr lang="en-US" dirty="0"/>
              <a:t>OS_FLAG_WAIT_CLR_ANY – waits for any of the bits you want to check to become 0</a:t>
            </a:r>
          </a:p>
          <a:p>
            <a:pPr lvl="2"/>
            <a:r>
              <a:rPr lang="en-US" dirty="0"/>
              <a:t>OS_FLAG_WAIT_SET_ALL – waits for all the bits you want to check to become 1</a:t>
            </a:r>
          </a:p>
          <a:p>
            <a:pPr lvl="2"/>
            <a:r>
              <a:rPr lang="en-US" dirty="0" smtClean="0"/>
              <a:t>OS_FLAG_WAIT_SET_ANY – waits for any of the bits you want to check to become 1</a:t>
            </a:r>
          </a:p>
          <a:p>
            <a:pPr lvl="2"/>
            <a:r>
              <a:rPr lang="en-US" dirty="0"/>
              <a:t>OS_FLAG_CONSUME </a:t>
            </a:r>
            <a:r>
              <a:rPr lang="en-US" dirty="0" smtClean="0"/>
              <a:t>   OR this to </a:t>
            </a:r>
            <a:r>
              <a:rPr lang="en-US" dirty="0"/>
              <a:t>reset </a:t>
            </a:r>
            <a:r>
              <a:rPr lang="en-US" dirty="0" smtClean="0"/>
              <a:t>bits </a:t>
            </a:r>
            <a:r>
              <a:rPr lang="en-US" dirty="0"/>
              <a:t>after successful </a:t>
            </a:r>
            <a:r>
              <a:rPr lang="en-US" dirty="0" smtClean="0"/>
              <a:t>wait</a:t>
            </a:r>
          </a:p>
          <a:p>
            <a:pPr lvl="1"/>
            <a:r>
              <a:rPr lang="en-US" dirty="0" smtClean="0"/>
              <a:t>timeout is the number of timer ticks to wait before timing out.</a:t>
            </a:r>
            <a:endParaRPr lang="en-US" dirty="0"/>
          </a:p>
          <a:p>
            <a:pPr lvl="1"/>
            <a:r>
              <a:rPr lang="en-US" dirty="0"/>
              <a:t>Returns the </a:t>
            </a:r>
            <a:r>
              <a:rPr lang="en-US" dirty="0" smtClean="0"/>
              <a:t>state of the flag group or 0 if timed out.</a:t>
            </a:r>
            <a:endParaRPr lang="en-US" dirty="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89</a:t>
            </a:fld>
            <a:endParaRPr lang="en-US" dirty="0"/>
          </a:p>
        </p:txBody>
      </p:sp>
    </p:spTree>
    <p:extLst>
      <p:ext uri="{BB962C8B-B14F-4D97-AF65-F5344CB8AC3E}">
        <p14:creationId xmlns:p14="http://schemas.microsoft.com/office/powerpoint/2010/main" val="324494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structs</a:t>
            </a:r>
            <a:endParaRPr lang="en-US" dirty="0"/>
          </a:p>
        </p:txBody>
      </p:sp>
      <p:sp>
        <p:nvSpPr>
          <p:cNvPr id="3" name="Slide Number Placeholder 2"/>
          <p:cNvSpPr>
            <a:spLocks noGrp="1"/>
          </p:cNvSpPr>
          <p:nvPr>
            <p:ph type="sldNum" sz="quarter" idx="12"/>
          </p:nvPr>
        </p:nvSpPr>
        <p:spPr/>
        <p:txBody>
          <a:bodyPr/>
          <a:lstStyle/>
          <a:p>
            <a:fld id="{F9E463A4-CC55-4EB3-8549-8876C08BF813}" type="slidenum">
              <a:rPr lang="en-US" smtClean="0"/>
              <a:t>9</a:t>
            </a:fld>
            <a:endParaRPr lang="en-US" dirty="0"/>
          </a:p>
        </p:txBody>
      </p:sp>
      <p:sp>
        <p:nvSpPr>
          <p:cNvPr id="4" name="TextBox 3"/>
          <p:cNvSpPr txBox="1"/>
          <p:nvPr/>
        </p:nvSpPr>
        <p:spPr>
          <a:xfrm>
            <a:off x="877647" y="1479263"/>
            <a:ext cx="2379904" cy="4524315"/>
          </a:xfrm>
          <a:prstGeom prst="rect">
            <a:avLst/>
          </a:prstGeom>
          <a:noFill/>
        </p:spPr>
        <p:txBody>
          <a:bodyPr wrap="square" rtlCol="0">
            <a:spAutoFit/>
          </a:bodyPr>
          <a:lstStyle/>
          <a:p>
            <a:endParaRPr lang="en-US" dirty="0" smtClean="0"/>
          </a:p>
          <a:p>
            <a:r>
              <a:rPr lang="en-US" dirty="0" smtClean="0"/>
              <a:t>enum Status {</a:t>
            </a:r>
          </a:p>
          <a:p>
            <a:r>
              <a:rPr lang="en-US" dirty="0"/>
              <a:t> </a:t>
            </a:r>
            <a:r>
              <a:rPr lang="en-US" dirty="0" smtClean="0"/>
              <a:t>   ready,</a:t>
            </a:r>
          </a:p>
          <a:p>
            <a:r>
              <a:rPr lang="en-US" dirty="0" smtClean="0"/>
              <a:t>    running,</a:t>
            </a:r>
          </a:p>
          <a:p>
            <a:r>
              <a:rPr lang="en-US" dirty="0"/>
              <a:t> </a:t>
            </a:r>
            <a:r>
              <a:rPr lang="en-US" dirty="0" smtClean="0"/>
              <a:t>   blocked</a:t>
            </a:r>
          </a:p>
          <a:p>
            <a:r>
              <a:rPr lang="en-US" dirty="0" smtClean="0"/>
              <a:t>}</a:t>
            </a:r>
            <a:endParaRPr lang="en-US" dirty="0"/>
          </a:p>
          <a:p>
            <a:endParaRPr lang="en-US" dirty="0" smtClean="0"/>
          </a:p>
          <a:p>
            <a:r>
              <a:rPr lang="en-US" dirty="0" smtClean="0"/>
              <a:t>struct TaskControl{</a:t>
            </a:r>
          </a:p>
          <a:p>
            <a:r>
              <a:rPr lang="en-US" dirty="0" smtClean="0"/>
              <a:t>    int id;</a:t>
            </a:r>
          </a:p>
          <a:p>
            <a:r>
              <a:rPr lang="en-US" dirty="0"/>
              <a:t> </a:t>
            </a:r>
            <a:r>
              <a:rPr lang="en-US" dirty="0" smtClean="0"/>
              <a:t>   Status </a:t>
            </a:r>
            <a:r>
              <a:rPr lang="en-US" dirty="0" err="1" smtClean="0"/>
              <a:t>status</a:t>
            </a:r>
            <a:r>
              <a:rPr lang="en-US" dirty="0" smtClean="0"/>
              <a:t>;</a:t>
            </a:r>
          </a:p>
          <a:p>
            <a:r>
              <a:rPr lang="en-US" dirty="0" smtClean="0"/>
              <a:t>};</a:t>
            </a:r>
          </a:p>
          <a:p>
            <a:endParaRPr lang="en-US" dirty="0"/>
          </a:p>
          <a:p>
            <a:r>
              <a:rPr lang="en-US" dirty="0" smtClean="0"/>
              <a:t>TaskControl task1;</a:t>
            </a:r>
          </a:p>
          <a:p>
            <a:r>
              <a:rPr lang="en-US" dirty="0"/>
              <a:t>t</a:t>
            </a:r>
            <a:r>
              <a:rPr lang="en-US" dirty="0" smtClean="0"/>
              <a:t>ask1.id = 10;</a:t>
            </a:r>
          </a:p>
          <a:p>
            <a:r>
              <a:rPr lang="en-US" dirty="0"/>
              <a:t>t</a:t>
            </a:r>
            <a:r>
              <a:rPr lang="en-US" dirty="0" smtClean="0"/>
              <a:t>ask1.status = ready;</a:t>
            </a:r>
            <a:endParaRPr lang="en-US" dirty="0"/>
          </a:p>
          <a:p>
            <a:endParaRPr lang="en-US" dirty="0" smtClean="0"/>
          </a:p>
        </p:txBody>
      </p:sp>
      <p:sp>
        <p:nvSpPr>
          <p:cNvPr id="29" name="Rectangle 28"/>
          <p:cNvSpPr/>
          <p:nvPr/>
        </p:nvSpPr>
        <p:spPr>
          <a:xfrm>
            <a:off x="4396740" y="1363980"/>
            <a:ext cx="2659380" cy="1859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4855522" y="1696671"/>
            <a:ext cx="775658" cy="369332"/>
          </a:xfrm>
          <a:prstGeom prst="rect">
            <a:avLst/>
          </a:prstGeom>
          <a:noFill/>
        </p:spPr>
        <p:txBody>
          <a:bodyPr wrap="square" rtlCol="0">
            <a:spAutoFit/>
          </a:bodyPr>
          <a:lstStyle/>
          <a:p>
            <a:pPr algn="r"/>
            <a:r>
              <a:rPr lang="en-US" dirty="0" smtClean="0"/>
              <a:t>task1</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3773808622"/>
              </p:ext>
            </p:extLst>
          </p:nvPr>
        </p:nvGraphicFramePr>
        <p:xfrm>
          <a:off x="5681088" y="1695163"/>
          <a:ext cx="734060" cy="741680"/>
        </p:xfrm>
        <a:graphic>
          <a:graphicData uri="http://schemas.openxmlformats.org/drawingml/2006/table">
            <a:tbl>
              <a:tblPr firstRow="1" bandRow="1">
                <a:tableStyleId>{5C22544A-7EE6-4342-B048-85BDC9FD1C3A}</a:tableStyleId>
              </a:tblPr>
              <a:tblGrid>
                <a:gridCol w="734060"/>
              </a:tblGrid>
              <a:tr h="370840">
                <a:tc>
                  <a:txBody>
                    <a:bodyPr/>
                    <a:lstStyle/>
                    <a:p>
                      <a:pPr algn="ctr"/>
                      <a:r>
                        <a:rPr lang="en-US" b="0" dirty="0" smtClean="0">
                          <a:solidFill>
                            <a:schemeClr val="tx1"/>
                          </a:solidFill>
                        </a:rPr>
                        <a:t>10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7359442" y="1788676"/>
            <a:ext cx="764953" cy="369332"/>
          </a:xfrm>
          <a:prstGeom prst="rect">
            <a:avLst/>
          </a:prstGeom>
          <a:noFill/>
        </p:spPr>
        <p:txBody>
          <a:bodyPr wrap="none" rtlCol="0">
            <a:spAutoFit/>
          </a:bodyPr>
          <a:lstStyle/>
          <a:p>
            <a:r>
              <a:rPr lang="en-US" b="1" dirty="0" smtClean="0"/>
              <a:t>SRAM</a:t>
            </a:r>
            <a:endParaRPr lang="en-US" b="1" dirty="0"/>
          </a:p>
        </p:txBody>
      </p:sp>
      <p:sp>
        <p:nvSpPr>
          <p:cNvPr id="5" name="TextBox 4"/>
          <p:cNvSpPr txBox="1"/>
          <p:nvPr/>
        </p:nvSpPr>
        <p:spPr>
          <a:xfrm>
            <a:off x="4301490" y="3741420"/>
            <a:ext cx="3727655" cy="1477328"/>
          </a:xfrm>
          <a:prstGeom prst="rect">
            <a:avLst/>
          </a:prstGeom>
          <a:noFill/>
        </p:spPr>
        <p:txBody>
          <a:bodyPr wrap="square" rtlCol="0">
            <a:spAutoFit/>
          </a:bodyPr>
          <a:lstStyle/>
          <a:p>
            <a:r>
              <a:rPr lang="en-US" dirty="0" smtClean="0"/>
              <a:t>‘</a:t>
            </a:r>
            <a:r>
              <a:rPr lang="en-US" b="1" dirty="0" smtClean="0"/>
              <a:t>Dot’ Operator ‘.’</a:t>
            </a:r>
          </a:p>
          <a:p>
            <a:endParaRPr lang="en-US" dirty="0"/>
          </a:p>
          <a:p>
            <a:pPr marL="285750" indent="-285750">
              <a:buFont typeface="Arial" panose="020B0604020202020204" pitchFamily="34" charset="0"/>
              <a:buChar char="•"/>
            </a:pPr>
            <a:r>
              <a:rPr lang="en-US" dirty="0" smtClean="0"/>
              <a:t>Given an instance of a </a:t>
            </a:r>
            <a:r>
              <a:rPr lang="en-US" dirty="0" err="1" smtClean="0"/>
              <a:t>struct</a:t>
            </a:r>
            <a:r>
              <a:rPr lang="en-US" dirty="0" smtClean="0"/>
              <a:t>, use the dot operator to offset to fields in the </a:t>
            </a:r>
            <a:r>
              <a:rPr lang="en-US" dirty="0" err="1" smtClean="0"/>
              <a:t>struct</a:t>
            </a:r>
            <a:r>
              <a:rPr lang="en-US" dirty="0" smtClean="0"/>
              <a:t>  </a:t>
            </a:r>
            <a:endParaRPr lang="en-US" dirty="0"/>
          </a:p>
        </p:txBody>
      </p:sp>
    </p:spTree>
    <p:extLst>
      <p:ext uri="{BB962C8B-B14F-4D97-AF65-F5344CB8AC3E}">
        <p14:creationId xmlns:p14="http://schemas.microsoft.com/office/powerpoint/2010/main" val="31128764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 Event Flags</a:t>
            </a:r>
          </a:p>
        </p:txBody>
      </p:sp>
      <p:sp>
        <p:nvSpPr>
          <p:cNvPr id="3" name="Content Placeholder 2"/>
          <p:cNvSpPr>
            <a:spLocks noGrp="1"/>
          </p:cNvSpPr>
          <p:nvPr>
            <p:ph idx="1"/>
          </p:nvPr>
        </p:nvSpPr>
        <p:spPr/>
        <p:txBody>
          <a:bodyPr>
            <a:normAutofit/>
          </a:bodyPr>
          <a:lstStyle/>
          <a:p>
            <a:r>
              <a:rPr lang="en-US" sz="2400" b="1" dirty="0" smtClean="0"/>
              <a:t>OS_FLAGS OSFlagPost(</a:t>
            </a:r>
            <a:r>
              <a:rPr lang="en-US" sz="2400" b="1" dirty="0"/>
              <a:t>OS_FLAG_GRP *pgrp, OS_FLAGS flags</a:t>
            </a:r>
            <a:r>
              <a:rPr lang="en-US" sz="2400" b="1" dirty="0" smtClean="0"/>
              <a:t>, INT8U opt, INT8U </a:t>
            </a:r>
            <a:r>
              <a:rPr lang="en-US" sz="2400" b="1" dirty="0"/>
              <a:t>*err</a:t>
            </a:r>
            <a:r>
              <a:rPr lang="en-US" sz="2400" b="1" dirty="0" smtClean="0"/>
              <a:t>)</a:t>
            </a:r>
          </a:p>
          <a:p>
            <a:pPr lvl="1"/>
            <a:r>
              <a:rPr lang="en-US" dirty="0" smtClean="0"/>
              <a:t>Sets or clears specified bits in the given flag group</a:t>
            </a:r>
          </a:p>
          <a:p>
            <a:pPr lvl="1"/>
            <a:r>
              <a:rPr lang="en-US" dirty="0" smtClean="0"/>
              <a:t>pgrp is the </a:t>
            </a:r>
            <a:r>
              <a:rPr lang="en-US" dirty="0" smtClean="0"/>
              <a:t>group </a:t>
            </a:r>
            <a:r>
              <a:rPr lang="en-US" dirty="0" smtClean="0"/>
              <a:t>of bits to operate on</a:t>
            </a:r>
          </a:p>
          <a:p>
            <a:pPr lvl="1"/>
            <a:r>
              <a:rPr lang="en-US" dirty="0" smtClean="0"/>
              <a:t>flags specifies the bits to set or clear. You specify bits by setting them to 1</a:t>
            </a:r>
          </a:p>
          <a:p>
            <a:pPr lvl="1"/>
            <a:r>
              <a:rPr lang="en-US" dirty="0" smtClean="0"/>
              <a:t>opt</a:t>
            </a:r>
          </a:p>
          <a:p>
            <a:pPr lvl="2"/>
            <a:r>
              <a:rPr lang="en-US" dirty="0" smtClean="0"/>
              <a:t>OS_FLAG_SET – bits specified in flags are set to 1 in pgrp</a:t>
            </a:r>
          </a:p>
          <a:p>
            <a:pPr lvl="2"/>
            <a:r>
              <a:rPr lang="en-US" dirty="0" smtClean="0"/>
              <a:t>OS_FLAG_CLR – bits specified in flags are set to 0 in pgrp</a:t>
            </a:r>
          </a:p>
          <a:p>
            <a:pPr lvl="1"/>
            <a:r>
              <a:rPr lang="en-US" dirty="0" smtClean="0"/>
              <a:t>err is OS_ERR_NONE if no error occurred otherwise an error code</a:t>
            </a:r>
          </a:p>
          <a:p>
            <a:pPr lvl="1"/>
            <a:r>
              <a:rPr lang="en-US" dirty="0" smtClean="0"/>
              <a:t>Returns the new value of the flag group</a:t>
            </a:r>
          </a:p>
          <a:p>
            <a:pPr lvl="2"/>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9E463A4-CC55-4EB3-8549-8876C08BF813}" type="slidenum">
              <a:rPr lang="en-US" smtClean="0"/>
              <a:t>90</a:t>
            </a:fld>
            <a:endParaRPr lang="en-US" dirty="0"/>
          </a:p>
        </p:txBody>
      </p:sp>
    </p:spTree>
    <p:extLst>
      <p:ext uri="{BB962C8B-B14F-4D97-AF65-F5344CB8AC3E}">
        <p14:creationId xmlns:p14="http://schemas.microsoft.com/office/powerpoint/2010/main" val="37355579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 Event Flags</a:t>
            </a:r>
          </a:p>
        </p:txBody>
      </p:sp>
      <p:sp>
        <p:nvSpPr>
          <p:cNvPr id="3" name="Content Placeholder 2"/>
          <p:cNvSpPr>
            <a:spLocks noGrp="1"/>
          </p:cNvSpPr>
          <p:nvPr>
            <p:ph idx="1"/>
          </p:nvPr>
        </p:nvSpPr>
        <p:spPr/>
        <p:txBody>
          <a:bodyPr>
            <a:normAutofit/>
          </a:bodyPr>
          <a:lstStyle/>
          <a:p>
            <a:r>
              <a:rPr lang="en-US" b="1" dirty="0" smtClean="0"/>
              <a:t>OS_FLAGS OSFlagQuery(OS_FLAG_GRP *pgrp, INT8U *err)</a:t>
            </a:r>
          </a:p>
          <a:p>
            <a:pPr lvl="1"/>
            <a:r>
              <a:rPr lang="en-US" dirty="0" smtClean="0"/>
              <a:t>Gets the current value of the event flags in the group.</a:t>
            </a:r>
          </a:p>
          <a:p>
            <a:pPr lvl="1"/>
            <a:r>
              <a:rPr lang="en-US" dirty="0" smtClean="0"/>
              <a:t>Does not return the wait list at this time</a:t>
            </a:r>
          </a:p>
          <a:p>
            <a:pPr lvl="1"/>
            <a:r>
              <a:rPr lang="en-US" dirty="0"/>
              <a:t>e</a:t>
            </a:r>
            <a:r>
              <a:rPr lang="en-US" dirty="0" smtClean="0"/>
              <a:t>rr is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91</a:t>
            </a:fld>
            <a:endParaRPr lang="en-US" dirty="0"/>
          </a:p>
        </p:txBody>
      </p:sp>
    </p:spTree>
    <p:extLst>
      <p:ext uri="{BB962C8B-B14F-4D97-AF65-F5344CB8AC3E}">
        <p14:creationId xmlns:p14="http://schemas.microsoft.com/office/powerpoint/2010/main" val="1599338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uCOS Services – Task Sync – Event Flags</a:t>
            </a:r>
          </a:p>
        </p:txBody>
      </p:sp>
      <p:sp>
        <p:nvSpPr>
          <p:cNvPr id="3" name="Content Placeholder 2"/>
          <p:cNvSpPr>
            <a:spLocks noGrp="1"/>
          </p:cNvSpPr>
          <p:nvPr>
            <p:ph idx="1"/>
          </p:nvPr>
        </p:nvSpPr>
        <p:spPr/>
        <p:txBody>
          <a:bodyPr>
            <a:normAutofit/>
          </a:bodyPr>
          <a:lstStyle/>
          <a:p>
            <a:r>
              <a:rPr lang="en-US" sz="2400" b="1" dirty="0" smtClean="0"/>
              <a:t>OS_FLAG_GRP *OSFlagDel(OS_FLAG_GRP *pgrp, INT8U opt, Int8U *err)</a:t>
            </a:r>
          </a:p>
          <a:p>
            <a:pPr lvl="1"/>
            <a:r>
              <a:rPr lang="en-US" dirty="0" smtClean="0"/>
              <a:t>Deletes the flag group</a:t>
            </a:r>
          </a:p>
          <a:p>
            <a:pPr lvl="1"/>
            <a:r>
              <a:rPr lang="en-US" dirty="0" smtClean="0"/>
              <a:t>Caution: should only be used if all tasks that use the flag group are also being deleted otherwise those tasks may continue to try to reference the deleted flag group.</a:t>
            </a:r>
          </a:p>
          <a:p>
            <a:pPr lvl="1"/>
            <a:r>
              <a:rPr lang="en-US" dirty="0" smtClean="0"/>
              <a:t>opt allows you to specify OS_DEL_NO_PEND which causes deletion to occur only if no tasks are pending (waiting) on the flag group, or OS_DEL_ALWAYS to force deletion.</a:t>
            </a:r>
          </a:p>
          <a:p>
            <a:pPr lvl="1"/>
            <a:r>
              <a:rPr lang="en-US" dirty="0" smtClean="0"/>
              <a:t>err is OS_ERR_NONE if no error, otherwise an error code</a:t>
            </a:r>
          </a:p>
          <a:p>
            <a:pPr lvl="1"/>
            <a:r>
              <a:rPr lang="en-US" dirty="0" smtClean="0"/>
              <a:t>Returns NULL if successful otherwise pevent</a:t>
            </a:r>
          </a:p>
        </p:txBody>
      </p:sp>
      <p:sp>
        <p:nvSpPr>
          <p:cNvPr id="4" name="Slide Number Placeholder 3"/>
          <p:cNvSpPr>
            <a:spLocks noGrp="1"/>
          </p:cNvSpPr>
          <p:nvPr>
            <p:ph type="sldNum" sz="quarter" idx="12"/>
          </p:nvPr>
        </p:nvSpPr>
        <p:spPr/>
        <p:txBody>
          <a:bodyPr/>
          <a:lstStyle/>
          <a:p>
            <a:fld id="{F9E463A4-CC55-4EB3-8549-8876C08BF813}" type="slidenum">
              <a:rPr lang="en-US" smtClean="0"/>
              <a:t>92</a:t>
            </a:fld>
            <a:endParaRPr lang="en-US" dirty="0"/>
          </a:p>
        </p:txBody>
      </p:sp>
    </p:spTree>
    <p:extLst>
      <p:ext uri="{BB962C8B-B14F-4D97-AF65-F5344CB8AC3E}">
        <p14:creationId xmlns:p14="http://schemas.microsoft.com/office/powerpoint/2010/main" val="20984574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Event Flags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93</a:t>
            </a:fld>
            <a:endParaRPr lang="en-US" dirty="0"/>
          </a:p>
        </p:txBody>
      </p:sp>
      <p:sp>
        <p:nvSpPr>
          <p:cNvPr id="7" name="TextBox 6"/>
          <p:cNvSpPr txBox="1"/>
          <p:nvPr/>
        </p:nvSpPr>
        <p:spPr>
          <a:xfrm>
            <a:off x="596900" y="1917700"/>
            <a:ext cx="4998484" cy="5539978"/>
          </a:xfrm>
          <a:prstGeom prst="rect">
            <a:avLst/>
          </a:prstGeom>
          <a:noFill/>
        </p:spPr>
        <p:txBody>
          <a:bodyPr wrap="none" rtlCol="0">
            <a:spAutoFit/>
          </a:bodyPr>
          <a:lstStyle/>
          <a:p>
            <a:r>
              <a:rPr lang="en-US" sz="1600" dirty="0">
                <a:latin typeface="Lucida Console" panose="020B0609040504020204" pitchFamily="49" charset="0"/>
              </a:rPr>
              <a:t>OS_FLAG_GRP </a:t>
            </a:r>
            <a:r>
              <a:rPr lang="en-US" sz="1600" dirty="0" smtClean="0">
                <a:latin typeface="Lucida Console" panose="020B0609040504020204" pitchFamily="49" charset="0"/>
              </a:rPr>
              <a:t>*myFlags;</a:t>
            </a:r>
          </a:p>
          <a:p>
            <a:endParaRPr lang="en-US" sz="1600" dirty="0" smtClean="0">
              <a:latin typeface="Lucida Console" panose="020B0609040504020204" pitchFamily="49" charset="0"/>
            </a:endParaRPr>
          </a:p>
          <a:p>
            <a:r>
              <a:rPr lang="en-US" sz="1600" dirty="0">
                <a:latin typeface="Lucida Console" panose="020B0609040504020204" pitchFamily="49" charset="0"/>
              </a:rPr>
              <a:t>v</a:t>
            </a:r>
            <a:r>
              <a:rPr lang="en-US" sz="1600" dirty="0" smtClean="0">
                <a:latin typeface="Lucida Console" panose="020B0609040504020204" pitchFamily="49" charset="0"/>
              </a:rPr>
              <a:t>oid StartupTask(void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INT8U err;</a:t>
            </a:r>
          </a:p>
          <a:p>
            <a:r>
              <a:rPr lang="en-US" sz="1600" dirty="0" smtClean="0">
                <a:latin typeface="Lucida Console" panose="020B0609040504020204" pitchFamily="49" charset="0"/>
              </a:rPr>
              <a:t>    myFlags </a:t>
            </a:r>
            <a:r>
              <a:rPr lang="en-US" sz="1600" dirty="0">
                <a:latin typeface="Lucida Console" panose="020B0609040504020204" pitchFamily="49" charset="0"/>
              </a:rPr>
              <a:t>= </a:t>
            </a:r>
            <a:r>
              <a:rPr lang="en-US" sz="1600" dirty="0" smtClean="0">
                <a:latin typeface="Lucida Console" panose="020B0609040504020204" pitchFamily="49" charset="0"/>
              </a:rPr>
              <a:t>OSFlagCreate(0x3, </a:t>
            </a:r>
            <a:r>
              <a:rPr lang="en-US" sz="1600" dirty="0">
                <a:latin typeface="Lucida Console" panose="020B0609040504020204" pitchFamily="49" charset="0"/>
              </a:rPr>
              <a:t>&amp;err);</a:t>
            </a:r>
            <a:endParaRPr lang="en-US" sz="1600" dirty="0" smtClean="0">
              <a:latin typeface="Lucida Console" panose="020B0609040504020204" pitchFamily="49" charset="0"/>
            </a:endParaRP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r>
              <a:rPr lang="en-US" sz="1600" dirty="0">
                <a:latin typeface="Lucida Console" panose="020B0609040504020204" pitchFamily="49" charset="0"/>
              </a:rPr>
              <a:t>Void TaskOne(void *pdata)</a:t>
            </a:r>
          </a:p>
          <a:p>
            <a:r>
              <a:rPr lang="en-US" sz="1600" dirty="0">
                <a:latin typeface="Lucida Console" panose="020B0609040504020204" pitchFamily="49" charset="0"/>
              </a:rPr>
              <a:t>{</a:t>
            </a:r>
          </a:p>
          <a:p>
            <a:r>
              <a:rPr lang="en-US" sz="1600" dirty="0" smtClean="0">
                <a:latin typeface="Lucida Console" panose="020B0609040504020204" pitchFamily="49" charset="0"/>
              </a:rPr>
              <a:t>    INT8U </a:t>
            </a:r>
            <a:r>
              <a:rPr lang="en-US" sz="1600" dirty="0">
                <a:latin typeface="Lucida Console" panose="020B0609040504020204" pitchFamily="49" charset="0"/>
              </a:rPr>
              <a:t>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 clear bit 1:</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OSFlagPost(myFlags</a:t>
            </a:r>
            <a:r>
              <a:rPr lang="en-US" sz="1600" dirty="0">
                <a:latin typeface="Lucida Console" panose="020B0609040504020204" pitchFamily="49" charset="0"/>
              </a:rPr>
              <a:t>, 0x2, </a:t>
            </a:r>
          </a:p>
          <a:p>
            <a:r>
              <a:rPr lang="en-US" sz="1600" dirty="0">
                <a:latin typeface="Lucida Console" panose="020B0609040504020204" pitchFamily="49" charset="0"/>
              </a:rPr>
              <a:t>        OS_FLAG_CLR, &amp;err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 wait for bit 0 to clear:</a:t>
            </a:r>
            <a:endParaRPr lang="en-US" sz="1600" dirty="0">
              <a:latin typeface="Lucida Console" panose="020B0609040504020204" pitchFamily="49" charset="0"/>
            </a:endParaRPr>
          </a:p>
          <a:p>
            <a:r>
              <a:rPr lang="en-US" sz="1600" dirty="0">
                <a:latin typeface="Lucida Console" panose="020B0609040504020204" pitchFamily="49" charset="0"/>
              </a:rPr>
              <a:t>    </a:t>
            </a:r>
            <a:r>
              <a:rPr lang="en-US" sz="1600" dirty="0" smtClean="0">
                <a:latin typeface="Lucida Console" panose="020B0609040504020204" pitchFamily="49" charset="0"/>
              </a:rPr>
              <a:t>OSFlagPend(myFlags</a:t>
            </a:r>
            <a:r>
              <a:rPr lang="en-US" sz="1600" dirty="0">
                <a:latin typeface="Lucida Console" panose="020B0609040504020204" pitchFamily="49" charset="0"/>
              </a:rPr>
              <a:t>, 0x1, </a:t>
            </a:r>
          </a:p>
          <a:p>
            <a:r>
              <a:rPr lang="en-US" sz="1600" dirty="0">
                <a:latin typeface="Lucida Console" panose="020B0609040504020204" pitchFamily="49" charset="0"/>
              </a:rPr>
              <a:t>        OS_FLAG_WAIT_CLR_ALL, 0, &amp;err);</a:t>
            </a:r>
          </a:p>
          <a:p>
            <a:r>
              <a:rPr lang="en-US" sz="1600" dirty="0">
                <a:latin typeface="Lucida Console" panose="020B0609040504020204" pitchFamily="49" charset="0"/>
              </a:rPr>
              <a:t>    ...</a:t>
            </a:r>
          </a:p>
          <a:p>
            <a:r>
              <a:rPr lang="en-US" sz="1600" dirty="0">
                <a:latin typeface="Lucida Console" panose="020B0609040504020204" pitchFamily="49" charset="0"/>
              </a:rPr>
              <a:t>}</a:t>
            </a:r>
          </a:p>
          <a:p>
            <a:endParaRPr lang="en-US" sz="1600" dirty="0" smtClean="0">
              <a:latin typeface="Lucida Console" panose="020B0609040504020204" pitchFamily="49" charset="0"/>
            </a:endParaRPr>
          </a:p>
          <a:p>
            <a:endParaRPr lang="en-US" dirty="0">
              <a:latin typeface="Lucida Console" panose="020B0609040504020204" pitchFamily="49" charset="0"/>
            </a:endParaRPr>
          </a:p>
        </p:txBody>
      </p:sp>
      <p:sp>
        <p:nvSpPr>
          <p:cNvPr id="8" name="TextBox 7"/>
          <p:cNvSpPr txBox="1"/>
          <p:nvPr/>
        </p:nvSpPr>
        <p:spPr>
          <a:xfrm>
            <a:off x="6400800" y="1690688"/>
            <a:ext cx="4998484" cy="3354765"/>
          </a:xfrm>
          <a:prstGeom prst="rect">
            <a:avLst/>
          </a:prstGeom>
          <a:noFill/>
        </p:spPr>
        <p:txBody>
          <a:bodyPr wrap="none" rtlCol="0">
            <a:spAutoFit/>
          </a:bodyPr>
          <a:lstStyle/>
          <a:p>
            <a:endParaRPr lang="en-US" dirty="0" smtClean="0">
              <a:latin typeface="Lucida Console" panose="020B0609040504020204" pitchFamily="49" charset="0"/>
            </a:endParaRPr>
          </a:p>
          <a:p>
            <a:r>
              <a:rPr lang="en-US" sz="1600" dirty="0" smtClean="0">
                <a:latin typeface="Lucida Console" panose="020B0609040504020204" pitchFamily="49" charset="0"/>
              </a:rPr>
              <a:t>Void TaskTwo(void *pdata)</a:t>
            </a:r>
          </a:p>
          <a:p>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INT8U </a:t>
            </a:r>
            <a:r>
              <a:rPr lang="en-US" sz="1600" dirty="0">
                <a:latin typeface="Lucida Console" panose="020B0609040504020204" pitchFamily="49" charset="0"/>
              </a:rPr>
              <a:t>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 clear bit 0:</a:t>
            </a:r>
          </a:p>
          <a:p>
            <a:r>
              <a:rPr lang="en-US" sz="1600" dirty="0">
                <a:latin typeface="Lucida Console" panose="020B0609040504020204" pitchFamily="49" charset="0"/>
              </a:rPr>
              <a:t> </a:t>
            </a:r>
            <a:r>
              <a:rPr lang="en-US" sz="1600" dirty="0" smtClean="0">
                <a:latin typeface="Lucida Console" panose="020B0609040504020204" pitchFamily="49" charset="0"/>
              </a:rPr>
              <a:t>   OSFlagPost(myFlags</a:t>
            </a:r>
            <a:r>
              <a:rPr lang="en-US" sz="1600" dirty="0">
                <a:latin typeface="Lucida Console" panose="020B0609040504020204" pitchFamily="49" charset="0"/>
              </a:rPr>
              <a:t>, </a:t>
            </a:r>
            <a:r>
              <a:rPr lang="en-US" sz="1600" dirty="0" smtClean="0">
                <a:latin typeface="Lucida Console" panose="020B0609040504020204" pitchFamily="49" charset="0"/>
              </a:rPr>
              <a:t>0x1, </a:t>
            </a:r>
            <a:endParaRPr lang="en-US" sz="1600" dirty="0">
              <a:latin typeface="Lucida Console" panose="020B0609040504020204" pitchFamily="49" charset="0"/>
            </a:endParaRPr>
          </a:p>
          <a:p>
            <a:r>
              <a:rPr lang="en-US" sz="1600" dirty="0">
                <a:latin typeface="Lucida Console" panose="020B0609040504020204" pitchFamily="49" charset="0"/>
              </a:rPr>
              <a:t>        OS_FLAG_CLR, &amp;err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 wait for bit 1 to clear:</a:t>
            </a:r>
          </a:p>
          <a:p>
            <a:r>
              <a:rPr lang="en-US" sz="1600" dirty="0">
                <a:latin typeface="Lucida Console" panose="020B0609040504020204" pitchFamily="49" charset="0"/>
              </a:rPr>
              <a:t> </a:t>
            </a:r>
            <a:r>
              <a:rPr lang="en-US" sz="1600" dirty="0" smtClean="0">
                <a:latin typeface="Lucida Console" panose="020B0609040504020204" pitchFamily="49" charset="0"/>
              </a:rPr>
              <a:t>   OSFlagPend(myFlags</a:t>
            </a:r>
            <a:r>
              <a:rPr lang="en-US" sz="1600" dirty="0">
                <a:latin typeface="Lucida Console" panose="020B0609040504020204" pitchFamily="49" charset="0"/>
              </a:rPr>
              <a:t>, </a:t>
            </a:r>
            <a:r>
              <a:rPr lang="en-US" sz="1600" dirty="0" smtClean="0">
                <a:latin typeface="Lucida Console" panose="020B0609040504020204" pitchFamily="49" charset="0"/>
              </a:rPr>
              <a:t>0x2, </a:t>
            </a:r>
            <a:endParaRPr lang="en-US" sz="1600" dirty="0">
              <a:latin typeface="Lucida Console" panose="020B0609040504020204" pitchFamily="49" charset="0"/>
            </a:endParaRPr>
          </a:p>
          <a:p>
            <a:r>
              <a:rPr lang="en-US" sz="1600" dirty="0">
                <a:latin typeface="Lucida Console" panose="020B0609040504020204" pitchFamily="49" charset="0"/>
              </a:rPr>
              <a:t>        OS_FLAG_WAIT_CLR_ALL, 0, &amp;err</a:t>
            </a:r>
            <a:r>
              <a:rPr lang="en-US" sz="1600" dirty="0" smtClean="0">
                <a:latin typeface="Lucida Console" panose="020B0609040504020204" pitchFamily="49" charset="0"/>
              </a:rPr>
              <a:t>);</a:t>
            </a:r>
          </a:p>
          <a:p>
            <a:r>
              <a:rPr lang="en-US" sz="1600" dirty="0" smtClean="0">
                <a:latin typeface="Lucida Console" panose="020B0609040504020204" pitchFamily="49" charset="0"/>
              </a:rPr>
              <a:t>    ...</a:t>
            </a:r>
          </a:p>
          <a:p>
            <a:r>
              <a:rPr lang="en-US" sz="1600" dirty="0" smtClean="0">
                <a:latin typeface="Lucida Console" panose="020B0609040504020204" pitchFamily="49" charset="0"/>
              </a:rPr>
              <a:t>}</a:t>
            </a:r>
            <a:endParaRPr lang="en-US" sz="1600" dirty="0">
              <a:latin typeface="Lucida Console" panose="020B0609040504020204" pitchFamily="49" charset="0"/>
            </a:endParaRPr>
          </a:p>
          <a:p>
            <a:endParaRPr lang="en-US" dirty="0">
              <a:latin typeface="Lucida Console" panose="020B0609040504020204" pitchFamily="49" charset="0"/>
            </a:endParaRPr>
          </a:p>
        </p:txBody>
      </p:sp>
    </p:spTree>
    <p:extLst>
      <p:ext uri="{BB962C8B-B14F-4D97-AF65-F5344CB8AC3E}">
        <p14:creationId xmlns:p14="http://schemas.microsoft.com/office/powerpoint/2010/main" val="285574228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Memory Management</a:t>
            </a:r>
            <a:endParaRPr lang="en-US" dirty="0"/>
          </a:p>
        </p:txBody>
      </p:sp>
      <p:sp>
        <p:nvSpPr>
          <p:cNvPr id="3" name="Content Placeholder 2"/>
          <p:cNvSpPr>
            <a:spLocks noGrp="1"/>
          </p:cNvSpPr>
          <p:nvPr>
            <p:ph idx="1"/>
          </p:nvPr>
        </p:nvSpPr>
        <p:spPr/>
        <p:txBody>
          <a:bodyPr>
            <a:normAutofit/>
          </a:bodyPr>
          <a:lstStyle/>
          <a:p>
            <a:r>
              <a:rPr lang="en-US" b="1" dirty="0" smtClean="0"/>
              <a:t>OS_MEM *OSMemCreate(void *addr, INT32U nblks, INT32U blksize, INT8U *err)</a:t>
            </a:r>
          </a:p>
          <a:p>
            <a:pPr lvl="1"/>
            <a:r>
              <a:rPr lang="en-US" dirty="0" smtClean="0"/>
              <a:t>Creates and initializes a uCOS memory partition.</a:t>
            </a:r>
          </a:p>
          <a:p>
            <a:pPr lvl="1"/>
            <a:r>
              <a:rPr lang="en-US" dirty="0" smtClean="0"/>
              <a:t>Uses the services of a uCOS memory partition control block.</a:t>
            </a:r>
          </a:p>
          <a:p>
            <a:pPr lvl="1"/>
            <a:r>
              <a:rPr lang="en-US" dirty="0" smtClean="0"/>
              <a:t>addr is the address of an array of nblks entries where each entry is of size blksize. You must allocate this array before passing it to uCOS.</a:t>
            </a:r>
          </a:p>
          <a:p>
            <a:pPr lvl="1"/>
            <a:r>
              <a:rPr lang="en-US" dirty="0" smtClean="0"/>
              <a:t>uCOS will then manage the partition so you can later dynamically allocate individual entries from it</a:t>
            </a:r>
          </a:p>
          <a:p>
            <a:pPr lvl="1"/>
            <a:r>
              <a:rPr lang="en-US" dirty="0" smtClean="0"/>
              <a:t>err is OS_ERR_NONE if there was no error otherwise an error code</a:t>
            </a:r>
          </a:p>
          <a:p>
            <a:pPr lvl="1"/>
            <a:r>
              <a:rPr lang="en-US" dirty="0" smtClean="0"/>
              <a:t>Returns the allocated memory partition or NULL if no memory partition control block is available.</a:t>
            </a:r>
          </a:p>
        </p:txBody>
      </p:sp>
      <p:sp>
        <p:nvSpPr>
          <p:cNvPr id="4" name="Slide Number Placeholder 3"/>
          <p:cNvSpPr>
            <a:spLocks noGrp="1"/>
          </p:cNvSpPr>
          <p:nvPr>
            <p:ph type="sldNum" sz="quarter" idx="12"/>
          </p:nvPr>
        </p:nvSpPr>
        <p:spPr/>
        <p:txBody>
          <a:bodyPr/>
          <a:lstStyle/>
          <a:p>
            <a:fld id="{F9E463A4-CC55-4EB3-8549-8876C08BF813}" type="slidenum">
              <a:rPr lang="en-US" smtClean="0"/>
              <a:t>94</a:t>
            </a:fld>
            <a:endParaRPr lang="en-US" dirty="0"/>
          </a:p>
        </p:txBody>
      </p:sp>
    </p:spTree>
    <p:extLst>
      <p:ext uri="{BB962C8B-B14F-4D97-AF65-F5344CB8AC3E}">
        <p14:creationId xmlns:p14="http://schemas.microsoft.com/office/powerpoint/2010/main" val="27140654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Memory Management</a:t>
            </a:r>
            <a:endParaRPr lang="en-US" dirty="0"/>
          </a:p>
        </p:txBody>
      </p:sp>
      <p:sp>
        <p:nvSpPr>
          <p:cNvPr id="3" name="Content Placeholder 2"/>
          <p:cNvSpPr>
            <a:spLocks noGrp="1"/>
          </p:cNvSpPr>
          <p:nvPr>
            <p:ph idx="1"/>
          </p:nvPr>
        </p:nvSpPr>
        <p:spPr/>
        <p:txBody>
          <a:bodyPr>
            <a:normAutofit/>
          </a:bodyPr>
          <a:lstStyle/>
          <a:p>
            <a:r>
              <a:rPr lang="en-US" b="1" dirty="0" smtClean="0"/>
              <a:t>void *OSMemGet(OS_MEM *pmem, INT8U *err)</a:t>
            </a:r>
          </a:p>
          <a:p>
            <a:pPr lvl="1"/>
            <a:r>
              <a:rPr lang="en-US" dirty="0" smtClean="0"/>
              <a:t>Allocates a memory block from the specified memory partition</a:t>
            </a:r>
          </a:p>
          <a:p>
            <a:pPr lvl="1"/>
            <a:r>
              <a:rPr lang="en-US" dirty="0" smtClean="0"/>
              <a:t>pmem is a pointer to a memory partition previously created by OSMemCreate()</a:t>
            </a:r>
          </a:p>
          <a:p>
            <a:pPr lvl="1"/>
            <a:r>
              <a:rPr lang="en-US" dirty="0" smtClean="0"/>
              <a:t>err is OS_ERR_NONE if there was no error otherwise an error code</a:t>
            </a:r>
          </a:p>
          <a:p>
            <a:pPr lvl="1"/>
            <a:r>
              <a:rPr lang="en-US" dirty="0" smtClean="0"/>
              <a:t>Returns a pointer to the allocated memory block</a:t>
            </a:r>
          </a:p>
        </p:txBody>
      </p:sp>
      <p:sp>
        <p:nvSpPr>
          <p:cNvPr id="4" name="Slide Number Placeholder 3"/>
          <p:cNvSpPr>
            <a:spLocks noGrp="1"/>
          </p:cNvSpPr>
          <p:nvPr>
            <p:ph type="sldNum" sz="quarter" idx="12"/>
          </p:nvPr>
        </p:nvSpPr>
        <p:spPr/>
        <p:txBody>
          <a:bodyPr/>
          <a:lstStyle/>
          <a:p>
            <a:fld id="{F9E463A4-CC55-4EB3-8549-8876C08BF813}" type="slidenum">
              <a:rPr lang="en-US" smtClean="0"/>
              <a:t>95</a:t>
            </a:fld>
            <a:endParaRPr lang="en-US" dirty="0"/>
          </a:p>
        </p:txBody>
      </p:sp>
    </p:spTree>
    <p:extLst>
      <p:ext uri="{BB962C8B-B14F-4D97-AF65-F5344CB8AC3E}">
        <p14:creationId xmlns:p14="http://schemas.microsoft.com/office/powerpoint/2010/main" val="997003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Memory Management</a:t>
            </a:r>
            <a:endParaRPr lang="en-US" dirty="0"/>
          </a:p>
        </p:txBody>
      </p:sp>
      <p:sp>
        <p:nvSpPr>
          <p:cNvPr id="3" name="Content Placeholder 2"/>
          <p:cNvSpPr>
            <a:spLocks noGrp="1"/>
          </p:cNvSpPr>
          <p:nvPr>
            <p:ph idx="1"/>
          </p:nvPr>
        </p:nvSpPr>
        <p:spPr/>
        <p:txBody>
          <a:bodyPr>
            <a:normAutofit/>
          </a:bodyPr>
          <a:lstStyle/>
          <a:p>
            <a:r>
              <a:rPr lang="en-US" b="1" dirty="0" smtClean="0"/>
              <a:t>INT8U OSMemPut(OS_MEM *pmem, void *pblk)</a:t>
            </a:r>
          </a:p>
          <a:p>
            <a:pPr lvl="1"/>
            <a:r>
              <a:rPr lang="en-US" dirty="0" smtClean="0"/>
              <a:t>Returns the specified memory block to the specified memory partition</a:t>
            </a:r>
          </a:p>
          <a:p>
            <a:pPr lvl="1"/>
            <a:r>
              <a:rPr lang="en-US" dirty="0" smtClean="0"/>
              <a:t>pmem is a pointer to the memory partition from which the memory block was previously allocated by OSMemGet()</a:t>
            </a:r>
          </a:p>
          <a:p>
            <a:pPr lvl="1"/>
            <a:r>
              <a:rPr lang="en-US" dirty="0" smtClean="0"/>
              <a:t>pblk is a pointer to the memory block to return</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96</a:t>
            </a:fld>
            <a:endParaRPr lang="en-US" dirty="0"/>
          </a:p>
        </p:txBody>
      </p:sp>
    </p:spTree>
    <p:extLst>
      <p:ext uri="{BB962C8B-B14F-4D97-AF65-F5344CB8AC3E}">
        <p14:creationId xmlns:p14="http://schemas.microsoft.com/office/powerpoint/2010/main" val="27277822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uCOS Services – Memory Management</a:t>
            </a:r>
            <a:endParaRPr lang="en-US" dirty="0"/>
          </a:p>
        </p:txBody>
      </p:sp>
      <p:sp>
        <p:nvSpPr>
          <p:cNvPr id="3" name="Content Placeholder 2"/>
          <p:cNvSpPr>
            <a:spLocks noGrp="1"/>
          </p:cNvSpPr>
          <p:nvPr>
            <p:ph idx="1"/>
          </p:nvPr>
        </p:nvSpPr>
        <p:spPr/>
        <p:txBody>
          <a:bodyPr>
            <a:normAutofit/>
          </a:bodyPr>
          <a:lstStyle/>
          <a:p>
            <a:r>
              <a:rPr lang="en-US" b="1" dirty="0" smtClean="0"/>
              <a:t>INT8U OSMemQuery(OS_MEM *pmem, OS_MEM_DATA *pdata)</a:t>
            </a:r>
          </a:p>
          <a:p>
            <a:pPr lvl="1"/>
            <a:r>
              <a:rPr lang="en-US" dirty="0" smtClean="0"/>
              <a:t>Returns information about the specified memory partition</a:t>
            </a:r>
          </a:p>
          <a:p>
            <a:pPr lvl="1"/>
            <a:r>
              <a:rPr lang="en-US" dirty="0" smtClean="0"/>
              <a:t>pmem is a pointer to the memory partition to query</a:t>
            </a:r>
          </a:p>
          <a:p>
            <a:pPr lvl="1"/>
            <a:r>
              <a:rPr lang="en-US" dirty="0" smtClean="0"/>
              <a:t>pdata must point to an instance of OS_MEM_DATA which will be populated with details including number of free blocks, number of in-use blocks, list of free blocks.</a:t>
            </a:r>
          </a:p>
          <a:p>
            <a:pPr lvl="1"/>
            <a:r>
              <a:rPr lang="en-US" dirty="0" smtClean="0"/>
              <a:t>Returns OS_ERR_NONE if there was no error otherwise an error code</a:t>
            </a:r>
          </a:p>
        </p:txBody>
      </p:sp>
      <p:sp>
        <p:nvSpPr>
          <p:cNvPr id="4" name="Slide Number Placeholder 3"/>
          <p:cNvSpPr>
            <a:spLocks noGrp="1"/>
          </p:cNvSpPr>
          <p:nvPr>
            <p:ph type="sldNum" sz="quarter" idx="12"/>
          </p:nvPr>
        </p:nvSpPr>
        <p:spPr/>
        <p:txBody>
          <a:bodyPr/>
          <a:lstStyle/>
          <a:p>
            <a:fld id="{F9E463A4-CC55-4EB3-8549-8876C08BF813}" type="slidenum">
              <a:rPr lang="en-US" smtClean="0"/>
              <a:t>97</a:t>
            </a:fld>
            <a:endParaRPr lang="en-US" dirty="0"/>
          </a:p>
        </p:txBody>
      </p:sp>
    </p:spTree>
    <p:extLst>
      <p:ext uri="{BB962C8B-B14F-4D97-AF65-F5344CB8AC3E}">
        <p14:creationId xmlns:p14="http://schemas.microsoft.com/office/powerpoint/2010/main" val="208501676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Task Sync </a:t>
            </a:r>
            <a:r>
              <a:rPr lang="en-US" dirty="0" smtClean="0"/>
              <a:t>– Memory Management Example</a:t>
            </a:r>
            <a:endParaRPr lang="en-US" dirty="0"/>
          </a:p>
        </p:txBody>
      </p:sp>
      <p:sp>
        <p:nvSpPr>
          <p:cNvPr id="5" name="Slide Number Placeholder 4"/>
          <p:cNvSpPr>
            <a:spLocks noGrp="1"/>
          </p:cNvSpPr>
          <p:nvPr>
            <p:ph type="sldNum" sz="quarter" idx="12"/>
          </p:nvPr>
        </p:nvSpPr>
        <p:spPr/>
        <p:txBody>
          <a:bodyPr/>
          <a:lstStyle/>
          <a:p>
            <a:fld id="{F9E463A4-CC55-4EB3-8549-8876C08BF813}" type="slidenum">
              <a:rPr lang="en-US" smtClean="0"/>
              <a:t>98</a:t>
            </a:fld>
            <a:endParaRPr lang="en-US" dirty="0"/>
          </a:p>
        </p:txBody>
      </p:sp>
      <p:sp>
        <p:nvSpPr>
          <p:cNvPr id="7" name="TextBox 6"/>
          <p:cNvSpPr txBox="1"/>
          <p:nvPr/>
        </p:nvSpPr>
        <p:spPr>
          <a:xfrm>
            <a:off x="596900" y="1917700"/>
            <a:ext cx="4257897" cy="3816429"/>
          </a:xfrm>
          <a:prstGeom prst="rect">
            <a:avLst/>
          </a:prstGeom>
          <a:noFill/>
        </p:spPr>
        <p:txBody>
          <a:bodyPr wrap="none" rtlCol="0">
            <a:spAutoFit/>
          </a:bodyPr>
          <a:lstStyle/>
          <a:p>
            <a:r>
              <a:rPr lang="en-US" sz="1600" dirty="0" smtClean="0">
                <a:latin typeface="Lucida Console" panose="020B0609040504020204" pitchFamily="49" charset="0"/>
              </a:rPr>
              <a:t>#define MAXBLOCKS 5</a:t>
            </a:r>
          </a:p>
          <a:p>
            <a:endParaRPr lang="en-US" sz="1600" dirty="0" smtClean="0">
              <a:latin typeface="Lucida Console" panose="020B0609040504020204" pitchFamily="49" charset="0"/>
            </a:endParaRPr>
          </a:p>
          <a:p>
            <a:r>
              <a:rPr lang="en-US" sz="1600" dirty="0" smtClean="0">
                <a:latin typeface="Lucida Console" panose="020B0609040504020204" pitchFamily="49" charset="0"/>
              </a:rPr>
              <a:t>typedef struct</a:t>
            </a:r>
            <a:endParaRPr lang="en-US" sz="1600" dirty="0">
              <a:latin typeface="Lucida Console" panose="020B0609040504020204" pitchFamily="49" charset="0"/>
            </a:endParaRPr>
          </a:p>
          <a:p>
            <a:r>
              <a:rPr lang="en-US" sz="1600" dirty="0">
                <a:latin typeface="Lucida Console" panose="020B0609040504020204" pitchFamily="49" charset="0"/>
              </a:rPr>
              <a:t>{</a:t>
            </a:r>
          </a:p>
          <a:p>
            <a:r>
              <a:rPr lang="en-US" sz="1600" dirty="0" smtClean="0">
                <a:latin typeface="Lucida Console" panose="020B0609040504020204" pitchFamily="49" charset="0"/>
              </a:rPr>
              <a:t>    char </a:t>
            </a:r>
            <a:r>
              <a:rPr lang="en-US" sz="1600" dirty="0">
                <a:latin typeface="Lucida Console" panose="020B0609040504020204" pitchFamily="49" charset="0"/>
              </a:rPr>
              <a:t>*msg</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INT32U count;</a:t>
            </a:r>
            <a:endParaRPr lang="en-US" sz="1600" dirty="0">
              <a:latin typeface="Lucida Console" panose="020B0609040504020204" pitchFamily="49" charset="0"/>
            </a:endParaRPr>
          </a:p>
          <a:p>
            <a:r>
              <a:rPr lang="en-US" sz="1600" dirty="0" smtClean="0">
                <a:latin typeface="Lucida Console" panose="020B0609040504020204" pitchFamily="49" charset="0"/>
              </a:rPr>
              <a:t>}MyData_t</a:t>
            </a:r>
            <a:r>
              <a:rPr lang="en-US" sz="1600" dirty="0">
                <a:latin typeface="Lucida Console" panose="020B0609040504020204" pitchFamily="49" charset="0"/>
              </a:rPr>
              <a:t>;</a:t>
            </a:r>
          </a:p>
          <a:p>
            <a:endParaRPr lang="en-US" sz="1600" dirty="0" smtClean="0">
              <a:latin typeface="Lucida Console" panose="020B0609040504020204" pitchFamily="49" charset="0"/>
            </a:endParaRPr>
          </a:p>
          <a:p>
            <a:r>
              <a:rPr lang="en-US" sz="1600" dirty="0" smtClean="0">
                <a:latin typeface="Lucida Console" panose="020B0609040504020204" pitchFamily="49" charset="0"/>
              </a:rPr>
              <a:t>MyData_t myDataBlocks[MAXBLOCKS];</a:t>
            </a:r>
          </a:p>
          <a:p>
            <a:endParaRPr lang="en-US" sz="1600" dirty="0">
              <a:latin typeface="Lucida Console" panose="020B0609040504020204" pitchFamily="49" charset="0"/>
            </a:endParaRPr>
          </a:p>
          <a:p>
            <a:r>
              <a:rPr lang="en-US" sz="1600" dirty="0" smtClean="0">
                <a:latin typeface="Lucida Console" panose="020B0609040504020204" pitchFamily="49" charset="0"/>
              </a:rPr>
              <a:t>OSMem *memPartition;</a:t>
            </a:r>
          </a:p>
          <a:p>
            <a:endParaRPr lang="en-US" sz="1600" dirty="0" smtClean="0">
              <a:latin typeface="Lucida Console" panose="020B0609040504020204" pitchFamily="49" charset="0"/>
            </a:endParaRPr>
          </a:p>
          <a:p>
            <a:endParaRPr lang="en-US" sz="1600" dirty="0">
              <a:latin typeface="Lucida Console" panose="020B0609040504020204" pitchFamily="49" charset="0"/>
            </a:endParaRPr>
          </a:p>
          <a:p>
            <a:endParaRPr lang="en-US" sz="1600" dirty="0" smtClean="0">
              <a:latin typeface="Lucida Console" panose="020B0609040504020204" pitchFamily="49" charset="0"/>
            </a:endParaRPr>
          </a:p>
          <a:p>
            <a:endParaRPr lang="en-US" dirty="0">
              <a:latin typeface="Lucida Console" panose="020B0609040504020204" pitchFamily="49" charset="0"/>
            </a:endParaRPr>
          </a:p>
        </p:txBody>
      </p:sp>
      <p:sp>
        <p:nvSpPr>
          <p:cNvPr id="8" name="TextBox 7"/>
          <p:cNvSpPr txBox="1"/>
          <p:nvPr/>
        </p:nvSpPr>
        <p:spPr>
          <a:xfrm>
            <a:off x="6419936" y="1212275"/>
            <a:ext cx="4381328" cy="5509200"/>
          </a:xfrm>
          <a:prstGeom prst="rect">
            <a:avLst/>
          </a:prstGeom>
          <a:noFill/>
        </p:spPr>
        <p:txBody>
          <a:bodyPr wrap="none" rtlCol="0">
            <a:spAutoFit/>
          </a:bodyPr>
          <a:lstStyle/>
          <a:p>
            <a:r>
              <a:rPr lang="en-US" sz="1600" dirty="0">
                <a:latin typeface="Lucida Console" panose="020B0609040504020204" pitchFamily="49" charset="0"/>
              </a:rPr>
              <a:t>void StartupTask(void *pdata)</a:t>
            </a:r>
          </a:p>
          <a:p>
            <a:r>
              <a:rPr lang="en-US" sz="1600" dirty="0">
                <a:latin typeface="Lucida Console" panose="020B0609040504020204" pitchFamily="49" charset="0"/>
              </a:rPr>
              <a:t>{</a:t>
            </a:r>
          </a:p>
          <a:p>
            <a:r>
              <a:rPr lang="en-US" sz="1600" dirty="0">
                <a:latin typeface="Lucida Console" panose="020B0609040504020204" pitchFamily="49" charset="0"/>
              </a:rPr>
              <a:t>    INT8U err;</a:t>
            </a:r>
          </a:p>
          <a:p>
            <a:r>
              <a:rPr lang="en-US" sz="1600" dirty="0">
                <a:latin typeface="Lucida Console" panose="020B0609040504020204" pitchFamily="49" charset="0"/>
              </a:rPr>
              <a:t>    memPartition = OSMemCreate(</a:t>
            </a:r>
          </a:p>
          <a:p>
            <a:r>
              <a:rPr lang="en-US" sz="1600" dirty="0">
                <a:latin typeface="Lucida Console" panose="020B0609040504020204" pitchFamily="49" charset="0"/>
              </a:rPr>
              <a:t>        myDataBlocks,</a:t>
            </a:r>
          </a:p>
          <a:p>
            <a:r>
              <a:rPr lang="en-US" sz="1600" dirty="0">
                <a:latin typeface="Lucida Console" panose="020B0609040504020204" pitchFamily="49" charset="0"/>
              </a:rPr>
              <a:t>        MAXBLOCKS,</a:t>
            </a:r>
          </a:p>
          <a:p>
            <a:r>
              <a:rPr lang="en-US" sz="1600" dirty="0">
                <a:latin typeface="Lucida Console" panose="020B0609040504020204" pitchFamily="49" charset="0"/>
              </a:rPr>
              <a:t>        Sizeof(MyData_t),</a:t>
            </a:r>
          </a:p>
          <a:p>
            <a:r>
              <a:rPr lang="en-US" sz="1600" dirty="0">
                <a:latin typeface="Lucida Console" panose="020B0609040504020204" pitchFamily="49" charset="0"/>
              </a:rPr>
              <a:t>        &amp;err);</a:t>
            </a:r>
          </a:p>
          <a:p>
            <a:r>
              <a:rPr lang="en-US" sz="1600" dirty="0">
                <a:latin typeface="Lucida Console" panose="020B0609040504020204" pitchFamily="49" charset="0"/>
              </a:rPr>
              <a:t>    ...</a:t>
            </a:r>
          </a:p>
          <a:p>
            <a:r>
              <a:rPr lang="en-US" sz="1600" dirty="0" smtClean="0">
                <a:latin typeface="Lucida Console" panose="020B0609040504020204" pitchFamily="49" charset="0"/>
              </a:rPr>
              <a:t>}</a:t>
            </a:r>
          </a:p>
          <a:p>
            <a:endParaRPr lang="en-US" sz="1600" dirty="0">
              <a:latin typeface="Lucida Console" panose="020B0609040504020204" pitchFamily="49" charset="0"/>
            </a:endParaRPr>
          </a:p>
          <a:p>
            <a:r>
              <a:rPr lang="en-US" sz="1600" dirty="0" smtClean="0">
                <a:latin typeface="Lucida Console" panose="020B0609040504020204" pitchFamily="49" charset="0"/>
              </a:rPr>
              <a:t>Void </a:t>
            </a:r>
            <a:r>
              <a:rPr lang="en-US" sz="1600" dirty="0">
                <a:latin typeface="Lucida Console" panose="020B0609040504020204" pitchFamily="49" charset="0"/>
              </a:rPr>
              <a:t>TaskOne(void *pdata)</a:t>
            </a: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INT8U err</a:t>
            </a:r>
            <a:r>
              <a:rPr lang="en-US" sz="1600" dirty="0" smtClean="0">
                <a:latin typeface="Lucida Console" panose="020B0609040504020204" pitchFamily="49" charset="0"/>
              </a:rPr>
              <a:t>;</a:t>
            </a:r>
          </a:p>
          <a:p>
            <a:r>
              <a:rPr lang="en-US" sz="1600" dirty="0">
                <a:latin typeface="Lucida Console" panose="020B0609040504020204" pitchFamily="49" charset="0"/>
              </a:rPr>
              <a:t> </a:t>
            </a:r>
            <a:r>
              <a:rPr lang="en-US" sz="1600" dirty="0" smtClean="0">
                <a:latin typeface="Lucida Console" panose="020B0609040504020204" pitchFamily="49" charset="0"/>
              </a:rPr>
              <a:t>   MyData_t *pdata;</a:t>
            </a:r>
          </a:p>
          <a:p>
            <a:r>
              <a:rPr lang="en-US" sz="1600" dirty="0">
                <a:latin typeface="Lucida Console" panose="020B0609040504020204" pitchFamily="49" charset="0"/>
              </a:rPr>
              <a:t> </a:t>
            </a:r>
            <a:r>
              <a:rPr lang="en-US" sz="1600" dirty="0" smtClean="0">
                <a:latin typeface="Lucida Console" panose="020B0609040504020204" pitchFamily="49" charset="0"/>
              </a:rPr>
              <a:t>   pdata = (MyData_t*) OSMemGet(</a:t>
            </a:r>
          </a:p>
          <a:p>
            <a:r>
              <a:rPr lang="en-US" sz="1600" dirty="0">
                <a:latin typeface="Lucida Console" panose="020B0609040504020204" pitchFamily="49" charset="0"/>
              </a:rPr>
              <a:t> </a:t>
            </a:r>
            <a:r>
              <a:rPr lang="en-US" sz="1600" dirty="0" smtClean="0">
                <a:latin typeface="Lucida Console" panose="020B0609040504020204" pitchFamily="49" charset="0"/>
              </a:rPr>
              <a:t>       memPartition, &amp;err);</a:t>
            </a:r>
            <a:endParaRPr lang="en-US" sz="1600" dirty="0">
              <a:latin typeface="Lucida Console" panose="020B0609040504020204" pitchFamily="49" charset="0"/>
            </a:endParaRPr>
          </a:p>
          <a:p>
            <a:r>
              <a:rPr lang="en-US" sz="1600" dirty="0" smtClean="0">
                <a:latin typeface="Lucida Console" panose="020B0609040504020204" pitchFamily="49" charset="0"/>
              </a:rPr>
              <a:t>    ...</a:t>
            </a:r>
          </a:p>
          <a:p>
            <a:r>
              <a:rPr lang="en-US" sz="1600" dirty="0">
                <a:latin typeface="Lucida Console" panose="020B0609040504020204" pitchFamily="49" charset="0"/>
              </a:rPr>
              <a:t>    </a:t>
            </a:r>
            <a:r>
              <a:rPr lang="en-US" sz="1600" dirty="0" smtClean="0">
                <a:latin typeface="Lucida Console" panose="020B0609040504020204" pitchFamily="49" charset="0"/>
              </a:rPr>
              <a:t>OSMemPut(</a:t>
            </a:r>
            <a:r>
              <a:rPr lang="en-US" sz="1600" dirty="0">
                <a:latin typeface="Lucida Console" panose="020B0609040504020204" pitchFamily="49" charset="0"/>
              </a:rPr>
              <a:t>memPartition</a:t>
            </a:r>
            <a:r>
              <a:rPr lang="en-US" sz="1600" dirty="0" smtClean="0">
                <a:latin typeface="Lucida Console" panose="020B0609040504020204" pitchFamily="49" charset="0"/>
              </a:rPr>
              <a:t>, pdata);</a:t>
            </a:r>
          </a:p>
          <a:p>
            <a:r>
              <a:rPr lang="en-US" sz="1600" dirty="0">
                <a:latin typeface="Lucida Console" panose="020B0609040504020204" pitchFamily="49" charset="0"/>
              </a:rPr>
              <a:t> </a:t>
            </a:r>
            <a:r>
              <a:rPr lang="en-US" sz="1600" dirty="0" smtClean="0">
                <a:latin typeface="Lucida Console" panose="020B0609040504020204" pitchFamily="49" charset="0"/>
              </a:rPr>
              <a:t>   ...</a:t>
            </a:r>
            <a:endParaRPr lang="en-US" sz="1600" dirty="0">
              <a:latin typeface="Lucida Console" panose="020B0609040504020204" pitchFamily="49" charset="0"/>
            </a:endParaRPr>
          </a:p>
          <a:p>
            <a:r>
              <a:rPr lang="en-US" sz="1600" dirty="0">
                <a:latin typeface="Lucida Console" panose="020B0609040504020204" pitchFamily="49" charset="0"/>
              </a:rPr>
              <a:t>}</a:t>
            </a:r>
          </a:p>
        </p:txBody>
      </p:sp>
    </p:spTree>
    <p:extLst>
      <p:ext uri="{BB962C8B-B14F-4D97-AF65-F5344CB8AC3E}">
        <p14:creationId xmlns:p14="http://schemas.microsoft.com/office/powerpoint/2010/main" val="7582964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uCOS Services – </a:t>
            </a:r>
            <a:r>
              <a:rPr lang="en-US" dirty="0" smtClean="0"/>
              <a:t>User-Defined </a:t>
            </a:r>
            <a:r>
              <a:rPr lang="en-US" dirty="0"/>
              <a:t>Functions</a:t>
            </a:r>
          </a:p>
        </p:txBody>
      </p:sp>
      <p:sp>
        <p:nvSpPr>
          <p:cNvPr id="3" name="Content Placeholder 2"/>
          <p:cNvSpPr>
            <a:spLocks noGrp="1"/>
          </p:cNvSpPr>
          <p:nvPr>
            <p:ph idx="1"/>
          </p:nvPr>
        </p:nvSpPr>
        <p:spPr/>
        <p:txBody>
          <a:bodyPr>
            <a:normAutofit lnSpcReduction="10000"/>
          </a:bodyPr>
          <a:lstStyle/>
          <a:p>
            <a:r>
              <a:rPr lang="en-US" dirty="0" smtClean="0"/>
              <a:t>These uCOS call-backs allow you to insert your own code in key locations of uCOS to handle hardware-, application-, or debugging-specific issues.</a:t>
            </a:r>
          </a:p>
          <a:p>
            <a:r>
              <a:rPr lang="en-US" dirty="0" smtClean="0"/>
              <a:t>There are 2 levels of callbacks</a:t>
            </a:r>
          </a:p>
          <a:p>
            <a:pPr lvl="1"/>
            <a:r>
              <a:rPr lang="en-US" dirty="0" smtClean="0"/>
              <a:t>BSP level – called by hardware independent kernel code</a:t>
            </a:r>
          </a:p>
          <a:p>
            <a:pPr lvl="2"/>
            <a:r>
              <a:rPr lang="en-US" dirty="0" smtClean="0"/>
              <a:t>Found in os_cpu_c.c</a:t>
            </a:r>
          </a:p>
          <a:p>
            <a:pPr lvl="2"/>
            <a:r>
              <a:rPr lang="en-US" dirty="0" smtClean="0"/>
              <a:t>Example: if your hardware supports floating point operations you might need to insert code to allocate memory and save floating point context during context switches</a:t>
            </a:r>
          </a:p>
          <a:p>
            <a:pPr lvl="1"/>
            <a:r>
              <a:rPr lang="en-US" dirty="0" smtClean="0"/>
              <a:t>Application level – called by BSP kernel code</a:t>
            </a:r>
          </a:p>
          <a:p>
            <a:pPr lvl="2"/>
            <a:r>
              <a:rPr lang="en-US" dirty="0" smtClean="0"/>
              <a:t>Found in app_hooks.c</a:t>
            </a:r>
          </a:p>
          <a:p>
            <a:pPr lvl="2"/>
            <a:r>
              <a:rPr lang="en-US" dirty="0" smtClean="0"/>
              <a:t>Examples: </a:t>
            </a:r>
            <a:r>
              <a:rPr lang="en-US" dirty="0"/>
              <a:t>y</a:t>
            </a:r>
            <a:r>
              <a:rPr lang="en-US" dirty="0" smtClean="0"/>
              <a:t>ou might want to insert some code to be executed by the Idle task, or the Stats task</a:t>
            </a:r>
          </a:p>
        </p:txBody>
      </p:sp>
      <p:sp>
        <p:nvSpPr>
          <p:cNvPr id="4" name="Slide Number Placeholder 3"/>
          <p:cNvSpPr>
            <a:spLocks noGrp="1"/>
          </p:cNvSpPr>
          <p:nvPr>
            <p:ph type="sldNum" sz="quarter" idx="12"/>
          </p:nvPr>
        </p:nvSpPr>
        <p:spPr/>
        <p:txBody>
          <a:bodyPr/>
          <a:lstStyle/>
          <a:p>
            <a:fld id="{F9E463A4-CC55-4EB3-8549-8876C08BF813}" type="slidenum">
              <a:rPr lang="en-US" smtClean="0"/>
              <a:t>99</a:t>
            </a:fld>
            <a:endParaRPr lang="en-US" dirty="0"/>
          </a:p>
        </p:txBody>
      </p:sp>
    </p:spTree>
    <p:extLst>
      <p:ext uri="{BB962C8B-B14F-4D97-AF65-F5344CB8AC3E}">
        <p14:creationId xmlns:p14="http://schemas.microsoft.com/office/powerpoint/2010/main" val="358205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59694</TotalTime>
  <Words>9582</Words>
  <Application>Microsoft Office PowerPoint</Application>
  <PresentationFormat>Widescreen</PresentationFormat>
  <Paragraphs>1480</Paragraphs>
  <Slides>111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Calibri Light</vt:lpstr>
      <vt:lpstr>Courier New</vt:lpstr>
      <vt:lpstr>Lucida Console</vt:lpstr>
      <vt:lpstr>Wingdings</vt:lpstr>
      <vt:lpstr>Office Theme</vt:lpstr>
      <vt:lpstr>EMBSYS 105 Programming with Embedded &amp; Real-Time Operating Systems</vt:lpstr>
      <vt:lpstr>Looking ahead</vt:lpstr>
      <vt:lpstr>Previous Lecture (L2) Overview</vt:lpstr>
      <vt:lpstr>Current Lecture Overview</vt:lpstr>
      <vt:lpstr>C pointers</vt:lpstr>
      <vt:lpstr>C pointers</vt:lpstr>
      <vt:lpstr>C pointers</vt:lpstr>
      <vt:lpstr>C pointers</vt:lpstr>
      <vt:lpstr>C structs</vt:lpstr>
      <vt:lpstr>C structs</vt:lpstr>
      <vt:lpstr>C structs</vt:lpstr>
      <vt:lpstr>C pointers and assembly language</vt:lpstr>
      <vt:lpstr>MicroC/OS-II introduction</vt:lpstr>
      <vt:lpstr>MicroC/OS-II introduction</vt:lpstr>
      <vt:lpstr>MicroC/OS-II introduction</vt:lpstr>
      <vt:lpstr>MicroC/OS-II introduction</vt:lpstr>
      <vt:lpstr>MicroC/OS-II introduction</vt:lpstr>
      <vt:lpstr>MicroC/OS-II introduction</vt:lpstr>
      <vt:lpstr>MicroC/OS-II introduction</vt:lpstr>
      <vt:lpstr>MicroC/OS-II introduction</vt:lpstr>
      <vt:lpstr>MicroC/OS-II introduction</vt:lpstr>
      <vt:lpstr>MicroC/OS-II introduction</vt:lpstr>
      <vt:lpstr>Next – Porting uCOS</vt:lpstr>
      <vt:lpstr>Porting uCOS </vt:lpstr>
      <vt:lpstr>Porting uCOS </vt:lpstr>
      <vt:lpstr>Porting uCOS </vt:lpstr>
      <vt:lpstr>Porting uCOS </vt:lpstr>
      <vt:lpstr>Porting uCOS </vt:lpstr>
      <vt:lpstr>Porting uCOS </vt:lpstr>
      <vt:lpstr>Porting uCOS </vt:lpstr>
      <vt:lpstr>Porting uCOS </vt:lpstr>
      <vt:lpstr>Porting uCOS</vt:lpstr>
      <vt:lpstr>Porting uCOS </vt:lpstr>
      <vt:lpstr>PowerPoint Presentation</vt:lpstr>
      <vt:lpstr>Porting uCOS </vt:lpstr>
      <vt:lpstr>Porting uCOS </vt:lpstr>
      <vt:lpstr>Porting uCOS </vt:lpstr>
      <vt:lpstr>Porting uCOS </vt:lpstr>
      <vt:lpstr>Porting uCOS </vt:lpstr>
      <vt:lpstr>Porting uCOS </vt:lpstr>
      <vt:lpstr>Porting uCOS </vt:lpstr>
      <vt:lpstr>Porting uCOS</vt:lpstr>
      <vt:lpstr>Assignment 3 - Porting uCOS</vt:lpstr>
      <vt:lpstr>Assignment 3 - Porting uCOS</vt:lpstr>
      <vt:lpstr>Assignment 3 - Porting uCOS</vt:lpstr>
      <vt:lpstr>Assignment 3 - Porting uCOS</vt:lpstr>
      <vt:lpstr>Assignment 3 - Porting uCOS</vt:lpstr>
      <vt:lpstr>Assignment 3 - Porting uCOS</vt:lpstr>
      <vt:lpstr>uCOS Service Categories</vt:lpstr>
      <vt:lpstr>uCOS Service Categories</vt:lpstr>
      <vt:lpstr>uCOS Services – Task Management</vt:lpstr>
      <vt:lpstr>uCOS Services – Task Management</vt:lpstr>
      <vt:lpstr>uCOS Services – Task Management</vt:lpstr>
      <vt:lpstr>uCOS Services – Task Management</vt:lpstr>
      <vt:lpstr>uCOS Services – Task Management</vt:lpstr>
      <vt:lpstr>uCOS Services – Time Management</vt:lpstr>
      <vt:lpstr>uCOS Services – Time Management</vt:lpstr>
      <vt:lpstr>uCOS Services – Time Management</vt:lpstr>
      <vt:lpstr>uCOS Services – Interrupt Management</vt:lpstr>
      <vt:lpstr>uCOS Services – Task Sync - Semaphores</vt:lpstr>
      <vt:lpstr>uCOS Services – Task Sync - Semaphores</vt:lpstr>
      <vt:lpstr>uCOS Services – Task Sync - Semaphores</vt:lpstr>
      <vt:lpstr>uCOS Services – Task Sync - Semaphores</vt:lpstr>
      <vt:lpstr>uCOS Services – Task Sync – Semaphores Example</vt:lpstr>
      <vt:lpstr>uCOS Services – Task Sync - Mutexes</vt:lpstr>
      <vt:lpstr>uCOS Services – Task Sync - Mutexes</vt:lpstr>
      <vt:lpstr>uCOS Services – Task Sync - Mutexes</vt:lpstr>
      <vt:lpstr>uCOS Services – Task Sync - Mutexes</vt:lpstr>
      <vt:lpstr>uCOS Services – Task Sync - Mutexes</vt:lpstr>
      <vt:lpstr>uCOS Services – Task Sync - Mutexes</vt:lpstr>
      <vt:lpstr>uCOS Services – Task Sync – Mutexes Example</vt:lpstr>
      <vt:lpstr>uCOS Services – Task Sync – Mailboxes</vt:lpstr>
      <vt:lpstr>uCOS Services – Task Sync – Mailboxes</vt:lpstr>
      <vt:lpstr>uCOS Services – Task Sync – Mailboxes</vt:lpstr>
      <vt:lpstr>uCOS Services – Task Sync – Mailboxes</vt:lpstr>
      <vt:lpstr>uCOS Services – Task Sync – Mailboxes</vt:lpstr>
      <vt:lpstr>uCOS Services – Task Sync – Mailboxes</vt:lpstr>
      <vt:lpstr>uCOS Services – Task Sync – Mailboxes Example</vt:lpstr>
      <vt:lpstr>uCOS Services – Task Sync – Queues</vt:lpstr>
      <vt:lpstr>uCOS Services – Task Sync – Queues</vt:lpstr>
      <vt:lpstr>uCOS Services – Task Sync – Queues</vt:lpstr>
      <vt:lpstr>uCOS Services – Task Sync – Queues</vt:lpstr>
      <vt:lpstr>uCOS Services – Task Sync – Queues</vt:lpstr>
      <vt:lpstr>uCOS Services – Task Sync – Queues</vt:lpstr>
      <vt:lpstr>uCOS Services – Task Sync – Queues</vt:lpstr>
      <vt:lpstr>uCOS Services – Task Sync – Queues Example</vt:lpstr>
      <vt:lpstr>uCOS Services – Task Sync – Event Flags</vt:lpstr>
      <vt:lpstr>uCOS Services – Task Sync – Event Flags</vt:lpstr>
      <vt:lpstr>uCOS Services – Task Sync – Event Flags</vt:lpstr>
      <vt:lpstr>uCOS Services – Task Sync – Event Flags</vt:lpstr>
      <vt:lpstr>uCOS Services – Task Sync – Event Flags</vt:lpstr>
      <vt:lpstr>uCOS Services – Task Sync – Event Flags</vt:lpstr>
      <vt:lpstr>uCOS Services – Task Sync – Event Flags Example</vt:lpstr>
      <vt:lpstr>uCOS Services – Memory Management</vt:lpstr>
      <vt:lpstr>uCOS Services – Memory Management</vt:lpstr>
      <vt:lpstr>uCOS Services – Memory Management</vt:lpstr>
      <vt:lpstr>uCOS Services – Memory Management</vt:lpstr>
      <vt:lpstr>uCOS Services – Task Sync – Memory Management Example</vt:lpstr>
      <vt:lpstr>uCOS Services – User-Defined Functions</vt:lpstr>
      <vt:lpstr>PowerPoint Presentation</vt:lpstr>
      <vt:lpstr>uCOS Services – Miscellaneous</vt:lpstr>
      <vt:lpstr>uCOS Services – Miscellaneous</vt:lpstr>
      <vt:lpstr>uCOS Services – Miscellaneous</vt:lpstr>
      <vt:lpstr>uCOS Services – Miscellaneous</vt:lpstr>
      <vt:lpstr>uCOS Configuration – os_cfg.h</vt:lpstr>
      <vt:lpstr>uCOS Configuration – os_cfg.h</vt:lpstr>
      <vt:lpstr>uCOS Configuration – os_cfg.h</vt:lpstr>
      <vt:lpstr>uCOS Configuration – os_cfg.h</vt:lpstr>
      <vt:lpstr>uCOS Configuration – os_cfg.h</vt:lpstr>
      <vt:lpstr>uCOS Configuration – os_cfg.h</vt:lpstr>
      <vt:lpstr>uCOS Configuration – os_cfg.h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Strathy</dc:creator>
  <cp:lastModifiedBy>Nick</cp:lastModifiedBy>
  <cp:revision>964</cp:revision>
  <dcterms:created xsi:type="dcterms:W3CDTF">2015-01-03T00:17:11Z</dcterms:created>
  <dcterms:modified xsi:type="dcterms:W3CDTF">2020-01-19T18:50:23Z</dcterms:modified>
</cp:coreProperties>
</file>