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1"/>
  </p:notesMasterIdLst>
  <p:sldIdLst>
    <p:sldId id="479" r:id="rId2"/>
    <p:sldId id="533" r:id="rId3"/>
    <p:sldId id="534" r:id="rId4"/>
    <p:sldId id="387" r:id="rId5"/>
    <p:sldId id="538" r:id="rId6"/>
    <p:sldId id="539" r:id="rId7"/>
    <p:sldId id="535" r:id="rId8"/>
    <p:sldId id="536" r:id="rId9"/>
    <p:sldId id="537" r:id="rId10"/>
    <p:sldId id="519" r:id="rId11"/>
    <p:sldId id="518" r:id="rId12"/>
    <p:sldId id="522" r:id="rId13"/>
    <p:sldId id="520" r:id="rId14"/>
    <p:sldId id="521" r:id="rId15"/>
    <p:sldId id="517" r:id="rId16"/>
    <p:sldId id="523" r:id="rId17"/>
    <p:sldId id="525" r:id="rId18"/>
    <p:sldId id="526" r:id="rId19"/>
    <p:sldId id="527" r:id="rId20"/>
    <p:sldId id="528" r:id="rId21"/>
    <p:sldId id="529" r:id="rId22"/>
    <p:sldId id="443" r:id="rId23"/>
    <p:sldId id="514" r:id="rId24"/>
    <p:sldId id="453" r:id="rId25"/>
    <p:sldId id="454" r:id="rId26"/>
    <p:sldId id="444" r:id="rId27"/>
    <p:sldId id="455" r:id="rId28"/>
    <p:sldId id="445" r:id="rId29"/>
    <p:sldId id="446" r:id="rId30"/>
    <p:sldId id="447" r:id="rId31"/>
    <p:sldId id="451" r:id="rId32"/>
    <p:sldId id="452" r:id="rId33"/>
    <p:sldId id="505" r:id="rId34"/>
    <p:sldId id="531" r:id="rId35"/>
    <p:sldId id="506" r:id="rId36"/>
    <p:sldId id="507" r:id="rId37"/>
    <p:sldId id="508" r:id="rId38"/>
    <p:sldId id="509" r:id="rId39"/>
    <p:sldId id="510" r:id="rId40"/>
    <p:sldId id="511" r:id="rId41"/>
    <p:sldId id="512" r:id="rId42"/>
    <p:sldId id="513" r:id="rId43"/>
    <p:sldId id="486" r:id="rId44"/>
    <p:sldId id="487" r:id="rId45"/>
    <p:sldId id="488" r:id="rId46"/>
    <p:sldId id="489" r:id="rId47"/>
    <p:sldId id="490" r:id="rId48"/>
    <p:sldId id="491" r:id="rId49"/>
    <p:sldId id="492" r:id="rId50"/>
    <p:sldId id="493" r:id="rId51"/>
    <p:sldId id="494" r:id="rId52"/>
    <p:sldId id="495" r:id="rId53"/>
    <p:sldId id="496" r:id="rId54"/>
    <p:sldId id="497" r:id="rId55"/>
    <p:sldId id="498" r:id="rId56"/>
    <p:sldId id="499" r:id="rId57"/>
    <p:sldId id="500" r:id="rId58"/>
    <p:sldId id="501" r:id="rId59"/>
    <p:sldId id="502"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B479E2-D98E-4E49-963C-A5C11FFF74E7}">
          <p14:sldIdLst>
            <p14:sldId id="479"/>
            <p14:sldId id="533"/>
            <p14:sldId id="534"/>
            <p14:sldId id="387"/>
            <p14:sldId id="538"/>
            <p14:sldId id="539"/>
            <p14:sldId id="535"/>
            <p14:sldId id="536"/>
            <p14:sldId id="537"/>
            <p14:sldId id="519"/>
            <p14:sldId id="518"/>
            <p14:sldId id="522"/>
            <p14:sldId id="520"/>
            <p14:sldId id="521"/>
            <p14:sldId id="517"/>
            <p14:sldId id="523"/>
            <p14:sldId id="525"/>
            <p14:sldId id="526"/>
            <p14:sldId id="527"/>
            <p14:sldId id="528"/>
            <p14:sldId id="529"/>
            <p14:sldId id="443"/>
            <p14:sldId id="514"/>
            <p14:sldId id="453"/>
            <p14:sldId id="454"/>
            <p14:sldId id="444"/>
            <p14:sldId id="455"/>
            <p14:sldId id="445"/>
            <p14:sldId id="446"/>
            <p14:sldId id="447"/>
            <p14:sldId id="451"/>
            <p14:sldId id="452"/>
            <p14:sldId id="505"/>
            <p14:sldId id="531"/>
            <p14:sldId id="506"/>
            <p14:sldId id="507"/>
            <p14:sldId id="508"/>
            <p14:sldId id="509"/>
            <p14:sldId id="510"/>
            <p14:sldId id="511"/>
            <p14:sldId id="512"/>
            <p14:sldId id="513"/>
            <p14:sldId id="486"/>
            <p14:sldId id="487"/>
            <p14:sldId id="488"/>
            <p14:sldId id="489"/>
            <p14:sldId id="490"/>
            <p14:sldId id="491"/>
            <p14:sldId id="492"/>
            <p14:sldId id="493"/>
            <p14:sldId id="494"/>
            <p14:sldId id="495"/>
            <p14:sldId id="496"/>
            <p14:sldId id="497"/>
            <p14:sldId id="498"/>
            <p14:sldId id="499"/>
            <p14:sldId id="500"/>
            <p14:sldId id="501"/>
            <p14:sldId id="50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FF7"/>
    <a:srgbClr val="D2DEEF"/>
    <a:srgbClr val="EFF3F9"/>
    <a:srgbClr val="FFFFFF"/>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56" autoAdjust="0"/>
    <p:restoredTop sz="95501" autoAdjust="0"/>
  </p:normalViewPr>
  <p:slideViewPr>
    <p:cSldViewPr snapToGrid="0">
      <p:cViewPr varScale="1">
        <p:scale>
          <a:sx n="112" d="100"/>
          <a:sy n="112" d="100"/>
        </p:scale>
        <p:origin x="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232168-CCB6-4D43-AF6F-1C21CACFCF46}" type="datetimeFigureOut">
              <a:rPr lang="en-US" smtClean="0"/>
              <a:t>2/24/2020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20D94E-54D1-4437-8521-3A4DFBD5C144}" type="slidenum">
              <a:rPr lang="en-US" smtClean="0"/>
              <a:t>‹#›</a:t>
            </a:fld>
            <a:endParaRPr lang="en-US" dirty="0"/>
          </a:p>
        </p:txBody>
      </p:sp>
    </p:spTree>
    <p:extLst>
      <p:ext uri="{BB962C8B-B14F-4D97-AF65-F5344CB8AC3E}">
        <p14:creationId xmlns:p14="http://schemas.microsoft.com/office/powerpoint/2010/main" val="866441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10</a:t>
            </a:fld>
            <a:endParaRPr lang="en-US" dirty="0"/>
          </a:p>
        </p:txBody>
      </p:sp>
    </p:spTree>
    <p:extLst>
      <p:ext uri="{BB962C8B-B14F-4D97-AF65-F5344CB8AC3E}">
        <p14:creationId xmlns:p14="http://schemas.microsoft.com/office/powerpoint/2010/main" val="3758552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11</a:t>
            </a:fld>
            <a:endParaRPr lang="en-US" dirty="0"/>
          </a:p>
        </p:txBody>
      </p:sp>
    </p:spTree>
    <p:extLst>
      <p:ext uri="{BB962C8B-B14F-4D97-AF65-F5344CB8AC3E}">
        <p14:creationId xmlns:p14="http://schemas.microsoft.com/office/powerpoint/2010/main" val="3777943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12</a:t>
            </a:fld>
            <a:endParaRPr lang="en-US" dirty="0"/>
          </a:p>
        </p:txBody>
      </p:sp>
    </p:spTree>
    <p:extLst>
      <p:ext uri="{BB962C8B-B14F-4D97-AF65-F5344CB8AC3E}">
        <p14:creationId xmlns:p14="http://schemas.microsoft.com/office/powerpoint/2010/main" val="2594541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13</a:t>
            </a:fld>
            <a:endParaRPr lang="en-US" dirty="0"/>
          </a:p>
        </p:txBody>
      </p:sp>
    </p:spTree>
    <p:extLst>
      <p:ext uri="{BB962C8B-B14F-4D97-AF65-F5344CB8AC3E}">
        <p14:creationId xmlns:p14="http://schemas.microsoft.com/office/powerpoint/2010/main" val="1006229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14</a:t>
            </a:fld>
            <a:endParaRPr lang="en-US" dirty="0"/>
          </a:p>
        </p:txBody>
      </p:sp>
    </p:spTree>
    <p:extLst>
      <p:ext uri="{BB962C8B-B14F-4D97-AF65-F5344CB8AC3E}">
        <p14:creationId xmlns:p14="http://schemas.microsoft.com/office/powerpoint/2010/main" val="2119838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DB439B-850B-4B42-9503-4794F9F072C9}" type="datetime1">
              <a:rPr lang="en-US" smtClean="0"/>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158364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CDAF0C-6656-4DB7-ADD2-C478B5123232}" type="datetime1">
              <a:rPr lang="en-US" smtClean="0"/>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2228250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1292AD-64F7-4D38-A997-8DFBDF0F5FAD}" type="datetime1">
              <a:rPr lang="en-US" smtClean="0"/>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962067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41C687-EB8C-460D-AC9B-C038F75EF43E}" type="datetime1">
              <a:rPr lang="en-US" smtClean="0"/>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160008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274718-E590-4EDE-9CB9-ACCE3A697C65}" type="datetime1">
              <a:rPr lang="en-US" smtClean="0"/>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944845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4B4127-3DA5-4415-A545-E3094291FE96}" type="datetime1">
              <a:rPr lang="en-US" smtClean="0"/>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903668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3169A9-E6AE-4F8A-A106-6B2FF9EFEFF1}" type="datetime1">
              <a:rPr lang="en-US" smtClean="0"/>
              <a:t>2/24/2020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769474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C8716E-117F-4040-BB22-CCC20740305D}" type="datetime1">
              <a:rPr lang="en-US" smtClean="0"/>
              <a:t>2/24/2020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2692904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A45A91-1027-49D5-9264-0744807D69B9}" type="datetime1">
              <a:rPr lang="en-US" smtClean="0"/>
              <a:t>2/24/2020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1657879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8B21C9-4362-45F3-849B-A3FA03A9B26B}" type="datetime1">
              <a:rPr lang="en-US" smtClean="0"/>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4021492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0A8465-77EA-4D84-A485-92031561AFF6}" type="datetime1">
              <a:rPr lang="en-US" smtClean="0"/>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2338813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D7E25-A412-405F-A5B9-01A4D0A971B8}" type="datetime1">
              <a:rPr lang="en-US" smtClean="0"/>
              <a:t>2/24/2020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E463A4-CC55-4EB3-8549-8876C08BF813}" type="slidenum">
              <a:rPr lang="en-US" smtClean="0"/>
              <a:t>‹#›</a:t>
            </a:fld>
            <a:endParaRPr lang="en-US" dirty="0"/>
          </a:p>
        </p:txBody>
      </p:sp>
    </p:spTree>
    <p:extLst>
      <p:ext uri="{BB962C8B-B14F-4D97-AF65-F5344CB8AC3E}">
        <p14:creationId xmlns:p14="http://schemas.microsoft.com/office/powerpoint/2010/main" val="3943709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st.com/st-web-ui/static/active/en/resource/technical/document/user_manual/DM00105823.pdf" TargetMode="External"/><Relationship Id="rId2" Type="http://schemas.openxmlformats.org/officeDocument/2006/relationships/hyperlink" Target="https://learn.adafruit.com/downloads/pdf/adafruit-music-maker-shield-vs1053-mp3-wav-wave-ogg-vorbis-player.pdf" TargetMode="External"/><Relationship Id="rId1" Type="http://schemas.openxmlformats.org/officeDocument/2006/relationships/slideLayout" Target="../slideLayouts/slideLayout2.xml"/><Relationship Id="rId4" Type="http://schemas.openxmlformats.org/officeDocument/2006/relationships/hyperlink" Target="http://www.vlsi.fi/fileadmin/datasheets/vs1053.pdf"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sdcard.or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en.wikipedia.org/wiki/High-definition_video" TargetMode="External"/><Relationship Id="rId2" Type="http://schemas.openxmlformats.org/officeDocument/2006/relationships/hyperlink" Target="http://en.wikipedia.org/wiki/MB/s" TargetMode="External"/><Relationship Id="rId1" Type="http://schemas.openxmlformats.org/officeDocument/2006/relationships/slideLayout" Target="../slideLayouts/slideLayout7.xml"/><Relationship Id="rId5" Type="http://schemas.openxmlformats.org/officeDocument/2006/relationships/hyperlink" Target="http://en.wikipedia.org/wiki/4K_resolution" TargetMode="External"/><Relationship Id="rId4" Type="http://schemas.openxmlformats.org/officeDocument/2006/relationships/hyperlink" Target="http://en.wikipedia.org/wiki/Full_HD"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en.wikipedia.org/wiki/Secure_Digital" TargetMode="External"/><Relationship Id="rId2" Type="http://schemas.openxmlformats.org/officeDocument/2006/relationships/hyperlink" Target="https://www.sdcard.org/" TargetMode="External"/><Relationship Id="rId1" Type="http://schemas.openxmlformats.org/officeDocument/2006/relationships/slideLayout" Target="../slideLayouts/slideLayout2.xml"/><Relationship Id="rId5" Type="http://schemas.openxmlformats.org/officeDocument/2006/relationships/hyperlink" Target="http://en.wikipedia.org/wiki/CompactFlash" TargetMode="External"/><Relationship Id="rId4" Type="http://schemas.openxmlformats.org/officeDocument/2006/relationships/hyperlink" Target="http://en.wikipedia.org/wiki/MultiMediaCard"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hyperlink" Target="http://elm-chan.org/fsw/ff/00index_e.html" TargetMode="External"/><Relationship Id="rId2" Type="http://schemas.openxmlformats.org/officeDocument/2006/relationships/hyperlink" Target="http://www.c-jump.com/CIS24/Slides/FAT/lecture.html#F01_0010_overview" TargetMode="External"/><Relationship Id="rId1" Type="http://schemas.openxmlformats.org/officeDocument/2006/relationships/slideLayout" Target="../slideLayouts/slideLayout2.xml"/><Relationship Id="rId5" Type="http://schemas.openxmlformats.org/officeDocument/2006/relationships/hyperlink" Target="https://msdn.microsoft.com/en-us/windows/hardware/gg463080.aspx" TargetMode="External"/><Relationship Id="rId4" Type="http://schemas.openxmlformats.org/officeDocument/2006/relationships/hyperlink" Target="http://en.wikipedia.org/wiki/File_Allocation_Table"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028" y="0"/>
            <a:ext cx="9139944" cy="6858000"/>
          </a:xfrm>
          <a:prstGeom prst="rect">
            <a:avLst/>
          </a:prstGeom>
        </p:spPr>
      </p:pic>
      <p:sp>
        <p:nvSpPr>
          <p:cNvPr id="2" name="Title 1"/>
          <p:cNvSpPr>
            <a:spLocks noGrp="1"/>
          </p:cNvSpPr>
          <p:nvPr>
            <p:ph type="ctrTitle"/>
          </p:nvPr>
        </p:nvSpPr>
        <p:spPr/>
        <p:txBody>
          <a:bodyPr>
            <a:normAutofit fontScale="90000"/>
          </a:bodyPr>
          <a:lstStyle/>
          <a:p>
            <a:r>
              <a:rPr lang="en-US" dirty="0" smtClean="0">
                <a:solidFill>
                  <a:schemeClr val="bg1">
                    <a:lumMod val="85000"/>
                  </a:schemeClr>
                </a:solidFill>
              </a:rPr>
              <a:t>EMBSYS 105</a:t>
            </a:r>
            <a:br>
              <a:rPr lang="en-US" dirty="0" smtClean="0">
                <a:solidFill>
                  <a:schemeClr val="bg1">
                    <a:lumMod val="85000"/>
                  </a:schemeClr>
                </a:solidFill>
              </a:rPr>
            </a:br>
            <a:r>
              <a:rPr lang="en-US" dirty="0" smtClean="0">
                <a:solidFill>
                  <a:schemeClr val="bg1">
                    <a:lumMod val="85000"/>
                  </a:schemeClr>
                </a:solidFill>
              </a:rPr>
              <a:t>Programming with Embedded &amp; Real-Time </a:t>
            </a:r>
            <a:r>
              <a:rPr lang="en-US" dirty="0">
                <a:solidFill>
                  <a:schemeClr val="bg1">
                    <a:lumMod val="85000"/>
                  </a:schemeClr>
                </a:solidFill>
              </a:rPr>
              <a:t>O</a:t>
            </a:r>
            <a:r>
              <a:rPr lang="en-US" dirty="0" smtClean="0">
                <a:solidFill>
                  <a:schemeClr val="bg1">
                    <a:lumMod val="85000"/>
                  </a:schemeClr>
                </a:solidFill>
              </a:rPr>
              <a:t>perating </a:t>
            </a:r>
            <a:r>
              <a:rPr lang="en-US" dirty="0">
                <a:solidFill>
                  <a:schemeClr val="bg1">
                    <a:lumMod val="85000"/>
                  </a:schemeClr>
                </a:solidFill>
              </a:rPr>
              <a:t>S</a:t>
            </a:r>
            <a:r>
              <a:rPr lang="en-US" dirty="0" smtClean="0">
                <a:solidFill>
                  <a:schemeClr val="bg1">
                    <a:lumMod val="85000"/>
                  </a:schemeClr>
                </a:solidFill>
              </a:rPr>
              <a:t>ystems</a:t>
            </a:r>
            <a:endParaRPr lang="en-US" dirty="0">
              <a:solidFill>
                <a:schemeClr val="bg1">
                  <a:lumMod val="85000"/>
                </a:schemeClr>
              </a:solidFill>
            </a:endParaRPr>
          </a:p>
        </p:txBody>
      </p:sp>
      <p:sp>
        <p:nvSpPr>
          <p:cNvPr id="3" name="Subtitle 2"/>
          <p:cNvSpPr>
            <a:spLocks noGrp="1"/>
          </p:cNvSpPr>
          <p:nvPr>
            <p:ph type="subTitle" idx="1"/>
          </p:nvPr>
        </p:nvSpPr>
        <p:spPr>
          <a:xfrm>
            <a:off x="1524000" y="3888476"/>
            <a:ext cx="9144000" cy="1655762"/>
          </a:xfrm>
        </p:spPr>
        <p:txBody>
          <a:bodyPr>
            <a:normAutofit fontScale="92500" lnSpcReduction="10000"/>
          </a:bodyPr>
          <a:lstStyle/>
          <a:p>
            <a:r>
              <a:rPr lang="en-US" dirty="0">
                <a:solidFill>
                  <a:schemeClr val="bg1">
                    <a:lumMod val="85000"/>
                  </a:schemeClr>
                </a:solidFill>
              </a:rPr>
              <a:t>Instructor: Nick Strathy, nstrathy@uw.edu</a:t>
            </a:r>
          </a:p>
          <a:p>
            <a:r>
              <a:rPr lang="en-US">
                <a:solidFill>
                  <a:schemeClr val="bg1">
                    <a:lumMod val="85000"/>
                  </a:schemeClr>
                </a:solidFill>
              </a:rPr>
              <a:t>TA: Gideon Lee, gideonhlee@yahoo.com</a:t>
            </a:r>
          </a:p>
          <a:p>
            <a:r>
              <a:rPr lang="en-US" smtClean="0">
                <a:solidFill>
                  <a:schemeClr val="bg1">
                    <a:lumMod val="85000"/>
                  </a:schemeClr>
                </a:solidFill>
              </a:rPr>
              <a:t>© </a:t>
            </a:r>
            <a:r>
              <a:rPr lang="en-US" dirty="0">
                <a:solidFill>
                  <a:schemeClr val="bg1">
                    <a:lumMod val="85000"/>
                  </a:schemeClr>
                </a:solidFill>
              </a:rPr>
              <a:t>N. Strathy 2020</a:t>
            </a:r>
          </a:p>
          <a:p>
            <a:r>
              <a:rPr lang="en-US" dirty="0">
                <a:solidFill>
                  <a:schemeClr val="bg1">
                    <a:lumMod val="85000"/>
                  </a:schemeClr>
                </a:solidFill>
              </a:rPr>
              <a:t>Lecture </a:t>
            </a:r>
            <a:r>
              <a:rPr lang="en-US" dirty="0" smtClean="0">
                <a:solidFill>
                  <a:schemeClr val="bg1">
                    <a:lumMod val="85000"/>
                  </a:schemeClr>
                </a:solidFill>
              </a:rPr>
              <a:t>7                                     2/24/2020</a:t>
            </a:r>
            <a:endParaRPr lang="en-US" dirty="0">
              <a:solidFill>
                <a:schemeClr val="bg1">
                  <a:lumMod val="85000"/>
                </a:schemeClr>
              </a:solidFill>
            </a:endParaRPr>
          </a:p>
          <a:p>
            <a:endParaRPr lang="en-US" dirty="0"/>
          </a:p>
          <a:p>
            <a:endParaRPr lang="en-US" dirty="0" smtClean="0"/>
          </a:p>
        </p:txBody>
      </p:sp>
    </p:spTree>
    <p:extLst>
      <p:ext uri="{BB962C8B-B14F-4D97-AF65-F5344CB8AC3E}">
        <p14:creationId xmlns:p14="http://schemas.microsoft.com/office/powerpoint/2010/main" val="26321784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MP3 Player Display</a:t>
            </a:r>
            <a:endParaRPr lang="en-US" dirty="0"/>
          </a:p>
        </p:txBody>
      </p:sp>
      <p:sp>
        <p:nvSpPr>
          <p:cNvPr id="3" name="Content Placeholder 2"/>
          <p:cNvSpPr>
            <a:spLocks noGrp="1"/>
          </p:cNvSpPr>
          <p:nvPr>
            <p:ph idx="1"/>
          </p:nvPr>
        </p:nvSpPr>
        <p:spPr>
          <a:xfrm>
            <a:off x="997854" y="1417662"/>
            <a:ext cx="5185229" cy="562873"/>
          </a:xfrm>
        </p:spPr>
        <p:txBody>
          <a:bodyPr>
            <a:normAutofit/>
          </a:bodyPr>
          <a:lstStyle/>
          <a:p>
            <a:pPr marL="0" indent="0">
              <a:buNone/>
            </a:pPr>
            <a:r>
              <a:rPr lang="en-US" b="1" dirty="0" smtClean="0"/>
              <a:t>A solution</a:t>
            </a:r>
          </a:p>
          <a:p>
            <a:pPr marL="0" indent="0">
              <a:buNone/>
            </a:pPr>
            <a:endParaRPr lang="en-US" sz="1600" dirty="0" smtClean="0">
              <a:latin typeface="Lucida Console" panose="020B0609040504020204" pitchFamily="49" charset="0"/>
            </a:endParaRPr>
          </a:p>
        </p:txBody>
      </p:sp>
      <p:sp>
        <p:nvSpPr>
          <p:cNvPr id="4" name="Slide Number Placeholder 3"/>
          <p:cNvSpPr>
            <a:spLocks noGrp="1"/>
          </p:cNvSpPr>
          <p:nvPr>
            <p:ph type="sldNum" sz="quarter" idx="12"/>
          </p:nvPr>
        </p:nvSpPr>
        <p:spPr/>
        <p:txBody>
          <a:bodyPr/>
          <a:lstStyle/>
          <a:p>
            <a:fld id="{F9E463A4-CC55-4EB3-8549-8876C08BF813}" type="slidenum">
              <a:rPr lang="en-US" smtClean="0"/>
              <a:t>10</a:t>
            </a:fld>
            <a:endParaRPr lang="en-US" dirty="0"/>
          </a:p>
        </p:txBody>
      </p:sp>
      <p:sp>
        <p:nvSpPr>
          <p:cNvPr id="29" name="Flowchart: Terminator 28"/>
          <p:cNvSpPr/>
          <p:nvPr/>
        </p:nvSpPr>
        <p:spPr>
          <a:xfrm>
            <a:off x="3785045" y="2939480"/>
            <a:ext cx="978551" cy="579694"/>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Play</a:t>
            </a:r>
            <a:endParaRPr lang="en-US" dirty="0"/>
          </a:p>
        </p:txBody>
      </p:sp>
      <p:sp>
        <p:nvSpPr>
          <p:cNvPr id="5" name="Rounded Rectangle 4"/>
          <p:cNvSpPr/>
          <p:nvPr/>
        </p:nvSpPr>
        <p:spPr>
          <a:xfrm>
            <a:off x="3678540" y="1542614"/>
            <a:ext cx="3371414" cy="42299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4279190" y="1920821"/>
            <a:ext cx="2045112" cy="369332"/>
          </a:xfrm>
          <a:prstGeom prst="rect">
            <a:avLst/>
          </a:prstGeom>
          <a:noFill/>
        </p:spPr>
        <p:txBody>
          <a:bodyPr wrap="none" rtlCol="0">
            <a:spAutoFit/>
          </a:bodyPr>
          <a:lstStyle/>
          <a:p>
            <a:r>
              <a:rPr lang="en-US" dirty="0" smtClean="0"/>
              <a:t>Fly Me to the Moon</a:t>
            </a:r>
            <a:endParaRPr lang="en-US" dirty="0"/>
          </a:p>
        </p:txBody>
      </p:sp>
      <p:sp>
        <p:nvSpPr>
          <p:cNvPr id="20" name="Flowchart: Terminator 19"/>
          <p:cNvSpPr/>
          <p:nvPr/>
        </p:nvSpPr>
        <p:spPr>
          <a:xfrm>
            <a:off x="4870101" y="2952083"/>
            <a:ext cx="978551" cy="579694"/>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Stop</a:t>
            </a:r>
            <a:endParaRPr lang="en-US" dirty="0"/>
          </a:p>
        </p:txBody>
      </p:sp>
      <p:sp>
        <p:nvSpPr>
          <p:cNvPr id="21" name="Flowchart: Terminator 20"/>
          <p:cNvSpPr/>
          <p:nvPr/>
        </p:nvSpPr>
        <p:spPr>
          <a:xfrm>
            <a:off x="5972929" y="2965736"/>
            <a:ext cx="978551" cy="579694"/>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Pause</a:t>
            </a:r>
            <a:endParaRPr lang="en-US" dirty="0"/>
          </a:p>
        </p:txBody>
      </p:sp>
      <p:sp>
        <p:nvSpPr>
          <p:cNvPr id="22" name="TextBox 21"/>
          <p:cNvSpPr txBox="1"/>
          <p:nvPr/>
        </p:nvSpPr>
        <p:spPr>
          <a:xfrm>
            <a:off x="4936478" y="5268653"/>
            <a:ext cx="1023550" cy="369332"/>
          </a:xfrm>
          <a:prstGeom prst="rect">
            <a:avLst/>
          </a:prstGeom>
          <a:noFill/>
        </p:spPr>
        <p:txBody>
          <a:bodyPr wrap="none" rtlCol="0">
            <a:spAutoFit/>
          </a:bodyPr>
          <a:lstStyle/>
          <a:p>
            <a:r>
              <a:rPr lang="en-US" dirty="0" smtClean="0"/>
              <a:t>Playing…</a:t>
            </a:r>
            <a:endParaRPr lang="en-US" dirty="0"/>
          </a:p>
        </p:txBody>
      </p:sp>
      <p:sp>
        <p:nvSpPr>
          <p:cNvPr id="23" name="Flowchart: Terminator 22"/>
          <p:cNvSpPr/>
          <p:nvPr/>
        </p:nvSpPr>
        <p:spPr>
          <a:xfrm>
            <a:off x="3789913" y="3978686"/>
            <a:ext cx="978551" cy="579694"/>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Vol+</a:t>
            </a:r>
            <a:endParaRPr lang="en-US" dirty="0"/>
          </a:p>
        </p:txBody>
      </p:sp>
      <p:sp>
        <p:nvSpPr>
          <p:cNvPr id="24" name="Flowchart: Terminator 23"/>
          <p:cNvSpPr/>
          <p:nvPr/>
        </p:nvSpPr>
        <p:spPr>
          <a:xfrm>
            <a:off x="3789912" y="4707958"/>
            <a:ext cx="978551" cy="579694"/>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Vol-</a:t>
            </a:r>
            <a:endParaRPr lang="en-US" dirty="0"/>
          </a:p>
        </p:txBody>
      </p:sp>
      <p:sp>
        <p:nvSpPr>
          <p:cNvPr id="25" name="Flowchart: Terminator 24"/>
          <p:cNvSpPr/>
          <p:nvPr/>
        </p:nvSpPr>
        <p:spPr>
          <a:xfrm>
            <a:off x="4903912" y="3657600"/>
            <a:ext cx="978551" cy="579694"/>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Next</a:t>
            </a:r>
            <a:endParaRPr lang="en-US" dirty="0"/>
          </a:p>
        </p:txBody>
      </p:sp>
      <p:sp>
        <p:nvSpPr>
          <p:cNvPr id="27" name="Flowchart: Terminator 26"/>
          <p:cNvSpPr/>
          <p:nvPr/>
        </p:nvSpPr>
        <p:spPr>
          <a:xfrm>
            <a:off x="5976933" y="3657600"/>
            <a:ext cx="978551" cy="579694"/>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Prev</a:t>
            </a:r>
            <a:endParaRPr lang="en-US" dirty="0"/>
          </a:p>
        </p:txBody>
      </p:sp>
      <p:cxnSp>
        <p:nvCxnSpPr>
          <p:cNvPr id="11" name="Straight Arrow Connector 10"/>
          <p:cNvCxnSpPr>
            <a:endCxn id="9" idx="3"/>
          </p:cNvCxnSpPr>
          <p:nvPr/>
        </p:nvCxnSpPr>
        <p:spPr>
          <a:xfrm flipH="1">
            <a:off x="6324302" y="1568201"/>
            <a:ext cx="1975100" cy="537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098825" y="1198869"/>
            <a:ext cx="1071127" cy="369332"/>
          </a:xfrm>
          <a:prstGeom prst="rect">
            <a:avLst/>
          </a:prstGeom>
          <a:noFill/>
        </p:spPr>
        <p:txBody>
          <a:bodyPr wrap="none" rtlCol="0">
            <a:spAutoFit/>
          </a:bodyPr>
          <a:lstStyle/>
          <a:p>
            <a:r>
              <a:rPr lang="en-US" dirty="0" smtClean="0"/>
              <a:t>Song title</a:t>
            </a:r>
            <a:endParaRPr lang="en-US" dirty="0"/>
          </a:p>
        </p:txBody>
      </p:sp>
      <p:cxnSp>
        <p:nvCxnSpPr>
          <p:cNvPr id="33" name="Straight Arrow Connector 32"/>
          <p:cNvCxnSpPr/>
          <p:nvPr/>
        </p:nvCxnSpPr>
        <p:spPr>
          <a:xfrm flipH="1">
            <a:off x="5960028" y="4845865"/>
            <a:ext cx="1975100" cy="537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734551" y="4476533"/>
            <a:ext cx="1370696" cy="369332"/>
          </a:xfrm>
          <a:prstGeom prst="rect">
            <a:avLst/>
          </a:prstGeom>
          <a:noFill/>
        </p:spPr>
        <p:txBody>
          <a:bodyPr wrap="none" rtlCol="0">
            <a:spAutoFit/>
          </a:bodyPr>
          <a:lstStyle/>
          <a:p>
            <a:r>
              <a:rPr lang="en-US" dirty="0" smtClean="0"/>
              <a:t>Player status</a:t>
            </a:r>
            <a:endParaRPr lang="en-US" dirty="0"/>
          </a:p>
        </p:txBody>
      </p:sp>
      <p:sp>
        <p:nvSpPr>
          <p:cNvPr id="16" name="Rectangle 15"/>
          <p:cNvSpPr/>
          <p:nvPr/>
        </p:nvSpPr>
        <p:spPr>
          <a:xfrm>
            <a:off x="3955700" y="2463381"/>
            <a:ext cx="2808067" cy="56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3955700" y="2474567"/>
            <a:ext cx="1196816"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7" name="Straight Arrow Connector 36"/>
          <p:cNvCxnSpPr/>
          <p:nvPr/>
        </p:nvCxnSpPr>
        <p:spPr>
          <a:xfrm flipH="1">
            <a:off x="6784979" y="1941851"/>
            <a:ext cx="1975100" cy="537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8559502" y="1572519"/>
            <a:ext cx="1497205" cy="369332"/>
          </a:xfrm>
          <a:prstGeom prst="rect">
            <a:avLst/>
          </a:prstGeom>
          <a:noFill/>
        </p:spPr>
        <p:txBody>
          <a:bodyPr wrap="none" rtlCol="0">
            <a:spAutoFit/>
          </a:bodyPr>
          <a:lstStyle/>
          <a:p>
            <a:r>
              <a:rPr lang="en-US" dirty="0" smtClean="0"/>
              <a:t>Song progress</a:t>
            </a:r>
            <a:endParaRPr lang="en-US" dirty="0"/>
          </a:p>
        </p:txBody>
      </p:sp>
    </p:spTree>
    <p:extLst>
      <p:ext uri="{BB962C8B-B14F-4D97-AF65-F5344CB8AC3E}">
        <p14:creationId xmlns:p14="http://schemas.microsoft.com/office/powerpoint/2010/main" val="11826483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MP3 tasks</a:t>
            </a:r>
            <a:endParaRPr lang="en-US" dirty="0"/>
          </a:p>
        </p:txBody>
      </p:sp>
      <p:sp>
        <p:nvSpPr>
          <p:cNvPr id="3" name="Content Placeholder 2"/>
          <p:cNvSpPr>
            <a:spLocks noGrp="1"/>
          </p:cNvSpPr>
          <p:nvPr>
            <p:ph idx="1"/>
          </p:nvPr>
        </p:nvSpPr>
        <p:spPr>
          <a:xfrm>
            <a:off x="997854" y="1417662"/>
            <a:ext cx="5185229" cy="562873"/>
          </a:xfrm>
        </p:spPr>
        <p:txBody>
          <a:bodyPr>
            <a:normAutofit/>
          </a:bodyPr>
          <a:lstStyle/>
          <a:p>
            <a:pPr marL="0" indent="0">
              <a:buNone/>
            </a:pPr>
            <a:r>
              <a:rPr lang="en-US" b="1" dirty="0" smtClean="0"/>
              <a:t>A solution</a:t>
            </a:r>
          </a:p>
          <a:p>
            <a:pPr marL="0" indent="0">
              <a:buNone/>
            </a:pPr>
            <a:endParaRPr lang="en-US" sz="1600" dirty="0" smtClean="0">
              <a:latin typeface="Lucida Console" panose="020B0609040504020204" pitchFamily="49" charset="0"/>
            </a:endParaRPr>
          </a:p>
        </p:txBody>
      </p:sp>
      <p:sp>
        <p:nvSpPr>
          <p:cNvPr id="4" name="Slide Number Placeholder 3"/>
          <p:cNvSpPr>
            <a:spLocks noGrp="1"/>
          </p:cNvSpPr>
          <p:nvPr>
            <p:ph type="sldNum" sz="quarter" idx="12"/>
          </p:nvPr>
        </p:nvSpPr>
        <p:spPr/>
        <p:txBody>
          <a:bodyPr/>
          <a:lstStyle/>
          <a:p>
            <a:fld id="{F9E463A4-CC55-4EB3-8549-8876C08BF813}" type="slidenum">
              <a:rPr lang="en-US" smtClean="0"/>
              <a:t>11</a:t>
            </a:fld>
            <a:endParaRPr lang="en-US" dirty="0"/>
          </a:p>
        </p:txBody>
      </p:sp>
      <p:sp>
        <p:nvSpPr>
          <p:cNvPr id="97" name="Oval 96"/>
          <p:cNvSpPr/>
          <p:nvPr/>
        </p:nvSpPr>
        <p:spPr>
          <a:xfrm>
            <a:off x="4270767" y="1066135"/>
            <a:ext cx="1745038"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Touch input handler</a:t>
            </a:r>
            <a:endParaRPr lang="en-US" dirty="0">
              <a:solidFill>
                <a:schemeClr val="tx1"/>
              </a:solidFill>
            </a:endParaRPr>
          </a:p>
        </p:txBody>
      </p:sp>
      <p:sp>
        <p:nvSpPr>
          <p:cNvPr id="101" name="Oval 100"/>
          <p:cNvSpPr/>
          <p:nvPr/>
        </p:nvSpPr>
        <p:spPr>
          <a:xfrm>
            <a:off x="4162575" y="2665095"/>
            <a:ext cx="1961422"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Command handler</a:t>
            </a:r>
            <a:endParaRPr lang="en-US" dirty="0">
              <a:solidFill>
                <a:schemeClr val="tx1"/>
              </a:solidFill>
            </a:endParaRPr>
          </a:p>
        </p:txBody>
      </p:sp>
      <p:sp>
        <p:nvSpPr>
          <p:cNvPr id="102" name="Oval 101"/>
          <p:cNvSpPr/>
          <p:nvPr/>
        </p:nvSpPr>
        <p:spPr>
          <a:xfrm>
            <a:off x="2116570" y="3579495"/>
            <a:ext cx="1961422"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MP3 streamer</a:t>
            </a:r>
            <a:endParaRPr lang="en-US" dirty="0">
              <a:solidFill>
                <a:schemeClr val="tx1"/>
              </a:solidFill>
            </a:endParaRPr>
          </a:p>
        </p:txBody>
      </p:sp>
      <p:sp>
        <p:nvSpPr>
          <p:cNvPr id="103" name="Oval 102"/>
          <p:cNvSpPr/>
          <p:nvPr/>
        </p:nvSpPr>
        <p:spPr>
          <a:xfrm>
            <a:off x="6123997" y="3710605"/>
            <a:ext cx="1961422"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Display handler</a:t>
            </a:r>
            <a:endParaRPr lang="en-US" dirty="0">
              <a:solidFill>
                <a:schemeClr val="tx1"/>
              </a:solidFill>
            </a:endParaRPr>
          </a:p>
        </p:txBody>
      </p:sp>
      <p:cxnSp>
        <p:nvCxnSpPr>
          <p:cNvPr id="105" name="Straight Arrow Connector 104"/>
          <p:cNvCxnSpPr>
            <a:stCxn id="97" idx="4"/>
            <a:endCxn id="101" idx="0"/>
          </p:cNvCxnSpPr>
          <p:nvPr/>
        </p:nvCxnSpPr>
        <p:spPr>
          <a:xfrm>
            <a:off x="5143286" y="1980535"/>
            <a:ext cx="0" cy="684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5143286" y="2164653"/>
            <a:ext cx="1705916" cy="369332"/>
          </a:xfrm>
          <a:prstGeom prst="rect">
            <a:avLst/>
          </a:prstGeom>
          <a:noFill/>
        </p:spPr>
        <p:txBody>
          <a:bodyPr wrap="none" rtlCol="0">
            <a:spAutoFit/>
          </a:bodyPr>
          <a:lstStyle/>
          <a:p>
            <a:r>
              <a:rPr lang="en-US" dirty="0" smtClean="0"/>
              <a:t>Input Command</a:t>
            </a:r>
            <a:endParaRPr lang="en-US" dirty="0"/>
          </a:p>
        </p:txBody>
      </p:sp>
      <p:cxnSp>
        <p:nvCxnSpPr>
          <p:cNvPr id="110" name="Straight Arrow Connector 109"/>
          <p:cNvCxnSpPr>
            <a:stCxn id="101" idx="2"/>
            <a:endCxn id="102" idx="0"/>
          </p:cNvCxnSpPr>
          <p:nvPr/>
        </p:nvCxnSpPr>
        <p:spPr>
          <a:xfrm flipH="1">
            <a:off x="3097281" y="3122295"/>
            <a:ext cx="1065294"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1924012" y="2996037"/>
            <a:ext cx="1876026" cy="369332"/>
          </a:xfrm>
          <a:prstGeom prst="rect">
            <a:avLst/>
          </a:prstGeom>
          <a:noFill/>
        </p:spPr>
        <p:txBody>
          <a:bodyPr wrap="none" rtlCol="0">
            <a:spAutoFit/>
          </a:bodyPr>
          <a:lstStyle/>
          <a:p>
            <a:r>
              <a:rPr lang="en-US" dirty="0" smtClean="0"/>
              <a:t>Stream Command</a:t>
            </a:r>
            <a:endParaRPr lang="en-US" dirty="0"/>
          </a:p>
        </p:txBody>
      </p:sp>
      <p:cxnSp>
        <p:nvCxnSpPr>
          <p:cNvPr id="113" name="Straight Arrow Connector 112"/>
          <p:cNvCxnSpPr>
            <a:stCxn id="101" idx="6"/>
            <a:endCxn id="103" idx="0"/>
          </p:cNvCxnSpPr>
          <p:nvPr/>
        </p:nvCxnSpPr>
        <p:spPr>
          <a:xfrm>
            <a:off x="6123997" y="3122295"/>
            <a:ext cx="980711" cy="588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6300029" y="2949854"/>
            <a:ext cx="1876347" cy="369332"/>
          </a:xfrm>
          <a:prstGeom prst="rect">
            <a:avLst/>
          </a:prstGeom>
          <a:noFill/>
        </p:spPr>
        <p:txBody>
          <a:bodyPr wrap="none" rtlCol="0">
            <a:spAutoFit/>
          </a:bodyPr>
          <a:lstStyle/>
          <a:p>
            <a:r>
              <a:rPr lang="en-US" dirty="0" smtClean="0"/>
              <a:t>Display Command</a:t>
            </a:r>
            <a:endParaRPr lang="en-US" dirty="0"/>
          </a:p>
        </p:txBody>
      </p:sp>
      <p:cxnSp>
        <p:nvCxnSpPr>
          <p:cNvPr id="116" name="Straight Arrow Connector 115"/>
          <p:cNvCxnSpPr>
            <a:stCxn id="102" idx="6"/>
            <a:endCxn id="103" idx="2"/>
          </p:cNvCxnSpPr>
          <p:nvPr/>
        </p:nvCxnSpPr>
        <p:spPr>
          <a:xfrm>
            <a:off x="4077992" y="4036695"/>
            <a:ext cx="2046005" cy="131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4205112" y="4255673"/>
            <a:ext cx="1876347" cy="369332"/>
          </a:xfrm>
          <a:prstGeom prst="rect">
            <a:avLst/>
          </a:prstGeom>
          <a:noFill/>
        </p:spPr>
        <p:txBody>
          <a:bodyPr wrap="none" rtlCol="0">
            <a:spAutoFit/>
          </a:bodyPr>
          <a:lstStyle/>
          <a:p>
            <a:r>
              <a:rPr lang="en-US" dirty="0" smtClean="0"/>
              <a:t>Display Command</a:t>
            </a:r>
            <a:endParaRPr lang="en-US" dirty="0"/>
          </a:p>
        </p:txBody>
      </p:sp>
      <p:sp>
        <p:nvSpPr>
          <p:cNvPr id="120" name="Rectangle 119"/>
          <p:cNvSpPr/>
          <p:nvPr/>
        </p:nvSpPr>
        <p:spPr>
          <a:xfrm>
            <a:off x="8689202" y="4493895"/>
            <a:ext cx="162637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Display</a:t>
            </a:r>
            <a:endParaRPr lang="en-US" dirty="0">
              <a:solidFill>
                <a:schemeClr val="tx1"/>
              </a:solidFill>
            </a:endParaRPr>
          </a:p>
        </p:txBody>
      </p:sp>
      <p:cxnSp>
        <p:nvCxnSpPr>
          <p:cNvPr id="122" name="Straight Arrow Connector 121"/>
          <p:cNvCxnSpPr>
            <a:stCxn id="103" idx="6"/>
            <a:endCxn id="120" idx="1"/>
          </p:cNvCxnSpPr>
          <p:nvPr/>
        </p:nvCxnSpPr>
        <p:spPr>
          <a:xfrm>
            <a:off x="8085419" y="4167805"/>
            <a:ext cx="603783" cy="783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7616284" y="4551687"/>
            <a:ext cx="938270" cy="369332"/>
          </a:xfrm>
          <a:prstGeom prst="rect">
            <a:avLst/>
          </a:prstGeom>
          <a:noFill/>
        </p:spPr>
        <p:txBody>
          <a:bodyPr wrap="none" rtlCol="0">
            <a:spAutoFit/>
          </a:bodyPr>
          <a:lstStyle/>
          <a:p>
            <a:r>
              <a:rPr lang="en-US" dirty="0" smtClean="0"/>
              <a:t>updates</a:t>
            </a:r>
            <a:endParaRPr lang="en-US" dirty="0"/>
          </a:p>
        </p:txBody>
      </p:sp>
      <p:sp>
        <p:nvSpPr>
          <p:cNvPr id="127" name="Rectangle 126"/>
          <p:cNvSpPr/>
          <p:nvPr/>
        </p:nvSpPr>
        <p:spPr>
          <a:xfrm>
            <a:off x="646903" y="4625005"/>
            <a:ext cx="162637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MP3 decoder</a:t>
            </a:r>
            <a:endParaRPr lang="en-US" dirty="0">
              <a:solidFill>
                <a:schemeClr val="tx1"/>
              </a:solidFill>
            </a:endParaRPr>
          </a:p>
        </p:txBody>
      </p:sp>
      <p:cxnSp>
        <p:nvCxnSpPr>
          <p:cNvPr id="128" name="Straight Arrow Connector 127"/>
          <p:cNvCxnSpPr>
            <a:stCxn id="102" idx="4"/>
            <a:endCxn id="127" idx="3"/>
          </p:cNvCxnSpPr>
          <p:nvPr/>
        </p:nvCxnSpPr>
        <p:spPr>
          <a:xfrm flipH="1">
            <a:off x="2273279" y="4493895"/>
            <a:ext cx="824002" cy="588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2628242" y="4664590"/>
            <a:ext cx="1085425" cy="369332"/>
          </a:xfrm>
          <a:prstGeom prst="rect">
            <a:avLst/>
          </a:prstGeom>
          <a:noFill/>
        </p:spPr>
        <p:txBody>
          <a:bodyPr wrap="none" rtlCol="0">
            <a:spAutoFit/>
          </a:bodyPr>
          <a:lstStyle/>
          <a:p>
            <a:r>
              <a:rPr lang="en-US" dirty="0" smtClean="0"/>
              <a:t>MP3 data</a:t>
            </a:r>
            <a:endParaRPr lang="en-US" dirty="0"/>
          </a:p>
        </p:txBody>
      </p:sp>
    </p:spTree>
    <p:extLst>
      <p:ext uri="{BB962C8B-B14F-4D97-AF65-F5344CB8AC3E}">
        <p14:creationId xmlns:p14="http://schemas.microsoft.com/office/powerpoint/2010/main" val="14814058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input task</a:t>
            </a:r>
            <a:endParaRPr lang="en-US" dirty="0"/>
          </a:p>
        </p:txBody>
      </p:sp>
      <p:sp>
        <p:nvSpPr>
          <p:cNvPr id="3" name="Content Placeholder 2"/>
          <p:cNvSpPr>
            <a:spLocks noGrp="1"/>
          </p:cNvSpPr>
          <p:nvPr>
            <p:ph idx="1"/>
          </p:nvPr>
        </p:nvSpPr>
        <p:spPr>
          <a:xfrm>
            <a:off x="997854" y="1417662"/>
            <a:ext cx="5185229" cy="562873"/>
          </a:xfrm>
        </p:spPr>
        <p:txBody>
          <a:bodyPr>
            <a:normAutofit/>
          </a:bodyPr>
          <a:lstStyle/>
          <a:p>
            <a:pPr marL="0" indent="0">
              <a:buNone/>
            </a:pPr>
            <a:r>
              <a:rPr lang="en-US" b="1" dirty="0" smtClean="0"/>
              <a:t>A solution</a:t>
            </a:r>
          </a:p>
          <a:p>
            <a:pPr marL="0" indent="0">
              <a:buNone/>
            </a:pPr>
            <a:endParaRPr lang="en-US" sz="1600" dirty="0" smtClean="0">
              <a:latin typeface="Lucida Console" panose="020B0609040504020204" pitchFamily="49" charset="0"/>
            </a:endParaRPr>
          </a:p>
        </p:txBody>
      </p:sp>
      <p:sp>
        <p:nvSpPr>
          <p:cNvPr id="4" name="Slide Number Placeholder 3"/>
          <p:cNvSpPr>
            <a:spLocks noGrp="1"/>
          </p:cNvSpPr>
          <p:nvPr>
            <p:ph type="sldNum" sz="quarter" idx="12"/>
          </p:nvPr>
        </p:nvSpPr>
        <p:spPr/>
        <p:txBody>
          <a:bodyPr/>
          <a:lstStyle/>
          <a:p>
            <a:fld id="{F9E463A4-CC55-4EB3-8549-8876C08BF813}" type="slidenum">
              <a:rPr lang="en-US" smtClean="0"/>
              <a:t>12</a:t>
            </a:fld>
            <a:endParaRPr lang="en-US" dirty="0"/>
          </a:p>
        </p:txBody>
      </p:sp>
      <p:sp>
        <p:nvSpPr>
          <p:cNvPr id="6" name="Rectangle 5"/>
          <p:cNvSpPr/>
          <p:nvPr/>
        </p:nvSpPr>
        <p:spPr>
          <a:xfrm>
            <a:off x="3041982" y="3948958"/>
            <a:ext cx="1070190" cy="9518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Short</a:t>
            </a:r>
          </a:p>
          <a:p>
            <a:pPr algn="ctr"/>
            <a:r>
              <a:rPr lang="en-US" dirty="0" smtClean="0"/>
              <a:t>delay</a:t>
            </a:r>
          </a:p>
        </p:txBody>
      </p:sp>
      <p:sp>
        <p:nvSpPr>
          <p:cNvPr id="7" name="Flowchart: Decision 6"/>
          <p:cNvSpPr/>
          <p:nvPr/>
        </p:nvSpPr>
        <p:spPr>
          <a:xfrm>
            <a:off x="2498895" y="2178546"/>
            <a:ext cx="2161948" cy="1307976"/>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Touched?</a:t>
            </a:r>
            <a:endParaRPr lang="en-US" dirty="0"/>
          </a:p>
        </p:txBody>
      </p:sp>
      <p:sp>
        <p:nvSpPr>
          <p:cNvPr id="8" name="Rectangle 7"/>
          <p:cNvSpPr/>
          <p:nvPr/>
        </p:nvSpPr>
        <p:spPr>
          <a:xfrm>
            <a:off x="5771766" y="3791932"/>
            <a:ext cx="2220508" cy="12686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Post event to Command Mailbox (stop/start/pause/vol-up/etc)</a:t>
            </a:r>
            <a:endParaRPr lang="en-US" dirty="0"/>
          </a:p>
        </p:txBody>
      </p:sp>
      <p:cxnSp>
        <p:nvCxnSpPr>
          <p:cNvPr id="12" name="Elbow Connector 11"/>
          <p:cNvCxnSpPr>
            <a:stCxn id="7" idx="3"/>
            <a:endCxn id="66" idx="1"/>
          </p:cNvCxnSpPr>
          <p:nvPr/>
        </p:nvCxnSpPr>
        <p:spPr>
          <a:xfrm>
            <a:off x="4660843" y="2832534"/>
            <a:ext cx="1097322" cy="4574"/>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7" idx="2"/>
            <a:endCxn id="6" idx="0"/>
          </p:cNvCxnSpPr>
          <p:nvPr/>
        </p:nvCxnSpPr>
        <p:spPr>
          <a:xfrm rot="5400000">
            <a:off x="3347255" y="3716344"/>
            <a:ext cx="462436" cy="2792"/>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987483" y="2468393"/>
            <a:ext cx="491225" cy="369332"/>
          </a:xfrm>
          <a:prstGeom prst="rect">
            <a:avLst/>
          </a:prstGeom>
          <a:noFill/>
        </p:spPr>
        <p:txBody>
          <a:bodyPr wrap="none" rtlCol="0">
            <a:spAutoFit/>
          </a:bodyPr>
          <a:lstStyle/>
          <a:p>
            <a:r>
              <a:rPr lang="en-US" dirty="0" smtClean="0"/>
              <a:t>yes</a:t>
            </a:r>
            <a:endParaRPr lang="en-US" dirty="0"/>
          </a:p>
        </p:txBody>
      </p:sp>
      <p:cxnSp>
        <p:nvCxnSpPr>
          <p:cNvPr id="26" name="Elbow Connector 25"/>
          <p:cNvCxnSpPr>
            <a:stCxn id="6" idx="1"/>
          </p:cNvCxnSpPr>
          <p:nvPr/>
        </p:nvCxnSpPr>
        <p:spPr>
          <a:xfrm rot="10800000">
            <a:off x="2170826" y="4424872"/>
            <a:ext cx="871156" cy="1"/>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Flowchart: Terminator 28"/>
          <p:cNvSpPr/>
          <p:nvPr/>
        </p:nvSpPr>
        <p:spPr>
          <a:xfrm>
            <a:off x="997854" y="2528727"/>
            <a:ext cx="978551" cy="579694"/>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Start</a:t>
            </a:r>
            <a:endParaRPr lang="en-US" dirty="0"/>
          </a:p>
        </p:txBody>
      </p:sp>
      <p:cxnSp>
        <p:nvCxnSpPr>
          <p:cNvPr id="52" name="Elbow Connector 51"/>
          <p:cNvCxnSpPr>
            <a:endCxn id="7" idx="1"/>
          </p:cNvCxnSpPr>
          <p:nvPr/>
        </p:nvCxnSpPr>
        <p:spPr>
          <a:xfrm flipV="1">
            <a:off x="1968754" y="2832534"/>
            <a:ext cx="530141" cy="4978"/>
          </a:xfrm>
          <a:prstGeom prst="bentConnector3">
            <a:avLst>
              <a:gd name="adj1" fmla="val 895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590468" y="3499867"/>
            <a:ext cx="428322" cy="369332"/>
          </a:xfrm>
          <a:prstGeom prst="rect">
            <a:avLst/>
          </a:prstGeom>
          <a:noFill/>
        </p:spPr>
        <p:txBody>
          <a:bodyPr wrap="none" rtlCol="0">
            <a:spAutoFit/>
          </a:bodyPr>
          <a:lstStyle/>
          <a:p>
            <a:r>
              <a:rPr lang="en-US" dirty="0" smtClean="0"/>
              <a:t>no</a:t>
            </a:r>
            <a:endParaRPr lang="en-US" dirty="0"/>
          </a:p>
        </p:txBody>
      </p:sp>
      <p:cxnSp>
        <p:nvCxnSpPr>
          <p:cNvPr id="63" name="Elbow Connector 62"/>
          <p:cNvCxnSpPr>
            <a:stCxn id="8" idx="2"/>
          </p:cNvCxnSpPr>
          <p:nvPr/>
        </p:nvCxnSpPr>
        <p:spPr>
          <a:xfrm rot="5400000" flipH="1">
            <a:off x="3417987" y="1596582"/>
            <a:ext cx="2216873" cy="4711193"/>
          </a:xfrm>
          <a:prstGeom prst="bentConnector4">
            <a:avLst>
              <a:gd name="adj1" fmla="val -19758"/>
              <a:gd name="adj2" fmla="val 10015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5758165" y="2142256"/>
            <a:ext cx="2234109" cy="13897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Map (x,y) to a button (stop/start/pause/vol-up/vol-down/etc)</a:t>
            </a:r>
            <a:endParaRPr lang="en-US" dirty="0"/>
          </a:p>
        </p:txBody>
      </p:sp>
      <p:cxnSp>
        <p:nvCxnSpPr>
          <p:cNvPr id="78" name="Elbow Connector 77"/>
          <p:cNvCxnSpPr>
            <a:stCxn id="66" idx="3"/>
          </p:cNvCxnSpPr>
          <p:nvPr/>
        </p:nvCxnSpPr>
        <p:spPr>
          <a:xfrm>
            <a:off x="7992274" y="2837108"/>
            <a:ext cx="12700" cy="1587764"/>
          </a:xfrm>
          <a:prstGeom prst="bentConnector4">
            <a:avLst>
              <a:gd name="adj1" fmla="val 6938929"/>
              <a:gd name="adj2" fmla="val 10001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3685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handler task</a:t>
            </a:r>
            <a:endParaRPr lang="en-US" dirty="0"/>
          </a:p>
        </p:txBody>
      </p:sp>
      <p:sp>
        <p:nvSpPr>
          <p:cNvPr id="3" name="Content Placeholder 2"/>
          <p:cNvSpPr>
            <a:spLocks noGrp="1"/>
          </p:cNvSpPr>
          <p:nvPr>
            <p:ph idx="1"/>
          </p:nvPr>
        </p:nvSpPr>
        <p:spPr>
          <a:xfrm>
            <a:off x="997854" y="1417662"/>
            <a:ext cx="5185229" cy="562873"/>
          </a:xfrm>
        </p:spPr>
        <p:txBody>
          <a:bodyPr>
            <a:normAutofit/>
          </a:bodyPr>
          <a:lstStyle/>
          <a:p>
            <a:pPr marL="0" indent="0">
              <a:buNone/>
            </a:pPr>
            <a:r>
              <a:rPr lang="en-US" b="1" dirty="0" smtClean="0"/>
              <a:t>A solution</a:t>
            </a:r>
          </a:p>
          <a:p>
            <a:pPr marL="0" indent="0">
              <a:buNone/>
            </a:pPr>
            <a:endParaRPr lang="en-US" sz="1600" dirty="0" smtClean="0">
              <a:latin typeface="Lucida Console" panose="020B0609040504020204" pitchFamily="49" charset="0"/>
            </a:endParaRPr>
          </a:p>
        </p:txBody>
      </p:sp>
      <p:sp>
        <p:nvSpPr>
          <p:cNvPr id="4" name="Slide Number Placeholder 3"/>
          <p:cNvSpPr>
            <a:spLocks noGrp="1"/>
          </p:cNvSpPr>
          <p:nvPr>
            <p:ph type="sldNum" sz="quarter" idx="12"/>
          </p:nvPr>
        </p:nvSpPr>
        <p:spPr/>
        <p:txBody>
          <a:bodyPr/>
          <a:lstStyle/>
          <a:p>
            <a:fld id="{F9E463A4-CC55-4EB3-8549-8876C08BF813}" type="slidenum">
              <a:rPr lang="en-US" smtClean="0"/>
              <a:t>13</a:t>
            </a:fld>
            <a:endParaRPr lang="en-US" dirty="0"/>
          </a:p>
        </p:txBody>
      </p:sp>
      <p:cxnSp>
        <p:nvCxnSpPr>
          <p:cNvPr id="12" name="Elbow Connector 11"/>
          <p:cNvCxnSpPr>
            <a:endCxn id="66" idx="1"/>
          </p:cNvCxnSpPr>
          <p:nvPr/>
        </p:nvCxnSpPr>
        <p:spPr>
          <a:xfrm flipV="1">
            <a:off x="4667642" y="1851690"/>
            <a:ext cx="1104123" cy="1004488"/>
          </a:xfrm>
          <a:prstGeom prst="bentConnector3">
            <a:avLst>
              <a:gd name="adj1" fmla="val 5265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Flowchart: Terminator 28"/>
          <p:cNvSpPr/>
          <p:nvPr/>
        </p:nvSpPr>
        <p:spPr>
          <a:xfrm>
            <a:off x="997854" y="2528727"/>
            <a:ext cx="978551" cy="579694"/>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Start</a:t>
            </a:r>
            <a:endParaRPr lang="en-US" dirty="0"/>
          </a:p>
        </p:txBody>
      </p:sp>
      <p:cxnSp>
        <p:nvCxnSpPr>
          <p:cNvPr id="52" name="Elbow Connector 51"/>
          <p:cNvCxnSpPr/>
          <p:nvPr/>
        </p:nvCxnSpPr>
        <p:spPr>
          <a:xfrm flipV="1">
            <a:off x="1968754" y="2832534"/>
            <a:ext cx="530141" cy="4978"/>
          </a:xfrm>
          <a:prstGeom prst="bentConnector3">
            <a:avLst>
              <a:gd name="adj1" fmla="val 895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66" idx="3"/>
          </p:cNvCxnSpPr>
          <p:nvPr/>
        </p:nvCxnSpPr>
        <p:spPr>
          <a:xfrm flipH="1">
            <a:off x="3629282" y="1851690"/>
            <a:ext cx="6401195" cy="4062222"/>
          </a:xfrm>
          <a:prstGeom prst="bentConnector3">
            <a:avLst>
              <a:gd name="adj1" fmla="val -1196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5771765" y="1603379"/>
            <a:ext cx="4258712" cy="4966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Handle Play; enqueue display updates</a:t>
            </a:r>
            <a:endParaRPr lang="en-US" dirty="0"/>
          </a:p>
        </p:txBody>
      </p:sp>
      <p:sp>
        <p:nvSpPr>
          <p:cNvPr id="19" name="Rectangle 18"/>
          <p:cNvSpPr/>
          <p:nvPr/>
        </p:nvSpPr>
        <p:spPr>
          <a:xfrm>
            <a:off x="2498895" y="2148890"/>
            <a:ext cx="2234109" cy="13897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Pend on mailbox for command (Play, Stop, etc)</a:t>
            </a:r>
            <a:endParaRPr lang="en-US" dirty="0"/>
          </a:p>
        </p:txBody>
      </p:sp>
      <p:sp>
        <p:nvSpPr>
          <p:cNvPr id="21" name="Rectangle 20"/>
          <p:cNvSpPr/>
          <p:nvPr/>
        </p:nvSpPr>
        <p:spPr>
          <a:xfrm>
            <a:off x="5771766" y="2298231"/>
            <a:ext cx="4258711" cy="4966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Handle Stop; enqueue </a:t>
            </a:r>
            <a:r>
              <a:rPr lang="en-US" dirty="0"/>
              <a:t>display updates</a:t>
            </a:r>
          </a:p>
        </p:txBody>
      </p:sp>
      <p:sp>
        <p:nvSpPr>
          <p:cNvPr id="22" name="Rectangle 21"/>
          <p:cNvSpPr/>
          <p:nvPr/>
        </p:nvSpPr>
        <p:spPr>
          <a:xfrm>
            <a:off x="5770264" y="3003245"/>
            <a:ext cx="4260213" cy="4966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Handle Pause; enqueue </a:t>
            </a:r>
            <a:r>
              <a:rPr lang="en-US" dirty="0"/>
              <a:t>display updates</a:t>
            </a:r>
          </a:p>
        </p:txBody>
      </p:sp>
      <p:sp>
        <p:nvSpPr>
          <p:cNvPr id="24" name="Rectangle 23"/>
          <p:cNvSpPr/>
          <p:nvPr/>
        </p:nvSpPr>
        <p:spPr>
          <a:xfrm>
            <a:off x="5771764" y="3700647"/>
            <a:ext cx="4258714" cy="4966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Handle Vol-up; enqueue </a:t>
            </a:r>
            <a:r>
              <a:rPr lang="en-US" dirty="0"/>
              <a:t>display updates</a:t>
            </a:r>
          </a:p>
        </p:txBody>
      </p:sp>
      <p:sp>
        <p:nvSpPr>
          <p:cNvPr id="25" name="Rectangle 24"/>
          <p:cNvSpPr/>
          <p:nvPr/>
        </p:nvSpPr>
        <p:spPr>
          <a:xfrm>
            <a:off x="5764965" y="4380631"/>
            <a:ext cx="4265513" cy="4966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Handle Vol-down; enqueue </a:t>
            </a:r>
            <a:r>
              <a:rPr lang="en-US" dirty="0"/>
              <a:t>display updates</a:t>
            </a:r>
          </a:p>
        </p:txBody>
      </p:sp>
      <p:sp>
        <p:nvSpPr>
          <p:cNvPr id="27" name="Rectangle 26"/>
          <p:cNvSpPr/>
          <p:nvPr/>
        </p:nvSpPr>
        <p:spPr>
          <a:xfrm>
            <a:off x="5764963" y="5128745"/>
            <a:ext cx="4265513" cy="4966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 . .</a:t>
            </a:r>
            <a:endParaRPr lang="en-US" dirty="0"/>
          </a:p>
        </p:txBody>
      </p:sp>
      <p:cxnSp>
        <p:nvCxnSpPr>
          <p:cNvPr id="28" name="Elbow Connector 27"/>
          <p:cNvCxnSpPr>
            <a:stCxn id="19" idx="3"/>
            <a:endCxn id="27" idx="1"/>
          </p:cNvCxnSpPr>
          <p:nvPr/>
        </p:nvCxnSpPr>
        <p:spPr>
          <a:xfrm>
            <a:off x="4733004" y="2843742"/>
            <a:ext cx="1031959" cy="2533314"/>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9" idx="3"/>
            <a:endCxn id="21" idx="1"/>
          </p:cNvCxnSpPr>
          <p:nvPr/>
        </p:nvCxnSpPr>
        <p:spPr>
          <a:xfrm flipV="1">
            <a:off x="4733004" y="2546542"/>
            <a:ext cx="1038762" cy="297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9" idx="3"/>
            <a:endCxn id="22" idx="1"/>
          </p:cNvCxnSpPr>
          <p:nvPr/>
        </p:nvCxnSpPr>
        <p:spPr>
          <a:xfrm>
            <a:off x="4733004" y="2843742"/>
            <a:ext cx="1037260" cy="407814"/>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a:off x="4750480" y="2836058"/>
            <a:ext cx="1038761" cy="1105216"/>
          </a:xfrm>
          <a:prstGeom prst="bentConnector3">
            <a:avLst>
              <a:gd name="adj1" fmla="val 4664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19" idx="3"/>
            <a:endCxn id="25" idx="1"/>
          </p:cNvCxnSpPr>
          <p:nvPr/>
        </p:nvCxnSpPr>
        <p:spPr>
          <a:xfrm>
            <a:off x="4733004" y="2843742"/>
            <a:ext cx="1031961" cy="1785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76"/>
          <p:cNvCxnSpPr>
            <a:endCxn id="19" idx="2"/>
          </p:cNvCxnSpPr>
          <p:nvPr/>
        </p:nvCxnSpPr>
        <p:spPr>
          <a:xfrm rot="5400000" flipH="1" flipV="1">
            <a:off x="2411729" y="4742816"/>
            <a:ext cx="2408443" cy="127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0030477" y="2546542"/>
            <a:ext cx="718958" cy="7315"/>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Elbow Connector 90"/>
          <p:cNvCxnSpPr/>
          <p:nvPr/>
        </p:nvCxnSpPr>
        <p:spPr>
          <a:xfrm flipV="1">
            <a:off x="10037458" y="3251556"/>
            <a:ext cx="711977" cy="1"/>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p:cNvCxnSpPr>
            <a:stCxn id="24" idx="3"/>
          </p:cNvCxnSpPr>
          <p:nvPr/>
        </p:nvCxnSpPr>
        <p:spPr>
          <a:xfrm flipV="1">
            <a:off x="10030478" y="3941274"/>
            <a:ext cx="736408" cy="7684"/>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25" idx="3"/>
          </p:cNvCxnSpPr>
          <p:nvPr/>
        </p:nvCxnSpPr>
        <p:spPr>
          <a:xfrm>
            <a:off x="10030478" y="4628942"/>
            <a:ext cx="718957" cy="3049"/>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Elbow Connector 93"/>
          <p:cNvCxnSpPr>
            <a:stCxn id="27" idx="3"/>
          </p:cNvCxnSpPr>
          <p:nvPr/>
        </p:nvCxnSpPr>
        <p:spPr>
          <a:xfrm>
            <a:off x="10030476" y="5377056"/>
            <a:ext cx="718959" cy="127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4239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handler task</a:t>
            </a:r>
            <a:endParaRPr lang="en-US" dirty="0"/>
          </a:p>
        </p:txBody>
      </p:sp>
      <p:sp>
        <p:nvSpPr>
          <p:cNvPr id="3" name="Content Placeholder 2"/>
          <p:cNvSpPr>
            <a:spLocks noGrp="1"/>
          </p:cNvSpPr>
          <p:nvPr>
            <p:ph idx="1"/>
          </p:nvPr>
        </p:nvSpPr>
        <p:spPr>
          <a:xfrm>
            <a:off x="997854" y="1417662"/>
            <a:ext cx="5185229" cy="562873"/>
          </a:xfrm>
        </p:spPr>
        <p:txBody>
          <a:bodyPr>
            <a:normAutofit/>
          </a:bodyPr>
          <a:lstStyle/>
          <a:p>
            <a:pPr marL="0" indent="0">
              <a:buNone/>
            </a:pPr>
            <a:r>
              <a:rPr lang="en-US" b="1" dirty="0" smtClean="0"/>
              <a:t>A solution</a:t>
            </a:r>
          </a:p>
          <a:p>
            <a:pPr marL="0" indent="0">
              <a:buNone/>
            </a:pPr>
            <a:endParaRPr lang="en-US" sz="1600" dirty="0" smtClean="0">
              <a:latin typeface="Lucida Console" panose="020B0609040504020204" pitchFamily="49" charset="0"/>
            </a:endParaRPr>
          </a:p>
        </p:txBody>
      </p:sp>
      <p:sp>
        <p:nvSpPr>
          <p:cNvPr id="4" name="Slide Number Placeholder 3"/>
          <p:cNvSpPr>
            <a:spLocks noGrp="1"/>
          </p:cNvSpPr>
          <p:nvPr>
            <p:ph type="sldNum" sz="quarter" idx="12"/>
          </p:nvPr>
        </p:nvSpPr>
        <p:spPr/>
        <p:txBody>
          <a:bodyPr/>
          <a:lstStyle/>
          <a:p>
            <a:fld id="{F9E463A4-CC55-4EB3-8549-8876C08BF813}" type="slidenum">
              <a:rPr lang="en-US" smtClean="0"/>
              <a:t>14</a:t>
            </a:fld>
            <a:endParaRPr lang="en-US" dirty="0"/>
          </a:p>
        </p:txBody>
      </p:sp>
      <p:cxnSp>
        <p:nvCxnSpPr>
          <p:cNvPr id="12" name="Elbow Connector 11"/>
          <p:cNvCxnSpPr>
            <a:endCxn id="66" idx="1"/>
          </p:cNvCxnSpPr>
          <p:nvPr/>
        </p:nvCxnSpPr>
        <p:spPr>
          <a:xfrm flipV="1">
            <a:off x="4667642" y="1851690"/>
            <a:ext cx="1104123" cy="1004488"/>
          </a:xfrm>
          <a:prstGeom prst="bentConnector3">
            <a:avLst>
              <a:gd name="adj1" fmla="val 51898"/>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Flowchart: Terminator 28"/>
          <p:cNvSpPr/>
          <p:nvPr/>
        </p:nvSpPr>
        <p:spPr>
          <a:xfrm>
            <a:off x="997854" y="2528727"/>
            <a:ext cx="978551" cy="579694"/>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Start</a:t>
            </a:r>
            <a:endParaRPr lang="en-US" dirty="0"/>
          </a:p>
        </p:txBody>
      </p:sp>
      <p:cxnSp>
        <p:nvCxnSpPr>
          <p:cNvPr id="52" name="Elbow Connector 51"/>
          <p:cNvCxnSpPr/>
          <p:nvPr/>
        </p:nvCxnSpPr>
        <p:spPr>
          <a:xfrm flipV="1">
            <a:off x="1968754" y="2832534"/>
            <a:ext cx="530141" cy="4978"/>
          </a:xfrm>
          <a:prstGeom prst="bentConnector3">
            <a:avLst>
              <a:gd name="adj1" fmla="val 895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66" idx="3"/>
          </p:cNvCxnSpPr>
          <p:nvPr/>
        </p:nvCxnSpPr>
        <p:spPr>
          <a:xfrm flipH="1">
            <a:off x="3615949" y="1851690"/>
            <a:ext cx="6191166" cy="4095347"/>
          </a:xfrm>
          <a:prstGeom prst="bentConnector3">
            <a:avLst>
              <a:gd name="adj1" fmla="val -1541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5771765" y="1603379"/>
            <a:ext cx="4035350" cy="4966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Update display for Play</a:t>
            </a:r>
            <a:endParaRPr lang="en-US" dirty="0"/>
          </a:p>
        </p:txBody>
      </p:sp>
      <p:sp>
        <p:nvSpPr>
          <p:cNvPr id="19" name="Rectangle 18"/>
          <p:cNvSpPr/>
          <p:nvPr/>
        </p:nvSpPr>
        <p:spPr>
          <a:xfrm>
            <a:off x="2498895" y="2148890"/>
            <a:ext cx="2234109" cy="13897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Pend on queue for command (Play, Stop, etc)</a:t>
            </a:r>
            <a:endParaRPr lang="en-US" dirty="0"/>
          </a:p>
        </p:txBody>
      </p:sp>
      <p:sp>
        <p:nvSpPr>
          <p:cNvPr id="21" name="Rectangle 20"/>
          <p:cNvSpPr/>
          <p:nvPr/>
        </p:nvSpPr>
        <p:spPr>
          <a:xfrm>
            <a:off x="5771766" y="2298231"/>
            <a:ext cx="4035349" cy="4966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Update display for Stop</a:t>
            </a:r>
            <a:endParaRPr lang="en-US" dirty="0"/>
          </a:p>
        </p:txBody>
      </p:sp>
      <p:sp>
        <p:nvSpPr>
          <p:cNvPr id="22" name="Rectangle 21"/>
          <p:cNvSpPr/>
          <p:nvPr/>
        </p:nvSpPr>
        <p:spPr>
          <a:xfrm>
            <a:off x="5770265" y="3003245"/>
            <a:ext cx="4036850" cy="4966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Update display for Pause</a:t>
            </a:r>
            <a:endParaRPr lang="en-US" dirty="0"/>
          </a:p>
        </p:txBody>
      </p:sp>
      <p:sp>
        <p:nvSpPr>
          <p:cNvPr id="24" name="Rectangle 23"/>
          <p:cNvSpPr/>
          <p:nvPr/>
        </p:nvSpPr>
        <p:spPr>
          <a:xfrm>
            <a:off x="5771764" y="3700647"/>
            <a:ext cx="4035351" cy="4966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Update display for Vol-up</a:t>
            </a:r>
            <a:endParaRPr lang="en-US" dirty="0"/>
          </a:p>
        </p:txBody>
      </p:sp>
      <p:sp>
        <p:nvSpPr>
          <p:cNvPr id="25" name="Rectangle 24"/>
          <p:cNvSpPr/>
          <p:nvPr/>
        </p:nvSpPr>
        <p:spPr>
          <a:xfrm>
            <a:off x="5764966" y="4380631"/>
            <a:ext cx="4042150" cy="4966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Update display for Vol-down</a:t>
            </a:r>
            <a:endParaRPr lang="en-US" dirty="0"/>
          </a:p>
        </p:txBody>
      </p:sp>
      <p:sp>
        <p:nvSpPr>
          <p:cNvPr id="27" name="Rectangle 26"/>
          <p:cNvSpPr/>
          <p:nvPr/>
        </p:nvSpPr>
        <p:spPr>
          <a:xfrm>
            <a:off x="5764964" y="5128745"/>
            <a:ext cx="4042152" cy="4966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Update display for progress</a:t>
            </a:r>
            <a:endParaRPr lang="en-US" dirty="0"/>
          </a:p>
        </p:txBody>
      </p:sp>
      <p:cxnSp>
        <p:nvCxnSpPr>
          <p:cNvPr id="28" name="Elbow Connector 27"/>
          <p:cNvCxnSpPr>
            <a:stCxn id="19" idx="3"/>
            <a:endCxn id="27" idx="1"/>
          </p:cNvCxnSpPr>
          <p:nvPr/>
        </p:nvCxnSpPr>
        <p:spPr>
          <a:xfrm>
            <a:off x="4733004" y="2843742"/>
            <a:ext cx="1031960" cy="2533314"/>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9" idx="3"/>
            <a:endCxn id="21" idx="1"/>
          </p:cNvCxnSpPr>
          <p:nvPr/>
        </p:nvCxnSpPr>
        <p:spPr>
          <a:xfrm flipV="1">
            <a:off x="4733004" y="2546542"/>
            <a:ext cx="1038762" cy="297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9" idx="3"/>
            <a:endCxn id="22" idx="1"/>
          </p:cNvCxnSpPr>
          <p:nvPr/>
        </p:nvCxnSpPr>
        <p:spPr>
          <a:xfrm>
            <a:off x="4733004" y="2843742"/>
            <a:ext cx="1037261" cy="407814"/>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a:off x="4750480" y="2836058"/>
            <a:ext cx="1038761" cy="1105216"/>
          </a:xfrm>
          <a:prstGeom prst="bentConnector3">
            <a:avLst>
              <a:gd name="adj1" fmla="val 4664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19" idx="3"/>
            <a:endCxn id="25" idx="1"/>
          </p:cNvCxnSpPr>
          <p:nvPr/>
        </p:nvCxnSpPr>
        <p:spPr>
          <a:xfrm>
            <a:off x="4733004" y="2843742"/>
            <a:ext cx="1031962" cy="1785200"/>
          </a:xfrm>
          <a:prstGeom prst="bentConnector3">
            <a:avLst>
              <a:gd name="adj1" fmla="val 4864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76"/>
          <p:cNvCxnSpPr>
            <a:endCxn id="19" idx="2"/>
          </p:cNvCxnSpPr>
          <p:nvPr/>
        </p:nvCxnSpPr>
        <p:spPr>
          <a:xfrm rot="5400000" flipH="1" flipV="1">
            <a:off x="2411729" y="4742816"/>
            <a:ext cx="2408443" cy="127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a:off x="9807115" y="2535484"/>
            <a:ext cx="942320" cy="3874"/>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Elbow Connector 90"/>
          <p:cNvCxnSpPr/>
          <p:nvPr/>
        </p:nvCxnSpPr>
        <p:spPr>
          <a:xfrm>
            <a:off x="9810605" y="3226095"/>
            <a:ext cx="942320" cy="3874"/>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p:cNvCxnSpPr/>
          <p:nvPr/>
        </p:nvCxnSpPr>
        <p:spPr>
          <a:xfrm>
            <a:off x="9824566" y="3937400"/>
            <a:ext cx="942320" cy="3874"/>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p:cNvCxnSpPr/>
          <p:nvPr/>
        </p:nvCxnSpPr>
        <p:spPr>
          <a:xfrm>
            <a:off x="9807115" y="4628117"/>
            <a:ext cx="942320" cy="3874"/>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Elbow Connector 93"/>
          <p:cNvCxnSpPr/>
          <p:nvPr/>
        </p:nvCxnSpPr>
        <p:spPr>
          <a:xfrm>
            <a:off x="9807115" y="5359100"/>
            <a:ext cx="942320" cy="3874"/>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83313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Streaming task</a:t>
            </a:r>
            <a:endParaRPr lang="en-US" dirty="0"/>
          </a:p>
        </p:txBody>
      </p:sp>
      <p:sp>
        <p:nvSpPr>
          <p:cNvPr id="3" name="Content Placeholder 2"/>
          <p:cNvSpPr>
            <a:spLocks noGrp="1"/>
          </p:cNvSpPr>
          <p:nvPr>
            <p:ph idx="1"/>
          </p:nvPr>
        </p:nvSpPr>
        <p:spPr>
          <a:xfrm>
            <a:off x="997854" y="1417662"/>
            <a:ext cx="5185229" cy="562873"/>
          </a:xfrm>
        </p:spPr>
        <p:txBody>
          <a:bodyPr>
            <a:normAutofit fontScale="77500" lnSpcReduction="20000"/>
          </a:bodyPr>
          <a:lstStyle/>
          <a:p>
            <a:pPr marL="0" indent="0">
              <a:buNone/>
            </a:pPr>
            <a:r>
              <a:rPr lang="en-US" b="1" dirty="0" smtClean="0"/>
              <a:t>Play/Stop flow chart with </a:t>
            </a:r>
            <a:r>
              <a:rPr lang="en-US" b="1" u="sng" dirty="0" smtClean="0"/>
              <a:t>progress update </a:t>
            </a:r>
            <a:r>
              <a:rPr lang="en-US" b="1" dirty="0" smtClean="0"/>
              <a:t>– a solution</a:t>
            </a:r>
          </a:p>
          <a:p>
            <a:pPr marL="0" indent="0">
              <a:buNone/>
            </a:pPr>
            <a:endParaRPr lang="en-US" sz="1600" dirty="0" smtClean="0">
              <a:latin typeface="Lucida Console" panose="020B0609040504020204" pitchFamily="49" charset="0"/>
            </a:endParaRPr>
          </a:p>
        </p:txBody>
      </p:sp>
      <p:sp>
        <p:nvSpPr>
          <p:cNvPr id="4" name="Slide Number Placeholder 3"/>
          <p:cNvSpPr>
            <a:spLocks noGrp="1"/>
          </p:cNvSpPr>
          <p:nvPr>
            <p:ph type="sldNum" sz="quarter" idx="12"/>
          </p:nvPr>
        </p:nvSpPr>
        <p:spPr/>
        <p:txBody>
          <a:bodyPr/>
          <a:lstStyle/>
          <a:p>
            <a:fld id="{F9E463A4-CC55-4EB3-8549-8876C08BF813}" type="slidenum">
              <a:rPr lang="en-US" smtClean="0"/>
              <a:t>15</a:t>
            </a:fld>
            <a:endParaRPr lang="en-US" dirty="0"/>
          </a:p>
        </p:txBody>
      </p:sp>
      <p:sp>
        <p:nvSpPr>
          <p:cNvPr id="5" name="Content Placeholder 2"/>
          <p:cNvSpPr txBox="1">
            <a:spLocks/>
          </p:cNvSpPr>
          <p:nvPr/>
        </p:nvSpPr>
        <p:spPr>
          <a:xfrm>
            <a:off x="7016483" y="1417662"/>
            <a:ext cx="474667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p:txBody>
      </p:sp>
      <p:sp>
        <p:nvSpPr>
          <p:cNvPr id="6" name="Rectangle 5"/>
          <p:cNvSpPr/>
          <p:nvPr/>
        </p:nvSpPr>
        <p:spPr>
          <a:xfrm>
            <a:off x="2434765" y="2107656"/>
            <a:ext cx="2519400" cy="14395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Busy-wait for playerStatus to change to </a:t>
            </a:r>
            <a:r>
              <a:rPr lang="en-US" i="1" dirty="0" smtClean="0"/>
              <a:t>Playing</a:t>
            </a:r>
          </a:p>
        </p:txBody>
      </p:sp>
      <p:sp>
        <p:nvSpPr>
          <p:cNvPr id="7" name="Flowchart: Decision 6"/>
          <p:cNvSpPr/>
          <p:nvPr/>
        </p:nvSpPr>
        <p:spPr>
          <a:xfrm>
            <a:off x="7228106" y="2015108"/>
            <a:ext cx="2839382" cy="1642033"/>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More data and playerStatus == </a:t>
            </a:r>
            <a:r>
              <a:rPr lang="en-US" i="1" dirty="0" smtClean="0"/>
              <a:t>Playing</a:t>
            </a:r>
            <a:r>
              <a:rPr lang="en-US" dirty="0" smtClean="0"/>
              <a:t>?</a:t>
            </a:r>
            <a:endParaRPr lang="en-US" dirty="0"/>
          </a:p>
        </p:txBody>
      </p:sp>
      <p:sp>
        <p:nvSpPr>
          <p:cNvPr id="8" name="Rectangle 7"/>
          <p:cNvSpPr/>
          <p:nvPr/>
        </p:nvSpPr>
        <p:spPr>
          <a:xfrm>
            <a:off x="9373510" y="3924551"/>
            <a:ext cx="2119338" cy="1619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Stream a chunk to </a:t>
            </a:r>
          </a:p>
          <a:p>
            <a:pPr algn="ctr"/>
            <a:r>
              <a:rPr lang="en-US" dirty="0" smtClean="0"/>
              <a:t>the MP3 decoder;</a:t>
            </a:r>
          </a:p>
          <a:p>
            <a:pPr algn="ctr"/>
            <a:r>
              <a:rPr lang="en-US" dirty="0" smtClean="0">
                <a:solidFill>
                  <a:srgbClr val="FF0000"/>
                </a:solidFill>
              </a:rPr>
              <a:t>Enqueue progress update to display</a:t>
            </a:r>
            <a:endParaRPr lang="en-US" dirty="0">
              <a:solidFill>
                <a:srgbClr val="FF0000"/>
              </a:solidFill>
            </a:endParaRPr>
          </a:p>
        </p:txBody>
      </p:sp>
      <p:sp>
        <p:nvSpPr>
          <p:cNvPr id="9" name="Rectangle 8"/>
          <p:cNvSpPr/>
          <p:nvPr/>
        </p:nvSpPr>
        <p:spPr>
          <a:xfrm>
            <a:off x="4984477" y="4293392"/>
            <a:ext cx="2519400" cy="12510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playerStatus = </a:t>
            </a:r>
            <a:r>
              <a:rPr lang="en-US" i="1" dirty="0" smtClean="0"/>
              <a:t>Stopped;</a:t>
            </a:r>
          </a:p>
          <a:p>
            <a:pPr algn="ctr"/>
            <a:r>
              <a:rPr lang="en-US" dirty="0" smtClean="0"/>
              <a:t>Do stuff to stop streaming</a:t>
            </a:r>
          </a:p>
        </p:txBody>
      </p:sp>
      <p:cxnSp>
        <p:nvCxnSpPr>
          <p:cNvPr id="11" name="Elbow Connector 10"/>
          <p:cNvCxnSpPr>
            <a:stCxn id="6" idx="3"/>
            <a:endCxn id="48" idx="1"/>
          </p:cNvCxnSpPr>
          <p:nvPr/>
        </p:nvCxnSpPr>
        <p:spPr>
          <a:xfrm>
            <a:off x="4954165" y="2827418"/>
            <a:ext cx="381113" cy="7197"/>
          </a:xfrm>
          <a:prstGeom prst="bent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7" idx="3"/>
            <a:endCxn id="8" idx="0"/>
          </p:cNvCxnSpPr>
          <p:nvPr/>
        </p:nvCxnSpPr>
        <p:spPr>
          <a:xfrm>
            <a:off x="10067488" y="2836125"/>
            <a:ext cx="365691" cy="1088426"/>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7" idx="2"/>
            <a:endCxn id="9" idx="3"/>
          </p:cNvCxnSpPr>
          <p:nvPr/>
        </p:nvCxnSpPr>
        <p:spPr>
          <a:xfrm rot="5400000">
            <a:off x="7444945" y="3716073"/>
            <a:ext cx="1261784" cy="1143920"/>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392222" y="3220025"/>
            <a:ext cx="491225" cy="369332"/>
          </a:xfrm>
          <a:prstGeom prst="rect">
            <a:avLst/>
          </a:prstGeom>
          <a:noFill/>
        </p:spPr>
        <p:txBody>
          <a:bodyPr wrap="none" rtlCol="0">
            <a:spAutoFit/>
          </a:bodyPr>
          <a:lstStyle/>
          <a:p>
            <a:r>
              <a:rPr lang="en-US" dirty="0" smtClean="0"/>
              <a:t>yes</a:t>
            </a:r>
            <a:endParaRPr lang="en-US" dirty="0"/>
          </a:p>
        </p:txBody>
      </p:sp>
      <p:cxnSp>
        <p:nvCxnSpPr>
          <p:cNvPr id="21" name="Elbow Connector 20"/>
          <p:cNvCxnSpPr>
            <a:stCxn id="8" idx="3"/>
            <a:endCxn id="7" idx="0"/>
          </p:cNvCxnSpPr>
          <p:nvPr/>
        </p:nvCxnSpPr>
        <p:spPr>
          <a:xfrm flipH="1" flipV="1">
            <a:off x="8647797" y="2015108"/>
            <a:ext cx="2845051" cy="2719396"/>
          </a:xfrm>
          <a:prstGeom prst="bentConnector4">
            <a:avLst>
              <a:gd name="adj1" fmla="val -8035"/>
              <a:gd name="adj2" fmla="val 108406"/>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229589" y="4042225"/>
            <a:ext cx="428322" cy="369332"/>
          </a:xfrm>
          <a:prstGeom prst="rect">
            <a:avLst/>
          </a:prstGeom>
          <a:noFill/>
        </p:spPr>
        <p:txBody>
          <a:bodyPr wrap="none" rtlCol="0">
            <a:spAutoFit/>
          </a:bodyPr>
          <a:lstStyle/>
          <a:p>
            <a:r>
              <a:rPr lang="en-US" dirty="0" smtClean="0"/>
              <a:t>no</a:t>
            </a:r>
            <a:endParaRPr lang="en-US" dirty="0"/>
          </a:p>
        </p:txBody>
      </p:sp>
      <p:cxnSp>
        <p:nvCxnSpPr>
          <p:cNvPr id="26" name="Elbow Connector 25"/>
          <p:cNvCxnSpPr>
            <a:stCxn id="9" idx="1"/>
            <a:endCxn id="6" idx="2"/>
          </p:cNvCxnSpPr>
          <p:nvPr/>
        </p:nvCxnSpPr>
        <p:spPr>
          <a:xfrm rot="10800000">
            <a:off x="3694465" y="3547179"/>
            <a:ext cx="1290012" cy="1371746"/>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Flowchart: Terminator 28"/>
          <p:cNvSpPr/>
          <p:nvPr/>
        </p:nvSpPr>
        <p:spPr>
          <a:xfrm>
            <a:off x="997854" y="2535707"/>
            <a:ext cx="978551" cy="579694"/>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Start</a:t>
            </a:r>
            <a:endParaRPr lang="en-US" dirty="0"/>
          </a:p>
        </p:txBody>
      </p:sp>
      <p:cxnSp>
        <p:nvCxnSpPr>
          <p:cNvPr id="32" name="Elbow Connector 31"/>
          <p:cNvCxnSpPr>
            <a:stCxn id="29" idx="3"/>
            <a:endCxn id="6" idx="1"/>
          </p:cNvCxnSpPr>
          <p:nvPr/>
        </p:nvCxnSpPr>
        <p:spPr>
          <a:xfrm>
            <a:off x="1976405" y="2825554"/>
            <a:ext cx="458360" cy="1864"/>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5335278" y="2114853"/>
            <a:ext cx="1411181" cy="14395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Setup streaming</a:t>
            </a:r>
            <a:endParaRPr lang="en-US" i="1" dirty="0" smtClean="0"/>
          </a:p>
        </p:txBody>
      </p:sp>
      <p:cxnSp>
        <p:nvCxnSpPr>
          <p:cNvPr id="52" name="Elbow Connector 51"/>
          <p:cNvCxnSpPr>
            <a:stCxn id="48" idx="3"/>
            <a:endCxn id="7" idx="1"/>
          </p:cNvCxnSpPr>
          <p:nvPr/>
        </p:nvCxnSpPr>
        <p:spPr>
          <a:xfrm>
            <a:off x="6746459" y="2834615"/>
            <a:ext cx="481647" cy="151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20938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GenerateMp3Header.ps1</a:t>
            </a:r>
            <a:endParaRPr lang="en-US" dirty="0"/>
          </a:p>
        </p:txBody>
      </p:sp>
      <p:sp>
        <p:nvSpPr>
          <p:cNvPr id="3" name="Content Placeholder 2"/>
          <p:cNvSpPr>
            <a:spLocks noGrp="1"/>
          </p:cNvSpPr>
          <p:nvPr>
            <p:ph idx="1"/>
          </p:nvPr>
        </p:nvSpPr>
        <p:spPr>
          <a:xfrm>
            <a:off x="838200" y="1417662"/>
            <a:ext cx="10515600" cy="4786190"/>
          </a:xfrm>
        </p:spPr>
        <p:txBody>
          <a:bodyPr>
            <a:normAutofit/>
          </a:bodyPr>
          <a:lstStyle/>
          <a:p>
            <a:pPr marL="0" indent="0">
              <a:buNone/>
            </a:pPr>
            <a:r>
              <a:rPr lang="en-US" b="1" dirty="0" smtClean="0"/>
              <a:t>Powershell script in MP3Player starter app:</a:t>
            </a:r>
          </a:p>
          <a:p>
            <a:r>
              <a:rPr lang="en-US" dirty="0" smtClean="0"/>
              <a:t>Script location in the project: MP3data/GenerateMp3Header.ps1</a:t>
            </a:r>
          </a:p>
          <a:p>
            <a:pPr lvl="0"/>
            <a:r>
              <a:rPr lang="en-US" dirty="0" smtClean="0">
                <a:solidFill>
                  <a:prstClr val="black"/>
                </a:solidFill>
              </a:rPr>
              <a:t>You may need to allow PS scripts to run on your machine, so launch Powershell in administrator mode:</a:t>
            </a:r>
          </a:p>
          <a:p>
            <a:pPr lvl="1"/>
            <a:r>
              <a:rPr lang="en-US" dirty="0" smtClean="0">
                <a:solidFill>
                  <a:prstClr val="black"/>
                </a:solidFill>
              </a:rPr>
              <a:t>Locate Powershell app in start menu</a:t>
            </a:r>
          </a:p>
          <a:p>
            <a:pPr lvl="1"/>
            <a:r>
              <a:rPr lang="en-US" dirty="0" smtClean="0">
                <a:solidFill>
                  <a:prstClr val="black"/>
                </a:solidFill>
              </a:rPr>
              <a:t>Right-click/Run as Administrator</a:t>
            </a:r>
          </a:p>
          <a:p>
            <a:pPr lvl="1"/>
            <a:r>
              <a:rPr lang="en-US" dirty="0" smtClean="0">
                <a:solidFill>
                  <a:prstClr val="black"/>
                </a:solidFill>
              </a:rPr>
              <a:t>To allow Powershell scripts to run enter this command:</a:t>
            </a:r>
          </a:p>
          <a:p>
            <a:pPr lvl="2"/>
            <a:r>
              <a:rPr lang="en-US" dirty="0" smtClean="0">
                <a:solidFill>
                  <a:prstClr val="black"/>
                </a:solidFill>
              </a:rPr>
              <a:t>Set-ExecutionPolicy Bypass</a:t>
            </a:r>
          </a:p>
          <a:p>
            <a:r>
              <a:rPr lang="en-US" dirty="0" smtClean="0">
                <a:solidFill>
                  <a:prstClr val="black"/>
                </a:solidFill>
              </a:rPr>
              <a:t>Powershell has an inconvenient way of determining the current path, so just use full filepathnames as shown in the example in the script</a:t>
            </a:r>
            <a:endParaRPr lang="en-US" dirty="0">
              <a:solidFill>
                <a:prstClr val="black"/>
              </a:solidFill>
            </a:endParaRPr>
          </a:p>
          <a:p>
            <a:pPr marL="0" indent="0">
              <a:buNone/>
            </a:pPr>
            <a:endParaRPr lang="en-US" sz="1600" dirty="0" smtClean="0">
              <a:latin typeface="Lucida Console" panose="020B0609040504020204" pitchFamily="49" charset="0"/>
            </a:endParaRPr>
          </a:p>
        </p:txBody>
      </p:sp>
      <p:sp>
        <p:nvSpPr>
          <p:cNvPr id="4" name="Slide Number Placeholder 3"/>
          <p:cNvSpPr>
            <a:spLocks noGrp="1"/>
          </p:cNvSpPr>
          <p:nvPr>
            <p:ph type="sldNum" sz="quarter" idx="12"/>
          </p:nvPr>
        </p:nvSpPr>
        <p:spPr/>
        <p:txBody>
          <a:bodyPr/>
          <a:lstStyle/>
          <a:p>
            <a:fld id="{F9E463A4-CC55-4EB3-8549-8876C08BF813}" type="slidenum">
              <a:rPr lang="en-US" smtClean="0"/>
              <a:t>16</a:t>
            </a:fld>
            <a:endParaRPr lang="en-US" dirty="0"/>
          </a:p>
        </p:txBody>
      </p:sp>
      <p:sp>
        <p:nvSpPr>
          <p:cNvPr id="5" name="Content Placeholder 2"/>
          <p:cNvSpPr txBox="1">
            <a:spLocks/>
          </p:cNvSpPr>
          <p:nvPr/>
        </p:nvSpPr>
        <p:spPr>
          <a:xfrm>
            <a:off x="6856829" y="1417662"/>
            <a:ext cx="474667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p:txBody>
      </p:sp>
    </p:spTree>
    <p:extLst>
      <p:ext uri="{BB962C8B-B14F-4D97-AF65-F5344CB8AC3E}">
        <p14:creationId xmlns:p14="http://schemas.microsoft.com/office/powerpoint/2010/main" val="37855070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Audacity</a:t>
            </a:r>
            <a:endParaRPr lang="en-US" dirty="0"/>
          </a:p>
        </p:txBody>
      </p:sp>
      <p:sp>
        <p:nvSpPr>
          <p:cNvPr id="3" name="Content Placeholder 2"/>
          <p:cNvSpPr>
            <a:spLocks noGrp="1"/>
          </p:cNvSpPr>
          <p:nvPr>
            <p:ph idx="1"/>
          </p:nvPr>
        </p:nvSpPr>
        <p:spPr/>
        <p:txBody>
          <a:bodyPr>
            <a:normAutofit/>
          </a:bodyPr>
          <a:lstStyle/>
          <a:p>
            <a:pPr marL="0" indent="0">
              <a:buNone/>
            </a:pPr>
            <a:r>
              <a:rPr lang="en-US" b="1" dirty="0"/>
              <a:t>Audacity</a:t>
            </a:r>
            <a:r>
              <a:rPr lang="en-US" dirty="0"/>
              <a:t>® is free, open source, cross-platform audio </a:t>
            </a:r>
            <a:r>
              <a:rPr lang="en-US" b="1" dirty="0"/>
              <a:t>software</a:t>
            </a:r>
            <a:r>
              <a:rPr lang="en-US" dirty="0"/>
              <a:t> for multi-track recording and editing</a:t>
            </a:r>
            <a:r>
              <a:rPr lang="en-US" dirty="0" smtClean="0"/>
              <a:t>.</a:t>
            </a:r>
          </a:p>
          <a:p>
            <a:r>
              <a:rPr lang="en-US" dirty="0" smtClean="0"/>
              <a:t>Can select a portion of audio track and “Export audio …”</a:t>
            </a:r>
          </a:p>
          <a:p>
            <a:r>
              <a:rPr lang="en-US" dirty="0" smtClean="0"/>
              <a:t>Can select bit rate for MP3 export</a:t>
            </a:r>
          </a:p>
        </p:txBody>
      </p:sp>
      <p:sp>
        <p:nvSpPr>
          <p:cNvPr id="4" name="Slide Number Placeholder 3"/>
          <p:cNvSpPr>
            <a:spLocks noGrp="1"/>
          </p:cNvSpPr>
          <p:nvPr>
            <p:ph type="sldNum" sz="quarter" idx="12"/>
          </p:nvPr>
        </p:nvSpPr>
        <p:spPr/>
        <p:txBody>
          <a:bodyPr/>
          <a:lstStyle/>
          <a:p>
            <a:fld id="{F9E463A4-CC55-4EB3-8549-8876C08BF813}" type="slidenum">
              <a:rPr lang="en-US" smtClean="0"/>
              <a:t>17</a:t>
            </a:fld>
            <a:endParaRPr lang="en-US" dirty="0"/>
          </a:p>
        </p:txBody>
      </p:sp>
    </p:spTree>
    <p:extLst>
      <p:ext uri="{BB962C8B-B14F-4D97-AF65-F5344CB8AC3E}">
        <p14:creationId xmlns:p14="http://schemas.microsoft.com/office/powerpoint/2010/main" val="404812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MP3 bit rates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Handling high MP3 bit rates</a:t>
            </a:r>
          </a:p>
          <a:p>
            <a:r>
              <a:rPr lang="en-US" dirty="0" smtClean="0"/>
              <a:t>MP3 is a lossy audio compression format</a:t>
            </a:r>
          </a:p>
          <a:p>
            <a:r>
              <a:rPr lang="en-US" dirty="0" smtClean="0"/>
              <a:t>Bit rate can vary from file to file, even within a file</a:t>
            </a:r>
          </a:p>
          <a:p>
            <a:r>
              <a:rPr lang="en-US" dirty="0" smtClean="0"/>
              <a:t>Highest standard bit rate is 320 kbit/s</a:t>
            </a:r>
          </a:p>
          <a:p>
            <a:r>
              <a:rPr lang="en-US" dirty="0" smtClean="0"/>
              <a:t>Problem: we have up to 3 devices contending for exclusive access to the SPI bus (MP3 chip, LCD, SD)</a:t>
            </a:r>
          </a:p>
          <a:p>
            <a:pPr marL="0" indent="0">
              <a:buNone/>
            </a:pPr>
            <a:endParaRPr lang="en-US" dirty="0" smtClean="0"/>
          </a:p>
        </p:txBody>
      </p:sp>
      <p:sp>
        <p:nvSpPr>
          <p:cNvPr id="4" name="Slide Number Placeholder 3"/>
          <p:cNvSpPr>
            <a:spLocks noGrp="1"/>
          </p:cNvSpPr>
          <p:nvPr>
            <p:ph type="sldNum" sz="quarter" idx="12"/>
          </p:nvPr>
        </p:nvSpPr>
        <p:spPr/>
        <p:txBody>
          <a:bodyPr/>
          <a:lstStyle/>
          <a:p>
            <a:fld id="{F9E463A4-CC55-4EB3-8549-8876C08BF813}" type="slidenum">
              <a:rPr lang="en-US" smtClean="0"/>
              <a:t>18</a:t>
            </a:fld>
            <a:endParaRPr lang="en-US" dirty="0"/>
          </a:p>
        </p:txBody>
      </p:sp>
    </p:spTree>
    <p:extLst>
      <p:ext uri="{BB962C8B-B14F-4D97-AF65-F5344CB8AC3E}">
        <p14:creationId xmlns:p14="http://schemas.microsoft.com/office/powerpoint/2010/main" val="271025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MP3 bit rates</a:t>
            </a:r>
          </a:p>
        </p:txBody>
      </p:sp>
      <p:sp>
        <p:nvSpPr>
          <p:cNvPr id="3" name="Content Placeholder 2"/>
          <p:cNvSpPr>
            <a:spLocks noGrp="1"/>
          </p:cNvSpPr>
          <p:nvPr>
            <p:ph idx="1"/>
          </p:nvPr>
        </p:nvSpPr>
        <p:spPr/>
        <p:txBody>
          <a:bodyPr>
            <a:normAutofit/>
          </a:bodyPr>
          <a:lstStyle/>
          <a:p>
            <a:pPr marL="0" indent="0">
              <a:buNone/>
            </a:pPr>
            <a:r>
              <a:rPr lang="en-US" b="1" dirty="0" smtClean="0"/>
              <a:t>Handling high MP3 bit rates</a:t>
            </a:r>
          </a:p>
          <a:p>
            <a:r>
              <a:rPr lang="en-US" dirty="0" smtClean="0"/>
              <a:t>Vs1053 chip asserts DREQ high when it is ready for data</a:t>
            </a:r>
          </a:p>
          <a:p>
            <a:r>
              <a:rPr lang="en-US" b="1" dirty="0" smtClean="0"/>
              <a:t>It will accept a </a:t>
            </a:r>
            <a:r>
              <a:rPr lang="en-US" b="1" u="sng" dirty="0" smtClean="0"/>
              <a:t>minimum</a:t>
            </a:r>
            <a:r>
              <a:rPr lang="en-US" b="1" dirty="0" smtClean="0"/>
              <a:t> of 32 bytes when DREQ is high</a:t>
            </a:r>
          </a:p>
          <a:p>
            <a:r>
              <a:rPr lang="en-US" dirty="0" smtClean="0"/>
              <a:t>Problem: if the file is encoded at 320 kbit/s it will take as little as 0.8 ms to play 32 bytes – result: 0.8 ms music</a:t>
            </a:r>
            <a:r>
              <a:rPr lang="en-US" dirty="0"/>
              <a:t> </a:t>
            </a:r>
            <a:r>
              <a:rPr lang="en-US" dirty="0" smtClean="0"/>
              <a:t>then we need another 32 bytes</a:t>
            </a:r>
          </a:p>
          <a:p>
            <a:r>
              <a:rPr lang="en-US" dirty="0" smtClean="0"/>
              <a:t>However, Vs1053 internal buffer holds up to 2048 bytes</a:t>
            </a:r>
          </a:p>
          <a:p>
            <a:r>
              <a:rPr lang="en-US" dirty="0" smtClean="0"/>
              <a:t>Solution: we keep feeding 32-bytes to the decoder while DREQ is high and only delay the streaming task when DREQ goes low.</a:t>
            </a:r>
          </a:p>
        </p:txBody>
      </p:sp>
      <p:sp>
        <p:nvSpPr>
          <p:cNvPr id="4" name="Slide Number Placeholder 3"/>
          <p:cNvSpPr>
            <a:spLocks noGrp="1"/>
          </p:cNvSpPr>
          <p:nvPr>
            <p:ph type="sldNum" sz="quarter" idx="12"/>
          </p:nvPr>
        </p:nvSpPr>
        <p:spPr/>
        <p:txBody>
          <a:bodyPr/>
          <a:lstStyle/>
          <a:p>
            <a:fld id="{F9E463A4-CC55-4EB3-8549-8876C08BF813}" type="slidenum">
              <a:rPr lang="en-US" smtClean="0"/>
              <a:t>19</a:t>
            </a:fld>
            <a:endParaRPr lang="en-US" dirty="0"/>
          </a:p>
        </p:txBody>
      </p:sp>
    </p:spTree>
    <p:extLst>
      <p:ext uri="{BB962C8B-B14F-4D97-AF65-F5344CB8AC3E}">
        <p14:creationId xmlns:p14="http://schemas.microsoft.com/office/powerpoint/2010/main" val="232371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700"/>
            <a:ext cx="10515600" cy="1325563"/>
          </a:xfrm>
        </p:spPr>
        <p:txBody>
          <a:bodyPr anchor="t">
            <a:normAutofit/>
          </a:bodyPr>
          <a:lstStyle/>
          <a:p>
            <a:r>
              <a:rPr lang="en-US" dirty="0" smtClean="0"/>
              <a:t>Looking ahead</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18803942"/>
              </p:ext>
            </p:extLst>
          </p:nvPr>
        </p:nvGraphicFramePr>
        <p:xfrm>
          <a:off x="838200" y="657225"/>
          <a:ext cx="8908774" cy="5254570"/>
        </p:xfrm>
        <a:graphic>
          <a:graphicData uri="http://schemas.openxmlformats.org/drawingml/2006/table">
            <a:tbl>
              <a:tblPr firstRow="1" bandRow="1">
                <a:tableStyleId>{5C22544A-7EE6-4342-B048-85BDC9FD1C3A}</a:tableStyleId>
              </a:tblPr>
              <a:tblGrid>
                <a:gridCol w="2524125"/>
                <a:gridCol w="3120771"/>
                <a:gridCol w="3263878"/>
              </a:tblGrid>
              <a:tr h="351826">
                <a:tc>
                  <a:txBody>
                    <a:bodyPr/>
                    <a:lstStyle/>
                    <a:p>
                      <a:r>
                        <a:rPr lang="en-US" dirty="0" smtClean="0"/>
                        <a:t>Date</a:t>
                      </a:r>
                      <a:endParaRPr lang="en-US" dirty="0"/>
                    </a:p>
                  </a:txBody>
                  <a:tcPr/>
                </a:tc>
                <a:tc>
                  <a:txBody>
                    <a:bodyPr/>
                    <a:lstStyle/>
                    <a:p>
                      <a:r>
                        <a:rPr lang="en-US" dirty="0" smtClean="0"/>
                        <a:t>Lecture number</a:t>
                      </a:r>
                      <a:endParaRPr lang="en-US" dirty="0"/>
                    </a:p>
                  </a:txBody>
                  <a:tcPr/>
                </a:tc>
                <a:tc>
                  <a:txBody>
                    <a:bodyPr/>
                    <a:lstStyle/>
                    <a:p>
                      <a:r>
                        <a:rPr lang="en-US" dirty="0" smtClean="0"/>
                        <a:t>Assignment</a:t>
                      </a:r>
                      <a:endParaRPr lang="en-US" dirty="0"/>
                    </a:p>
                  </a:txBody>
                  <a:tcPr/>
                </a:tc>
              </a:tr>
              <a:tr h="351826">
                <a:tc>
                  <a:txBody>
                    <a:bodyPr/>
                    <a:lstStyle/>
                    <a:p>
                      <a:r>
                        <a:rPr lang="en-US" dirty="0" smtClean="0"/>
                        <a:t>1/6</a:t>
                      </a:r>
                      <a:endParaRPr lang="en-US" dirty="0"/>
                    </a:p>
                  </a:txBody>
                  <a:tcPr/>
                </a:tc>
                <a:tc>
                  <a:txBody>
                    <a:bodyPr/>
                    <a:lstStyle/>
                    <a:p>
                      <a:r>
                        <a:rPr lang="en-US" dirty="0" smtClean="0"/>
                        <a:t>L1</a:t>
                      </a:r>
                      <a:endParaRPr lang="en-US" dirty="0"/>
                    </a:p>
                  </a:txBody>
                  <a:tcPr/>
                </a:tc>
                <a:tc>
                  <a:txBody>
                    <a:bodyPr/>
                    <a:lstStyle/>
                    <a:p>
                      <a:r>
                        <a:rPr lang="en-US" dirty="0" smtClean="0"/>
                        <a:t>A1 due* before L2</a:t>
                      </a:r>
                      <a:endParaRPr lang="en-US" dirty="0"/>
                    </a:p>
                  </a:txBody>
                  <a:tcPr/>
                </a:tc>
              </a:tr>
              <a:tr h="351826">
                <a:tc>
                  <a:txBody>
                    <a:bodyPr/>
                    <a:lstStyle/>
                    <a:p>
                      <a:r>
                        <a:rPr lang="en-US" dirty="0" smtClean="0"/>
                        <a:t>1/13</a:t>
                      </a:r>
                      <a:endParaRPr lang="en-US" dirty="0"/>
                    </a:p>
                  </a:txBody>
                  <a:tcPr>
                    <a:solidFill>
                      <a:srgbClr val="EAEFF7"/>
                    </a:solidFill>
                  </a:tcPr>
                </a:tc>
                <a:tc>
                  <a:txBody>
                    <a:bodyPr/>
                    <a:lstStyle/>
                    <a:p>
                      <a:r>
                        <a:rPr lang="en-US" dirty="0" smtClean="0"/>
                        <a:t>L2</a:t>
                      </a:r>
                      <a:endParaRPr lang="en-US" dirty="0"/>
                    </a:p>
                  </a:txBody>
                  <a:tcPr>
                    <a:solidFill>
                      <a:srgbClr val="EAEFF7"/>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A2 due before L3</a:t>
                      </a:r>
                    </a:p>
                  </a:txBody>
                  <a:tcPr>
                    <a:solidFill>
                      <a:srgbClr val="EAEFF7"/>
                    </a:solidFill>
                  </a:tcPr>
                </a:tc>
              </a:tr>
              <a:tr h="351826">
                <a:tc>
                  <a:txBody>
                    <a:bodyPr/>
                    <a:lstStyle/>
                    <a:p>
                      <a:r>
                        <a:rPr lang="en-US" dirty="0" smtClean="0"/>
                        <a:t>1/20</a:t>
                      </a:r>
                    </a:p>
                  </a:txBody>
                  <a:tcPr>
                    <a:solidFill>
                      <a:srgbClr val="D2DEEF"/>
                    </a:solidFill>
                  </a:tcPr>
                </a:tc>
                <a:tc>
                  <a:txBody>
                    <a:bodyPr/>
                    <a:lstStyle/>
                    <a:p>
                      <a:r>
                        <a:rPr lang="en-US" dirty="0" smtClean="0"/>
                        <a:t>L3</a:t>
                      </a:r>
                      <a:endParaRPr lang="en-US" dirty="0"/>
                    </a:p>
                  </a:txBody>
                  <a:tcPr>
                    <a:solidFill>
                      <a:srgbClr val="D2DEEF"/>
                    </a:solidFill>
                  </a:tcPr>
                </a:tc>
                <a:tc>
                  <a:txBody>
                    <a:bodyPr/>
                    <a:lstStyle/>
                    <a:p>
                      <a:r>
                        <a:rPr lang="en-US" dirty="0" smtClean="0"/>
                        <a:t>A3</a:t>
                      </a:r>
                      <a:r>
                        <a:rPr lang="en-US" baseline="0" dirty="0" smtClean="0"/>
                        <a:t> due before L4</a:t>
                      </a:r>
                      <a:endParaRPr lang="en-US" dirty="0"/>
                    </a:p>
                  </a:txBody>
                  <a:tcPr>
                    <a:solidFill>
                      <a:srgbClr val="D2DEEF"/>
                    </a:solidFill>
                  </a:tcPr>
                </a:tc>
              </a:tr>
              <a:tr h="351826">
                <a:tc>
                  <a:txBody>
                    <a:bodyPr/>
                    <a:lstStyle/>
                    <a:p>
                      <a:r>
                        <a:rPr lang="en-US" dirty="0" smtClean="0"/>
                        <a:t>1/27</a:t>
                      </a:r>
                      <a:endParaRPr lang="en-US" dirty="0"/>
                    </a:p>
                  </a:txBody>
                  <a:tcPr>
                    <a:solidFill>
                      <a:srgbClr val="EAEFF7"/>
                    </a:solidFill>
                  </a:tcPr>
                </a:tc>
                <a:tc>
                  <a:txBody>
                    <a:bodyPr/>
                    <a:lstStyle/>
                    <a:p>
                      <a:r>
                        <a:rPr lang="en-US" dirty="0" smtClean="0"/>
                        <a:t>L</a:t>
                      </a:r>
                      <a:r>
                        <a:rPr lang="en-US" baseline="0" dirty="0" smtClean="0"/>
                        <a:t>4</a:t>
                      </a:r>
                      <a:endParaRPr lang="en-US" dirty="0"/>
                    </a:p>
                  </a:txBody>
                  <a:tcPr>
                    <a:solidFill>
                      <a:srgbClr val="EAEFF7"/>
                    </a:solidFill>
                  </a:tcPr>
                </a:tc>
                <a:tc>
                  <a:txBody>
                    <a:bodyPr/>
                    <a:lstStyle/>
                    <a:p>
                      <a:r>
                        <a:rPr lang="en-US" dirty="0" smtClean="0"/>
                        <a:t>A4 due before L5</a:t>
                      </a:r>
                      <a:endParaRPr lang="en-US" dirty="0"/>
                    </a:p>
                  </a:txBody>
                  <a:tcPr>
                    <a:solidFill>
                      <a:srgbClr val="EAEFF7"/>
                    </a:solidFill>
                  </a:tcPr>
                </a:tc>
              </a:tr>
              <a:tr h="351826">
                <a:tc>
                  <a:txBody>
                    <a:bodyPr/>
                    <a:lstStyle/>
                    <a:p>
                      <a:r>
                        <a:rPr lang="en-US" dirty="0" smtClean="0"/>
                        <a:t>2/3</a:t>
                      </a:r>
                      <a:endParaRPr lang="en-US" dirty="0"/>
                    </a:p>
                  </a:txBody>
                  <a:tcPr>
                    <a:solidFill>
                      <a:srgbClr val="D2DEEF"/>
                    </a:solidFill>
                  </a:tcPr>
                </a:tc>
                <a:tc>
                  <a:txBody>
                    <a:bodyPr/>
                    <a:lstStyle/>
                    <a:p>
                      <a:r>
                        <a:rPr lang="en-US" dirty="0" smtClean="0"/>
                        <a:t>L5</a:t>
                      </a:r>
                      <a:endParaRPr lang="en-US" dirty="0"/>
                    </a:p>
                  </a:txBody>
                  <a:tcPr>
                    <a:solidFill>
                      <a:srgbClr val="D2DEE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A5</a:t>
                      </a:r>
                      <a:r>
                        <a:rPr lang="en-US" baseline="0" dirty="0" smtClean="0"/>
                        <a:t> due before L7,</a:t>
                      </a:r>
                      <a:endParaRPr lang="en-US" dirty="0" smtClean="0"/>
                    </a:p>
                    <a:p>
                      <a:r>
                        <a:rPr lang="en-US" dirty="0" smtClean="0"/>
                        <a:t>Project due before</a:t>
                      </a:r>
                      <a:r>
                        <a:rPr lang="en-US" baseline="0" dirty="0" smtClean="0"/>
                        <a:t> L10</a:t>
                      </a:r>
                      <a:endParaRPr lang="en-US" dirty="0" smtClean="0"/>
                    </a:p>
                  </a:txBody>
                  <a:tcPr>
                    <a:solidFill>
                      <a:srgbClr val="D2DEEF"/>
                    </a:solidFill>
                  </a:tcPr>
                </a:tc>
              </a:tr>
              <a:tr h="408250">
                <a:tc>
                  <a:txBody>
                    <a:bodyPr/>
                    <a:lstStyle/>
                    <a:p>
                      <a:r>
                        <a:rPr lang="en-US" dirty="0" smtClean="0"/>
                        <a:t>2/10</a:t>
                      </a:r>
                      <a:endParaRPr lang="en-US" dirty="0"/>
                    </a:p>
                  </a:txBody>
                  <a:tcPr>
                    <a:solidFill>
                      <a:srgbClr val="EAEFF7"/>
                    </a:solidFill>
                  </a:tcPr>
                </a:tc>
                <a:tc>
                  <a:txBody>
                    <a:bodyPr/>
                    <a:lstStyle/>
                    <a:p>
                      <a:r>
                        <a:rPr lang="en-US" dirty="0" smtClean="0"/>
                        <a:t>L6</a:t>
                      </a:r>
                      <a:endParaRPr lang="en-US" dirty="0"/>
                    </a:p>
                  </a:txBody>
                  <a:tcPr>
                    <a:solidFill>
                      <a:srgbClr val="EAEFF7"/>
                    </a:solidFill>
                  </a:tcPr>
                </a:tc>
                <a:tc>
                  <a:txBody>
                    <a:bodyPr/>
                    <a:lstStyle/>
                    <a:p>
                      <a:endParaRPr lang="en-US" dirty="0"/>
                    </a:p>
                  </a:txBody>
                  <a:tcPr>
                    <a:solidFill>
                      <a:srgbClr val="EAEFF7"/>
                    </a:solidFill>
                  </a:tcPr>
                </a:tc>
              </a:tr>
              <a:tr h="351826">
                <a:tc>
                  <a:txBody>
                    <a:bodyPr/>
                    <a:lstStyle/>
                    <a:p>
                      <a:r>
                        <a:rPr lang="en-US" dirty="0" smtClean="0"/>
                        <a:t>2/17</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Holiday</a:t>
                      </a:r>
                      <a:r>
                        <a:rPr lang="en-US" baseline="0" dirty="0" smtClean="0"/>
                        <a:t> – enjoy!</a:t>
                      </a:r>
                      <a:endParaRPr lang="en-US" dirty="0" smtClean="0"/>
                    </a:p>
                  </a:txBody>
                  <a:tcPr>
                    <a:solidFill>
                      <a:srgbClr val="D2DEEF"/>
                    </a:solidFill>
                  </a:tcPr>
                </a:tc>
                <a:tc>
                  <a:txBody>
                    <a:bodyPr/>
                    <a:lstStyle/>
                    <a:p>
                      <a:endParaRPr lang="en-US" dirty="0"/>
                    </a:p>
                  </a:txBody>
                  <a:tcPr/>
                </a:tc>
              </a:tr>
              <a:tr h="351826">
                <a:tc>
                  <a:txBody>
                    <a:bodyPr/>
                    <a:lstStyle/>
                    <a:p>
                      <a:r>
                        <a:rPr lang="en-US" dirty="0" smtClean="0"/>
                        <a:t>2/24</a:t>
                      </a:r>
                      <a:endParaRPr lang="en-US" dirty="0"/>
                    </a:p>
                  </a:txBody>
                  <a:tcPr>
                    <a:solidFill>
                      <a:srgbClr val="FFFF00"/>
                    </a:solidFill>
                  </a:tcPr>
                </a:tc>
                <a:tc>
                  <a:txBody>
                    <a:bodyPr/>
                    <a:lstStyle/>
                    <a:p>
                      <a:r>
                        <a:rPr lang="en-US" dirty="0" smtClean="0"/>
                        <a:t>L7</a:t>
                      </a:r>
                      <a:endParaRPr lang="en-US" dirty="0"/>
                    </a:p>
                  </a:txBody>
                  <a:tcPr>
                    <a:solidFill>
                      <a:srgbClr val="FFFF00"/>
                    </a:solidFill>
                  </a:tcPr>
                </a:tc>
                <a:tc>
                  <a:txBody>
                    <a:bodyPr/>
                    <a:lstStyle/>
                    <a:p>
                      <a:endParaRPr lang="en-US" dirty="0"/>
                    </a:p>
                  </a:txBody>
                  <a:tcPr>
                    <a:solidFill>
                      <a:srgbClr val="FFFF00"/>
                    </a:solidFill>
                  </a:tcPr>
                </a:tc>
              </a:tr>
              <a:tr h="351826">
                <a:tc>
                  <a:txBody>
                    <a:bodyPr/>
                    <a:lstStyle/>
                    <a:p>
                      <a:r>
                        <a:rPr lang="en-US" dirty="0" smtClean="0"/>
                        <a:t>3/2</a:t>
                      </a:r>
                      <a:endParaRPr lang="en-US" dirty="0"/>
                    </a:p>
                  </a:txBody>
                  <a:tcPr/>
                </a:tc>
                <a:tc>
                  <a:txBody>
                    <a:bodyPr/>
                    <a:lstStyle/>
                    <a:p>
                      <a:r>
                        <a:rPr lang="en-US" dirty="0" smtClean="0"/>
                        <a:t>L8,</a:t>
                      </a:r>
                      <a:r>
                        <a:rPr lang="en-US" baseline="0" dirty="0" smtClean="0"/>
                        <a:t> </a:t>
                      </a:r>
                      <a:r>
                        <a:rPr lang="en-US" dirty="0" smtClean="0"/>
                        <a:t> Guest Lecture: Bill Lamie (CEO) &amp; Yuxin Zhou VP Eng of Express Logic</a:t>
                      </a:r>
                      <a:endParaRPr lang="en-US" dirty="0"/>
                    </a:p>
                  </a:txBody>
                  <a:tcPr/>
                </a:tc>
                <a:tc>
                  <a:txBody>
                    <a:bodyPr/>
                    <a:lstStyle/>
                    <a:p>
                      <a:endParaRPr lang="en-US" dirty="0"/>
                    </a:p>
                  </a:txBody>
                  <a:tcPr/>
                </a:tc>
              </a:tr>
              <a:tr h="351826">
                <a:tc>
                  <a:txBody>
                    <a:bodyPr/>
                    <a:lstStyle/>
                    <a:p>
                      <a:r>
                        <a:rPr lang="en-US" dirty="0" smtClean="0"/>
                        <a:t>3/9</a:t>
                      </a:r>
                      <a:endParaRPr lang="en-US" dirty="0"/>
                    </a:p>
                  </a:txBody>
                  <a:tcPr>
                    <a:solidFill>
                      <a:srgbClr val="EAEFF7"/>
                    </a:solidFill>
                  </a:tcPr>
                </a:tc>
                <a:tc>
                  <a:txBody>
                    <a:bodyPr/>
                    <a:lstStyle/>
                    <a:p>
                      <a:r>
                        <a:rPr lang="en-US" dirty="0" smtClean="0"/>
                        <a:t>L9</a:t>
                      </a:r>
                      <a:endParaRPr lang="en-US" dirty="0"/>
                    </a:p>
                  </a:txBody>
                  <a:tcPr/>
                </a:tc>
                <a:tc>
                  <a:txBody>
                    <a:bodyPr/>
                    <a:lstStyle/>
                    <a:p>
                      <a:endParaRPr lang="en-US" dirty="0"/>
                    </a:p>
                  </a:txBody>
                  <a:tcPr/>
                </a:tc>
              </a:tr>
              <a:tr h="351826">
                <a:tc>
                  <a:txBody>
                    <a:bodyPr/>
                    <a:lstStyle/>
                    <a:p>
                      <a:r>
                        <a:rPr lang="en-US" dirty="0" smtClean="0"/>
                        <a:t>3/16</a:t>
                      </a:r>
                      <a:endParaRPr lang="en-US" dirty="0"/>
                    </a:p>
                  </a:txBody>
                  <a:tcPr>
                    <a:solidFill>
                      <a:srgbClr val="D2DEEF"/>
                    </a:solidFill>
                  </a:tcPr>
                </a:tc>
                <a:tc>
                  <a:txBody>
                    <a:bodyPr/>
                    <a:lstStyle/>
                    <a:p>
                      <a:r>
                        <a:rPr lang="en-US" dirty="0" smtClean="0"/>
                        <a:t>L10 – Student presentations</a:t>
                      </a:r>
                      <a:endParaRPr lang="en-US" dirty="0"/>
                    </a:p>
                  </a:txBody>
                  <a:tcPr/>
                </a:tc>
                <a:tc>
                  <a:txBody>
                    <a:bodyPr/>
                    <a:lstStyle/>
                    <a:p>
                      <a:endParaRPr lang="en-US" dirty="0"/>
                    </a:p>
                  </a:txBody>
                  <a:tcPr/>
                </a:tc>
              </a:tr>
            </a:tbl>
          </a:graphicData>
        </a:graphic>
      </p:graphicFrame>
      <p:sp>
        <p:nvSpPr>
          <p:cNvPr id="4" name="Slide Number Placeholder 3"/>
          <p:cNvSpPr>
            <a:spLocks noGrp="1"/>
          </p:cNvSpPr>
          <p:nvPr>
            <p:ph type="sldNum" sz="quarter" idx="12"/>
          </p:nvPr>
        </p:nvSpPr>
        <p:spPr/>
        <p:txBody>
          <a:bodyPr/>
          <a:lstStyle/>
          <a:p>
            <a:fld id="{F9E463A4-CC55-4EB3-8549-8876C08BF813}" type="slidenum">
              <a:rPr lang="en-US" smtClean="0"/>
              <a:t>2</a:t>
            </a:fld>
            <a:endParaRPr lang="en-US" dirty="0"/>
          </a:p>
        </p:txBody>
      </p:sp>
      <p:sp>
        <p:nvSpPr>
          <p:cNvPr id="6" name="TextBox 5"/>
          <p:cNvSpPr txBox="1"/>
          <p:nvPr/>
        </p:nvSpPr>
        <p:spPr>
          <a:xfrm>
            <a:off x="914400" y="5880100"/>
            <a:ext cx="4762009" cy="369332"/>
          </a:xfrm>
          <a:prstGeom prst="rect">
            <a:avLst/>
          </a:prstGeom>
          <a:noFill/>
        </p:spPr>
        <p:txBody>
          <a:bodyPr wrap="none" rtlCol="0">
            <a:spAutoFit/>
          </a:bodyPr>
          <a:lstStyle/>
          <a:p>
            <a:r>
              <a:rPr lang="en-US" dirty="0" smtClean="0"/>
              <a:t>* Assignments are due Sunday night at 11:59 PM</a:t>
            </a:r>
            <a:endParaRPr lang="en-US" dirty="0"/>
          </a:p>
        </p:txBody>
      </p:sp>
    </p:spTree>
    <p:extLst>
      <p:ext uri="{BB962C8B-B14F-4D97-AF65-F5344CB8AC3E}">
        <p14:creationId xmlns:p14="http://schemas.microsoft.com/office/powerpoint/2010/main" val="19776392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MP3 bit rates</a:t>
            </a:r>
          </a:p>
        </p:txBody>
      </p:sp>
      <p:sp>
        <p:nvSpPr>
          <p:cNvPr id="3" name="Content Placeholder 2"/>
          <p:cNvSpPr>
            <a:spLocks noGrp="1"/>
          </p:cNvSpPr>
          <p:nvPr>
            <p:ph idx="1"/>
          </p:nvPr>
        </p:nvSpPr>
        <p:spPr>
          <a:xfrm>
            <a:off x="838200" y="1690688"/>
            <a:ext cx="10515600" cy="4521426"/>
          </a:xfrm>
        </p:spPr>
        <p:txBody>
          <a:bodyPr>
            <a:normAutofit/>
          </a:bodyPr>
          <a:lstStyle/>
          <a:p>
            <a:pPr marL="0" indent="0">
              <a:buNone/>
            </a:pPr>
            <a:r>
              <a:rPr lang="en-US" b="1" dirty="0" smtClean="0"/>
              <a:t>Logic to allow high MP3 bit rates</a:t>
            </a:r>
          </a:p>
          <a:p>
            <a:r>
              <a:rPr lang="en-US" dirty="0" smtClean="0"/>
              <a:t>Low level streaming logic (built in to PJDF driver): </a:t>
            </a:r>
          </a:p>
          <a:p>
            <a:pPr lvl="1"/>
            <a:r>
              <a:rPr lang="en-US" dirty="0" smtClean="0"/>
              <a:t>Repeat:</a:t>
            </a:r>
          </a:p>
          <a:p>
            <a:pPr lvl="2"/>
            <a:r>
              <a:rPr lang="en-US" dirty="0" smtClean="0"/>
              <a:t>while </a:t>
            </a:r>
            <a:r>
              <a:rPr lang="en-US" dirty="0"/>
              <a:t>DREQ is </a:t>
            </a:r>
            <a:r>
              <a:rPr lang="en-US" dirty="0" smtClean="0"/>
              <a:t>low </a:t>
            </a:r>
          </a:p>
          <a:p>
            <a:pPr lvl="3"/>
            <a:r>
              <a:rPr lang="en-US" dirty="0" smtClean="0"/>
              <a:t>delay </a:t>
            </a:r>
            <a:r>
              <a:rPr lang="en-US" i="1" dirty="0" smtClean="0"/>
              <a:t>some</a:t>
            </a:r>
            <a:r>
              <a:rPr lang="en-US" dirty="0" smtClean="0"/>
              <a:t> ticks (allow lower priority tasks to run)</a:t>
            </a:r>
          </a:p>
          <a:p>
            <a:pPr lvl="2"/>
            <a:r>
              <a:rPr lang="en-US" dirty="0" smtClean="0"/>
              <a:t>send 32 bytes</a:t>
            </a:r>
          </a:p>
        </p:txBody>
      </p:sp>
      <p:sp>
        <p:nvSpPr>
          <p:cNvPr id="4" name="Slide Number Placeholder 3"/>
          <p:cNvSpPr>
            <a:spLocks noGrp="1"/>
          </p:cNvSpPr>
          <p:nvPr>
            <p:ph type="sldNum" sz="quarter" idx="12"/>
          </p:nvPr>
        </p:nvSpPr>
        <p:spPr/>
        <p:txBody>
          <a:bodyPr/>
          <a:lstStyle/>
          <a:p>
            <a:fld id="{F9E463A4-CC55-4EB3-8549-8876C08BF813}" type="slidenum">
              <a:rPr lang="en-US" smtClean="0"/>
              <a:t>20</a:t>
            </a:fld>
            <a:endParaRPr lang="en-US" dirty="0"/>
          </a:p>
        </p:txBody>
      </p:sp>
    </p:spTree>
    <p:extLst>
      <p:ext uri="{BB962C8B-B14F-4D97-AF65-F5344CB8AC3E}">
        <p14:creationId xmlns:p14="http://schemas.microsoft.com/office/powerpoint/2010/main" val="1496346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Reducing code footprint</a:t>
            </a:r>
            <a:endParaRPr lang="en-US" dirty="0"/>
          </a:p>
        </p:txBody>
      </p:sp>
      <p:sp>
        <p:nvSpPr>
          <p:cNvPr id="3" name="Content Placeholder 2"/>
          <p:cNvSpPr>
            <a:spLocks noGrp="1"/>
          </p:cNvSpPr>
          <p:nvPr>
            <p:ph idx="1"/>
          </p:nvPr>
        </p:nvSpPr>
        <p:spPr>
          <a:xfrm>
            <a:off x="838200" y="1690688"/>
            <a:ext cx="10515600" cy="4521426"/>
          </a:xfrm>
        </p:spPr>
        <p:txBody>
          <a:bodyPr>
            <a:normAutofit lnSpcReduction="10000"/>
          </a:bodyPr>
          <a:lstStyle/>
          <a:p>
            <a:r>
              <a:rPr lang="en-US" sz="3200" dirty="0" smtClean="0"/>
              <a:t>We are limited to 32kB </a:t>
            </a:r>
            <a:r>
              <a:rPr lang="en-US" sz="3200" i="1" dirty="0" smtClean="0"/>
              <a:t>Code </a:t>
            </a:r>
            <a:r>
              <a:rPr lang="en-US" sz="3200" dirty="0" smtClean="0"/>
              <a:t>by the IAR free license</a:t>
            </a:r>
          </a:p>
          <a:p>
            <a:r>
              <a:rPr lang="en-US" sz="3200" dirty="0" smtClean="0"/>
              <a:t>Find your project’s memory usage in .map file in the EWARM project Output folder</a:t>
            </a:r>
          </a:p>
          <a:p>
            <a:r>
              <a:rPr lang="en-US" sz="3200" dirty="0" smtClean="0"/>
              <a:t>Can remove uCOS unused features in App/uCOS/os_cfg.h</a:t>
            </a:r>
          </a:p>
          <a:p>
            <a:pPr lvl="1"/>
            <a:r>
              <a:rPr lang="en-US" dirty="0" smtClean="0"/>
              <a:t>Maybe reclaim 100’s of bytes</a:t>
            </a:r>
          </a:p>
          <a:p>
            <a:r>
              <a:rPr lang="en-US" dirty="0" smtClean="0"/>
              <a:t>SD card driver takes ~7kB of code </a:t>
            </a:r>
            <a:r>
              <a:rPr lang="en-US" dirty="0" smtClean="0">
                <a:sym typeface="Wingdings" panose="05000000000000000000" pitchFamily="2" charset="2"/>
              </a:rPr>
              <a:t> if you use it, you may have to eliminate some other features – trade-off.</a:t>
            </a:r>
          </a:p>
          <a:p>
            <a:r>
              <a:rPr lang="en-US" dirty="0" smtClean="0">
                <a:sym typeface="Wingdings" panose="05000000000000000000" pitchFamily="2" charset="2"/>
              </a:rPr>
              <a:t>If IAR Tiny stdio printf were not so small we could use our built-in printf 	</a:t>
            </a:r>
          </a:p>
          <a:p>
            <a:pPr lvl="1"/>
            <a:r>
              <a:rPr lang="en-US" dirty="0" smtClean="0">
                <a:sym typeface="Wingdings" panose="05000000000000000000" pitchFamily="2" charset="2"/>
              </a:rPr>
              <a:t>Caveat: ours is not thread safe, max int is 16 bits</a:t>
            </a:r>
          </a:p>
          <a:p>
            <a:pPr lvl="1"/>
            <a:endParaRPr lang="en-US" dirty="0" smtClean="0"/>
          </a:p>
        </p:txBody>
      </p:sp>
      <p:sp>
        <p:nvSpPr>
          <p:cNvPr id="4" name="Slide Number Placeholder 3"/>
          <p:cNvSpPr>
            <a:spLocks noGrp="1"/>
          </p:cNvSpPr>
          <p:nvPr>
            <p:ph type="sldNum" sz="quarter" idx="12"/>
          </p:nvPr>
        </p:nvSpPr>
        <p:spPr/>
        <p:txBody>
          <a:bodyPr/>
          <a:lstStyle/>
          <a:p>
            <a:fld id="{F9E463A4-CC55-4EB3-8549-8876C08BF813}" type="slidenum">
              <a:rPr lang="en-US" smtClean="0"/>
              <a:t>21</a:t>
            </a:fld>
            <a:endParaRPr lang="en-US" dirty="0"/>
          </a:p>
        </p:txBody>
      </p:sp>
    </p:spTree>
    <p:extLst>
      <p:ext uri="{BB962C8B-B14F-4D97-AF65-F5344CB8AC3E}">
        <p14:creationId xmlns:p14="http://schemas.microsoft.com/office/powerpoint/2010/main" val="1158458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270173"/>
          </a:xfrm>
        </p:spPr>
        <p:txBody>
          <a:bodyPr/>
          <a:lstStyle/>
          <a:p>
            <a:r>
              <a:rPr lang="en-US" dirty="0"/>
              <a:t>Communicating with the vs1053 Chip</a:t>
            </a:r>
          </a:p>
        </p:txBody>
      </p:sp>
      <p:sp>
        <p:nvSpPr>
          <p:cNvPr id="4" name="Slide Number Placeholder 3"/>
          <p:cNvSpPr>
            <a:spLocks noGrp="1"/>
          </p:cNvSpPr>
          <p:nvPr>
            <p:ph type="sldNum" sz="quarter" idx="12"/>
          </p:nvPr>
        </p:nvSpPr>
        <p:spPr/>
        <p:txBody>
          <a:bodyPr/>
          <a:lstStyle/>
          <a:p>
            <a:fld id="{F9E463A4-CC55-4EB3-8549-8876C08BF813}" type="slidenum">
              <a:rPr lang="en-US" smtClean="0"/>
              <a:t>22</a:t>
            </a:fld>
            <a:endParaRPr lang="en-US" dirty="0"/>
          </a:p>
        </p:txBody>
      </p:sp>
    </p:spTree>
    <p:extLst>
      <p:ext uri="{BB962C8B-B14F-4D97-AF65-F5344CB8AC3E}">
        <p14:creationId xmlns:p14="http://schemas.microsoft.com/office/powerpoint/2010/main" val="7106937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Communicating with the vs1053 Chip</a:t>
            </a:r>
          </a:p>
        </p:txBody>
      </p:sp>
      <p:sp>
        <p:nvSpPr>
          <p:cNvPr id="3" name="Content Placeholder 2"/>
          <p:cNvSpPr>
            <a:spLocks noGrp="1"/>
          </p:cNvSpPr>
          <p:nvPr>
            <p:ph idx="1"/>
          </p:nvPr>
        </p:nvSpPr>
        <p:spPr/>
        <p:txBody>
          <a:bodyPr>
            <a:normAutofit fontScale="77500" lnSpcReduction="20000"/>
          </a:bodyPr>
          <a:lstStyle/>
          <a:p>
            <a:r>
              <a:rPr lang="en-US" dirty="0" smtClean="0"/>
              <a:t>References</a:t>
            </a:r>
          </a:p>
          <a:p>
            <a:pPr lvl="1"/>
            <a:r>
              <a:rPr lang="en-US" b="1" dirty="0"/>
              <a:t>Adafruit Music Maker Shield</a:t>
            </a:r>
            <a:r>
              <a:rPr lang="en-US" dirty="0"/>
              <a:t>: </a:t>
            </a:r>
            <a:r>
              <a:rPr lang="en-US" dirty="0">
                <a:hlinkClick r:id="rId2"/>
              </a:rPr>
              <a:t>https://learn.adafruit.com/downloads/pdf/adafruit-music-maker-shield-vs1053-mp3-wav-wave-ogg-vorbis-player.pdf</a:t>
            </a:r>
            <a:endParaRPr lang="en-US" dirty="0"/>
          </a:p>
          <a:p>
            <a:pPr lvl="1"/>
            <a:r>
              <a:rPr lang="en-US" b="1" dirty="0"/>
              <a:t>User manual STM32 Nucleo-64 boards</a:t>
            </a:r>
            <a:r>
              <a:rPr lang="en-US" dirty="0"/>
              <a:t>: </a:t>
            </a:r>
            <a:r>
              <a:rPr lang="en-US" dirty="0">
                <a:hlinkClick r:id="rId3"/>
              </a:rPr>
              <a:t>http://www.st.com/st-web-ui/static/active/en/resource/technical/document/user_manual/DM00105823.pdf</a:t>
            </a:r>
            <a:endParaRPr lang="en-US" dirty="0"/>
          </a:p>
          <a:p>
            <a:pPr lvl="1"/>
            <a:r>
              <a:rPr lang="en-US" b="1" dirty="0" smtClean="0"/>
              <a:t>VS1053b </a:t>
            </a:r>
            <a:r>
              <a:rPr lang="en-US" b="1" dirty="0"/>
              <a:t>Datasheet</a:t>
            </a:r>
            <a:r>
              <a:rPr lang="en-US" dirty="0"/>
              <a:t>: </a:t>
            </a:r>
            <a:r>
              <a:rPr lang="en-US" dirty="0">
                <a:hlinkClick r:id="rId4"/>
              </a:rPr>
              <a:t>http://</a:t>
            </a:r>
            <a:r>
              <a:rPr lang="en-US" dirty="0" smtClean="0">
                <a:hlinkClick r:id="rId4"/>
              </a:rPr>
              <a:t>www.vlsi.fi/fileadmin/datasheets/vs1053.pdf</a:t>
            </a:r>
            <a:endParaRPr lang="en-US" dirty="0" smtClean="0"/>
          </a:p>
          <a:p>
            <a:r>
              <a:rPr lang="en-US" dirty="0" smtClean="0"/>
              <a:t>The </a:t>
            </a:r>
            <a:r>
              <a:rPr lang="en-US" dirty="0"/>
              <a:t>application controls </a:t>
            </a:r>
            <a:r>
              <a:rPr lang="en-US" dirty="0" smtClean="0"/>
              <a:t>the vs1053 </a:t>
            </a:r>
            <a:r>
              <a:rPr lang="en-US" dirty="0"/>
              <a:t>chip by sending commands to the chip’s </a:t>
            </a:r>
            <a:r>
              <a:rPr lang="en-US" b="1" dirty="0"/>
              <a:t>Serial Command Interface (SCI)</a:t>
            </a:r>
            <a:r>
              <a:rPr lang="en-US" dirty="0"/>
              <a:t> bus via SPI1 bus connected to the </a:t>
            </a:r>
            <a:r>
              <a:rPr lang="en-US" dirty="0" smtClean="0"/>
              <a:t>host.  </a:t>
            </a:r>
          </a:p>
          <a:p>
            <a:r>
              <a:rPr lang="en-US" dirty="0" smtClean="0"/>
              <a:t>MP3 </a:t>
            </a:r>
            <a:r>
              <a:rPr lang="en-US" dirty="0"/>
              <a:t>data is sent to the chip’s </a:t>
            </a:r>
            <a:r>
              <a:rPr lang="en-US" b="1" dirty="0"/>
              <a:t>Serial Data Interface (SDI)</a:t>
            </a:r>
            <a:r>
              <a:rPr lang="en-US" dirty="0"/>
              <a:t> bus also via SPI1. </a:t>
            </a:r>
            <a:endParaRPr lang="en-US" dirty="0" smtClean="0"/>
          </a:p>
          <a:p>
            <a:r>
              <a:rPr lang="en-US" dirty="0" smtClean="0"/>
              <a:t>We </a:t>
            </a:r>
            <a:r>
              <a:rPr lang="en-US" dirty="0"/>
              <a:t>control which bus is selected by </a:t>
            </a:r>
            <a:r>
              <a:rPr lang="en-US" dirty="0" smtClean="0"/>
              <a:t>the GPIO </a:t>
            </a:r>
            <a:r>
              <a:rPr lang="en-US" dirty="0"/>
              <a:t>chip select lines defined in </a:t>
            </a:r>
            <a:r>
              <a:rPr lang="en-US" dirty="0" smtClean="0"/>
              <a:t>bspMp3.h:</a:t>
            </a:r>
            <a:endParaRPr lang="en-US" dirty="0"/>
          </a:p>
          <a:p>
            <a:pPr lvl="1"/>
            <a:r>
              <a:rPr lang="en-US" dirty="0" smtClean="0"/>
              <a:t>MP3_VS1053_MCS_GPIO/_Pin </a:t>
            </a:r>
            <a:r>
              <a:rPr lang="en-US" dirty="0"/>
              <a:t>: </a:t>
            </a:r>
            <a:r>
              <a:rPr lang="en-US" dirty="0" smtClean="0"/>
              <a:t>assert this low to </a:t>
            </a:r>
            <a:r>
              <a:rPr lang="en-US" dirty="0"/>
              <a:t>send commands to the chip</a:t>
            </a:r>
          </a:p>
          <a:p>
            <a:pPr lvl="1"/>
            <a:r>
              <a:rPr lang="en-US" dirty="0" smtClean="0"/>
              <a:t>MP3_VS1053_DCS_GPIO/_Pin: assert this low to </a:t>
            </a:r>
            <a:r>
              <a:rPr lang="en-US" dirty="0"/>
              <a:t>send data to the </a:t>
            </a:r>
            <a:r>
              <a:rPr lang="en-US" dirty="0" smtClean="0"/>
              <a:t>chip</a:t>
            </a:r>
          </a:p>
          <a:p>
            <a:r>
              <a:rPr lang="en-US" dirty="0" smtClean="0"/>
              <a:t>A 3</a:t>
            </a:r>
            <a:r>
              <a:rPr lang="en-US" baseline="30000" dirty="0" smtClean="0"/>
              <a:t>rd</a:t>
            </a:r>
            <a:r>
              <a:rPr lang="en-US" dirty="0" smtClean="0"/>
              <a:t> GPIO is used by the vs1053 to notify the host when more data can be sent to the decoder:</a:t>
            </a:r>
          </a:p>
          <a:p>
            <a:pPr lvl="1"/>
            <a:r>
              <a:rPr lang="en-US" dirty="0" smtClean="0"/>
              <a:t>MP3_VS1053_DREQ_GPIO/_Pin: asserted high by vs1053 when ready to receive data</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23</a:t>
            </a:fld>
            <a:endParaRPr lang="en-US" dirty="0"/>
          </a:p>
        </p:txBody>
      </p:sp>
    </p:spTree>
    <p:extLst>
      <p:ext uri="{BB962C8B-B14F-4D97-AF65-F5344CB8AC3E}">
        <p14:creationId xmlns:p14="http://schemas.microsoft.com/office/powerpoint/2010/main" val="8520195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Communicating with the vs1053 Chip</a:t>
            </a:r>
          </a:p>
        </p:txBody>
      </p:sp>
      <p:sp>
        <p:nvSpPr>
          <p:cNvPr id="3" name="Content Placeholder 2"/>
          <p:cNvSpPr>
            <a:spLocks noGrp="1"/>
          </p:cNvSpPr>
          <p:nvPr>
            <p:ph idx="1"/>
          </p:nvPr>
        </p:nvSpPr>
        <p:spPr/>
        <p:txBody>
          <a:bodyPr>
            <a:normAutofit fontScale="92500" lnSpcReduction="10000"/>
          </a:bodyPr>
          <a:lstStyle/>
          <a:p>
            <a:r>
              <a:rPr lang="en-US" dirty="0"/>
              <a:t>There are three 'totally fixed' pins, the hardware SPI pins: </a:t>
            </a:r>
            <a:endParaRPr lang="en-US" dirty="0" smtClean="0"/>
          </a:p>
          <a:p>
            <a:pPr lvl="1"/>
            <a:r>
              <a:rPr lang="en-US" b="1" dirty="0" smtClean="0"/>
              <a:t>SPI </a:t>
            </a:r>
            <a:r>
              <a:rPr lang="en-US" b="1" dirty="0"/>
              <a:t>SCK </a:t>
            </a:r>
            <a:r>
              <a:rPr lang="en-US" dirty="0"/>
              <a:t>- connected to Digital #13 (but can be connected to the ISP header with a jumper) used by both the SD card and VS1053 </a:t>
            </a:r>
            <a:endParaRPr lang="en-US" dirty="0" smtClean="0"/>
          </a:p>
          <a:p>
            <a:pPr lvl="1"/>
            <a:r>
              <a:rPr lang="en-US" b="1" dirty="0" smtClean="0"/>
              <a:t>SPI </a:t>
            </a:r>
            <a:r>
              <a:rPr lang="en-US" b="1" dirty="0"/>
              <a:t>MISO </a:t>
            </a:r>
            <a:r>
              <a:rPr lang="en-US" dirty="0"/>
              <a:t>- connected to Digital #12 (but can be connected to the ISP header with a jumper) used by both the SD card and VS1053 </a:t>
            </a:r>
            <a:endParaRPr lang="en-US" dirty="0" smtClean="0"/>
          </a:p>
          <a:p>
            <a:pPr lvl="1"/>
            <a:r>
              <a:rPr lang="en-US" b="1" dirty="0" smtClean="0"/>
              <a:t>SPI </a:t>
            </a:r>
            <a:r>
              <a:rPr lang="en-US" b="1" dirty="0"/>
              <a:t>MOSI </a:t>
            </a:r>
            <a:r>
              <a:rPr lang="en-US" dirty="0"/>
              <a:t>- connected to Digital #11 (but can be connected to the ISP header with a jumper) used by both the SD card and VS1053</a:t>
            </a:r>
          </a:p>
          <a:p>
            <a:r>
              <a:rPr lang="en-US" dirty="0"/>
              <a:t>There are a </a:t>
            </a:r>
            <a:r>
              <a:rPr lang="en-US" dirty="0" smtClean="0"/>
              <a:t>couple of </a:t>
            </a:r>
            <a:r>
              <a:rPr lang="en-US" dirty="0"/>
              <a:t>other pins that are required for talking to the VS1053 to play MP3s and such </a:t>
            </a:r>
            <a:endParaRPr lang="en-US" dirty="0" smtClean="0"/>
          </a:p>
          <a:p>
            <a:pPr lvl="1"/>
            <a:r>
              <a:rPr lang="en-US" b="1" dirty="0" smtClean="0"/>
              <a:t>MCS</a:t>
            </a:r>
            <a:r>
              <a:rPr lang="en-US" dirty="0" smtClean="0"/>
              <a:t> </a:t>
            </a:r>
            <a:r>
              <a:rPr lang="en-US" dirty="0"/>
              <a:t>- this is the VS1053 chip select pin, connected to Digital #7 </a:t>
            </a:r>
            <a:endParaRPr lang="en-US" dirty="0" smtClean="0"/>
          </a:p>
          <a:p>
            <a:pPr lvl="1"/>
            <a:r>
              <a:rPr lang="en-US" b="1" dirty="0" smtClean="0"/>
              <a:t>DCS</a:t>
            </a:r>
            <a:r>
              <a:rPr lang="en-US" dirty="0" smtClean="0"/>
              <a:t> </a:t>
            </a:r>
            <a:r>
              <a:rPr lang="en-US" dirty="0"/>
              <a:t>- this is the VS1053 data select pin, connected to Digital #6 </a:t>
            </a:r>
            <a:endParaRPr lang="en-US" dirty="0" smtClean="0"/>
          </a:p>
          <a:p>
            <a:pPr lvl="1"/>
            <a:r>
              <a:rPr lang="en-US" b="1" dirty="0" smtClean="0"/>
              <a:t>CCS</a:t>
            </a:r>
            <a:r>
              <a:rPr lang="en-US" dirty="0" smtClean="0"/>
              <a:t> </a:t>
            </a:r>
            <a:r>
              <a:rPr lang="en-US" dirty="0"/>
              <a:t>- this is the SD Card chip select pin, connected to Digital #4 </a:t>
            </a:r>
            <a:endParaRPr lang="en-US" dirty="0" smtClean="0"/>
          </a:p>
          <a:p>
            <a:pPr lvl="1"/>
            <a:r>
              <a:rPr lang="en-US" b="1" dirty="0" smtClean="0"/>
              <a:t>DREQ</a:t>
            </a:r>
            <a:r>
              <a:rPr lang="en-US" dirty="0" smtClean="0"/>
              <a:t> </a:t>
            </a:r>
            <a:r>
              <a:rPr lang="en-US" dirty="0"/>
              <a:t>- this is the VS1053 data request interrupt pin - connected to digital #3</a:t>
            </a:r>
          </a:p>
        </p:txBody>
      </p:sp>
      <p:sp>
        <p:nvSpPr>
          <p:cNvPr id="4" name="Slide Number Placeholder 3"/>
          <p:cNvSpPr>
            <a:spLocks noGrp="1"/>
          </p:cNvSpPr>
          <p:nvPr>
            <p:ph type="sldNum" sz="quarter" idx="12"/>
          </p:nvPr>
        </p:nvSpPr>
        <p:spPr/>
        <p:txBody>
          <a:bodyPr/>
          <a:lstStyle/>
          <a:p>
            <a:fld id="{F9E463A4-CC55-4EB3-8549-8876C08BF813}" type="slidenum">
              <a:rPr lang="en-US" smtClean="0"/>
              <a:t>24</a:t>
            </a:fld>
            <a:endParaRPr lang="en-US" dirty="0"/>
          </a:p>
        </p:txBody>
      </p:sp>
    </p:spTree>
    <p:extLst>
      <p:ext uri="{BB962C8B-B14F-4D97-AF65-F5344CB8AC3E}">
        <p14:creationId xmlns:p14="http://schemas.microsoft.com/office/powerpoint/2010/main" val="26286599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212975"/>
          </a:xfrm>
        </p:spPr>
        <p:txBody>
          <a:bodyPr>
            <a:normAutofit/>
          </a:bodyPr>
          <a:lstStyle/>
          <a:p>
            <a:r>
              <a:rPr lang="en-US" dirty="0"/>
              <a:t>Communicating </a:t>
            </a:r>
            <a:r>
              <a:rPr lang="en-US" dirty="0" smtClean="0"/>
              <a:t/>
            </a:r>
            <a:br>
              <a:rPr lang="en-US" dirty="0" smtClean="0"/>
            </a:br>
            <a:r>
              <a:rPr lang="en-US" dirty="0" smtClean="0"/>
              <a:t>with the </a:t>
            </a:r>
            <a:br>
              <a:rPr lang="en-US" dirty="0" smtClean="0"/>
            </a:br>
            <a:r>
              <a:rPr lang="en-US" dirty="0" smtClean="0"/>
              <a:t>vs1053 </a:t>
            </a:r>
            <a:r>
              <a:rPr lang="en-US" dirty="0"/>
              <a:t>Chip</a:t>
            </a:r>
          </a:p>
        </p:txBody>
      </p:sp>
      <p:pic>
        <p:nvPicPr>
          <p:cNvPr id="5" name="Content Placeholder 4"/>
          <p:cNvPicPr>
            <a:picLocks noGrp="1" noChangeAspect="1"/>
          </p:cNvPicPr>
          <p:nvPr>
            <p:ph idx="1"/>
          </p:nvPr>
        </p:nvPicPr>
        <p:blipFill>
          <a:blip r:embed="rId2"/>
          <a:stretch>
            <a:fillRect/>
          </a:stretch>
        </p:blipFill>
        <p:spPr>
          <a:xfrm>
            <a:off x="4609513" y="365124"/>
            <a:ext cx="6796332" cy="5680075"/>
          </a:xfrm>
          <a:prstGeom prst="rect">
            <a:avLst/>
          </a:prstGeom>
        </p:spPr>
      </p:pic>
      <p:sp>
        <p:nvSpPr>
          <p:cNvPr id="4" name="Slide Number Placeholder 3"/>
          <p:cNvSpPr>
            <a:spLocks noGrp="1"/>
          </p:cNvSpPr>
          <p:nvPr>
            <p:ph type="sldNum" sz="quarter" idx="12"/>
          </p:nvPr>
        </p:nvSpPr>
        <p:spPr/>
        <p:txBody>
          <a:bodyPr/>
          <a:lstStyle/>
          <a:p>
            <a:fld id="{F9E463A4-CC55-4EB3-8549-8876C08BF813}" type="slidenum">
              <a:rPr lang="en-US" smtClean="0"/>
              <a:t>25</a:t>
            </a:fld>
            <a:endParaRPr lang="en-US" dirty="0"/>
          </a:p>
        </p:txBody>
      </p:sp>
      <p:sp>
        <p:nvSpPr>
          <p:cNvPr id="6" name="TextBox 5"/>
          <p:cNvSpPr txBox="1"/>
          <p:nvPr/>
        </p:nvSpPr>
        <p:spPr>
          <a:xfrm>
            <a:off x="1782783" y="2971800"/>
            <a:ext cx="2742802" cy="2308324"/>
          </a:xfrm>
          <a:prstGeom prst="rect">
            <a:avLst/>
          </a:prstGeom>
          <a:noFill/>
        </p:spPr>
        <p:txBody>
          <a:bodyPr wrap="none" rtlCol="0">
            <a:spAutoFit/>
          </a:bodyPr>
          <a:lstStyle/>
          <a:p>
            <a:r>
              <a:rPr lang="en-US" sz="2400" dirty="0" smtClean="0"/>
              <a:t>SPI SCK </a:t>
            </a:r>
            <a:r>
              <a:rPr lang="en-US" sz="2400" dirty="0"/>
              <a:t>–</a:t>
            </a:r>
            <a:r>
              <a:rPr lang="en-US" sz="2400" dirty="0" smtClean="0"/>
              <a:t> D13 PA5</a:t>
            </a:r>
          </a:p>
          <a:p>
            <a:r>
              <a:rPr lang="en-US" sz="2400" dirty="0"/>
              <a:t>SPI </a:t>
            </a:r>
            <a:r>
              <a:rPr lang="en-US" sz="2400" dirty="0" smtClean="0"/>
              <a:t>MISO – D12 PA6</a:t>
            </a:r>
            <a:endParaRPr lang="en-US" sz="2400" dirty="0"/>
          </a:p>
          <a:p>
            <a:r>
              <a:rPr lang="en-US" sz="2400" dirty="0" smtClean="0"/>
              <a:t>SPI MOSI – D11 PA7</a:t>
            </a:r>
          </a:p>
          <a:p>
            <a:r>
              <a:rPr lang="en-US" sz="2400" dirty="0" smtClean="0"/>
              <a:t>MCS – D7 PA8</a:t>
            </a:r>
          </a:p>
          <a:p>
            <a:r>
              <a:rPr lang="en-US" sz="2400" dirty="0" smtClean="0"/>
              <a:t>DCS – D6 PB10</a:t>
            </a:r>
          </a:p>
          <a:p>
            <a:r>
              <a:rPr lang="en-US" sz="2400" dirty="0" smtClean="0"/>
              <a:t>DREQ – D3 PB3</a:t>
            </a:r>
          </a:p>
        </p:txBody>
      </p:sp>
      <p:sp>
        <p:nvSpPr>
          <p:cNvPr id="8" name="Rectangle 7"/>
          <p:cNvSpPr/>
          <p:nvPr/>
        </p:nvSpPr>
        <p:spPr>
          <a:xfrm>
            <a:off x="8533813" y="2768600"/>
            <a:ext cx="914400" cy="5207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8610600" y="3865612"/>
            <a:ext cx="914400" cy="382831"/>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8610600" y="4530370"/>
            <a:ext cx="914400" cy="252181"/>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p:nvPr/>
        </p:nvCxnSpPr>
        <p:spPr>
          <a:xfrm flipH="1">
            <a:off x="4525585" y="2971800"/>
            <a:ext cx="4008228" cy="5591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4525585" y="4051495"/>
            <a:ext cx="4085015" cy="4119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23" idx="3"/>
          </p:cNvCxnSpPr>
          <p:nvPr/>
        </p:nvCxnSpPr>
        <p:spPr>
          <a:xfrm flipH="1">
            <a:off x="4525585" y="4686007"/>
            <a:ext cx="4085015" cy="365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809457" y="3028949"/>
            <a:ext cx="2716128" cy="1079695"/>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1810188" y="4108643"/>
            <a:ext cx="2716128" cy="78661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1809457" y="4895261"/>
            <a:ext cx="2716128" cy="312129"/>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875255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Communicating with the vs1053 Chip</a:t>
            </a:r>
          </a:p>
        </p:txBody>
      </p:sp>
      <p:sp>
        <p:nvSpPr>
          <p:cNvPr id="3" name="Slide Number Placeholder 2"/>
          <p:cNvSpPr>
            <a:spLocks noGrp="1"/>
          </p:cNvSpPr>
          <p:nvPr>
            <p:ph type="sldNum" sz="quarter" idx="12"/>
          </p:nvPr>
        </p:nvSpPr>
        <p:spPr/>
        <p:txBody>
          <a:bodyPr/>
          <a:lstStyle/>
          <a:p>
            <a:fld id="{F9E463A4-CC55-4EB3-8549-8876C08BF813}" type="slidenum">
              <a:rPr lang="en-US" smtClean="0"/>
              <a:t>26</a:t>
            </a:fld>
            <a:endParaRPr lang="en-US" dirty="0"/>
          </a:p>
        </p:txBody>
      </p:sp>
      <p:sp>
        <p:nvSpPr>
          <p:cNvPr id="4" name="TextBox 3"/>
          <p:cNvSpPr txBox="1"/>
          <p:nvPr/>
        </p:nvSpPr>
        <p:spPr>
          <a:xfrm>
            <a:off x="838200" y="2208627"/>
            <a:ext cx="10284655" cy="4264437"/>
          </a:xfrm>
          <a:prstGeom prst="rect">
            <a:avLst/>
          </a:prstGeom>
          <a:noFill/>
        </p:spPr>
        <p:txBody>
          <a:bodyPr wrap="square" rtlCol="0">
            <a:spAutoFit/>
          </a:bodyPr>
          <a:lstStyle/>
          <a:p>
            <a:pPr marR="0" lvl="0">
              <a:lnSpc>
                <a:spcPct val="107000"/>
              </a:lnSpc>
              <a:spcBef>
                <a:spcPts val="0"/>
              </a:spcBef>
              <a:spcAft>
                <a:spcPts val="800"/>
              </a:spcAft>
            </a:pPr>
            <a:r>
              <a:rPr lang="en-US" sz="2400" b="1" dirty="0" smtClean="0">
                <a:latin typeface="Calibri" panose="020F0502020204030204" pitchFamily="34" charset="0"/>
                <a:ea typeface="Calibri" panose="020F0502020204030204" pitchFamily="34" charset="0"/>
                <a:cs typeface="Times New Roman" panose="02020603050405020304" pitchFamily="18" charset="0"/>
              </a:rPr>
              <a:t>Put chip in command mode</a:t>
            </a:r>
          </a:p>
          <a:p>
            <a:pPr marR="0" lvl="0">
              <a:lnSpc>
                <a:spcPct val="107000"/>
              </a:lnSpc>
              <a:spcBef>
                <a:spcPts val="0"/>
              </a:spcBef>
              <a:spcAft>
                <a:spcPts val="80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	Ioctl(hMp3</a:t>
            </a:r>
            <a:r>
              <a:rPr lang="en-US" sz="2400" dirty="0">
                <a:latin typeface="Calibri" panose="020F0502020204030204" pitchFamily="34" charset="0"/>
                <a:ea typeface="Calibri" panose="020F0502020204030204" pitchFamily="34" charset="0"/>
                <a:cs typeface="Times New Roman" panose="02020603050405020304" pitchFamily="18" charset="0"/>
              </a:rPr>
              <a:t>, PJDF_CTRL_MP3_SELECT_COMMAND, 0, 0</a:t>
            </a:r>
            <a:r>
              <a:rPr lang="en-US" sz="2400" dirty="0" smtClean="0">
                <a:latin typeface="Calibri" panose="020F0502020204030204" pitchFamily="34" charset="0"/>
                <a:ea typeface="Calibri" panose="020F0502020204030204" pitchFamily="34" charset="0"/>
                <a:cs typeface="Times New Roman" panose="02020603050405020304" pitchFamily="18" charset="0"/>
              </a:rPr>
              <a:t>);</a:t>
            </a:r>
          </a:p>
          <a:p>
            <a:pPr marR="0" lvl="0">
              <a:lnSpc>
                <a:spcPct val="107000"/>
              </a:lnSpc>
              <a:spcBef>
                <a:spcPts val="0"/>
              </a:spcBef>
              <a:spcAft>
                <a:spcPts val="80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Meaning: Our MP3 driver will ensure that MCS is asserted for any subsequent writes to the vs1053</a:t>
            </a:r>
          </a:p>
          <a:p>
            <a:pPr marR="0" lvl="0">
              <a:lnSpc>
                <a:spcPct val="107000"/>
              </a:lnSpc>
              <a:spcBef>
                <a:spcPts val="0"/>
              </a:spcBef>
              <a:spcAft>
                <a:spcPts val="800"/>
              </a:spcAft>
            </a:pPr>
            <a:endParaRPr lang="en-US" sz="24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b="1" dirty="0">
                <a:latin typeface="Calibri" panose="020F0502020204030204" pitchFamily="34" charset="0"/>
                <a:ea typeface="Calibri" panose="020F0502020204030204" pitchFamily="34" charset="0"/>
                <a:cs typeface="Times New Roman" panose="02020603050405020304" pitchFamily="18" charset="0"/>
              </a:rPr>
              <a:t>Put chip in </a:t>
            </a:r>
            <a:r>
              <a:rPr lang="en-US" sz="2400" b="1" dirty="0" smtClean="0">
                <a:latin typeface="Calibri" panose="020F0502020204030204" pitchFamily="34" charset="0"/>
                <a:ea typeface="Calibri" panose="020F0502020204030204" pitchFamily="34" charset="0"/>
                <a:cs typeface="Times New Roman" panose="02020603050405020304" pitchFamily="18" charset="0"/>
              </a:rPr>
              <a:t>data mode</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Ioctl(hMp3, </a:t>
            </a:r>
            <a:r>
              <a:rPr lang="en-US" sz="2400" dirty="0" smtClean="0">
                <a:latin typeface="Calibri" panose="020F0502020204030204" pitchFamily="34" charset="0"/>
                <a:ea typeface="Calibri" panose="020F0502020204030204" pitchFamily="34" charset="0"/>
                <a:cs typeface="Times New Roman" panose="02020603050405020304" pitchFamily="18" charset="0"/>
              </a:rPr>
              <a:t>PJDF_CTRL_MP3_SELECT_DATA, </a:t>
            </a:r>
            <a:r>
              <a:rPr lang="en-US" sz="2400" dirty="0">
                <a:latin typeface="Calibri" panose="020F0502020204030204" pitchFamily="34" charset="0"/>
                <a:ea typeface="Calibri" panose="020F0502020204030204" pitchFamily="34" charset="0"/>
                <a:cs typeface="Times New Roman" panose="02020603050405020304" pitchFamily="18" charset="0"/>
              </a:rPr>
              <a:t>0, 0);</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Meaning: Our MP3 driver will ensure that </a:t>
            </a:r>
            <a:r>
              <a:rPr lang="en-US" sz="2400" dirty="0" smtClean="0">
                <a:latin typeface="Calibri" panose="020F0502020204030204" pitchFamily="34" charset="0"/>
                <a:ea typeface="Calibri" panose="020F0502020204030204" pitchFamily="34" charset="0"/>
                <a:cs typeface="Times New Roman" panose="02020603050405020304" pitchFamily="18" charset="0"/>
              </a:rPr>
              <a:t>DCS </a:t>
            </a:r>
            <a:r>
              <a:rPr lang="en-US" sz="2400" dirty="0">
                <a:latin typeface="Calibri" panose="020F0502020204030204" pitchFamily="34" charset="0"/>
                <a:ea typeface="Calibri" panose="020F0502020204030204" pitchFamily="34" charset="0"/>
                <a:cs typeface="Times New Roman" panose="02020603050405020304" pitchFamily="18" charset="0"/>
              </a:rPr>
              <a:t>is asserted for any subsequent writes to the </a:t>
            </a:r>
            <a:r>
              <a:rPr lang="en-US" sz="2400" dirty="0" smtClean="0">
                <a:latin typeface="Calibri" panose="020F0502020204030204" pitchFamily="34" charset="0"/>
                <a:ea typeface="Calibri" panose="020F0502020204030204" pitchFamily="34" charset="0"/>
                <a:cs typeface="Times New Roman" panose="02020603050405020304" pitchFamily="18" charset="0"/>
              </a:rPr>
              <a:t>vs1053</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1241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Communicating with the vs1053 Chip</a:t>
            </a:r>
          </a:p>
        </p:txBody>
      </p:sp>
      <p:sp>
        <p:nvSpPr>
          <p:cNvPr id="3" name="Slide Number Placeholder 2"/>
          <p:cNvSpPr>
            <a:spLocks noGrp="1"/>
          </p:cNvSpPr>
          <p:nvPr>
            <p:ph type="sldNum" sz="quarter" idx="12"/>
          </p:nvPr>
        </p:nvSpPr>
        <p:spPr/>
        <p:txBody>
          <a:bodyPr/>
          <a:lstStyle/>
          <a:p>
            <a:fld id="{F9E463A4-CC55-4EB3-8549-8876C08BF813}" type="slidenum">
              <a:rPr lang="en-US" smtClean="0"/>
              <a:t>27</a:t>
            </a:fld>
            <a:endParaRPr lang="en-US" dirty="0"/>
          </a:p>
        </p:txBody>
      </p:sp>
      <p:sp>
        <p:nvSpPr>
          <p:cNvPr id="4" name="TextBox 3"/>
          <p:cNvSpPr txBox="1"/>
          <p:nvPr/>
        </p:nvSpPr>
        <p:spPr>
          <a:xfrm>
            <a:off x="838200" y="1895116"/>
            <a:ext cx="10284655" cy="4256806"/>
          </a:xfrm>
          <a:prstGeom prst="rect">
            <a:avLst/>
          </a:prstGeom>
          <a:noFill/>
        </p:spPr>
        <p:txBody>
          <a:bodyPr wrap="square" rtlCol="0">
            <a:spAutoFit/>
          </a:bodyPr>
          <a:lstStyle/>
          <a:p>
            <a:pPr marR="0" lvl="0">
              <a:lnSpc>
                <a:spcPct val="107000"/>
              </a:lnSpc>
              <a:spcBef>
                <a:spcPts val="0"/>
              </a:spcBef>
              <a:spcAft>
                <a:spcPts val="800"/>
              </a:spcAft>
            </a:pPr>
            <a:r>
              <a:rPr lang="en-US" sz="2400" b="1" dirty="0" smtClean="0">
                <a:latin typeface="Calibri" panose="020F0502020204030204" pitchFamily="34" charset="0"/>
                <a:ea typeface="Calibri" panose="020F0502020204030204" pitchFamily="34" charset="0"/>
                <a:cs typeface="Times New Roman" panose="02020603050405020304" pitchFamily="18" charset="0"/>
              </a:rPr>
              <a:t>Soft chip </a:t>
            </a:r>
            <a:r>
              <a:rPr lang="en-US" sz="2400" b="1" dirty="0">
                <a:latin typeface="Calibri" panose="020F0502020204030204" pitchFamily="34" charset="0"/>
                <a:ea typeface="Calibri" panose="020F0502020204030204" pitchFamily="34" charset="0"/>
                <a:cs typeface="Times New Roman" panose="02020603050405020304" pitchFamily="18" charset="0"/>
              </a:rPr>
              <a:t>reset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Reset the </a:t>
            </a:r>
            <a:r>
              <a:rPr lang="en-US" sz="2400" dirty="0">
                <a:latin typeface="Calibri" panose="020F0502020204030204" pitchFamily="34" charset="0"/>
                <a:ea typeface="Calibri" panose="020F0502020204030204" pitchFamily="34" charset="0"/>
                <a:cs typeface="Times New Roman" panose="02020603050405020304" pitchFamily="18" charset="0"/>
              </a:rPr>
              <a:t>chip by sending the serial command bytes in </a:t>
            </a:r>
            <a:r>
              <a:rPr lang="en-US" sz="2400" dirty="0" smtClean="0">
                <a:latin typeface="Calibri" panose="020F0502020204030204" pitchFamily="34" charset="0"/>
                <a:ea typeface="Calibri" panose="020F0502020204030204" pitchFamily="34" charset="0"/>
                <a:cs typeface="Times New Roman" panose="02020603050405020304" pitchFamily="18" charset="0"/>
              </a:rPr>
              <a:t>const char array BspMp3SoftReset[]: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7F0055"/>
                </a:solidFill>
                <a:latin typeface="Courier New" panose="02070309020205020404" pitchFamily="49" charset="0"/>
                <a:ea typeface="Calibri" panose="020F0502020204030204" pitchFamily="34" charset="0"/>
                <a:cs typeface="Times New Roman" panose="02020603050405020304" pitchFamily="18" charset="0"/>
              </a:rPr>
              <a:t>const</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005032"/>
                </a:solidFill>
                <a:latin typeface="Courier New" panose="02070309020205020404" pitchFamily="49" charset="0"/>
                <a:ea typeface="Calibri" panose="020F0502020204030204" pitchFamily="34" charset="0"/>
                <a:cs typeface="Times New Roman" panose="02020603050405020304" pitchFamily="18" charset="0"/>
              </a:rPr>
              <a:t>INT8U</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BspMp3SoftReset[] </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b="1"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0x02, 0x00, 0x08, 0x04</a:t>
            </a:r>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ourier New" panose="02070309020205020404" pitchFamily="49"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400" b="1" dirty="0">
                <a:latin typeface="Calibri" panose="020F0502020204030204" pitchFamily="34" charset="0"/>
                <a:ea typeface="Calibri" panose="020F0502020204030204" pitchFamily="34" charset="0"/>
                <a:cs typeface="Times New Roman" panose="02020603050405020304" pitchFamily="18" charset="0"/>
              </a:rPr>
              <a:t>0x02</a:t>
            </a:r>
            <a:r>
              <a:rPr lang="en-US" sz="2400" dirty="0">
                <a:latin typeface="Calibri" panose="020F0502020204030204" pitchFamily="34" charset="0"/>
                <a:ea typeface="Calibri" panose="020F0502020204030204" pitchFamily="34" charset="0"/>
                <a:cs typeface="Times New Roman" panose="02020603050405020304" pitchFamily="18" charset="0"/>
              </a:rPr>
              <a:t> is the SCI </a:t>
            </a:r>
            <a:r>
              <a:rPr lang="en-US" sz="2400" i="1" dirty="0">
                <a:latin typeface="Calibri" panose="020F0502020204030204" pitchFamily="34" charset="0"/>
                <a:ea typeface="Calibri" panose="020F0502020204030204" pitchFamily="34" charset="0"/>
                <a:cs typeface="Times New Roman" panose="02020603050405020304" pitchFamily="18" charset="0"/>
              </a:rPr>
              <a:t>write register</a:t>
            </a:r>
            <a:r>
              <a:rPr lang="en-US" sz="2400" dirty="0">
                <a:latin typeface="Calibri" panose="020F0502020204030204" pitchFamily="34" charset="0"/>
                <a:ea typeface="Calibri" panose="020F0502020204030204" pitchFamily="34" charset="0"/>
                <a:cs typeface="Times New Roman" panose="02020603050405020304" pitchFamily="18" charset="0"/>
              </a:rPr>
              <a:t> command (see p. </a:t>
            </a:r>
            <a:r>
              <a:rPr lang="en-US" sz="2400" dirty="0" smtClean="0">
                <a:latin typeface="Calibri" panose="020F0502020204030204" pitchFamily="34" charset="0"/>
                <a:ea typeface="Calibri" panose="020F0502020204030204" pitchFamily="34" charset="0"/>
                <a:cs typeface="Times New Roman" panose="02020603050405020304" pitchFamily="18" charset="0"/>
              </a:rPr>
              <a:t>21 Data Sheet)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400" b="1" dirty="0">
                <a:latin typeface="Calibri" panose="020F0502020204030204" pitchFamily="34" charset="0"/>
                <a:ea typeface="Calibri" panose="020F0502020204030204" pitchFamily="34" charset="0"/>
                <a:cs typeface="Times New Roman" panose="02020603050405020304" pitchFamily="18" charset="0"/>
              </a:rPr>
              <a:t>0x00</a:t>
            </a:r>
            <a:r>
              <a:rPr lang="en-US" sz="2400" dirty="0">
                <a:latin typeface="Calibri" panose="020F0502020204030204" pitchFamily="34" charset="0"/>
                <a:ea typeface="Calibri" panose="020F0502020204030204" pitchFamily="34" charset="0"/>
                <a:cs typeface="Times New Roman" panose="02020603050405020304" pitchFamily="18" charset="0"/>
              </a:rPr>
              <a:t> is the address of the SCI_MODE register (see p. </a:t>
            </a:r>
            <a:r>
              <a:rPr lang="en-US" sz="2400" dirty="0" smtClean="0">
                <a:latin typeface="Calibri" panose="020F0502020204030204" pitchFamily="34" charset="0"/>
                <a:ea typeface="Calibri" panose="020F0502020204030204" pitchFamily="34" charset="0"/>
                <a:cs typeface="Times New Roman" panose="02020603050405020304" pitchFamily="18" charset="0"/>
              </a:rPr>
              <a:t>38 Data Sheet)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400" b="1" dirty="0">
                <a:latin typeface="Calibri" panose="020F0502020204030204" pitchFamily="34" charset="0"/>
                <a:ea typeface="Calibri" panose="020F0502020204030204" pitchFamily="34" charset="0"/>
                <a:cs typeface="Times New Roman" panose="02020603050405020304" pitchFamily="18" charset="0"/>
              </a:rPr>
              <a:t>0x08, 0x04</a:t>
            </a:r>
            <a:r>
              <a:rPr lang="en-US" sz="2400" dirty="0">
                <a:latin typeface="Calibri" panose="020F0502020204030204" pitchFamily="34" charset="0"/>
                <a:ea typeface="Calibri" panose="020F0502020204030204" pitchFamily="34" charset="0"/>
                <a:cs typeface="Times New Roman" panose="02020603050405020304" pitchFamily="18" charset="0"/>
              </a:rPr>
              <a:t> specifies the 16-bit register value with most significant byte first. Two bits are set to: cancel decoding any current file (SM_CANCEL), and reset for new serial data SM_SDINEW (see p. </a:t>
            </a:r>
            <a:r>
              <a:rPr lang="en-US" sz="2400" dirty="0" smtClean="0">
                <a:latin typeface="Calibri" panose="020F0502020204030204" pitchFamily="34" charset="0"/>
                <a:ea typeface="Calibri" panose="020F0502020204030204" pitchFamily="34" charset="0"/>
                <a:cs typeface="Times New Roman" panose="02020603050405020304" pitchFamily="18" charset="0"/>
              </a:rPr>
              <a:t>39 Data Sheet).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18039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Communicating with the vs1053 Chip</a:t>
            </a:r>
          </a:p>
        </p:txBody>
      </p:sp>
      <p:sp>
        <p:nvSpPr>
          <p:cNvPr id="3" name="Slide Number Placeholder 2"/>
          <p:cNvSpPr>
            <a:spLocks noGrp="1"/>
          </p:cNvSpPr>
          <p:nvPr>
            <p:ph type="sldNum" sz="quarter" idx="12"/>
          </p:nvPr>
        </p:nvSpPr>
        <p:spPr/>
        <p:txBody>
          <a:bodyPr/>
          <a:lstStyle/>
          <a:p>
            <a:fld id="{F9E463A4-CC55-4EB3-8549-8876C08BF813}" type="slidenum">
              <a:rPr lang="en-US" smtClean="0"/>
              <a:t>28</a:t>
            </a:fld>
            <a:endParaRPr lang="en-US" dirty="0"/>
          </a:p>
        </p:txBody>
      </p:sp>
      <p:pic>
        <p:nvPicPr>
          <p:cNvPr id="4" name="Picture 3"/>
          <p:cNvPicPr>
            <a:picLocks noChangeAspect="1"/>
          </p:cNvPicPr>
          <p:nvPr/>
        </p:nvPicPr>
        <p:blipFill>
          <a:blip r:embed="rId2"/>
          <a:stretch>
            <a:fillRect/>
          </a:stretch>
        </p:blipFill>
        <p:spPr>
          <a:xfrm>
            <a:off x="2303878" y="3463290"/>
            <a:ext cx="4095750" cy="1474470"/>
          </a:xfrm>
          <a:prstGeom prst="rect">
            <a:avLst/>
          </a:prstGeom>
        </p:spPr>
      </p:pic>
      <p:sp>
        <p:nvSpPr>
          <p:cNvPr id="5" name="TextBox 4"/>
          <p:cNvSpPr txBox="1"/>
          <p:nvPr/>
        </p:nvSpPr>
        <p:spPr>
          <a:xfrm>
            <a:off x="1055077" y="2532185"/>
            <a:ext cx="5890139" cy="707886"/>
          </a:xfrm>
          <a:prstGeom prst="rect">
            <a:avLst/>
          </a:prstGeom>
          <a:noFill/>
        </p:spPr>
        <p:txBody>
          <a:bodyPr wrap="none" rtlCol="0">
            <a:spAutoFit/>
          </a:bodyPr>
          <a:lstStyle/>
          <a:p>
            <a:r>
              <a:rPr lang="en-US" sz="2000" b="1" dirty="0" smtClean="0"/>
              <a:t>Serial Protocol for Serial Command Interface (SPI/SCI)</a:t>
            </a:r>
          </a:p>
          <a:p>
            <a:r>
              <a:rPr lang="en-US" sz="2000" dirty="0" smtClean="0"/>
              <a:t>p. 21 of VS1053b Datasheet</a:t>
            </a:r>
            <a:endParaRPr lang="en-US" sz="2000" dirty="0"/>
          </a:p>
        </p:txBody>
      </p:sp>
    </p:spTree>
    <p:extLst>
      <p:ext uri="{BB962C8B-B14F-4D97-AF65-F5344CB8AC3E}">
        <p14:creationId xmlns:p14="http://schemas.microsoft.com/office/powerpoint/2010/main" val="39303325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Communicating with the vs1053 Chip</a:t>
            </a:r>
          </a:p>
        </p:txBody>
      </p:sp>
      <p:sp>
        <p:nvSpPr>
          <p:cNvPr id="3" name="Slide Number Placeholder 2"/>
          <p:cNvSpPr>
            <a:spLocks noGrp="1"/>
          </p:cNvSpPr>
          <p:nvPr>
            <p:ph type="sldNum" sz="quarter" idx="12"/>
          </p:nvPr>
        </p:nvSpPr>
        <p:spPr/>
        <p:txBody>
          <a:bodyPr/>
          <a:lstStyle/>
          <a:p>
            <a:fld id="{F9E463A4-CC55-4EB3-8549-8876C08BF813}" type="slidenum">
              <a:rPr lang="en-US" smtClean="0"/>
              <a:t>29</a:t>
            </a:fld>
            <a:endParaRPr lang="en-US" dirty="0"/>
          </a:p>
        </p:txBody>
      </p:sp>
      <p:pic>
        <p:nvPicPr>
          <p:cNvPr id="4" name="Picture 3"/>
          <p:cNvPicPr>
            <a:picLocks noChangeAspect="1"/>
          </p:cNvPicPr>
          <p:nvPr/>
        </p:nvPicPr>
        <p:blipFill>
          <a:blip r:embed="rId2"/>
          <a:stretch>
            <a:fillRect/>
          </a:stretch>
        </p:blipFill>
        <p:spPr>
          <a:xfrm>
            <a:off x="2701874" y="1475935"/>
            <a:ext cx="8017705" cy="4819892"/>
          </a:xfrm>
          <a:prstGeom prst="rect">
            <a:avLst/>
          </a:prstGeom>
        </p:spPr>
      </p:pic>
      <p:sp>
        <p:nvSpPr>
          <p:cNvPr id="5" name="TextBox 4"/>
          <p:cNvSpPr txBox="1"/>
          <p:nvPr/>
        </p:nvSpPr>
        <p:spPr>
          <a:xfrm>
            <a:off x="562709" y="1927275"/>
            <a:ext cx="1913206" cy="1015663"/>
          </a:xfrm>
          <a:prstGeom prst="rect">
            <a:avLst/>
          </a:prstGeom>
          <a:noFill/>
        </p:spPr>
        <p:txBody>
          <a:bodyPr wrap="square" rtlCol="0">
            <a:spAutoFit/>
          </a:bodyPr>
          <a:lstStyle/>
          <a:p>
            <a:r>
              <a:rPr lang="en-US" sz="2000" dirty="0" smtClean="0"/>
              <a:t>p. 38 of VS1053b Datasheet</a:t>
            </a:r>
            <a:endParaRPr lang="en-US" sz="2000" dirty="0"/>
          </a:p>
        </p:txBody>
      </p:sp>
    </p:spTree>
    <p:extLst>
      <p:ext uri="{BB962C8B-B14F-4D97-AF65-F5344CB8AC3E}">
        <p14:creationId xmlns:p14="http://schemas.microsoft.com/office/powerpoint/2010/main" val="2339351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Lecture (L6) </a:t>
            </a:r>
            <a:r>
              <a:rPr lang="en-US" dirty="0"/>
              <a:t>Overview</a:t>
            </a:r>
          </a:p>
        </p:txBody>
      </p:sp>
      <p:sp>
        <p:nvSpPr>
          <p:cNvPr id="3" name="Content Placeholder 2"/>
          <p:cNvSpPr>
            <a:spLocks noGrp="1"/>
          </p:cNvSpPr>
          <p:nvPr>
            <p:ph idx="1"/>
          </p:nvPr>
        </p:nvSpPr>
        <p:spPr>
          <a:xfrm>
            <a:off x="838200" y="1825625"/>
            <a:ext cx="4971585" cy="4351338"/>
          </a:xfrm>
        </p:spPr>
        <p:txBody>
          <a:bodyPr>
            <a:normAutofit/>
          </a:bodyPr>
          <a:lstStyle/>
          <a:p>
            <a:r>
              <a:rPr lang="en-US" dirty="0" smtClean="0"/>
              <a:t>Connecting jumper wires to make the LCD work</a:t>
            </a:r>
          </a:p>
          <a:p>
            <a:r>
              <a:rPr lang="en-US" dirty="0" smtClean="0"/>
              <a:t>Event </a:t>
            </a:r>
            <a:r>
              <a:rPr lang="en-US" dirty="0"/>
              <a:t>driven MP3 player</a:t>
            </a:r>
          </a:p>
          <a:p>
            <a:r>
              <a:rPr lang="en-US" dirty="0"/>
              <a:t>Task priorities - Rate monotonic scheduling</a:t>
            </a:r>
          </a:p>
          <a:p>
            <a:r>
              <a:rPr lang="en-US" dirty="0"/>
              <a:t>Adding I2C driver to PJDF</a:t>
            </a:r>
          </a:p>
          <a:p>
            <a:r>
              <a:rPr lang="en-US" dirty="0" smtClean="0"/>
              <a:t>Tracing </a:t>
            </a:r>
            <a:r>
              <a:rPr lang="en-US" dirty="0"/>
              <a:t>uCOS message queue</a:t>
            </a:r>
          </a:p>
          <a:p>
            <a:r>
              <a:rPr lang="en-US" dirty="0" smtClean="0"/>
              <a:t>Explore graphics library – Button class</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3</a:t>
            </a:fld>
            <a:endParaRPr lang="en-US" dirty="0"/>
          </a:p>
        </p:txBody>
      </p:sp>
      <p:sp>
        <p:nvSpPr>
          <p:cNvPr id="5" name="Content Placeholder 2"/>
          <p:cNvSpPr txBox="1">
            <a:spLocks/>
          </p:cNvSpPr>
          <p:nvPr/>
        </p:nvSpPr>
        <p:spPr>
          <a:xfrm>
            <a:off x="5997497" y="1847850"/>
            <a:ext cx="431366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p:txBody>
      </p:sp>
    </p:spTree>
    <p:extLst>
      <p:ext uri="{BB962C8B-B14F-4D97-AF65-F5344CB8AC3E}">
        <p14:creationId xmlns:p14="http://schemas.microsoft.com/office/powerpoint/2010/main" val="8444669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621258" cy="1325563"/>
          </a:xfrm>
        </p:spPr>
        <p:txBody>
          <a:bodyPr>
            <a:normAutofit fontScale="90000"/>
          </a:bodyPr>
          <a:lstStyle/>
          <a:p>
            <a:r>
              <a:rPr lang="en-US" dirty="0"/>
              <a:t>Communicating with the vs1053 Chip</a:t>
            </a:r>
          </a:p>
        </p:txBody>
      </p:sp>
      <p:sp>
        <p:nvSpPr>
          <p:cNvPr id="3" name="Slide Number Placeholder 2"/>
          <p:cNvSpPr>
            <a:spLocks noGrp="1"/>
          </p:cNvSpPr>
          <p:nvPr>
            <p:ph type="sldNum" sz="quarter" idx="12"/>
          </p:nvPr>
        </p:nvSpPr>
        <p:spPr/>
        <p:txBody>
          <a:bodyPr/>
          <a:lstStyle/>
          <a:p>
            <a:fld id="{F9E463A4-CC55-4EB3-8549-8876C08BF813}" type="slidenum">
              <a:rPr lang="en-US" smtClean="0"/>
              <a:t>30</a:t>
            </a:fld>
            <a:endParaRPr lang="en-US" dirty="0"/>
          </a:p>
        </p:txBody>
      </p:sp>
      <p:pic>
        <p:nvPicPr>
          <p:cNvPr id="4" name="Picture 3"/>
          <p:cNvPicPr>
            <a:picLocks noChangeAspect="1"/>
          </p:cNvPicPr>
          <p:nvPr/>
        </p:nvPicPr>
        <p:blipFill>
          <a:blip r:embed="rId2"/>
          <a:stretch>
            <a:fillRect/>
          </a:stretch>
        </p:blipFill>
        <p:spPr>
          <a:xfrm>
            <a:off x="4673624" y="365125"/>
            <a:ext cx="6680176" cy="6127606"/>
          </a:xfrm>
          <a:prstGeom prst="rect">
            <a:avLst/>
          </a:prstGeom>
        </p:spPr>
      </p:pic>
      <p:sp>
        <p:nvSpPr>
          <p:cNvPr id="6" name="TextBox 5"/>
          <p:cNvSpPr txBox="1"/>
          <p:nvPr/>
        </p:nvSpPr>
        <p:spPr>
          <a:xfrm>
            <a:off x="562709" y="1927275"/>
            <a:ext cx="1913206" cy="1015663"/>
          </a:xfrm>
          <a:prstGeom prst="rect">
            <a:avLst/>
          </a:prstGeom>
          <a:noFill/>
        </p:spPr>
        <p:txBody>
          <a:bodyPr wrap="square" rtlCol="0">
            <a:spAutoFit/>
          </a:bodyPr>
          <a:lstStyle/>
          <a:p>
            <a:r>
              <a:rPr lang="en-US" sz="2000" dirty="0" smtClean="0"/>
              <a:t>p. 39 of VS1053b Datasheet</a:t>
            </a:r>
            <a:endParaRPr lang="en-US" sz="2000" dirty="0"/>
          </a:p>
        </p:txBody>
      </p:sp>
    </p:spTree>
    <p:extLst>
      <p:ext uri="{BB962C8B-B14F-4D97-AF65-F5344CB8AC3E}">
        <p14:creationId xmlns:p14="http://schemas.microsoft.com/office/powerpoint/2010/main" val="32234854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Communicating with the vs1053 Chip</a:t>
            </a:r>
          </a:p>
        </p:txBody>
      </p:sp>
      <p:sp>
        <p:nvSpPr>
          <p:cNvPr id="4" name="Slide Number Placeholder 3"/>
          <p:cNvSpPr>
            <a:spLocks noGrp="1"/>
          </p:cNvSpPr>
          <p:nvPr>
            <p:ph type="sldNum" sz="quarter" idx="12"/>
          </p:nvPr>
        </p:nvSpPr>
        <p:spPr/>
        <p:txBody>
          <a:bodyPr/>
          <a:lstStyle/>
          <a:p>
            <a:fld id="{F9E463A4-CC55-4EB3-8549-8876C08BF813}" type="slidenum">
              <a:rPr lang="en-US" smtClean="0"/>
              <a:t>31</a:t>
            </a:fld>
            <a:endParaRPr lang="en-US" dirty="0"/>
          </a:p>
        </p:txBody>
      </p:sp>
      <p:sp>
        <p:nvSpPr>
          <p:cNvPr id="7" name="TextBox 6"/>
          <p:cNvSpPr txBox="1"/>
          <p:nvPr/>
        </p:nvSpPr>
        <p:spPr>
          <a:xfrm>
            <a:off x="838200" y="1589650"/>
            <a:ext cx="10515600" cy="4524315"/>
          </a:xfrm>
          <a:prstGeom prst="rect">
            <a:avLst/>
          </a:prstGeom>
          <a:noFill/>
        </p:spPr>
        <p:txBody>
          <a:bodyPr wrap="square" rtlCol="0">
            <a:spAutoFit/>
          </a:bodyPr>
          <a:lstStyle/>
          <a:p>
            <a:pPr lvl="0"/>
            <a:r>
              <a:rPr lang="en-US" sz="2400" b="1" dirty="0"/>
              <a:t>Play an MP3 </a:t>
            </a:r>
            <a:r>
              <a:rPr lang="en-US" sz="2400" b="1" dirty="0" smtClean="0"/>
              <a:t>file</a:t>
            </a:r>
          </a:p>
          <a:p>
            <a:pPr lvl="0"/>
            <a:endParaRPr lang="en-US" sz="2400" b="1" dirty="0"/>
          </a:p>
          <a:p>
            <a:pPr lvl="0"/>
            <a:r>
              <a:rPr lang="en-US" sz="2000" dirty="0" smtClean="0"/>
              <a:t>Configure </a:t>
            </a:r>
            <a:r>
              <a:rPr lang="en-US" sz="2000" dirty="0"/>
              <a:t>MP3 driver to send a command on the serial command interface bus:</a:t>
            </a:r>
          </a:p>
          <a:p>
            <a:r>
              <a:rPr lang="en-US" sz="2000" dirty="0"/>
              <a:t> </a:t>
            </a:r>
            <a:endParaRPr lang="en-US" sz="2000" dirty="0" smtClean="0"/>
          </a:p>
          <a:p>
            <a:r>
              <a:rPr lang="en-US" sz="2000" dirty="0" smtClean="0"/>
              <a:t>	Ioctl(hMp3</a:t>
            </a:r>
            <a:r>
              <a:rPr lang="en-US" sz="2000" dirty="0"/>
              <a:t>, PJDF_CTRL_MP3_SELECT_COMMAND, 0, 0); </a:t>
            </a:r>
            <a:endParaRPr lang="en-US" sz="2000" dirty="0" smtClean="0"/>
          </a:p>
          <a:p>
            <a:r>
              <a:rPr lang="en-US" sz="2000" dirty="0"/>
              <a:t> </a:t>
            </a:r>
            <a:endParaRPr lang="en-US" sz="2000" dirty="0" smtClean="0"/>
          </a:p>
          <a:p>
            <a:r>
              <a:rPr lang="en-US" sz="2000" dirty="0" smtClean="0"/>
              <a:t>Send </a:t>
            </a:r>
            <a:r>
              <a:rPr lang="en-US" sz="2000" dirty="0"/>
              <a:t>serial command interface command to enter play mode:</a:t>
            </a:r>
          </a:p>
          <a:p>
            <a:r>
              <a:rPr lang="en-US" sz="2000" dirty="0"/>
              <a:t> </a:t>
            </a:r>
          </a:p>
          <a:p>
            <a:r>
              <a:rPr lang="en-US" sz="2000" dirty="0"/>
              <a:t>	</a:t>
            </a:r>
            <a:r>
              <a:rPr lang="en-US" sz="2000" b="1" dirty="0"/>
              <a:t>const</a:t>
            </a:r>
            <a:r>
              <a:rPr lang="en-US" sz="2000" dirty="0"/>
              <a:t> INT8U </a:t>
            </a:r>
            <a:r>
              <a:rPr lang="en-US" sz="2000" dirty="0" smtClean="0"/>
              <a:t>BspMp3PlayMode[] </a:t>
            </a:r>
            <a:r>
              <a:rPr lang="en-US" sz="2000" dirty="0"/>
              <a:t>=  { 0x02, 0x00, 0x08, 0x00 };</a:t>
            </a:r>
            <a:endParaRPr lang="en-US" sz="2800" dirty="0"/>
          </a:p>
          <a:p>
            <a:r>
              <a:rPr lang="en-US" sz="2000" dirty="0"/>
              <a:t> </a:t>
            </a:r>
            <a:endParaRPr lang="en-US" sz="2800" dirty="0"/>
          </a:p>
          <a:p>
            <a:r>
              <a:rPr lang="en-US" sz="2000" b="1" dirty="0"/>
              <a:t>0x02</a:t>
            </a:r>
            <a:r>
              <a:rPr lang="en-US" sz="2000" dirty="0"/>
              <a:t> is the SCI </a:t>
            </a:r>
            <a:r>
              <a:rPr lang="en-US" sz="2000" i="1" dirty="0"/>
              <a:t>write register</a:t>
            </a:r>
            <a:r>
              <a:rPr lang="en-US" sz="2000" dirty="0"/>
              <a:t> command (see p. </a:t>
            </a:r>
            <a:r>
              <a:rPr lang="en-US" sz="2000" dirty="0" smtClean="0"/>
              <a:t>21 Data Sheet)</a:t>
            </a:r>
            <a:endParaRPr lang="en-US" sz="2000" dirty="0"/>
          </a:p>
          <a:p>
            <a:r>
              <a:rPr lang="en-US" sz="2000" b="1" dirty="0"/>
              <a:t>0x00</a:t>
            </a:r>
            <a:r>
              <a:rPr lang="en-US" sz="2000" dirty="0"/>
              <a:t> is the address of the SCI_MODE register (see p. </a:t>
            </a:r>
            <a:r>
              <a:rPr lang="en-US" sz="2000" dirty="0" smtClean="0"/>
              <a:t>38 Data Sheet)</a:t>
            </a:r>
            <a:endParaRPr lang="en-US" sz="2000" dirty="0"/>
          </a:p>
          <a:p>
            <a:r>
              <a:rPr lang="en-US" sz="2000" b="1" dirty="0"/>
              <a:t>0x08, 0x00</a:t>
            </a:r>
            <a:r>
              <a:rPr lang="en-US" sz="2000" dirty="0"/>
              <a:t> specifies the 16-bit register value with most significant byte first. One bit is set to reset for new serial data SM_SDINEW (see p. </a:t>
            </a:r>
            <a:r>
              <a:rPr lang="en-US" sz="2000" dirty="0" smtClean="0"/>
              <a:t>39 Data Sheet).</a:t>
            </a:r>
            <a:endParaRPr lang="en-US" sz="2000" dirty="0"/>
          </a:p>
        </p:txBody>
      </p:sp>
    </p:spTree>
    <p:extLst>
      <p:ext uri="{BB962C8B-B14F-4D97-AF65-F5344CB8AC3E}">
        <p14:creationId xmlns:p14="http://schemas.microsoft.com/office/powerpoint/2010/main" val="7747612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Communicating with the vs1053 Chip</a:t>
            </a:r>
          </a:p>
        </p:txBody>
      </p:sp>
      <p:sp>
        <p:nvSpPr>
          <p:cNvPr id="4" name="Slide Number Placeholder 3"/>
          <p:cNvSpPr>
            <a:spLocks noGrp="1"/>
          </p:cNvSpPr>
          <p:nvPr>
            <p:ph type="sldNum" sz="quarter" idx="12"/>
          </p:nvPr>
        </p:nvSpPr>
        <p:spPr/>
        <p:txBody>
          <a:bodyPr/>
          <a:lstStyle/>
          <a:p>
            <a:fld id="{F9E463A4-CC55-4EB3-8549-8876C08BF813}" type="slidenum">
              <a:rPr lang="en-US" smtClean="0"/>
              <a:t>32</a:t>
            </a:fld>
            <a:endParaRPr lang="en-US" dirty="0"/>
          </a:p>
        </p:txBody>
      </p:sp>
      <p:sp>
        <p:nvSpPr>
          <p:cNvPr id="7" name="TextBox 6"/>
          <p:cNvSpPr txBox="1"/>
          <p:nvPr/>
        </p:nvSpPr>
        <p:spPr>
          <a:xfrm>
            <a:off x="838200" y="1589650"/>
            <a:ext cx="10515600" cy="4955203"/>
          </a:xfrm>
          <a:prstGeom prst="rect">
            <a:avLst/>
          </a:prstGeom>
          <a:noFill/>
        </p:spPr>
        <p:txBody>
          <a:bodyPr wrap="square" rtlCol="0">
            <a:spAutoFit/>
          </a:bodyPr>
          <a:lstStyle/>
          <a:p>
            <a:pPr lvl="0"/>
            <a:r>
              <a:rPr lang="en-US" sz="2400" b="1" dirty="0"/>
              <a:t>Play an MP3 </a:t>
            </a:r>
            <a:r>
              <a:rPr lang="en-US" sz="2400" b="1" dirty="0" smtClean="0"/>
              <a:t>file cont’d</a:t>
            </a:r>
          </a:p>
          <a:p>
            <a:pPr lvl="0"/>
            <a:endParaRPr lang="en-US" sz="2400" b="1" dirty="0"/>
          </a:p>
          <a:p>
            <a:pPr lvl="0"/>
            <a:r>
              <a:rPr lang="en-US" sz="2400" dirty="0" smtClean="0"/>
              <a:t>Select </a:t>
            </a:r>
            <a:r>
              <a:rPr lang="en-US" sz="2400" dirty="0"/>
              <a:t>serial data interface bus by configuring as follows</a:t>
            </a:r>
            <a:r>
              <a:rPr lang="en-US" sz="2400" dirty="0" smtClean="0"/>
              <a:t>:</a:t>
            </a:r>
          </a:p>
          <a:p>
            <a:pPr lvl="0"/>
            <a:endParaRPr lang="en-US" sz="2400" dirty="0" smtClean="0"/>
          </a:p>
          <a:p>
            <a:r>
              <a:rPr lang="en-US" sz="2400" dirty="0" smtClean="0"/>
              <a:t>	Ioctl(hMp3</a:t>
            </a:r>
            <a:r>
              <a:rPr lang="en-US" sz="2400" dirty="0"/>
              <a:t>, PJDF_CTRL_MP3_SELECT_DATA, 0, 0</a:t>
            </a:r>
            <a:r>
              <a:rPr lang="en-US" sz="2400" dirty="0" smtClean="0"/>
              <a:t>);</a:t>
            </a:r>
          </a:p>
          <a:p>
            <a:pPr lvl="1"/>
            <a:endParaRPr lang="en-US" sz="2400" dirty="0" smtClean="0"/>
          </a:p>
          <a:p>
            <a:r>
              <a:rPr lang="en-US" sz="2400" dirty="0" smtClean="0"/>
              <a:t>Now </a:t>
            </a:r>
            <a:r>
              <a:rPr lang="en-US" sz="2400" dirty="0"/>
              <a:t>we can send bytes of MP3 data to the vs1053 chip by writing to the MP3 driver and they will get sent to the serial data interface on the vs1053 chip and converted to audio signals by the chip</a:t>
            </a:r>
            <a:r>
              <a:rPr lang="en-US" sz="2400" dirty="0" smtClean="0"/>
              <a:t>.</a:t>
            </a:r>
          </a:p>
          <a:p>
            <a:endParaRPr lang="en-US" sz="2400" dirty="0"/>
          </a:p>
          <a:p>
            <a:r>
              <a:rPr lang="en-US" sz="2400" dirty="0" smtClean="0"/>
              <a:t>DREQ – we wait for this signal to assert high before sending the next chunk of 32 bytes to the decoder.</a:t>
            </a:r>
            <a:endParaRPr lang="en-US" sz="2400" dirty="0"/>
          </a:p>
          <a:p>
            <a:pPr lvl="0"/>
            <a:endParaRPr lang="en-US" sz="2800" dirty="0"/>
          </a:p>
        </p:txBody>
      </p:sp>
    </p:spTree>
    <p:extLst>
      <p:ext uri="{BB962C8B-B14F-4D97-AF65-F5344CB8AC3E}">
        <p14:creationId xmlns:p14="http://schemas.microsoft.com/office/powerpoint/2010/main" val="15558728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3925"/>
            <a:ext cx="10515600" cy="1325563"/>
          </a:xfrm>
        </p:spPr>
        <p:txBody>
          <a:bodyPr>
            <a:normAutofit/>
          </a:bodyPr>
          <a:lstStyle/>
          <a:p>
            <a:pPr algn="ctr"/>
            <a:r>
              <a:rPr lang="en-US" sz="4800" dirty="0" smtClean="0"/>
              <a:t>Demo of previous generation MP3 Player</a:t>
            </a:r>
            <a:endParaRPr lang="en-US" sz="4800" dirty="0"/>
          </a:p>
        </p:txBody>
      </p:sp>
      <p:sp>
        <p:nvSpPr>
          <p:cNvPr id="4" name="Slide Number Placeholder 3"/>
          <p:cNvSpPr>
            <a:spLocks noGrp="1"/>
          </p:cNvSpPr>
          <p:nvPr>
            <p:ph type="sldNum" sz="quarter" idx="12"/>
          </p:nvPr>
        </p:nvSpPr>
        <p:spPr/>
        <p:txBody>
          <a:bodyPr/>
          <a:lstStyle/>
          <a:p>
            <a:fld id="{F9E463A4-CC55-4EB3-8549-8876C08BF813}" type="slidenum">
              <a:rPr lang="en-US" smtClean="0"/>
              <a:t>33</a:t>
            </a:fld>
            <a:endParaRPr lang="en-US" dirty="0"/>
          </a:p>
        </p:txBody>
      </p:sp>
    </p:spTree>
    <p:extLst>
      <p:ext uri="{BB962C8B-B14F-4D97-AF65-F5344CB8AC3E}">
        <p14:creationId xmlns:p14="http://schemas.microsoft.com/office/powerpoint/2010/main" val="32493519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3925"/>
            <a:ext cx="10515600" cy="1325563"/>
          </a:xfrm>
        </p:spPr>
        <p:txBody>
          <a:bodyPr>
            <a:normAutofit/>
          </a:bodyPr>
          <a:lstStyle/>
          <a:p>
            <a:pPr algn="ctr"/>
            <a:r>
              <a:rPr lang="en-US" sz="4800" dirty="0" smtClean="0"/>
              <a:t>SD/MMC</a:t>
            </a:r>
            <a:endParaRPr lang="en-US" sz="4800" dirty="0"/>
          </a:p>
        </p:txBody>
      </p:sp>
      <p:sp>
        <p:nvSpPr>
          <p:cNvPr id="4" name="Slide Number Placeholder 3"/>
          <p:cNvSpPr>
            <a:spLocks noGrp="1"/>
          </p:cNvSpPr>
          <p:nvPr>
            <p:ph type="sldNum" sz="quarter" idx="12"/>
          </p:nvPr>
        </p:nvSpPr>
        <p:spPr/>
        <p:txBody>
          <a:bodyPr/>
          <a:lstStyle/>
          <a:p>
            <a:fld id="{F9E463A4-CC55-4EB3-8549-8876C08BF813}" type="slidenum">
              <a:rPr lang="en-US" smtClean="0"/>
              <a:t>34</a:t>
            </a:fld>
            <a:endParaRPr lang="en-US" dirty="0"/>
          </a:p>
        </p:txBody>
      </p:sp>
    </p:spTree>
    <p:extLst>
      <p:ext uri="{BB962C8B-B14F-4D97-AF65-F5344CB8AC3E}">
        <p14:creationId xmlns:p14="http://schemas.microsoft.com/office/powerpoint/2010/main" val="33083629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SD/MMC</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sz="4000" b="1" dirty="0" smtClean="0"/>
              <a:t>Introduction</a:t>
            </a:r>
          </a:p>
          <a:p>
            <a:pPr marL="0" indent="0">
              <a:buNone/>
            </a:pPr>
            <a:endParaRPr lang="en-US" sz="3400" b="1" dirty="0" smtClean="0"/>
          </a:p>
          <a:p>
            <a:r>
              <a:rPr lang="en-US" sz="3400" dirty="0" smtClean="0"/>
              <a:t>SD is a popular flash memory technology that evolved from MMC</a:t>
            </a:r>
          </a:p>
          <a:p>
            <a:r>
              <a:rPr lang="en-US" sz="3400" dirty="0"/>
              <a:t>The SD Standard is an </a:t>
            </a:r>
            <a:r>
              <a:rPr lang="en-US" sz="3400" dirty="0" smtClean="0"/>
              <a:t>“open” </a:t>
            </a:r>
            <a:r>
              <a:rPr lang="en-US" sz="3400" dirty="0"/>
              <a:t>standard maintained by the </a:t>
            </a:r>
            <a:r>
              <a:rPr lang="en-US" sz="3400" b="1" dirty="0"/>
              <a:t>Secure Digital </a:t>
            </a:r>
            <a:r>
              <a:rPr lang="en-US" sz="3400" b="1" dirty="0" smtClean="0"/>
              <a:t>Association  (</a:t>
            </a:r>
            <a:r>
              <a:rPr lang="en-US" sz="3400" b="1" dirty="0" smtClean="0">
                <a:hlinkClick r:id="rId2"/>
              </a:rPr>
              <a:t>www.sdcard.org</a:t>
            </a:r>
            <a:r>
              <a:rPr lang="en-US" sz="3400" b="1" dirty="0" smtClean="0"/>
              <a:t>) </a:t>
            </a:r>
            <a:r>
              <a:rPr lang="en-US" sz="3400" dirty="0" smtClean="0"/>
              <a:t>– open, yes, but have to purchase licence</a:t>
            </a:r>
          </a:p>
          <a:p>
            <a:r>
              <a:rPr lang="en-US" sz="3400" dirty="0" smtClean="0"/>
              <a:t>MMC – </a:t>
            </a:r>
            <a:r>
              <a:rPr lang="en-US" sz="3400" b="1" dirty="0" smtClean="0"/>
              <a:t>M</a:t>
            </a:r>
            <a:r>
              <a:rPr lang="en-US" sz="3400" dirty="0" smtClean="0"/>
              <a:t>ulti</a:t>
            </a:r>
            <a:r>
              <a:rPr lang="en-US" sz="3400" b="1" dirty="0" smtClean="0"/>
              <a:t>M</a:t>
            </a:r>
            <a:r>
              <a:rPr lang="en-US" sz="3400" dirty="0" smtClean="0"/>
              <a:t>edia </a:t>
            </a:r>
            <a:r>
              <a:rPr lang="en-US" sz="3400" b="1" dirty="0" smtClean="0"/>
              <a:t>C</a:t>
            </a:r>
            <a:r>
              <a:rPr lang="en-US" sz="3400" dirty="0" smtClean="0"/>
              <a:t>ard technology developed by SanDisk and Siemens in 1997. </a:t>
            </a:r>
          </a:p>
          <a:p>
            <a:r>
              <a:rPr lang="en-US" sz="3400" dirty="0" smtClean="0"/>
              <a:t>SD – </a:t>
            </a:r>
            <a:r>
              <a:rPr lang="en-US" sz="3400" b="1" dirty="0" smtClean="0"/>
              <a:t>S</a:t>
            </a:r>
            <a:r>
              <a:rPr lang="en-US" sz="3400" dirty="0" smtClean="0"/>
              <a:t>ecure </a:t>
            </a:r>
            <a:r>
              <a:rPr lang="en-US" sz="3400" b="1" dirty="0" smtClean="0"/>
              <a:t>D</a:t>
            </a:r>
            <a:r>
              <a:rPr lang="en-US" sz="3400" dirty="0" smtClean="0"/>
              <a:t>igitial card extends MMC technology – developed by SanDisk, Matsushita (Panasonic), and Toshiba, and introduced in 1999</a:t>
            </a:r>
          </a:p>
          <a:p>
            <a:r>
              <a:rPr lang="en-US" sz="3400" dirty="0" smtClean="0"/>
              <a:t>MMC </a:t>
            </a:r>
            <a:r>
              <a:rPr lang="en-US" sz="3400" dirty="0"/>
              <a:t>cards are </a:t>
            </a:r>
            <a:r>
              <a:rPr lang="en-US" sz="3400" dirty="0" smtClean="0"/>
              <a:t>harder </a:t>
            </a:r>
            <a:r>
              <a:rPr lang="en-US" sz="3400" dirty="0"/>
              <a:t>to find </a:t>
            </a:r>
            <a:r>
              <a:rPr lang="en-US" sz="3400" dirty="0" smtClean="0"/>
              <a:t>now than SD cards. We will focus mainly on SD.</a:t>
            </a:r>
          </a:p>
        </p:txBody>
      </p:sp>
      <p:sp>
        <p:nvSpPr>
          <p:cNvPr id="4" name="Slide Number Placeholder 3"/>
          <p:cNvSpPr>
            <a:spLocks noGrp="1"/>
          </p:cNvSpPr>
          <p:nvPr>
            <p:ph type="sldNum" sz="quarter" idx="12"/>
          </p:nvPr>
        </p:nvSpPr>
        <p:spPr/>
        <p:txBody>
          <a:bodyPr/>
          <a:lstStyle/>
          <a:p>
            <a:fld id="{F9E463A4-CC55-4EB3-8549-8876C08BF813}" type="slidenum">
              <a:rPr lang="en-US" smtClean="0"/>
              <a:t>35</a:t>
            </a:fld>
            <a:endParaRPr lang="en-US" dirty="0"/>
          </a:p>
        </p:txBody>
      </p:sp>
    </p:spTree>
    <p:extLst>
      <p:ext uri="{BB962C8B-B14F-4D97-AF65-F5344CB8AC3E}">
        <p14:creationId xmlns:p14="http://schemas.microsoft.com/office/powerpoint/2010/main" val="11610985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SD/MMC</a:t>
            </a:r>
            <a:endParaRPr lang="en-US" dirty="0"/>
          </a:p>
        </p:txBody>
      </p:sp>
      <p:sp>
        <p:nvSpPr>
          <p:cNvPr id="3" name="Content Placeholder 2"/>
          <p:cNvSpPr>
            <a:spLocks noGrp="1"/>
          </p:cNvSpPr>
          <p:nvPr>
            <p:ph idx="1"/>
          </p:nvPr>
        </p:nvSpPr>
        <p:spPr>
          <a:xfrm>
            <a:off x="838200" y="1590091"/>
            <a:ext cx="10515600" cy="4351338"/>
          </a:xfrm>
        </p:spPr>
        <p:txBody>
          <a:bodyPr>
            <a:noAutofit/>
          </a:bodyPr>
          <a:lstStyle/>
          <a:p>
            <a:r>
              <a:rPr lang="en-US" sz="2400" dirty="0" smtClean="0"/>
              <a:t>SD/MMC Physical </a:t>
            </a:r>
            <a:r>
              <a:rPr lang="en-US" sz="2400" dirty="0"/>
              <a:t>comparison</a:t>
            </a:r>
            <a:r>
              <a:rPr lang="en-US" sz="2400" dirty="0" smtClean="0"/>
              <a:t>:</a:t>
            </a:r>
          </a:p>
          <a:p>
            <a:pPr lvl="1"/>
            <a:r>
              <a:rPr lang="en-US" sz="2000" dirty="0"/>
              <a:t>SD slots will accept MMC cards.</a:t>
            </a:r>
          </a:p>
          <a:p>
            <a:pPr lvl="1"/>
            <a:r>
              <a:rPr lang="en-US" sz="2000" dirty="0"/>
              <a:t>SD has 9 </a:t>
            </a:r>
            <a:r>
              <a:rPr lang="en-US" sz="2000" dirty="0" smtClean="0"/>
              <a:t>pins, </a:t>
            </a:r>
            <a:r>
              <a:rPr lang="en-US" sz="2000" dirty="0"/>
              <a:t>MMC has 7</a:t>
            </a:r>
          </a:p>
          <a:p>
            <a:pPr lvl="1"/>
            <a:r>
              <a:rPr lang="en-US" sz="2000" dirty="0"/>
              <a:t>SD </a:t>
            </a:r>
            <a:r>
              <a:rPr lang="en-US" sz="2000" dirty="0" smtClean="0"/>
              <a:t>usually has a </a:t>
            </a:r>
            <a:r>
              <a:rPr lang="en-US" sz="2000" dirty="0"/>
              <a:t>physical sliding </a:t>
            </a:r>
            <a:r>
              <a:rPr lang="en-US" sz="2000" dirty="0" smtClean="0"/>
              <a:t>write-protect </a:t>
            </a:r>
            <a:r>
              <a:rPr lang="en-US" sz="2000" dirty="0"/>
              <a:t>lock, MMC does not</a:t>
            </a:r>
            <a:endParaRPr lang="en-US" sz="1800" dirty="0" smtClean="0"/>
          </a:p>
          <a:p>
            <a:pPr marL="285750" indent="-285750"/>
            <a:r>
              <a:rPr lang="en-US" sz="2400" dirty="0" smtClean="0"/>
              <a:t>Predecessor technology </a:t>
            </a:r>
            <a:r>
              <a:rPr lang="en-US" sz="2400" dirty="0"/>
              <a:t>worth mentioning: CompactFlash first introduced by SandDisk in 1994  predates MMC and SD. Still used for high end video</a:t>
            </a:r>
            <a:r>
              <a:rPr lang="en-US" sz="2400" dirty="0" smtClean="0"/>
              <a:t>. Larger form factor than SD/MMC.</a:t>
            </a:r>
            <a:endParaRPr lang="en-US" sz="2400" dirty="0"/>
          </a:p>
          <a:p>
            <a:pPr marL="285750" indent="-285750"/>
            <a:r>
              <a:rPr lang="en-US" sz="2400" dirty="0" smtClean="0"/>
              <a:t>SD </a:t>
            </a:r>
            <a:r>
              <a:rPr lang="en-US" sz="2400" dirty="0"/>
              <a:t>cards come in 3 form </a:t>
            </a:r>
            <a:r>
              <a:rPr lang="en-US" sz="2400" dirty="0" smtClean="0"/>
              <a:t>factors</a:t>
            </a:r>
            <a:r>
              <a:rPr lang="en-US" dirty="0" smtClean="0"/>
              <a:t>: </a:t>
            </a:r>
            <a:r>
              <a:rPr lang="en-US" sz="2400" dirty="0" smtClean="0"/>
              <a:t>standard, mini, micro </a:t>
            </a:r>
            <a:endParaRPr lang="en-US" sz="2000" dirty="0"/>
          </a:p>
          <a:p>
            <a:pPr marL="285750" indent="-285750"/>
            <a:r>
              <a:rPr lang="en-US" sz="2400" dirty="0" smtClean="0"/>
              <a:t>Capacities</a:t>
            </a:r>
            <a:r>
              <a:rPr lang="en-US" sz="2400" dirty="0"/>
              <a:t>:</a:t>
            </a:r>
          </a:p>
          <a:p>
            <a:pPr marL="742950" lvl="1" indent="-285750"/>
            <a:r>
              <a:rPr lang="en-US" sz="2000" dirty="0"/>
              <a:t>SD – standard capacity: 1 – 2 GB, sometimes 4 GB</a:t>
            </a:r>
          </a:p>
          <a:p>
            <a:pPr marL="742950" lvl="1" indent="-285750"/>
            <a:r>
              <a:rPr lang="en-US" sz="2000" dirty="0"/>
              <a:t>SDHC (2006) – high capacity: up to 32 GB</a:t>
            </a:r>
          </a:p>
          <a:p>
            <a:pPr marL="742950" lvl="1" indent="-285750"/>
            <a:r>
              <a:rPr lang="en-US" sz="2000" dirty="0"/>
              <a:t>SDXC (2009) – extended capacity: up to 2 TB</a:t>
            </a:r>
          </a:p>
        </p:txBody>
      </p:sp>
      <p:sp>
        <p:nvSpPr>
          <p:cNvPr id="4" name="Slide Number Placeholder 3"/>
          <p:cNvSpPr>
            <a:spLocks noGrp="1"/>
          </p:cNvSpPr>
          <p:nvPr>
            <p:ph type="sldNum" sz="quarter" idx="12"/>
          </p:nvPr>
        </p:nvSpPr>
        <p:spPr/>
        <p:txBody>
          <a:bodyPr/>
          <a:lstStyle/>
          <a:p>
            <a:fld id="{F9E463A4-CC55-4EB3-8549-8876C08BF813}" type="slidenum">
              <a:rPr lang="en-US" smtClean="0"/>
              <a:t>36</a:t>
            </a:fld>
            <a:endParaRPr lang="en-US" dirty="0"/>
          </a:p>
        </p:txBody>
      </p:sp>
    </p:spTree>
    <p:extLst>
      <p:ext uri="{BB962C8B-B14F-4D97-AF65-F5344CB8AC3E}">
        <p14:creationId xmlns:p14="http://schemas.microsoft.com/office/powerpoint/2010/main" val="2422792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9E463A4-CC55-4EB3-8549-8876C08BF813}" type="slidenum">
              <a:rPr lang="en-US" smtClean="0"/>
              <a:t>37</a:t>
            </a:fld>
            <a:endParaRPr lang="en-US" dirty="0"/>
          </a:p>
        </p:txBody>
      </p:sp>
      <p:pic>
        <p:nvPicPr>
          <p:cNvPr id="5" name="Picture 4"/>
          <p:cNvPicPr>
            <a:picLocks noChangeAspect="1"/>
          </p:cNvPicPr>
          <p:nvPr/>
        </p:nvPicPr>
        <p:blipFill>
          <a:blip r:embed="rId2"/>
          <a:stretch>
            <a:fillRect/>
          </a:stretch>
        </p:blipFill>
        <p:spPr>
          <a:xfrm>
            <a:off x="4475018" y="578990"/>
            <a:ext cx="6317673" cy="5203535"/>
          </a:xfrm>
          <a:prstGeom prst="rect">
            <a:avLst/>
          </a:prstGeom>
        </p:spPr>
      </p:pic>
      <p:sp>
        <p:nvSpPr>
          <p:cNvPr id="7" name="TextBox 6"/>
          <p:cNvSpPr txBox="1"/>
          <p:nvPr/>
        </p:nvSpPr>
        <p:spPr>
          <a:xfrm>
            <a:off x="443346" y="1139586"/>
            <a:ext cx="4031672"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Clockwise from top left:</a:t>
            </a:r>
          </a:p>
          <a:p>
            <a:pPr marL="342900" indent="-342900">
              <a:buFont typeface="Arial" panose="020B0604020202020204" pitchFamily="34" charset="0"/>
              <a:buChar char="•"/>
            </a:pPr>
            <a:r>
              <a:rPr lang="en-US" sz="2000" dirty="0" smtClean="0"/>
              <a:t>32 </a:t>
            </a:r>
            <a:r>
              <a:rPr lang="en-US" sz="2000" dirty="0"/>
              <a:t>MB CompactFlash </a:t>
            </a:r>
            <a:r>
              <a:rPr lang="en-US" sz="2000" dirty="0" smtClean="0"/>
              <a:t>card: a related technology worth mentioning. CompactFlash </a:t>
            </a:r>
            <a:r>
              <a:rPr lang="en-US" sz="2000" dirty="0"/>
              <a:t>first introduced by SandDisk in 1994  predates MMC and SD. Still used for high end video</a:t>
            </a:r>
            <a:r>
              <a:rPr lang="en-US" sz="2000" dirty="0" smtClean="0"/>
              <a:t>.</a:t>
            </a:r>
          </a:p>
          <a:p>
            <a:pPr marL="342900" indent="-342900">
              <a:buFont typeface="Arial" panose="020B0604020202020204" pitchFamily="34" charset="0"/>
              <a:buChar char="•"/>
            </a:pPr>
            <a:r>
              <a:rPr lang="en-US" sz="2000" dirty="0" smtClean="0"/>
              <a:t>standard </a:t>
            </a:r>
            <a:r>
              <a:rPr lang="en-US" sz="2000" dirty="0"/>
              <a:t>form factor 2 GB </a:t>
            </a:r>
            <a:r>
              <a:rPr lang="en-US" sz="2000" dirty="0" smtClean="0"/>
              <a:t>SD card</a:t>
            </a:r>
          </a:p>
          <a:p>
            <a:pPr marL="342900" indent="-342900">
              <a:buFont typeface="Arial" panose="020B0604020202020204" pitchFamily="34" charset="0"/>
              <a:buChar char="•"/>
            </a:pPr>
            <a:r>
              <a:rPr lang="en-US" sz="2000" dirty="0"/>
              <a:t>4 GB micro SDHC card</a:t>
            </a:r>
          </a:p>
          <a:p>
            <a:pPr marL="342900" indent="-342900">
              <a:buFont typeface="Arial" panose="020B0604020202020204" pitchFamily="34" charset="0"/>
              <a:buChar char="•"/>
            </a:pPr>
            <a:r>
              <a:rPr lang="en-US" sz="2000" dirty="0"/>
              <a:t>8 GB SDHC </a:t>
            </a:r>
            <a:r>
              <a:rPr lang="en-US" sz="2000" dirty="0" smtClean="0"/>
              <a:t>card</a:t>
            </a:r>
            <a:endParaRPr lang="en-US" sz="2000" dirty="0"/>
          </a:p>
          <a:p>
            <a:pPr marL="342900" indent="-342900">
              <a:buFont typeface="Arial" panose="020B0604020202020204" pitchFamily="34" charset="0"/>
              <a:buChar char="•"/>
            </a:pPr>
            <a:r>
              <a:rPr lang="en-US" sz="2000" dirty="0" smtClean="0"/>
              <a:t>25-cent coin for scale</a:t>
            </a:r>
          </a:p>
        </p:txBody>
      </p:sp>
    </p:spTree>
    <p:extLst>
      <p:ext uri="{BB962C8B-B14F-4D97-AF65-F5344CB8AC3E}">
        <p14:creationId xmlns:p14="http://schemas.microsoft.com/office/powerpoint/2010/main" val="2687258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9E463A4-CC55-4EB3-8549-8876C08BF813}" type="slidenum">
              <a:rPr lang="en-US" smtClean="0"/>
              <a:t>38</a:t>
            </a:fld>
            <a:endParaRPr lang="en-US" dirty="0"/>
          </a:p>
        </p:txBody>
      </p:sp>
      <p:graphicFrame>
        <p:nvGraphicFramePr>
          <p:cNvPr id="3" name="Table 2"/>
          <p:cNvGraphicFramePr>
            <a:graphicFrameLocks noGrp="1"/>
          </p:cNvGraphicFramePr>
          <p:nvPr>
            <p:extLst/>
          </p:nvPr>
        </p:nvGraphicFramePr>
        <p:xfrm>
          <a:off x="838200" y="1852379"/>
          <a:ext cx="8784236" cy="3403600"/>
        </p:xfrm>
        <a:graphic>
          <a:graphicData uri="http://schemas.openxmlformats.org/drawingml/2006/table">
            <a:tbl>
              <a:tblPr firstRow="1" bandRow="1">
                <a:tableStyleId>{5C22544A-7EE6-4342-B048-85BDC9FD1C3A}</a:tableStyleId>
              </a:tblPr>
              <a:tblGrid>
                <a:gridCol w="2431062"/>
                <a:gridCol w="1526342"/>
                <a:gridCol w="4826832"/>
              </a:tblGrid>
              <a:tr h="370840">
                <a:tc>
                  <a:txBody>
                    <a:bodyPr/>
                    <a:lstStyle/>
                    <a:p>
                      <a:r>
                        <a:rPr lang="en-US" dirty="0"/>
                        <a:t>Class</a:t>
                      </a:r>
                    </a:p>
                  </a:txBody>
                  <a:tcPr anchor="ctr"/>
                </a:tc>
                <a:tc>
                  <a:txBody>
                    <a:bodyPr/>
                    <a:lstStyle/>
                    <a:p>
                      <a:r>
                        <a:rPr lang="en-US" dirty="0"/>
                        <a:t>Minimum performance</a:t>
                      </a:r>
                    </a:p>
                  </a:txBody>
                  <a:tcPr anchor="ctr"/>
                </a:tc>
                <a:tc>
                  <a:txBody>
                    <a:bodyPr/>
                    <a:lstStyle/>
                    <a:p>
                      <a:r>
                        <a:rPr lang="en-US" dirty="0"/>
                        <a:t>Application</a:t>
                      </a:r>
                    </a:p>
                  </a:txBody>
                  <a:tcPr anchor="ctr"/>
                </a:tc>
              </a:tr>
              <a:tr h="370840">
                <a:tc>
                  <a:txBody>
                    <a:bodyPr/>
                    <a:lstStyle/>
                    <a:p>
                      <a:r>
                        <a:rPr lang="en-US" dirty="0"/>
                        <a:t>Class 2</a:t>
                      </a:r>
                    </a:p>
                  </a:txBody>
                  <a:tcPr anchor="ctr"/>
                </a:tc>
                <a:tc>
                  <a:txBody>
                    <a:bodyPr/>
                    <a:lstStyle/>
                    <a:p>
                      <a:r>
                        <a:rPr lang="en-US" dirty="0"/>
                        <a:t>2 </a:t>
                      </a:r>
                      <a:r>
                        <a:rPr lang="en-US" dirty="0">
                          <a:hlinkClick r:id="rId2" tooltip="MB/s"/>
                        </a:rPr>
                        <a:t>MB/s</a:t>
                      </a:r>
                      <a:endParaRPr lang="en-US" dirty="0"/>
                    </a:p>
                  </a:txBody>
                  <a:tcPr anchor="ctr"/>
                </a:tc>
                <a:tc>
                  <a:txBody>
                    <a:bodyPr/>
                    <a:lstStyle/>
                    <a:p>
                      <a:r>
                        <a:rPr lang="en-US" dirty="0"/>
                        <a:t>SD video recording</a:t>
                      </a:r>
                    </a:p>
                  </a:txBody>
                  <a:tcPr anchor="ctr"/>
                </a:tc>
              </a:tr>
              <a:tr h="370840">
                <a:tc>
                  <a:txBody>
                    <a:bodyPr/>
                    <a:lstStyle/>
                    <a:p>
                      <a:r>
                        <a:rPr lang="en-US" dirty="0"/>
                        <a:t>Class 4</a:t>
                      </a:r>
                    </a:p>
                  </a:txBody>
                  <a:tcPr anchor="ctr"/>
                </a:tc>
                <a:tc>
                  <a:txBody>
                    <a:bodyPr/>
                    <a:lstStyle/>
                    <a:p>
                      <a:r>
                        <a:rPr lang="en-US" dirty="0"/>
                        <a:t>4 MB/s</a:t>
                      </a:r>
                    </a:p>
                  </a:txBody>
                  <a:tcPr anchor="ctr"/>
                </a:tc>
                <a:tc rowSpan="2">
                  <a:txBody>
                    <a:bodyPr/>
                    <a:lstStyle/>
                    <a:p>
                      <a:r>
                        <a:rPr lang="en-US" dirty="0">
                          <a:hlinkClick r:id="rId3" tooltip="High-definition video"/>
                        </a:rPr>
                        <a:t>High-definition video</a:t>
                      </a:r>
                      <a:r>
                        <a:rPr lang="en-US" dirty="0"/>
                        <a:t> (HD) recording including </a:t>
                      </a:r>
                      <a:r>
                        <a:rPr lang="en-US" dirty="0">
                          <a:hlinkClick r:id="rId4" tooltip="Full HD"/>
                        </a:rPr>
                        <a:t>Full HD</a:t>
                      </a:r>
                      <a:r>
                        <a:rPr lang="en-US" dirty="0"/>
                        <a:t> (from 720p to 1080p/1080i)</a:t>
                      </a:r>
                    </a:p>
                  </a:txBody>
                  <a:tcPr anchor="ctr"/>
                </a:tc>
              </a:tr>
              <a:tr h="370840">
                <a:tc>
                  <a:txBody>
                    <a:bodyPr/>
                    <a:lstStyle/>
                    <a:p>
                      <a:r>
                        <a:rPr lang="en-US" dirty="0"/>
                        <a:t>Class 6</a:t>
                      </a:r>
                    </a:p>
                  </a:txBody>
                  <a:tcPr anchor="ctr"/>
                </a:tc>
                <a:tc>
                  <a:txBody>
                    <a:bodyPr/>
                    <a:lstStyle/>
                    <a:p>
                      <a:r>
                        <a:rPr lang="en-US" dirty="0"/>
                        <a:t>6 MB/s</a:t>
                      </a:r>
                    </a:p>
                  </a:txBody>
                  <a:tcPr anchor="ctr"/>
                </a:tc>
                <a:tc vMerge="1">
                  <a:txBody>
                    <a:bodyPr/>
                    <a:lstStyle/>
                    <a:p>
                      <a:endParaRPr lang="en-US"/>
                    </a:p>
                  </a:txBody>
                  <a:tcPr/>
                </a:tc>
              </a:tr>
              <a:tr h="370840">
                <a:tc>
                  <a:txBody>
                    <a:bodyPr/>
                    <a:lstStyle/>
                    <a:p>
                      <a:r>
                        <a:rPr lang="en-US" dirty="0"/>
                        <a:t>Class 10</a:t>
                      </a:r>
                    </a:p>
                  </a:txBody>
                  <a:tcPr anchor="ctr"/>
                </a:tc>
                <a:tc>
                  <a:txBody>
                    <a:bodyPr/>
                    <a:lstStyle/>
                    <a:p>
                      <a:r>
                        <a:rPr lang="en-US" dirty="0"/>
                        <a:t>10 MB/s</a:t>
                      </a:r>
                    </a:p>
                  </a:txBody>
                  <a:tcPr anchor="ctr"/>
                </a:tc>
                <a:tc>
                  <a:txBody>
                    <a:bodyPr/>
                    <a:lstStyle/>
                    <a:p>
                      <a:r>
                        <a:rPr lang="en-US" dirty="0">
                          <a:hlinkClick r:id="rId4" tooltip="Full HD"/>
                        </a:rPr>
                        <a:t>Full HD</a:t>
                      </a:r>
                      <a:r>
                        <a:rPr lang="en-US" dirty="0"/>
                        <a:t> (1080p) video recording and consecutive recording of HD stills (high-speed data bus)</a:t>
                      </a:r>
                    </a:p>
                  </a:txBody>
                  <a:tcPr anchor="ctr"/>
                </a:tc>
              </a:tr>
              <a:tr h="370840">
                <a:tc>
                  <a:txBody>
                    <a:bodyPr/>
                    <a:lstStyle/>
                    <a:p>
                      <a:r>
                        <a:rPr lang="en-US" dirty="0"/>
                        <a:t>UHS Speed Class 1 (U1)</a:t>
                      </a:r>
                    </a:p>
                  </a:txBody>
                  <a:tcPr anchor="ctr"/>
                </a:tc>
                <a:tc>
                  <a:txBody>
                    <a:bodyPr/>
                    <a:lstStyle/>
                    <a:p>
                      <a:r>
                        <a:rPr lang="en-US" dirty="0"/>
                        <a:t>10 MB/s</a:t>
                      </a:r>
                    </a:p>
                  </a:txBody>
                  <a:tcPr anchor="ctr"/>
                </a:tc>
                <a:tc>
                  <a:txBody>
                    <a:bodyPr/>
                    <a:lstStyle/>
                    <a:p>
                      <a:r>
                        <a:rPr lang="en-US" dirty="0"/>
                        <a:t>Real-time broadcasts and large HD video files (UHS bus)</a:t>
                      </a:r>
                    </a:p>
                  </a:txBody>
                  <a:tcPr anchor="ctr"/>
                </a:tc>
              </a:tr>
              <a:tr h="370840">
                <a:tc>
                  <a:txBody>
                    <a:bodyPr/>
                    <a:lstStyle/>
                    <a:p>
                      <a:r>
                        <a:rPr lang="en-US" dirty="0"/>
                        <a:t>UHS Speed Class 3 (U3)</a:t>
                      </a:r>
                    </a:p>
                  </a:txBody>
                  <a:tcPr anchor="ctr"/>
                </a:tc>
                <a:tc>
                  <a:txBody>
                    <a:bodyPr/>
                    <a:lstStyle/>
                    <a:p>
                      <a:r>
                        <a:rPr lang="en-US" dirty="0"/>
                        <a:t>30 MB/s</a:t>
                      </a:r>
                    </a:p>
                  </a:txBody>
                  <a:tcPr anchor="ctr"/>
                </a:tc>
                <a:tc>
                  <a:txBody>
                    <a:bodyPr/>
                    <a:lstStyle/>
                    <a:p>
                      <a:r>
                        <a:rPr lang="en-US" dirty="0">
                          <a:hlinkClick r:id="rId5" tooltip="4K resolution"/>
                        </a:rPr>
                        <a:t>4K</a:t>
                      </a:r>
                      <a:r>
                        <a:rPr lang="en-US" dirty="0"/>
                        <a:t> video files (UHS bus)</a:t>
                      </a:r>
                    </a:p>
                  </a:txBody>
                  <a:tcPr anchor="ctr"/>
                </a:tc>
              </a:tr>
            </a:tbl>
          </a:graphicData>
        </a:graphic>
      </p:graphicFrame>
      <p:sp>
        <p:nvSpPr>
          <p:cNvPr id="4" name="Title 1"/>
          <p:cNvSpPr txBox="1">
            <a:spLocks/>
          </p:cNvSpPr>
          <p:nvPr/>
        </p:nvSpPr>
        <p:spPr>
          <a:xfrm>
            <a:off x="838200" y="365125"/>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SD – Speed</a:t>
            </a:r>
            <a:endParaRPr lang="en-US" dirty="0"/>
          </a:p>
        </p:txBody>
      </p:sp>
      <p:sp>
        <p:nvSpPr>
          <p:cNvPr id="5" name="TextBox 4"/>
          <p:cNvSpPr txBox="1"/>
          <p:nvPr/>
        </p:nvSpPr>
        <p:spPr>
          <a:xfrm>
            <a:off x="1510145" y="5860473"/>
            <a:ext cx="1877245" cy="369332"/>
          </a:xfrm>
          <a:prstGeom prst="rect">
            <a:avLst/>
          </a:prstGeom>
          <a:noFill/>
        </p:spPr>
        <p:txBody>
          <a:bodyPr wrap="none" rtlCol="0">
            <a:spAutoFit/>
          </a:bodyPr>
          <a:lstStyle/>
          <a:p>
            <a:r>
              <a:rPr lang="en-US" dirty="0" smtClean="0"/>
              <a:t>Source: Wikipedia</a:t>
            </a:r>
            <a:endParaRPr lang="en-US" dirty="0"/>
          </a:p>
        </p:txBody>
      </p:sp>
    </p:spTree>
    <p:extLst>
      <p:ext uri="{BB962C8B-B14F-4D97-AF65-F5344CB8AC3E}">
        <p14:creationId xmlns:p14="http://schemas.microsoft.com/office/powerpoint/2010/main" val="10957976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SDIO – another family of SD devices</a:t>
            </a:r>
          </a:p>
          <a:p>
            <a:pPr lvl="1"/>
            <a:r>
              <a:rPr lang="en-US" dirty="0" smtClean="0"/>
              <a:t>not simply a memory card but a general purpose I/O scheme using the SD interface</a:t>
            </a:r>
          </a:p>
          <a:p>
            <a:pPr lvl="1"/>
            <a:r>
              <a:rPr lang="en-US" dirty="0" smtClean="0"/>
              <a:t>for devices like wireless adapters, Bluetooth, barcode scanners, etc. </a:t>
            </a:r>
          </a:p>
          <a:p>
            <a:pPr lvl="1"/>
            <a:r>
              <a:rPr lang="en-US" dirty="0"/>
              <a:t>largely superseded by </a:t>
            </a:r>
            <a:r>
              <a:rPr lang="en-US" dirty="0" smtClean="0"/>
              <a:t>USB</a:t>
            </a:r>
          </a:p>
          <a:p>
            <a:r>
              <a:rPr lang="en-US" dirty="0" smtClean="0"/>
              <a:t>Card Security features</a:t>
            </a:r>
          </a:p>
          <a:p>
            <a:pPr lvl="1"/>
            <a:r>
              <a:rPr lang="en-US" dirty="0" smtClean="0"/>
              <a:t>Read-only physical lock (not on microSD)</a:t>
            </a:r>
          </a:p>
          <a:p>
            <a:pPr lvl="1"/>
            <a:r>
              <a:rPr lang="en-US" dirty="0" smtClean="0"/>
              <a:t>Reversible and non-reversible commands to disable writing</a:t>
            </a:r>
          </a:p>
          <a:p>
            <a:pPr lvl="1"/>
            <a:r>
              <a:rPr lang="en-US" dirty="0" smtClean="0"/>
              <a:t>Card password – up to 16 bytes</a:t>
            </a:r>
          </a:p>
          <a:p>
            <a:pPr lvl="1"/>
            <a:r>
              <a:rPr lang="en-US" dirty="0" smtClean="0"/>
              <a:t>DRM copy protection (rarely used feature): ~10% of SD capacity is a “protected area” not available to the user. Used to verify the identity of an application program. </a:t>
            </a:r>
          </a:p>
          <a:p>
            <a:pPr lvl="1"/>
            <a:r>
              <a:rPr lang="en-US" dirty="0" smtClean="0"/>
              <a:t>The DRM protected area may be erased by reformatting. To avoid that can download the formatter from sdcard.org.</a:t>
            </a:r>
          </a:p>
          <a:p>
            <a:pPr marL="0" indent="0">
              <a:buNone/>
            </a:pPr>
            <a:endParaRPr lang="en-US" dirty="0" smtClean="0"/>
          </a:p>
          <a:p>
            <a:pPr>
              <a:buFontTx/>
              <a:buChar char="-"/>
            </a:pP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39</a:t>
            </a:fld>
            <a:endParaRPr lang="en-US" dirty="0"/>
          </a:p>
        </p:txBody>
      </p:sp>
    </p:spTree>
    <p:extLst>
      <p:ext uri="{BB962C8B-B14F-4D97-AF65-F5344CB8AC3E}">
        <p14:creationId xmlns:p14="http://schemas.microsoft.com/office/powerpoint/2010/main" val="8133799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a:t>
            </a:r>
            <a:r>
              <a:rPr lang="en-US" dirty="0" smtClean="0"/>
              <a:t>Lecture (L7) </a:t>
            </a:r>
            <a:r>
              <a:rPr lang="en-US" dirty="0"/>
              <a:t>Overview</a:t>
            </a:r>
          </a:p>
        </p:txBody>
      </p:sp>
      <p:sp>
        <p:nvSpPr>
          <p:cNvPr id="3" name="Content Placeholder 2"/>
          <p:cNvSpPr>
            <a:spLocks noGrp="1"/>
          </p:cNvSpPr>
          <p:nvPr>
            <p:ph idx="1"/>
          </p:nvPr>
        </p:nvSpPr>
        <p:spPr>
          <a:xfrm>
            <a:off x="838200" y="1825625"/>
            <a:ext cx="10174357" cy="4351338"/>
          </a:xfrm>
        </p:spPr>
        <p:txBody>
          <a:bodyPr>
            <a:normAutofit fontScale="92500" lnSpcReduction="20000"/>
          </a:bodyPr>
          <a:lstStyle/>
          <a:p>
            <a:r>
              <a:rPr lang="en-US" dirty="0"/>
              <a:t>Assignment 5 Touch Driver</a:t>
            </a:r>
          </a:p>
          <a:p>
            <a:r>
              <a:rPr lang="en-US" dirty="0" smtClean="0"/>
              <a:t>Project design suggestions</a:t>
            </a:r>
          </a:p>
          <a:p>
            <a:r>
              <a:rPr lang="en-US" dirty="0" smtClean="0"/>
              <a:t>GenerateMp3Header.ps1 tool</a:t>
            </a:r>
          </a:p>
          <a:p>
            <a:r>
              <a:rPr lang="en-US" dirty="0" smtClean="0"/>
              <a:t>Audacity tool</a:t>
            </a:r>
          </a:p>
          <a:p>
            <a:r>
              <a:rPr lang="en-US" dirty="0" smtClean="0"/>
              <a:t>Reducing Code Memory footprint</a:t>
            </a:r>
          </a:p>
          <a:p>
            <a:r>
              <a:rPr lang="en-US" dirty="0" smtClean="0"/>
              <a:t>Communicating </a:t>
            </a:r>
            <a:r>
              <a:rPr lang="en-US" dirty="0"/>
              <a:t>with the vs1053 </a:t>
            </a:r>
            <a:r>
              <a:rPr lang="en-US" dirty="0" smtClean="0"/>
              <a:t>Chip</a:t>
            </a:r>
          </a:p>
          <a:p>
            <a:r>
              <a:rPr lang="en-US" dirty="0" smtClean="0"/>
              <a:t>Fun: previous generation MP3 Player</a:t>
            </a:r>
            <a:endParaRPr lang="en-US" dirty="0"/>
          </a:p>
          <a:p>
            <a:r>
              <a:rPr lang="en-US" dirty="0"/>
              <a:t>SD/MMC</a:t>
            </a:r>
          </a:p>
          <a:p>
            <a:r>
              <a:rPr lang="en-US" dirty="0"/>
              <a:t>FAT File System</a:t>
            </a:r>
          </a:p>
          <a:p>
            <a:r>
              <a:rPr lang="en-US" dirty="0"/>
              <a:t>Read a directory with Arduino SD </a:t>
            </a:r>
            <a:r>
              <a:rPr lang="en-US" dirty="0" smtClean="0"/>
              <a:t>library</a:t>
            </a:r>
          </a:p>
          <a:p>
            <a:endParaRPr lang="en-US" dirty="0" smtClean="0"/>
          </a:p>
        </p:txBody>
      </p:sp>
      <p:sp>
        <p:nvSpPr>
          <p:cNvPr id="4" name="Slide Number Placeholder 3"/>
          <p:cNvSpPr>
            <a:spLocks noGrp="1"/>
          </p:cNvSpPr>
          <p:nvPr>
            <p:ph type="sldNum" sz="quarter" idx="12"/>
          </p:nvPr>
        </p:nvSpPr>
        <p:spPr/>
        <p:txBody>
          <a:bodyPr/>
          <a:lstStyle/>
          <a:p>
            <a:fld id="{F9E463A4-CC55-4EB3-8549-8876C08BF813}" type="slidenum">
              <a:rPr lang="en-US" smtClean="0"/>
              <a:t>4</a:t>
            </a:fld>
            <a:endParaRPr lang="en-US" dirty="0"/>
          </a:p>
        </p:txBody>
      </p:sp>
    </p:spTree>
    <p:extLst>
      <p:ext uri="{BB962C8B-B14F-4D97-AF65-F5344CB8AC3E}">
        <p14:creationId xmlns:p14="http://schemas.microsoft.com/office/powerpoint/2010/main" val="24729588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Electrical interface</a:t>
            </a:r>
          </a:p>
          <a:p>
            <a:pPr lvl="1"/>
            <a:r>
              <a:rPr lang="en-US" dirty="0" smtClean="0"/>
              <a:t>Initially uses 3.3 volts. On command, SDHC, SDXC cards switch to 1.8 V operation</a:t>
            </a:r>
          </a:p>
          <a:p>
            <a:pPr lvl="1"/>
            <a:r>
              <a:rPr lang="en-US" dirty="0" smtClean="0"/>
              <a:t>Initial clock speed should be 400 kHz when determining the card’s capabilities after which the “default” speed of 25 MHz may be used</a:t>
            </a:r>
            <a:endParaRPr lang="en-US" dirty="0"/>
          </a:p>
          <a:p>
            <a:r>
              <a:rPr lang="en-US" dirty="0"/>
              <a:t>SPI </a:t>
            </a:r>
            <a:r>
              <a:rPr lang="en-US" dirty="0" smtClean="0"/>
              <a:t>interface</a:t>
            </a:r>
          </a:p>
          <a:p>
            <a:pPr lvl="1"/>
            <a:r>
              <a:rPr lang="en-US" dirty="0" smtClean="0"/>
              <a:t>SD cards have a built in SPI interface</a:t>
            </a:r>
            <a:endParaRPr lang="en-US" dirty="0"/>
          </a:p>
          <a:p>
            <a:pPr lvl="1"/>
            <a:r>
              <a:rPr lang="en-US" dirty="0" smtClean="0"/>
              <a:t>This allows them to be used as non-volatile memory by embedded controllers without having to implement the full SD interface</a:t>
            </a:r>
          </a:p>
          <a:p>
            <a:r>
              <a:rPr lang="en-US" dirty="0" smtClean="0"/>
              <a:t>Error detection/correction</a:t>
            </a:r>
          </a:p>
          <a:p>
            <a:pPr lvl="1"/>
            <a:r>
              <a:rPr lang="en-US" dirty="0" smtClean="0"/>
              <a:t>Read/write operations on the NAND flash technology used in SD cards may have errors therefore every operation includes a CRC (cyclic redundancy checksum)</a:t>
            </a:r>
          </a:p>
          <a:p>
            <a:pPr lvl="1"/>
            <a:r>
              <a:rPr lang="en-US" dirty="0" smtClean="0"/>
              <a:t>If an error is detected the operation is repeated by controller until success</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40</a:t>
            </a:fld>
            <a:endParaRPr lang="en-US" dirty="0"/>
          </a:p>
        </p:txBody>
      </p:sp>
    </p:spTree>
    <p:extLst>
      <p:ext uri="{BB962C8B-B14F-4D97-AF65-F5344CB8AC3E}">
        <p14:creationId xmlns:p14="http://schemas.microsoft.com/office/powerpoint/2010/main" val="8989250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a:t>
            </a:r>
            <a:endParaRPr lang="en-US" dirty="0"/>
          </a:p>
        </p:txBody>
      </p:sp>
      <p:sp>
        <p:nvSpPr>
          <p:cNvPr id="3" name="Content Placeholder 2"/>
          <p:cNvSpPr>
            <a:spLocks noGrp="1"/>
          </p:cNvSpPr>
          <p:nvPr>
            <p:ph idx="1"/>
          </p:nvPr>
        </p:nvSpPr>
        <p:spPr/>
        <p:txBody>
          <a:bodyPr/>
          <a:lstStyle/>
          <a:p>
            <a:r>
              <a:rPr lang="en-US" dirty="0"/>
              <a:t>Storage format</a:t>
            </a:r>
          </a:p>
          <a:p>
            <a:pPr lvl="1"/>
            <a:r>
              <a:rPr lang="en-US" dirty="0"/>
              <a:t>Block character </a:t>
            </a:r>
            <a:r>
              <a:rPr lang="en-US" dirty="0" smtClean="0"/>
              <a:t>device</a:t>
            </a:r>
          </a:p>
          <a:p>
            <a:pPr lvl="2"/>
            <a:r>
              <a:rPr lang="en-US" sz="2400" dirty="0" smtClean="0"/>
              <a:t>Data is read and written in blocks of fixed size</a:t>
            </a:r>
          </a:p>
          <a:p>
            <a:pPr lvl="2"/>
            <a:r>
              <a:rPr lang="en-US" sz="2400" dirty="0" smtClean="0"/>
              <a:t>Blocks may be accessed in random order</a:t>
            </a:r>
            <a:endParaRPr lang="en-US" sz="2400" dirty="0"/>
          </a:p>
          <a:p>
            <a:pPr lvl="1"/>
            <a:r>
              <a:rPr lang="en-US" dirty="0" smtClean="0"/>
              <a:t>The SD standard specifies these file formatting systems</a:t>
            </a:r>
          </a:p>
          <a:p>
            <a:pPr lvl="2"/>
            <a:r>
              <a:rPr lang="en-US" sz="2400" dirty="0" smtClean="0"/>
              <a:t>SD – Up to 2 GB using FAT 12 and 16</a:t>
            </a:r>
          </a:p>
          <a:p>
            <a:pPr lvl="2"/>
            <a:r>
              <a:rPr lang="en-US" sz="2400" dirty="0" smtClean="0"/>
              <a:t>SDHC – over 2GB-32GB using FAT32</a:t>
            </a:r>
          </a:p>
          <a:p>
            <a:pPr lvl="2"/>
            <a:r>
              <a:rPr lang="en-US" sz="2400" dirty="0" smtClean="0"/>
              <a:t>SDXC – over 32GB-2TB using exFAT (Microsoft standard)</a:t>
            </a:r>
            <a:endParaRPr lang="en-US" sz="2400" dirty="0"/>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41</a:t>
            </a:fld>
            <a:endParaRPr lang="en-US" dirty="0"/>
          </a:p>
        </p:txBody>
      </p:sp>
    </p:spTree>
    <p:extLst>
      <p:ext uri="{BB962C8B-B14F-4D97-AF65-F5344CB8AC3E}">
        <p14:creationId xmlns:p14="http://schemas.microsoft.com/office/powerpoint/2010/main" val="27702832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SD/MMC</a:t>
            </a:r>
            <a:endParaRPr lang="en-US" dirty="0"/>
          </a:p>
        </p:txBody>
      </p:sp>
      <p:sp>
        <p:nvSpPr>
          <p:cNvPr id="3" name="Content Placeholder 2"/>
          <p:cNvSpPr>
            <a:spLocks noGrp="1"/>
          </p:cNvSpPr>
          <p:nvPr>
            <p:ph idx="1"/>
          </p:nvPr>
        </p:nvSpPr>
        <p:spPr/>
        <p:txBody>
          <a:bodyPr/>
          <a:lstStyle/>
          <a:p>
            <a:pPr marL="0" indent="0">
              <a:buNone/>
            </a:pPr>
            <a:r>
              <a:rPr lang="en-US" b="1" dirty="0" smtClean="0"/>
              <a:t>References</a:t>
            </a:r>
          </a:p>
          <a:p>
            <a:pPr marL="0" indent="0">
              <a:buNone/>
            </a:pPr>
            <a:endParaRPr lang="en-US" b="1" dirty="0" smtClean="0"/>
          </a:p>
          <a:p>
            <a:pPr marL="0" indent="0">
              <a:buNone/>
            </a:pPr>
            <a:r>
              <a:rPr lang="en-US" dirty="0">
                <a:hlinkClick r:id="rId2"/>
              </a:rPr>
              <a:t>https://www.sdcard.org</a:t>
            </a:r>
            <a:r>
              <a:rPr lang="en-US" dirty="0" smtClean="0">
                <a:hlinkClick r:id="rId2"/>
              </a:rPr>
              <a:t>/</a:t>
            </a:r>
            <a:endParaRPr lang="en-US" dirty="0" smtClean="0"/>
          </a:p>
          <a:p>
            <a:pPr lvl="1"/>
            <a:r>
              <a:rPr lang="en-US" dirty="0" smtClean="0"/>
              <a:t>“Simplified” specs can be downloaded free</a:t>
            </a:r>
          </a:p>
          <a:p>
            <a:pPr lvl="1"/>
            <a:r>
              <a:rPr lang="en-US" dirty="0" smtClean="0"/>
              <a:t>Full specs require license fee</a:t>
            </a:r>
          </a:p>
          <a:p>
            <a:pPr marL="0" indent="0">
              <a:buNone/>
            </a:pPr>
            <a:r>
              <a:rPr lang="en-US" dirty="0">
                <a:hlinkClick r:id="rId3"/>
              </a:rPr>
              <a:t>http://</a:t>
            </a:r>
            <a:r>
              <a:rPr lang="en-US" dirty="0" smtClean="0">
                <a:hlinkClick r:id="rId3"/>
              </a:rPr>
              <a:t>en.wikipedia.org/wiki/Secure_Digital</a:t>
            </a:r>
            <a:endParaRPr lang="en-US" dirty="0" smtClean="0"/>
          </a:p>
          <a:p>
            <a:pPr marL="0" indent="0">
              <a:buNone/>
            </a:pPr>
            <a:r>
              <a:rPr lang="en-US" dirty="0">
                <a:hlinkClick r:id="rId4"/>
              </a:rPr>
              <a:t>http://</a:t>
            </a:r>
            <a:r>
              <a:rPr lang="en-US" dirty="0" smtClean="0">
                <a:hlinkClick r:id="rId4"/>
              </a:rPr>
              <a:t>en.wikipedia.org/wiki/MultiMediaCard</a:t>
            </a:r>
            <a:endParaRPr lang="en-US" dirty="0" smtClean="0"/>
          </a:p>
          <a:p>
            <a:pPr marL="0" indent="0">
              <a:buNone/>
            </a:pPr>
            <a:r>
              <a:rPr lang="en-US" dirty="0">
                <a:hlinkClick r:id="rId5"/>
              </a:rPr>
              <a:t>http://</a:t>
            </a:r>
            <a:r>
              <a:rPr lang="en-US" dirty="0" smtClean="0">
                <a:hlinkClick r:id="rId5"/>
              </a:rPr>
              <a:t>en.wikipedia.org/wiki/CompactFlash</a:t>
            </a: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42</a:t>
            </a:fld>
            <a:endParaRPr lang="en-US" dirty="0"/>
          </a:p>
        </p:txBody>
      </p:sp>
    </p:spTree>
    <p:extLst>
      <p:ext uri="{BB962C8B-B14F-4D97-AF65-F5344CB8AC3E}">
        <p14:creationId xmlns:p14="http://schemas.microsoft.com/office/powerpoint/2010/main" val="20571388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FAT File </a:t>
            </a:r>
            <a:r>
              <a:rPr lang="en-US" dirty="0"/>
              <a:t>S</a:t>
            </a:r>
            <a:r>
              <a:rPr lang="en-US" dirty="0" smtClean="0"/>
              <a:t>ystem</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sz="3600" b="1" dirty="0" smtClean="0"/>
              <a:t>Introduction</a:t>
            </a:r>
            <a:endParaRPr lang="en-US" b="1" dirty="0" smtClean="0"/>
          </a:p>
          <a:p>
            <a:r>
              <a:rPr lang="en-US" dirty="0" smtClean="0"/>
              <a:t>The File Allocation Table (FAT) File </a:t>
            </a:r>
            <a:r>
              <a:rPr lang="en-US" dirty="0"/>
              <a:t>S</a:t>
            </a:r>
            <a:r>
              <a:rPr lang="en-US" dirty="0" smtClean="0"/>
              <a:t>ystem was developed by Microsoft as a way of organizing data into files and directories on a magnetic disk.</a:t>
            </a:r>
          </a:p>
          <a:p>
            <a:r>
              <a:rPr lang="en-US" b="1" dirty="0" smtClean="0"/>
              <a:t>Cluster</a:t>
            </a:r>
            <a:r>
              <a:rPr lang="en-US" dirty="0" smtClean="0"/>
              <a:t>: The disk is divided into equal size units called </a:t>
            </a:r>
            <a:r>
              <a:rPr lang="en-US" b="1" dirty="0" smtClean="0"/>
              <a:t>clusters</a:t>
            </a:r>
          </a:p>
          <a:p>
            <a:r>
              <a:rPr lang="en-US" b="1" dirty="0" smtClean="0"/>
              <a:t>File</a:t>
            </a:r>
            <a:r>
              <a:rPr lang="en-US" dirty="0" smtClean="0"/>
              <a:t>: A </a:t>
            </a:r>
            <a:r>
              <a:rPr lang="en-US" b="1" dirty="0" smtClean="0"/>
              <a:t>file</a:t>
            </a:r>
            <a:r>
              <a:rPr lang="en-US" dirty="0" smtClean="0"/>
              <a:t> is an entity with a name, some attributes like timestamp, and a chain of clusters containing the file contents</a:t>
            </a:r>
          </a:p>
          <a:p>
            <a:r>
              <a:rPr lang="en-US" b="1" dirty="0" smtClean="0"/>
              <a:t>Directory</a:t>
            </a:r>
            <a:r>
              <a:rPr lang="en-US" dirty="0" smtClean="0"/>
              <a:t>: A </a:t>
            </a:r>
            <a:r>
              <a:rPr lang="en-US" b="1" dirty="0" smtClean="0"/>
              <a:t>directory</a:t>
            </a:r>
            <a:r>
              <a:rPr lang="en-US" dirty="0" smtClean="0"/>
              <a:t> is a special file containing a list of file names, their attributes, and their starting clusters</a:t>
            </a:r>
          </a:p>
          <a:p>
            <a:r>
              <a:rPr lang="en-US" dirty="0" smtClean="0"/>
              <a:t>History</a:t>
            </a:r>
          </a:p>
          <a:p>
            <a:pPr lvl="1"/>
            <a:r>
              <a:rPr lang="en-US" dirty="0" smtClean="0"/>
              <a:t>1979 – 8-bit FAT entries – allowed 2^8 clusters</a:t>
            </a:r>
          </a:p>
          <a:p>
            <a:pPr lvl="1"/>
            <a:r>
              <a:rPr lang="en-US" dirty="0" smtClean="0"/>
              <a:t>1981 – 12-bit FAT entries – MS-DOS 1.0 – allowed 2^12 clusters</a:t>
            </a:r>
          </a:p>
          <a:p>
            <a:pPr lvl="1"/>
            <a:r>
              <a:rPr lang="en-US" dirty="0" smtClean="0"/>
              <a:t>1984 – 16-bit FAT entries – MS-DOS 3.0 – allowed 2^16 clusters</a:t>
            </a:r>
          </a:p>
          <a:p>
            <a:pPr lvl="1"/>
            <a:r>
              <a:rPr lang="en-US" dirty="0" smtClean="0"/>
              <a:t>1996 – 32-bit FAT entries – MS-DOS 7.1 – allowed 2^32 clusters</a:t>
            </a:r>
          </a:p>
          <a:p>
            <a:r>
              <a:rPr lang="en-US" dirty="0" smtClean="0"/>
              <a:t>Today, the same FAT file system technology developed for magnetic disks is commonly repurposed for use on Flash devices like USB memory keys and SD Cards</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43</a:t>
            </a:fld>
            <a:endParaRPr lang="en-US" dirty="0"/>
          </a:p>
        </p:txBody>
      </p:sp>
    </p:spTree>
    <p:extLst>
      <p:ext uri="{BB962C8B-B14F-4D97-AF65-F5344CB8AC3E}">
        <p14:creationId xmlns:p14="http://schemas.microsoft.com/office/powerpoint/2010/main" val="13560861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FAT File </a:t>
            </a:r>
            <a:r>
              <a:rPr lang="en-US" dirty="0"/>
              <a:t>S</a:t>
            </a:r>
            <a:r>
              <a:rPr lang="en-US" dirty="0" smtClean="0"/>
              <a:t>ystem</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3600" b="1" dirty="0" smtClean="0"/>
              <a:t>Terms</a:t>
            </a:r>
            <a:endParaRPr lang="en-US" b="1" dirty="0" smtClean="0"/>
          </a:p>
          <a:p>
            <a:r>
              <a:rPr lang="en-US" b="1" dirty="0" smtClean="0"/>
              <a:t>Sector</a:t>
            </a:r>
            <a:r>
              <a:rPr lang="en-US" dirty="0" smtClean="0"/>
              <a:t> – smallest unit of read/write storage access – 512 bytes == </a:t>
            </a:r>
            <a:r>
              <a:rPr lang="en-US" b="1" dirty="0" smtClean="0"/>
              <a:t>block size</a:t>
            </a:r>
          </a:p>
          <a:p>
            <a:r>
              <a:rPr lang="en-US" b="1" dirty="0" smtClean="0"/>
              <a:t>Cluster</a:t>
            </a:r>
            <a:r>
              <a:rPr lang="en-US" dirty="0" smtClean="0"/>
              <a:t> </a:t>
            </a:r>
            <a:r>
              <a:rPr lang="en-US" dirty="0"/>
              <a:t>– smallest unit of file </a:t>
            </a:r>
            <a:r>
              <a:rPr lang="en-US" dirty="0" smtClean="0"/>
              <a:t>storage – a set of contiguous sectors – a power of 2 – commonly 32768 bytes for SD cards</a:t>
            </a:r>
          </a:p>
          <a:p>
            <a:r>
              <a:rPr lang="en-US" b="1" dirty="0" smtClean="0"/>
              <a:t>File</a:t>
            </a:r>
            <a:r>
              <a:rPr lang="en-US" dirty="0" smtClean="0"/>
              <a:t> – a chain of clusters</a:t>
            </a:r>
          </a:p>
          <a:p>
            <a:r>
              <a:rPr lang="en-US" b="1" dirty="0" smtClean="0"/>
              <a:t>Directory</a:t>
            </a:r>
            <a:endParaRPr lang="en-US" dirty="0"/>
          </a:p>
          <a:p>
            <a:pPr lvl="1"/>
            <a:r>
              <a:rPr lang="en-US" dirty="0" smtClean="0"/>
              <a:t>a special kind of file containing a list of files and their starting clusters</a:t>
            </a:r>
          </a:p>
          <a:p>
            <a:pPr lvl="1"/>
            <a:r>
              <a:rPr lang="en-US" dirty="0" smtClean="0"/>
              <a:t>A directory file may contain other directory files resulting in a tree structure of directories</a:t>
            </a:r>
          </a:p>
          <a:p>
            <a:r>
              <a:rPr lang="en-US" b="1" dirty="0" smtClean="0"/>
              <a:t>File Allocation Table (FAT) </a:t>
            </a:r>
            <a:r>
              <a:rPr lang="en-US" dirty="0" smtClean="0"/>
              <a:t>– contains an entry for every cluster:</a:t>
            </a:r>
          </a:p>
          <a:p>
            <a:pPr lvl="1"/>
            <a:r>
              <a:rPr lang="en-US" dirty="0" smtClean="0"/>
              <a:t>Zero indicates an unallocated cluster</a:t>
            </a:r>
          </a:p>
          <a:p>
            <a:pPr lvl="1"/>
            <a:r>
              <a:rPr lang="en-US" dirty="0" smtClean="0"/>
              <a:t>0xFFFF indicates last cluster of a file (FAT16)</a:t>
            </a:r>
          </a:p>
          <a:p>
            <a:pPr lvl="1"/>
            <a:r>
              <a:rPr lang="en-US" dirty="0" smtClean="0"/>
              <a:t>Any other value indicates next cluster in a file</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44</a:t>
            </a:fld>
            <a:endParaRPr lang="en-US" dirty="0"/>
          </a:p>
        </p:txBody>
      </p:sp>
    </p:spTree>
    <p:extLst>
      <p:ext uri="{BB962C8B-B14F-4D97-AF65-F5344CB8AC3E}">
        <p14:creationId xmlns:p14="http://schemas.microsoft.com/office/powerpoint/2010/main" val="9910304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FAT File </a:t>
            </a:r>
            <a:r>
              <a:rPr lang="en-US" dirty="0"/>
              <a:t>S</a:t>
            </a:r>
            <a:r>
              <a:rPr lang="en-US" dirty="0" smtClean="0"/>
              <a:t>ystem</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sz="3600" b="1" dirty="0" smtClean="0"/>
              <a:t>Terms cont’d</a:t>
            </a:r>
            <a:endParaRPr lang="en-US" b="1" dirty="0" smtClean="0"/>
          </a:p>
          <a:p>
            <a:r>
              <a:rPr lang="en-US" b="1" dirty="0" smtClean="0"/>
              <a:t>Volume</a:t>
            </a:r>
          </a:p>
          <a:p>
            <a:pPr lvl="1"/>
            <a:r>
              <a:rPr lang="en-US" dirty="0" smtClean="0"/>
              <a:t>A floppy disk, hard disk drive, USB memory stick, SD Card, etc. organized as a FAT file system</a:t>
            </a:r>
          </a:p>
          <a:p>
            <a:r>
              <a:rPr lang="en-US" b="1" dirty="0" smtClean="0"/>
              <a:t>Boot Sector, BIOS Parameter Block (BPB), Zeroth Sector, Reserved Sector</a:t>
            </a:r>
          </a:p>
          <a:p>
            <a:pPr lvl="1"/>
            <a:r>
              <a:rPr lang="en-US" dirty="0" smtClean="0"/>
              <a:t>All these terms refer to the first sector (Sector 0) on a FAT volume which contains critical information to allow the data on the volume to be read and written</a:t>
            </a:r>
          </a:p>
          <a:p>
            <a:pPr lvl="1"/>
            <a:r>
              <a:rPr lang="en-US" dirty="0" smtClean="0"/>
              <a:t>Single point of failure for FAT file system</a:t>
            </a:r>
          </a:p>
          <a:p>
            <a:r>
              <a:rPr lang="en-US" b="1" dirty="0" smtClean="0"/>
              <a:t>Root Directory</a:t>
            </a:r>
          </a:p>
          <a:p>
            <a:pPr lvl="1"/>
            <a:r>
              <a:rPr lang="en-US" dirty="0" smtClean="0"/>
              <a:t>The file containing the starting directory of the directory tree of the volume</a:t>
            </a:r>
          </a:p>
          <a:p>
            <a:pPr lvl="1"/>
            <a:r>
              <a:rPr lang="en-US" dirty="0" smtClean="0"/>
              <a:t>On FAT32 it is a file like any other, on FAT12 and FAT16 it is of fixed length</a:t>
            </a:r>
          </a:p>
          <a:p>
            <a:r>
              <a:rPr lang="en-US" b="1" dirty="0" smtClean="0"/>
              <a:t>Partition</a:t>
            </a:r>
          </a:p>
          <a:p>
            <a:pPr lvl="1"/>
            <a:r>
              <a:rPr lang="en-US" dirty="0" smtClean="0"/>
              <a:t>(Volume) – division of a hard disk into multiple logical hard disks each with a file system</a:t>
            </a:r>
          </a:p>
          <a:p>
            <a:r>
              <a:rPr lang="en-US" b="1" dirty="0"/>
              <a:t>Standard FAT </a:t>
            </a:r>
            <a:r>
              <a:rPr lang="en-US" b="1" dirty="0" smtClean="0"/>
              <a:t>sizes – </a:t>
            </a:r>
            <a:r>
              <a:rPr lang="en-US" b="1" dirty="0" smtClean="0">
                <a:solidFill>
                  <a:srgbClr val="7030A0"/>
                </a:solidFill>
              </a:rPr>
              <a:t>we’ll focus on FAT32 since it is standard for SDHC</a:t>
            </a:r>
            <a:endParaRPr lang="en-US" b="1" dirty="0">
              <a:solidFill>
                <a:srgbClr val="7030A0"/>
              </a:solidFill>
            </a:endParaRPr>
          </a:p>
          <a:p>
            <a:pPr lvl="1"/>
            <a:r>
              <a:rPr lang="en-US" b="1" dirty="0"/>
              <a:t>FAT12</a:t>
            </a:r>
            <a:r>
              <a:rPr lang="en-US" dirty="0"/>
              <a:t> – allows for 2^12 = 4096 clusters – used for floppy disks</a:t>
            </a:r>
          </a:p>
          <a:p>
            <a:pPr lvl="1"/>
            <a:r>
              <a:rPr lang="en-US" b="1" dirty="0"/>
              <a:t>FAT16</a:t>
            </a:r>
            <a:r>
              <a:rPr lang="en-US" dirty="0"/>
              <a:t> – allows for 2^16 =  65,536 clusters – up to 2 GB</a:t>
            </a:r>
          </a:p>
          <a:p>
            <a:pPr lvl="1"/>
            <a:r>
              <a:rPr lang="en-US" b="1" dirty="0"/>
              <a:t>FAT32</a:t>
            </a:r>
            <a:r>
              <a:rPr lang="en-US" dirty="0"/>
              <a:t> – allows for 2^32 = 4,294,967,296 clusters – up to 2 TB</a:t>
            </a:r>
          </a:p>
          <a:p>
            <a:endParaRPr lang="en-US" dirty="0" smtClean="0"/>
          </a:p>
        </p:txBody>
      </p:sp>
      <p:sp>
        <p:nvSpPr>
          <p:cNvPr id="4" name="Slide Number Placeholder 3"/>
          <p:cNvSpPr>
            <a:spLocks noGrp="1"/>
          </p:cNvSpPr>
          <p:nvPr>
            <p:ph type="sldNum" sz="quarter" idx="12"/>
          </p:nvPr>
        </p:nvSpPr>
        <p:spPr/>
        <p:txBody>
          <a:bodyPr/>
          <a:lstStyle/>
          <a:p>
            <a:fld id="{F9E463A4-CC55-4EB3-8549-8876C08BF813}" type="slidenum">
              <a:rPr lang="en-US" smtClean="0"/>
              <a:t>45</a:t>
            </a:fld>
            <a:endParaRPr lang="en-US" dirty="0"/>
          </a:p>
        </p:txBody>
      </p:sp>
    </p:spTree>
    <p:extLst>
      <p:ext uri="{BB962C8B-B14F-4D97-AF65-F5344CB8AC3E}">
        <p14:creationId xmlns:p14="http://schemas.microsoft.com/office/powerpoint/2010/main" val="42502740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File System</a:t>
            </a:r>
          </a:p>
        </p:txBody>
      </p:sp>
      <p:sp>
        <p:nvSpPr>
          <p:cNvPr id="3" name="Slide Number Placeholder 2"/>
          <p:cNvSpPr>
            <a:spLocks noGrp="1"/>
          </p:cNvSpPr>
          <p:nvPr>
            <p:ph type="sldNum" sz="quarter" idx="12"/>
          </p:nvPr>
        </p:nvSpPr>
        <p:spPr/>
        <p:txBody>
          <a:bodyPr/>
          <a:lstStyle/>
          <a:p>
            <a:fld id="{F9E463A4-CC55-4EB3-8549-8876C08BF813}" type="slidenum">
              <a:rPr lang="en-US" smtClean="0"/>
              <a:t>46</a:t>
            </a:fld>
            <a:endParaRPr lang="en-US" dirty="0"/>
          </a:p>
        </p:txBody>
      </p:sp>
      <p:graphicFrame>
        <p:nvGraphicFramePr>
          <p:cNvPr id="4" name="Table 3"/>
          <p:cNvGraphicFramePr>
            <a:graphicFrameLocks noGrp="1"/>
          </p:cNvGraphicFramePr>
          <p:nvPr>
            <p:extLst/>
          </p:nvPr>
        </p:nvGraphicFramePr>
        <p:xfrm>
          <a:off x="1497427" y="3955235"/>
          <a:ext cx="8128000" cy="588630"/>
        </p:xfrm>
        <a:graphic>
          <a:graphicData uri="http://schemas.openxmlformats.org/drawingml/2006/table">
            <a:tbl>
              <a:tblPr firstRow="1" bandRow="1">
                <a:tableStyleId>{5C22544A-7EE6-4342-B048-85BDC9FD1C3A}</a:tableStyleId>
              </a:tblPr>
              <a:tblGrid>
                <a:gridCol w="486117"/>
                <a:gridCol w="2180492"/>
                <a:gridCol w="534573"/>
                <a:gridCol w="4926818"/>
              </a:tblGrid>
              <a:tr h="588630">
                <a:tc>
                  <a:txBody>
                    <a:bodyPr/>
                    <a:lstStyle/>
                    <a:p>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FAT Area</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Data Area</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1202254" y="3334042"/>
            <a:ext cx="1062855" cy="646331"/>
          </a:xfrm>
          <a:prstGeom prst="rect">
            <a:avLst/>
          </a:prstGeom>
          <a:noFill/>
        </p:spPr>
        <p:txBody>
          <a:bodyPr wrap="none" rtlCol="0">
            <a:spAutoFit/>
          </a:bodyPr>
          <a:lstStyle/>
          <a:p>
            <a:pPr algn="ctr"/>
            <a:r>
              <a:rPr lang="en-US" b="1" dirty="0" smtClean="0"/>
              <a:t>Reserved</a:t>
            </a:r>
          </a:p>
          <a:p>
            <a:pPr algn="ctr"/>
            <a:r>
              <a:rPr lang="en-US" b="1" dirty="0" smtClean="0"/>
              <a:t>Area</a:t>
            </a:r>
            <a:endParaRPr lang="en-US" b="1" dirty="0"/>
          </a:p>
        </p:txBody>
      </p:sp>
      <p:sp>
        <p:nvSpPr>
          <p:cNvPr id="6" name="TextBox 5"/>
          <p:cNvSpPr txBox="1"/>
          <p:nvPr/>
        </p:nvSpPr>
        <p:spPr>
          <a:xfrm>
            <a:off x="3929979" y="3305906"/>
            <a:ext cx="1070549" cy="646331"/>
          </a:xfrm>
          <a:prstGeom prst="rect">
            <a:avLst/>
          </a:prstGeom>
          <a:noFill/>
        </p:spPr>
        <p:txBody>
          <a:bodyPr wrap="none" rtlCol="0">
            <a:spAutoFit/>
          </a:bodyPr>
          <a:lstStyle/>
          <a:p>
            <a:pPr algn="ctr"/>
            <a:r>
              <a:rPr lang="en-US" b="1" dirty="0" smtClean="0"/>
              <a:t>Root</a:t>
            </a:r>
          </a:p>
          <a:p>
            <a:pPr algn="ctr"/>
            <a:r>
              <a:rPr lang="en-US" b="1" dirty="0" smtClean="0"/>
              <a:t>Directory</a:t>
            </a:r>
            <a:endParaRPr lang="en-US" b="1" dirty="0"/>
          </a:p>
        </p:txBody>
      </p:sp>
      <p:sp>
        <p:nvSpPr>
          <p:cNvPr id="7" name="TextBox 6"/>
          <p:cNvSpPr txBox="1"/>
          <p:nvPr/>
        </p:nvSpPr>
        <p:spPr>
          <a:xfrm>
            <a:off x="1055077" y="1941342"/>
            <a:ext cx="3499932" cy="523220"/>
          </a:xfrm>
          <a:prstGeom prst="rect">
            <a:avLst/>
          </a:prstGeom>
          <a:noFill/>
        </p:spPr>
        <p:txBody>
          <a:bodyPr wrap="none" rtlCol="0">
            <a:spAutoFit/>
          </a:bodyPr>
          <a:lstStyle/>
          <a:p>
            <a:r>
              <a:rPr lang="en-US" sz="2800" b="1" dirty="0" smtClean="0"/>
              <a:t>Simple Volume Layout</a:t>
            </a:r>
            <a:endParaRPr lang="en-US" sz="2800" b="1" dirty="0"/>
          </a:p>
        </p:txBody>
      </p:sp>
    </p:spTree>
    <p:extLst>
      <p:ext uri="{BB962C8B-B14F-4D97-AF65-F5344CB8AC3E}">
        <p14:creationId xmlns:p14="http://schemas.microsoft.com/office/powerpoint/2010/main" val="19421585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t>FAT File </a:t>
            </a:r>
            <a:r>
              <a:rPr lang="en-US" dirty="0" smtClean="0"/>
              <a:t>System - Boot sector</a:t>
            </a:r>
            <a:endParaRPr lang="en-US" sz="3600" dirty="0"/>
          </a:p>
        </p:txBody>
      </p:sp>
      <p:sp>
        <p:nvSpPr>
          <p:cNvPr id="3" name="Slide Number Placeholder 2"/>
          <p:cNvSpPr>
            <a:spLocks noGrp="1"/>
          </p:cNvSpPr>
          <p:nvPr>
            <p:ph type="sldNum" sz="quarter" idx="12"/>
          </p:nvPr>
        </p:nvSpPr>
        <p:spPr/>
        <p:txBody>
          <a:bodyPr/>
          <a:lstStyle/>
          <a:p>
            <a:fld id="{F9E463A4-CC55-4EB3-8549-8876C08BF813}" type="slidenum">
              <a:rPr lang="en-US" smtClean="0"/>
              <a:t>47</a:t>
            </a:fld>
            <a:endParaRPr lang="en-US" dirty="0"/>
          </a:p>
        </p:txBody>
      </p:sp>
      <p:pic>
        <p:nvPicPr>
          <p:cNvPr id="4" name="Picture 3"/>
          <p:cNvPicPr>
            <a:picLocks noChangeAspect="1"/>
          </p:cNvPicPr>
          <p:nvPr/>
        </p:nvPicPr>
        <p:blipFill>
          <a:blip r:embed="rId2"/>
          <a:stretch>
            <a:fillRect/>
          </a:stretch>
        </p:blipFill>
        <p:spPr>
          <a:xfrm>
            <a:off x="2377441" y="1078584"/>
            <a:ext cx="8769307" cy="5188414"/>
          </a:xfrm>
          <a:prstGeom prst="rect">
            <a:avLst/>
          </a:prstGeom>
        </p:spPr>
      </p:pic>
      <p:sp>
        <p:nvSpPr>
          <p:cNvPr id="5" name="TextBox 4"/>
          <p:cNvSpPr txBox="1"/>
          <p:nvPr/>
        </p:nvSpPr>
        <p:spPr>
          <a:xfrm>
            <a:off x="838201" y="2138289"/>
            <a:ext cx="1539240" cy="1200329"/>
          </a:xfrm>
          <a:prstGeom prst="rect">
            <a:avLst/>
          </a:prstGeom>
          <a:noFill/>
        </p:spPr>
        <p:txBody>
          <a:bodyPr wrap="square" rtlCol="0">
            <a:spAutoFit/>
          </a:bodyPr>
          <a:lstStyle/>
          <a:p>
            <a:r>
              <a:rPr lang="en-US" sz="2400" dirty="0"/>
              <a:t>Boot Sector bytes 0-35</a:t>
            </a:r>
          </a:p>
        </p:txBody>
      </p:sp>
    </p:spTree>
    <p:extLst>
      <p:ext uri="{BB962C8B-B14F-4D97-AF65-F5344CB8AC3E}">
        <p14:creationId xmlns:p14="http://schemas.microsoft.com/office/powerpoint/2010/main" val="3380545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t>FAT File </a:t>
            </a:r>
            <a:r>
              <a:rPr lang="en-US" dirty="0" smtClean="0"/>
              <a:t>System – Boot Sector</a:t>
            </a:r>
            <a:endParaRPr lang="en-US" sz="3600" dirty="0"/>
          </a:p>
        </p:txBody>
      </p:sp>
      <p:sp>
        <p:nvSpPr>
          <p:cNvPr id="3" name="Slide Number Placeholder 2"/>
          <p:cNvSpPr>
            <a:spLocks noGrp="1"/>
          </p:cNvSpPr>
          <p:nvPr>
            <p:ph type="sldNum" sz="quarter" idx="12"/>
          </p:nvPr>
        </p:nvSpPr>
        <p:spPr/>
        <p:txBody>
          <a:bodyPr/>
          <a:lstStyle/>
          <a:p>
            <a:fld id="{F9E463A4-CC55-4EB3-8549-8876C08BF813}" type="slidenum">
              <a:rPr lang="en-US" smtClean="0"/>
              <a:t>48</a:t>
            </a:fld>
            <a:endParaRPr lang="en-US" dirty="0"/>
          </a:p>
        </p:txBody>
      </p:sp>
      <p:sp>
        <p:nvSpPr>
          <p:cNvPr id="5" name="TextBox 4"/>
          <p:cNvSpPr txBox="1"/>
          <p:nvPr/>
        </p:nvSpPr>
        <p:spPr>
          <a:xfrm>
            <a:off x="838201" y="2138289"/>
            <a:ext cx="1539240" cy="2677656"/>
          </a:xfrm>
          <a:prstGeom prst="rect">
            <a:avLst/>
          </a:prstGeom>
          <a:noFill/>
        </p:spPr>
        <p:txBody>
          <a:bodyPr wrap="square" rtlCol="0">
            <a:spAutoFit/>
          </a:bodyPr>
          <a:lstStyle/>
          <a:p>
            <a:r>
              <a:rPr lang="en-US" sz="2400" dirty="0"/>
              <a:t>Boot Sector bytes </a:t>
            </a:r>
            <a:r>
              <a:rPr lang="en-US" sz="2400" dirty="0" smtClean="0"/>
              <a:t>36-65</a:t>
            </a:r>
          </a:p>
          <a:p>
            <a:pPr marL="342900" indent="-342900">
              <a:buFont typeface="Arial" panose="020B0604020202020204" pitchFamily="34" charset="0"/>
              <a:buChar char="•"/>
            </a:pPr>
            <a:r>
              <a:rPr lang="en-US" sz="2400" dirty="0" smtClean="0"/>
              <a:t>Specific to FAT32</a:t>
            </a:r>
            <a:endParaRPr lang="en-US" sz="2400" dirty="0"/>
          </a:p>
        </p:txBody>
      </p:sp>
      <p:graphicFrame>
        <p:nvGraphicFramePr>
          <p:cNvPr id="6" name="Table 5"/>
          <p:cNvGraphicFramePr>
            <a:graphicFrameLocks noGrp="1"/>
          </p:cNvGraphicFramePr>
          <p:nvPr>
            <p:extLst/>
          </p:nvPr>
        </p:nvGraphicFramePr>
        <p:xfrm>
          <a:off x="2546254" y="968156"/>
          <a:ext cx="8131124" cy="5161036"/>
        </p:xfrm>
        <a:graphic>
          <a:graphicData uri="http://schemas.openxmlformats.org/drawingml/2006/table">
            <a:tbl>
              <a:tblPr firstRow="1" bandRow="1">
                <a:tableStyleId>{5C22544A-7EE6-4342-B048-85BDC9FD1C3A}</a:tableStyleId>
              </a:tblPr>
              <a:tblGrid>
                <a:gridCol w="1645919"/>
                <a:gridCol w="6485205"/>
              </a:tblGrid>
              <a:tr h="324804">
                <a:tc>
                  <a:txBody>
                    <a:bodyPr/>
                    <a:lstStyle/>
                    <a:p>
                      <a:r>
                        <a:rPr lang="en-US" dirty="0" smtClean="0">
                          <a:solidFill>
                            <a:schemeClr val="tx1"/>
                          </a:solidFill>
                        </a:rPr>
                        <a:t>Bytes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Purpose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60621">
                <a:tc>
                  <a:txBody>
                    <a:bodyPr/>
                    <a:lstStyle/>
                    <a:p>
                      <a:r>
                        <a:rPr lang="en-US" dirty="0" smtClean="0"/>
                        <a:t>36-39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FATSz32 - Count of sectors occupied by one FAT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60621">
                <a:tc>
                  <a:txBody>
                    <a:bodyPr/>
                    <a:lstStyle/>
                    <a:p>
                      <a:r>
                        <a:rPr lang="en-US" dirty="0" smtClean="0"/>
                        <a:t>40-41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ExtFlags – flags for active and mirrored FAT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4804">
                <a:tc>
                  <a:txBody>
                    <a:bodyPr/>
                    <a:lstStyle/>
                    <a:p>
                      <a:r>
                        <a:rPr lang="en-US" dirty="0" smtClean="0"/>
                        <a:t>42-43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FSVer – version</a:t>
                      </a:r>
                      <a:r>
                        <a:rPr lang="en-US" baseline="0" dirty="0" smtClean="0"/>
                        <a:t> number</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60621">
                <a:tc>
                  <a:txBody>
                    <a:bodyPr/>
                    <a:lstStyle/>
                    <a:p>
                      <a:r>
                        <a:rPr lang="en-US" dirty="0" smtClean="0"/>
                        <a:t>44-47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RootClus – cluster number of first cluster of the root directory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55889">
                <a:tc>
                  <a:txBody>
                    <a:bodyPr/>
                    <a:lstStyle/>
                    <a:p>
                      <a:r>
                        <a:rPr lang="en-US" dirty="0" smtClean="0"/>
                        <a:t>48-49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FSInfo – sector number of the FSINFO structure in the reserved area of</a:t>
                      </a:r>
                      <a:r>
                        <a:rPr lang="en-US" baseline="0" dirty="0" smtClean="0"/>
                        <a:t> the FAT32 volume. Usually 1.</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94484">
                <a:tc>
                  <a:txBody>
                    <a:bodyPr/>
                    <a:lstStyle/>
                    <a:p>
                      <a:r>
                        <a:rPr lang="en-US" dirty="0" smtClean="0"/>
                        <a:t>50-51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BkBootSec – if non-zero,</a:t>
                      </a:r>
                      <a:r>
                        <a:rPr lang="en-US" baseline="0" dirty="0" smtClean="0"/>
                        <a:t> indicates the sector number in the reserved area of the volume of the copy of the boot record. Usually 6. No value other than 6 is recommended. </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4804">
                <a:tc>
                  <a:txBody>
                    <a:bodyPr/>
                    <a:lstStyle/>
                    <a:p>
                      <a:r>
                        <a:rPr lang="en-US" dirty="0" smtClean="0"/>
                        <a:t>52-63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Reserved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4804">
                <a:tc>
                  <a:txBody>
                    <a:bodyPr/>
                    <a:lstStyle/>
                    <a:p>
                      <a:r>
                        <a:rPr lang="en-US" dirty="0" smtClean="0"/>
                        <a:t>64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DrvNum – drive number of the media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4804">
                <a:tc>
                  <a:txBody>
                    <a:bodyPr/>
                    <a:lstStyle/>
                    <a:p>
                      <a:r>
                        <a:rPr lang="en-US" dirty="0" smtClean="0"/>
                        <a:t>65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Reserved1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8317360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t>FAT File </a:t>
            </a:r>
            <a:r>
              <a:rPr lang="en-US" dirty="0" smtClean="0"/>
              <a:t>System – Boot Sector</a:t>
            </a:r>
            <a:endParaRPr lang="en-US" sz="3600" dirty="0"/>
          </a:p>
        </p:txBody>
      </p:sp>
      <p:sp>
        <p:nvSpPr>
          <p:cNvPr id="3" name="Slide Number Placeholder 2"/>
          <p:cNvSpPr>
            <a:spLocks noGrp="1"/>
          </p:cNvSpPr>
          <p:nvPr>
            <p:ph type="sldNum" sz="quarter" idx="12"/>
          </p:nvPr>
        </p:nvSpPr>
        <p:spPr/>
        <p:txBody>
          <a:bodyPr/>
          <a:lstStyle/>
          <a:p>
            <a:fld id="{F9E463A4-CC55-4EB3-8549-8876C08BF813}" type="slidenum">
              <a:rPr lang="en-US" smtClean="0"/>
              <a:t>49</a:t>
            </a:fld>
            <a:endParaRPr lang="en-US" dirty="0"/>
          </a:p>
        </p:txBody>
      </p:sp>
      <p:sp>
        <p:nvSpPr>
          <p:cNvPr id="5" name="TextBox 4"/>
          <p:cNvSpPr txBox="1"/>
          <p:nvPr/>
        </p:nvSpPr>
        <p:spPr>
          <a:xfrm>
            <a:off x="838200" y="1505243"/>
            <a:ext cx="1539240" cy="2677656"/>
          </a:xfrm>
          <a:prstGeom prst="rect">
            <a:avLst/>
          </a:prstGeom>
          <a:noFill/>
        </p:spPr>
        <p:txBody>
          <a:bodyPr wrap="square" rtlCol="0">
            <a:spAutoFit/>
          </a:bodyPr>
          <a:lstStyle/>
          <a:p>
            <a:r>
              <a:rPr lang="en-US" sz="2400" dirty="0"/>
              <a:t>Boot Sector bytes </a:t>
            </a:r>
            <a:r>
              <a:rPr lang="en-US" sz="2400" dirty="0" smtClean="0"/>
              <a:t>66-89</a:t>
            </a:r>
          </a:p>
          <a:p>
            <a:pPr marL="342900" indent="-342900">
              <a:buFont typeface="Arial" panose="020B0604020202020204" pitchFamily="34" charset="0"/>
              <a:buChar char="•"/>
            </a:pPr>
            <a:r>
              <a:rPr lang="en-US" sz="2400" dirty="0" smtClean="0"/>
              <a:t>Specific to FAT32</a:t>
            </a:r>
            <a:endParaRPr lang="en-US" sz="2400" dirty="0"/>
          </a:p>
        </p:txBody>
      </p:sp>
      <p:graphicFrame>
        <p:nvGraphicFramePr>
          <p:cNvPr id="6" name="Table 5"/>
          <p:cNvGraphicFramePr>
            <a:graphicFrameLocks noGrp="1"/>
          </p:cNvGraphicFramePr>
          <p:nvPr>
            <p:extLst/>
          </p:nvPr>
        </p:nvGraphicFramePr>
        <p:xfrm>
          <a:off x="2546254" y="1404255"/>
          <a:ext cx="8131124" cy="2846621"/>
        </p:xfrm>
        <a:graphic>
          <a:graphicData uri="http://schemas.openxmlformats.org/drawingml/2006/table">
            <a:tbl>
              <a:tblPr firstRow="1" bandRow="1">
                <a:tableStyleId>{5C22544A-7EE6-4342-B048-85BDC9FD1C3A}</a:tableStyleId>
              </a:tblPr>
              <a:tblGrid>
                <a:gridCol w="1645919"/>
                <a:gridCol w="6485205"/>
              </a:tblGrid>
              <a:tr h="324804">
                <a:tc>
                  <a:txBody>
                    <a:bodyPr/>
                    <a:lstStyle/>
                    <a:p>
                      <a:r>
                        <a:rPr lang="en-US" dirty="0" smtClean="0">
                          <a:solidFill>
                            <a:schemeClr val="tx1"/>
                          </a:solidFill>
                        </a:rPr>
                        <a:t>Bytes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Purpose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60621">
                <a:tc>
                  <a:txBody>
                    <a:bodyPr/>
                    <a:lstStyle/>
                    <a:p>
                      <a:r>
                        <a:rPr lang="en-US" dirty="0" smtClean="0"/>
                        <a:t>66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BootSig – Extended boot signature (0x29). Indicates</a:t>
                      </a:r>
                      <a:r>
                        <a:rPr lang="en-US" baseline="0" dirty="0" smtClean="0"/>
                        <a:t> that the following 3 fields in the boot sector are present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60621">
                <a:tc>
                  <a:txBody>
                    <a:bodyPr/>
                    <a:lstStyle/>
                    <a:p>
                      <a:r>
                        <a:rPr lang="en-US" dirty="0" smtClean="0"/>
                        <a:t>67-70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VolID</a:t>
                      </a:r>
                      <a:r>
                        <a:rPr lang="en-US" baseline="0" dirty="0" smtClean="0"/>
                        <a:t> – Volume serial number.</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4804">
                <a:tc>
                  <a:txBody>
                    <a:bodyPr/>
                    <a:lstStyle/>
                    <a:p>
                      <a:r>
                        <a:rPr lang="en-US" dirty="0" smtClean="0"/>
                        <a:t>71-81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VolLab – matches the 11-byte volume label</a:t>
                      </a:r>
                      <a:r>
                        <a:rPr lang="en-US" baseline="0" dirty="0" smtClean="0"/>
                        <a:t> recorded in the root directory</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60621">
                <a:tc>
                  <a:txBody>
                    <a:bodyPr/>
                    <a:lstStyle/>
                    <a:p>
                      <a:r>
                        <a:rPr lang="en-US" dirty="0" smtClean="0"/>
                        <a:t>82-89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FilSysType – Always set to the string “FAT32      “ for FAT32 volumes</a:t>
                      </a:r>
                    </a:p>
                    <a:p>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TextBox 3"/>
          <p:cNvSpPr txBox="1"/>
          <p:nvPr/>
        </p:nvSpPr>
        <p:spPr>
          <a:xfrm>
            <a:off x="2588455" y="4825219"/>
            <a:ext cx="8088923" cy="830997"/>
          </a:xfrm>
          <a:prstGeom prst="rect">
            <a:avLst/>
          </a:prstGeom>
          <a:noFill/>
        </p:spPr>
        <p:txBody>
          <a:bodyPr wrap="square" rtlCol="0">
            <a:spAutoFit/>
          </a:bodyPr>
          <a:lstStyle/>
          <a:p>
            <a:r>
              <a:rPr lang="en-US" sz="2400" dirty="0" smtClean="0"/>
              <a:t>IMPORTANT: Additionally, for the boot sector of a FAT volume, byte 510 equals 0x55  and byte 511 equals 0xAA. </a:t>
            </a:r>
            <a:endParaRPr lang="en-US" sz="2400" dirty="0"/>
          </a:p>
        </p:txBody>
      </p:sp>
    </p:spTree>
    <p:extLst>
      <p:ext uri="{BB962C8B-B14F-4D97-AF65-F5344CB8AC3E}">
        <p14:creationId xmlns:p14="http://schemas.microsoft.com/office/powerpoint/2010/main" val="1526425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8667" y="891820"/>
            <a:ext cx="10515600" cy="1325563"/>
          </a:xfrm>
        </p:spPr>
        <p:txBody>
          <a:bodyPr>
            <a:normAutofit/>
          </a:bodyPr>
          <a:lstStyle/>
          <a:p>
            <a:pPr algn="ctr"/>
            <a:r>
              <a:rPr lang="en-US" sz="4800" dirty="0" smtClean="0"/>
              <a:t>LCD/wires issue</a:t>
            </a:r>
            <a:endParaRPr lang="en-US" sz="4800" dirty="0"/>
          </a:p>
        </p:txBody>
      </p:sp>
      <p:sp>
        <p:nvSpPr>
          <p:cNvPr id="4" name="Slide Number Placeholder 3"/>
          <p:cNvSpPr>
            <a:spLocks noGrp="1"/>
          </p:cNvSpPr>
          <p:nvPr>
            <p:ph type="sldNum" sz="quarter" idx="12"/>
          </p:nvPr>
        </p:nvSpPr>
        <p:spPr/>
        <p:txBody>
          <a:bodyPr/>
          <a:lstStyle/>
          <a:p>
            <a:fld id="{F9E463A4-CC55-4EB3-8549-8876C08BF813}" type="slidenum">
              <a:rPr lang="en-US" smtClean="0"/>
              <a:t>5</a:t>
            </a:fld>
            <a:endParaRPr lang="en-US" dirty="0"/>
          </a:p>
        </p:txBody>
      </p:sp>
      <p:sp>
        <p:nvSpPr>
          <p:cNvPr id="5" name="TextBox 4"/>
          <p:cNvSpPr txBox="1"/>
          <p:nvPr/>
        </p:nvSpPr>
        <p:spPr>
          <a:xfrm>
            <a:off x="1331367" y="2384754"/>
            <a:ext cx="10022433" cy="2339102"/>
          </a:xfrm>
          <a:prstGeom prst="rect">
            <a:avLst/>
          </a:prstGeom>
          <a:noFill/>
        </p:spPr>
        <p:txBody>
          <a:bodyPr wrap="square" rtlCol="0">
            <a:spAutoFit/>
          </a:bodyPr>
          <a:lstStyle/>
          <a:p>
            <a:pPr marL="285750" indent="-285750">
              <a:buFont typeface="Arial" panose="020B0604020202020204" pitchFamily="34" charset="0"/>
              <a:buChar char="•"/>
            </a:pPr>
            <a:r>
              <a:rPr lang="en-US" sz="3200" dirty="0" smtClean="0"/>
              <a:t>Did everyone receive their wires? If not let me know ASAP.</a:t>
            </a:r>
            <a:endParaRPr lang="en-US" sz="3200" dirty="0"/>
          </a:p>
          <a:p>
            <a:pPr marL="285750" indent="-285750">
              <a:buFont typeface="Arial" panose="020B0604020202020204" pitchFamily="34" charset="0"/>
              <a:buChar char="•"/>
            </a:pPr>
            <a:r>
              <a:rPr lang="en-US" sz="3200" dirty="0" smtClean="0"/>
              <a:t>With the wires (and extra headers), your LCD should now work.</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042114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227363" cy="1325563"/>
          </a:xfrm>
        </p:spPr>
        <p:txBody>
          <a:bodyPr/>
          <a:lstStyle/>
          <a:p>
            <a:r>
              <a:rPr lang="en-US" dirty="0"/>
              <a:t>FAT file system</a:t>
            </a:r>
          </a:p>
        </p:txBody>
      </p:sp>
      <p:sp>
        <p:nvSpPr>
          <p:cNvPr id="3" name="Slide Number Placeholder 2"/>
          <p:cNvSpPr>
            <a:spLocks noGrp="1"/>
          </p:cNvSpPr>
          <p:nvPr>
            <p:ph type="sldNum" sz="quarter" idx="12"/>
          </p:nvPr>
        </p:nvSpPr>
        <p:spPr/>
        <p:txBody>
          <a:bodyPr/>
          <a:lstStyle/>
          <a:p>
            <a:fld id="{F9E463A4-CC55-4EB3-8549-8876C08BF813}" type="slidenum">
              <a:rPr lang="en-US" smtClean="0"/>
              <a:t>50</a:t>
            </a:fld>
            <a:endParaRPr lang="en-US" dirty="0"/>
          </a:p>
        </p:txBody>
      </p:sp>
      <p:pic>
        <p:nvPicPr>
          <p:cNvPr id="4" name="Picture 3"/>
          <p:cNvPicPr>
            <a:picLocks noChangeAspect="1"/>
          </p:cNvPicPr>
          <p:nvPr/>
        </p:nvPicPr>
        <p:blipFill>
          <a:blip r:embed="rId2"/>
          <a:stretch>
            <a:fillRect/>
          </a:stretch>
        </p:blipFill>
        <p:spPr>
          <a:xfrm>
            <a:off x="2990850" y="365125"/>
            <a:ext cx="7081618" cy="6169410"/>
          </a:xfrm>
          <a:prstGeom prst="rect">
            <a:avLst/>
          </a:prstGeom>
        </p:spPr>
      </p:pic>
      <p:sp>
        <p:nvSpPr>
          <p:cNvPr id="5" name="TextBox 4"/>
          <p:cNvSpPr txBox="1"/>
          <p:nvPr/>
        </p:nvSpPr>
        <p:spPr>
          <a:xfrm>
            <a:off x="838201" y="2518117"/>
            <a:ext cx="1792458" cy="2308324"/>
          </a:xfrm>
          <a:prstGeom prst="rect">
            <a:avLst/>
          </a:prstGeom>
          <a:noFill/>
        </p:spPr>
        <p:txBody>
          <a:bodyPr wrap="square" rtlCol="0">
            <a:spAutoFit/>
          </a:bodyPr>
          <a:lstStyle/>
          <a:p>
            <a:r>
              <a:rPr lang="en-US" sz="2400" dirty="0" smtClean="0"/>
              <a:t>Contents of a directory entry structure</a:t>
            </a:r>
          </a:p>
          <a:p>
            <a:pPr marL="342900" indent="-342900">
              <a:buFont typeface="Arial" panose="020B0604020202020204" pitchFamily="34" charset="0"/>
              <a:buChar char="•"/>
            </a:pPr>
            <a:r>
              <a:rPr lang="en-US" sz="2400" dirty="0" smtClean="0"/>
              <a:t>32 bytes long</a:t>
            </a:r>
            <a:endParaRPr lang="en-US" sz="2400" dirty="0"/>
          </a:p>
        </p:txBody>
      </p:sp>
    </p:spTree>
    <p:extLst>
      <p:ext uri="{BB962C8B-B14F-4D97-AF65-F5344CB8AC3E}">
        <p14:creationId xmlns:p14="http://schemas.microsoft.com/office/powerpoint/2010/main" val="16843968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File System</a:t>
            </a:r>
          </a:p>
        </p:txBody>
      </p:sp>
      <p:sp>
        <p:nvSpPr>
          <p:cNvPr id="3" name="Slide Number Placeholder 2"/>
          <p:cNvSpPr>
            <a:spLocks noGrp="1"/>
          </p:cNvSpPr>
          <p:nvPr>
            <p:ph type="sldNum" sz="quarter" idx="12"/>
          </p:nvPr>
        </p:nvSpPr>
        <p:spPr/>
        <p:txBody>
          <a:bodyPr/>
          <a:lstStyle/>
          <a:p>
            <a:fld id="{F9E463A4-CC55-4EB3-8549-8876C08BF813}" type="slidenum">
              <a:rPr lang="en-US" smtClean="0"/>
              <a:t>51</a:t>
            </a:fld>
            <a:endParaRPr lang="en-US" dirty="0"/>
          </a:p>
        </p:txBody>
      </p:sp>
      <p:sp>
        <p:nvSpPr>
          <p:cNvPr id="4" name="TextBox 3"/>
          <p:cNvSpPr txBox="1"/>
          <p:nvPr/>
        </p:nvSpPr>
        <p:spPr>
          <a:xfrm>
            <a:off x="956604" y="1690688"/>
            <a:ext cx="4626908" cy="4247317"/>
          </a:xfrm>
          <a:prstGeom prst="rect">
            <a:avLst/>
          </a:prstGeom>
          <a:noFill/>
        </p:spPr>
        <p:txBody>
          <a:bodyPr wrap="none" rtlCol="0">
            <a:spAutoFit/>
          </a:bodyPr>
          <a:lstStyle/>
          <a:p>
            <a:r>
              <a:rPr lang="en-US" sz="2400" b="1" dirty="0" smtClean="0"/>
              <a:t>Example file tree</a:t>
            </a:r>
          </a:p>
          <a:p>
            <a:endParaRPr lang="en-US" dirty="0" smtClean="0"/>
          </a:p>
          <a:p>
            <a:pPr marL="285750" indent="-285750">
              <a:buFont typeface="Arial" panose="020B0604020202020204" pitchFamily="34" charset="0"/>
              <a:buChar char="•"/>
            </a:pPr>
            <a:r>
              <a:rPr lang="en-US" dirty="0" smtClean="0"/>
              <a:t>Contains 3 text files and 2 nested directories</a:t>
            </a:r>
          </a:p>
          <a:p>
            <a:endParaRPr lang="en-US" dirty="0"/>
          </a:p>
          <a:p>
            <a:r>
              <a:rPr lang="en-US" sz="2400" dirty="0"/>
              <a:t>E:\</a:t>
            </a:r>
          </a:p>
          <a:p>
            <a:r>
              <a:rPr lang="en-US" sz="2400" dirty="0"/>
              <a:t>|   File1.txt</a:t>
            </a:r>
          </a:p>
          <a:p>
            <a:r>
              <a:rPr lang="en-US" sz="2400" dirty="0"/>
              <a:t>|</a:t>
            </a:r>
          </a:p>
          <a:p>
            <a:r>
              <a:rPr lang="en-US" sz="2400" dirty="0"/>
              <a:t>\---Dir1</a:t>
            </a:r>
          </a:p>
          <a:p>
            <a:r>
              <a:rPr lang="en-US" sz="2400" dirty="0"/>
              <a:t>    |   File2.txt</a:t>
            </a:r>
          </a:p>
          <a:p>
            <a:r>
              <a:rPr lang="en-US" sz="2400" dirty="0"/>
              <a:t>    |</a:t>
            </a:r>
          </a:p>
          <a:p>
            <a:r>
              <a:rPr lang="en-US" sz="2400" dirty="0"/>
              <a:t>    \---Dir2</a:t>
            </a:r>
          </a:p>
          <a:p>
            <a:r>
              <a:rPr lang="en-US" sz="2400" dirty="0"/>
              <a:t>            File3.txt</a:t>
            </a:r>
          </a:p>
        </p:txBody>
      </p:sp>
    </p:spTree>
    <p:extLst>
      <p:ext uri="{BB962C8B-B14F-4D97-AF65-F5344CB8AC3E}">
        <p14:creationId xmlns:p14="http://schemas.microsoft.com/office/powerpoint/2010/main" val="36444572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t>FAT file </a:t>
            </a:r>
            <a:r>
              <a:rPr lang="en-US" dirty="0" smtClean="0"/>
              <a:t>system </a:t>
            </a:r>
            <a:br>
              <a:rPr lang="en-US" dirty="0" smtClean="0"/>
            </a:br>
            <a:r>
              <a:rPr lang="en-US" sz="3600" dirty="0" smtClean="0"/>
              <a:t>Conceptual example</a:t>
            </a:r>
            <a:endParaRPr lang="en-US" sz="3600" dirty="0"/>
          </a:p>
        </p:txBody>
      </p:sp>
      <p:sp>
        <p:nvSpPr>
          <p:cNvPr id="3" name="Slide Number Placeholder 2"/>
          <p:cNvSpPr>
            <a:spLocks noGrp="1"/>
          </p:cNvSpPr>
          <p:nvPr>
            <p:ph type="sldNum" sz="quarter" idx="12"/>
          </p:nvPr>
        </p:nvSpPr>
        <p:spPr/>
        <p:txBody>
          <a:bodyPr/>
          <a:lstStyle/>
          <a:p>
            <a:fld id="{F9E463A4-CC55-4EB3-8549-8876C08BF813}" type="slidenum">
              <a:rPr lang="en-US" smtClean="0"/>
              <a:t>52</a:t>
            </a:fld>
            <a:endParaRPr lang="en-US" dirty="0"/>
          </a:p>
        </p:txBody>
      </p:sp>
      <p:graphicFrame>
        <p:nvGraphicFramePr>
          <p:cNvPr id="5" name="Table 4"/>
          <p:cNvGraphicFramePr>
            <a:graphicFrameLocks noGrp="1"/>
          </p:cNvGraphicFramePr>
          <p:nvPr>
            <p:extLst/>
          </p:nvPr>
        </p:nvGraphicFramePr>
        <p:xfrm>
          <a:off x="6469132" y="1697956"/>
          <a:ext cx="1180762" cy="3962400"/>
        </p:xfrm>
        <a:graphic>
          <a:graphicData uri="http://schemas.openxmlformats.org/drawingml/2006/table">
            <a:tbl>
              <a:tblPr firstRow="1" bandRow="1">
                <a:tableStyleId>{5940675A-B579-460E-94D1-54222C63F5DA}</a:tableStyleId>
              </a:tblPr>
              <a:tblGrid>
                <a:gridCol w="590381"/>
                <a:gridCol w="590381"/>
              </a:tblGrid>
              <a:tr h="242227">
                <a:tc>
                  <a:txBody>
                    <a:bodyPr/>
                    <a:lstStyle/>
                    <a:p>
                      <a:pPr algn="r"/>
                      <a:r>
                        <a:rPr lang="en-US" sz="1400" dirty="0" smtClean="0"/>
                        <a:t>0</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r>
              <a:tr h="242227">
                <a:tc>
                  <a:txBody>
                    <a:bodyPr/>
                    <a:lstStyle/>
                    <a:p>
                      <a:pPr algn="r"/>
                      <a:r>
                        <a:rPr lang="en-US" sz="1400" dirty="0" smtClean="0"/>
                        <a:t>1</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t>FFFF</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242227">
                <a:tc>
                  <a:txBody>
                    <a:bodyPr/>
                    <a:lstStyle/>
                    <a:p>
                      <a:pPr algn="r"/>
                      <a:r>
                        <a:rPr lang="en-US" sz="1400" dirty="0" smtClean="0"/>
                        <a:t>2</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E"/>
                    </a:solidFill>
                  </a:tcPr>
                </a:tc>
              </a:tr>
              <a:tr h="242227">
                <a:tc>
                  <a:txBody>
                    <a:bodyPr/>
                    <a:lstStyle/>
                    <a:p>
                      <a:pPr algn="r"/>
                      <a:r>
                        <a:rPr lang="en-US" sz="1400" dirty="0" smtClean="0"/>
                        <a:t>3</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t>FFFF</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E"/>
                    </a:solidFill>
                  </a:tcPr>
                </a:tc>
              </a:tr>
              <a:tr h="242227">
                <a:tc>
                  <a:txBody>
                    <a:bodyPr/>
                    <a:lstStyle/>
                    <a:p>
                      <a:pPr algn="r"/>
                      <a:r>
                        <a:rPr lang="en-US" sz="1400" dirty="0" smtClean="0"/>
                        <a:t>4</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t>FFFF</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tr>
              <a:tr h="242227">
                <a:tc>
                  <a:txBody>
                    <a:bodyPr/>
                    <a:lstStyle/>
                    <a:p>
                      <a:pPr algn="r"/>
                      <a:r>
                        <a:rPr lang="en-US" sz="1400" dirty="0" smtClean="0"/>
                        <a:t>5</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t>9</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7D31"/>
                    </a:solidFill>
                  </a:tcPr>
                </a:tc>
              </a:tr>
              <a:tr h="242227">
                <a:tc>
                  <a:txBody>
                    <a:bodyPr/>
                    <a:lstStyle/>
                    <a:p>
                      <a:pPr algn="r"/>
                      <a:r>
                        <a:rPr lang="en-US" sz="1400" dirty="0" smtClean="0"/>
                        <a:t>6</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t>FFFF</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7D31"/>
                    </a:solidFill>
                  </a:tcPr>
                </a:tc>
              </a:tr>
              <a:tr h="242227">
                <a:tc>
                  <a:txBody>
                    <a:bodyPr/>
                    <a:lstStyle/>
                    <a:p>
                      <a:pPr algn="r"/>
                      <a:r>
                        <a:rPr lang="en-US" sz="1400" dirty="0" smtClean="0"/>
                        <a:t>7</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t>10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r>
              <a:tr h="242227">
                <a:tc>
                  <a:txBody>
                    <a:bodyPr/>
                    <a:lstStyle/>
                    <a:p>
                      <a:pPr algn="r"/>
                      <a:r>
                        <a:rPr lang="en-US" sz="1400" dirty="0" smtClean="0"/>
                        <a:t>8</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t>FFFF</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CBAD"/>
                    </a:solidFill>
                  </a:tcPr>
                </a:tc>
              </a:tr>
              <a:tr h="242227">
                <a:tc>
                  <a:txBody>
                    <a:bodyPr/>
                    <a:lstStyle/>
                    <a:p>
                      <a:pPr algn="r"/>
                      <a:r>
                        <a:rPr lang="en-US" sz="1400" dirty="0" smtClean="0"/>
                        <a:t>9</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7D31"/>
                    </a:solidFill>
                  </a:tcPr>
                </a:tc>
              </a:tr>
              <a:tr h="242227">
                <a:tc>
                  <a:txBody>
                    <a:bodyPr/>
                    <a:lstStyle/>
                    <a:p>
                      <a:pPr algn="r"/>
                      <a:r>
                        <a:rPr lang="en-US" sz="1400" dirty="0" smtClean="0"/>
                        <a:t>10</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t>FFFF</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r>
              <a:tr h="242227">
                <a:tc>
                  <a:txBody>
                    <a:bodyPr/>
                    <a:lstStyle/>
                    <a:p>
                      <a:pPr algn="r"/>
                      <a:r>
                        <a:rPr lang="en-US" sz="1400" dirty="0" smtClean="0"/>
                        <a:t>11</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227">
                <a:tc>
                  <a:txBody>
                    <a:bodyPr/>
                    <a:lstStyle/>
                    <a:p>
                      <a:pPr algn="r"/>
                      <a:r>
                        <a:rPr lang="en-US" sz="1400" dirty="0" smtClean="0"/>
                        <a:t>12</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t>7</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r>
            </a:tbl>
          </a:graphicData>
        </a:graphic>
      </p:graphicFrame>
      <p:sp>
        <p:nvSpPr>
          <p:cNvPr id="6" name="TextBox 5"/>
          <p:cNvSpPr txBox="1"/>
          <p:nvPr/>
        </p:nvSpPr>
        <p:spPr>
          <a:xfrm>
            <a:off x="7263227" y="5584082"/>
            <a:ext cx="226344" cy="646331"/>
          </a:xfrm>
          <a:prstGeom prst="rect">
            <a:avLst/>
          </a:prstGeom>
          <a:noFill/>
        </p:spPr>
        <p:txBody>
          <a:bodyPr wrap="none" rtlCol="0">
            <a:spAutoFit/>
          </a:bodyPr>
          <a:lstStyle/>
          <a:p>
            <a:r>
              <a:rPr lang="en-US" sz="1200" b="1" dirty="0" smtClean="0"/>
              <a:t>.</a:t>
            </a:r>
          </a:p>
          <a:p>
            <a:r>
              <a:rPr lang="en-US" sz="1200" b="1" dirty="0" smtClean="0"/>
              <a:t>.</a:t>
            </a:r>
          </a:p>
          <a:p>
            <a:r>
              <a:rPr lang="en-US" sz="1200" b="1" dirty="0"/>
              <a:t>.</a:t>
            </a:r>
          </a:p>
        </p:txBody>
      </p:sp>
      <p:graphicFrame>
        <p:nvGraphicFramePr>
          <p:cNvPr id="8" name="Table 7"/>
          <p:cNvGraphicFramePr>
            <a:graphicFrameLocks noGrp="1"/>
          </p:cNvGraphicFramePr>
          <p:nvPr>
            <p:extLst/>
          </p:nvPr>
        </p:nvGraphicFramePr>
        <p:xfrm>
          <a:off x="1600201" y="2068406"/>
          <a:ext cx="3060699" cy="822960"/>
        </p:xfrm>
        <a:graphic>
          <a:graphicData uri="http://schemas.openxmlformats.org/drawingml/2006/table">
            <a:tbl>
              <a:tblPr firstRow="1" bandRow="1">
                <a:tableStyleId>{5C22544A-7EE6-4342-B048-85BDC9FD1C3A}</a:tableStyleId>
              </a:tblPr>
              <a:tblGrid>
                <a:gridCol w="1020233"/>
                <a:gridCol w="1020233"/>
                <a:gridCol w="1020233"/>
              </a:tblGrid>
              <a:tr h="237206">
                <a:tc>
                  <a:txBody>
                    <a:bodyPr/>
                    <a:lstStyle/>
                    <a:p>
                      <a:pPr algn="l"/>
                      <a:r>
                        <a:rPr lang="en-US" sz="1200" dirty="0" smtClean="0"/>
                        <a:t>Name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dirty="0" smtClean="0"/>
                        <a:t>Attributes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dirty="0" smtClean="0"/>
                        <a:t>Cluster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7206">
                <a:tc>
                  <a:txBody>
                    <a:bodyPr/>
                    <a:lstStyle/>
                    <a:p>
                      <a:pPr algn="l"/>
                      <a:r>
                        <a:rPr lang="en-US" sz="1200" dirty="0" smtClean="0"/>
                        <a:t>File1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r"/>
                      <a:r>
                        <a:rPr lang="en-US" sz="1200" dirty="0" smtClean="0"/>
                        <a:t>&lt;attributes&gt;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r"/>
                      <a:r>
                        <a:rPr lang="en-US" sz="1200" dirty="0" smtClean="0"/>
                        <a:t>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237206">
                <a:tc>
                  <a:txBody>
                    <a:bodyPr/>
                    <a:lstStyle/>
                    <a:p>
                      <a:pPr algn="l"/>
                      <a:r>
                        <a:rPr lang="en-US" sz="1200" dirty="0" smtClean="0"/>
                        <a:t>Dir1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r"/>
                      <a:r>
                        <a:rPr lang="en-US" sz="1200" dirty="0" smtClean="0"/>
                        <a:t>&lt;attributes&gt;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r"/>
                      <a:r>
                        <a:rPr lang="en-US" sz="1200" dirty="0" smtClean="0"/>
                        <a:t>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bl>
          </a:graphicData>
        </a:graphic>
      </p:graphicFrame>
      <p:graphicFrame>
        <p:nvGraphicFramePr>
          <p:cNvPr id="9" name="Table 8"/>
          <p:cNvGraphicFramePr>
            <a:graphicFrameLocks noGrp="1"/>
          </p:cNvGraphicFramePr>
          <p:nvPr>
            <p:extLst/>
          </p:nvPr>
        </p:nvGraphicFramePr>
        <p:xfrm>
          <a:off x="2202372" y="3234263"/>
          <a:ext cx="3060702" cy="1439335"/>
        </p:xfrm>
        <a:graphic>
          <a:graphicData uri="http://schemas.openxmlformats.org/drawingml/2006/table">
            <a:tbl>
              <a:tblPr firstRow="1" bandRow="1">
                <a:tableStyleId>{5C22544A-7EE6-4342-B048-85BDC9FD1C3A}</a:tableStyleId>
              </a:tblPr>
              <a:tblGrid>
                <a:gridCol w="1020234"/>
                <a:gridCol w="1020234"/>
                <a:gridCol w="1020234"/>
              </a:tblGrid>
              <a:tr h="287867">
                <a:tc>
                  <a:txBody>
                    <a:bodyPr/>
                    <a:lstStyle/>
                    <a:p>
                      <a:pPr algn="l"/>
                      <a:r>
                        <a:rPr lang="en-US" sz="1200" dirty="0" smtClean="0"/>
                        <a:t>Name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dirty="0" smtClean="0"/>
                        <a:t>Attributes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dirty="0" smtClean="0"/>
                        <a:t>Cluster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867">
                <a:tc>
                  <a:txBody>
                    <a:bodyPr/>
                    <a:lstStyle/>
                    <a:p>
                      <a:pPr algn="l"/>
                      <a:r>
                        <a:rPr lang="en-US" sz="1200" dirty="0" smtClean="0"/>
                        <a: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r"/>
                      <a:r>
                        <a:rPr lang="en-US" sz="1200" dirty="0" smtClean="0"/>
                        <a:t>&lt;attributes&gt;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r"/>
                      <a:r>
                        <a:rPr lang="en-US" sz="1200" dirty="0" smtClean="0"/>
                        <a:t>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287867">
                <a:tc>
                  <a:txBody>
                    <a:bodyPr/>
                    <a:lstStyle/>
                    <a:p>
                      <a:pPr algn="l"/>
                      <a:r>
                        <a:rPr lang="en-US" sz="1200" dirty="0" smtClean="0"/>
                        <a: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a:r>
                        <a:rPr lang="en-US" sz="1200" dirty="0" smtClean="0"/>
                        <a:t>&lt;attributes&gt;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a:r>
                        <a:rPr lang="en-US" sz="1200" dirty="0" smtClean="0"/>
                        <a:t>0 (Root)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287867">
                <a:tc>
                  <a:txBody>
                    <a:bodyPr/>
                    <a:lstStyle/>
                    <a:p>
                      <a:pPr algn="l"/>
                      <a:r>
                        <a:rPr lang="en-US" sz="1200" dirty="0" smtClean="0"/>
                        <a:t>Dir2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a:r>
                        <a:rPr lang="en-US" sz="1200" dirty="0" smtClean="0"/>
                        <a:t>&lt;attributes&gt;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a:r>
                        <a:rPr lang="en-US" sz="1200" dirty="0" smtClean="0"/>
                        <a:t>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r>
              <a:tr h="287867">
                <a:tc>
                  <a:txBody>
                    <a:bodyPr/>
                    <a:lstStyle/>
                    <a:p>
                      <a:pPr algn="l"/>
                      <a:r>
                        <a:rPr lang="en-US" sz="1200" dirty="0" smtClean="0"/>
                        <a:t>File2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r"/>
                      <a:r>
                        <a:rPr lang="en-US" sz="1200" dirty="0" smtClean="0"/>
                        <a:t>&lt;attributes&gt;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r"/>
                      <a:r>
                        <a:rPr lang="en-US" sz="1200" dirty="0" smtClean="0"/>
                        <a:t>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r>
            </a:tbl>
          </a:graphicData>
        </a:graphic>
      </p:graphicFrame>
      <p:graphicFrame>
        <p:nvGraphicFramePr>
          <p:cNvPr id="10" name="Table 9"/>
          <p:cNvGraphicFramePr>
            <a:graphicFrameLocks noGrp="1"/>
          </p:cNvGraphicFramePr>
          <p:nvPr>
            <p:extLst/>
          </p:nvPr>
        </p:nvGraphicFramePr>
        <p:xfrm>
          <a:off x="3156240" y="4918863"/>
          <a:ext cx="3060702" cy="1151468"/>
        </p:xfrm>
        <a:graphic>
          <a:graphicData uri="http://schemas.openxmlformats.org/drawingml/2006/table">
            <a:tbl>
              <a:tblPr firstRow="1" bandRow="1">
                <a:tableStyleId>{5C22544A-7EE6-4342-B048-85BDC9FD1C3A}</a:tableStyleId>
              </a:tblPr>
              <a:tblGrid>
                <a:gridCol w="1020234"/>
                <a:gridCol w="1020234"/>
                <a:gridCol w="1020234"/>
              </a:tblGrid>
              <a:tr h="287867">
                <a:tc>
                  <a:txBody>
                    <a:bodyPr/>
                    <a:lstStyle/>
                    <a:p>
                      <a:pPr algn="l"/>
                      <a:r>
                        <a:rPr lang="en-US" sz="1200" dirty="0" smtClean="0"/>
                        <a:t>Name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dirty="0" smtClean="0"/>
                        <a:t>Attributes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dirty="0" smtClean="0"/>
                        <a:t>Cluster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867">
                <a:tc>
                  <a:txBody>
                    <a:bodyPr/>
                    <a:lstStyle/>
                    <a:p>
                      <a:pPr algn="l"/>
                      <a:r>
                        <a:rPr lang="en-US" sz="1200" dirty="0" smtClean="0"/>
                        <a: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a:r>
                        <a:rPr lang="en-US" sz="1200" dirty="0" smtClean="0"/>
                        <a:t>&lt;attributes&gt;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a:r>
                        <a:rPr lang="en-US" sz="1200" dirty="0" smtClean="0"/>
                        <a:t>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r>
              <a:tr h="287867">
                <a:tc>
                  <a:txBody>
                    <a:bodyPr/>
                    <a:lstStyle/>
                    <a:p>
                      <a:pPr algn="l"/>
                      <a:r>
                        <a:rPr lang="en-US" sz="1200" dirty="0" smtClean="0"/>
                        <a: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r"/>
                      <a:r>
                        <a:rPr lang="en-US" sz="1200" dirty="0" smtClean="0"/>
                        <a:t>&lt;attributes&gt;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r"/>
                      <a:r>
                        <a:rPr lang="en-US" sz="1200" dirty="0" smtClean="0"/>
                        <a:t>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287867">
                <a:tc>
                  <a:txBody>
                    <a:bodyPr/>
                    <a:lstStyle/>
                    <a:p>
                      <a:pPr algn="l"/>
                      <a:r>
                        <a:rPr lang="en-US" sz="1200" dirty="0" smtClean="0"/>
                        <a:t>File3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r"/>
                      <a:r>
                        <a:rPr lang="en-US" sz="1200" dirty="0" smtClean="0"/>
                        <a:t>&lt;attributes&gt;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r"/>
                      <a:r>
                        <a:rPr lang="en-US" sz="1200" dirty="0" smtClean="0"/>
                        <a:t>12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r>
            </a:tbl>
          </a:graphicData>
        </a:graphic>
      </p:graphicFrame>
      <p:graphicFrame>
        <p:nvGraphicFramePr>
          <p:cNvPr id="11" name="Table 10"/>
          <p:cNvGraphicFramePr>
            <a:graphicFrameLocks noGrp="1"/>
          </p:cNvGraphicFramePr>
          <p:nvPr>
            <p:extLst/>
          </p:nvPr>
        </p:nvGraphicFramePr>
        <p:xfrm>
          <a:off x="8331200" y="1733451"/>
          <a:ext cx="2793996" cy="4693920"/>
        </p:xfrm>
        <a:graphic>
          <a:graphicData uri="http://schemas.openxmlformats.org/drawingml/2006/table">
            <a:tbl>
              <a:tblPr firstRow="1" bandRow="1">
                <a:tableStyleId>{5C22544A-7EE6-4342-B048-85BDC9FD1C3A}</a:tableStyleId>
              </a:tblPr>
              <a:tblGrid>
                <a:gridCol w="310444"/>
                <a:gridCol w="310444"/>
                <a:gridCol w="310444"/>
                <a:gridCol w="310444"/>
                <a:gridCol w="310444"/>
                <a:gridCol w="310444"/>
                <a:gridCol w="310444"/>
                <a:gridCol w="310444"/>
                <a:gridCol w="310444"/>
              </a:tblGrid>
              <a:tr h="181901">
                <a:tc>
                  <a:txBody>
                    <a:bodyPr/>
                    <a:lstStyle/>
                    <a:p>
                      <a:pPr algn="r"/>
                      <a:r>
                        <a:rPr lang="en-US" sz="800" dirty="0" smtClean="0">
                          <a:solidFill>
                            <a:schemeClr val="tx1"/>
                          </a:solidFill>
                        </a:rPr>
                        <a:t>0</a:t>
                      </a:r>
                      <a:endParaRPr lang="en-US" sz="8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r>
              <a:tr h="181901">
                <a:tc>
                  <a:txBody>
                    <a:bodyPr/>
                    <a:lstStyle/>
                    <a:p>
                      <a:pPr algn="r"/>
                      <a:r>
                        <a:rPr lang="en-US" sz="800" dirty="0" smtClean="0">
                          <a:solidFill>
                            <a:schemeClr val="tx1"/>
                          </a:solidFill>
                        </a:rPr>
                        <a:t>1</a:t>
                      </a:r>
                      <a:endParaRPr lang="en-US" sz="8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181901">
                <a:tc>
                  <a:txBody>
                    <a:bodyPr/>
                    <a:lstStyle/>
                    <a:p>
                      <a:pPr algn="r"/>
                      <a:r>
                        <a:rPr lang="en-US" sz="800" dirty="0" smtClean="0">
                          <a:solidFill>
                            <a:schemeClr val="tx1"/>
                          </a:solidFill>
                        </a:rPr>
                        <a:t>2</a:t>
                      </a:r>
                      <a:endParaRPr lang="en-US" sz="8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181901">
                <a:tc>
                  <a:txBody>
                    <a:bodyPr/>
                    <a:lstStyle/>
                    <a:p>
                      <a:pPr algn="r"/>
                      <a:r>
                        <a:rPr lang="en-US" sz="800" dirty="0" smtClean="0">
                          <a:solidFill>
                            <a:schemeClr val="tx1"/>
                          </a:solidFill>
                        </a:rPr>
                        <a:t>3</a:t>
                      </a:r>
                      <a:endParaRPr lang="en-US" sz="8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E"/>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E"/>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E"/>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E"/>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E"/>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E"/>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E"/>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E"/>
                    </a:solidFill>
                  </a:tcPr>
                </a:tc>
              </a:tr>
              <a:tr h="181901">
                <a:tc>
                  <a:txBody>
                    <a:bodyPr/>
                    <a:lstStyle/>
                    <a:p>
                      <a:pPr algn="r"/>
                      <a:r>
                        <a:rPr lang="en-US" sz="800" dirty="0" smtClean="0">
                          <a:solidFill>
                            <a:schemeClr val="tx1"/>
                          </a:solidFill>
                        </a:rPr>
                        <a:t>4</a:t>
                      </a:r>
                      <a:endParaRPr lang="en-US" sz="8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tr>
              <a:tr h="181901">
                <a:tc>
                  <a:txBody>
                    <a:bodyPr/>
                    <a:lstStyle/>
                    <a:p>
                      <a:pPr algn="r"/>
                      <a:r>
                        <a:rPr lang="en-US" sz="800" dirty="0" smtClean="0">
                          <a:solidFill>
                            <a:schemeClr val="tx1"/>
                          </a:solidFill>
                        </a:rPr>
                        <a:t>5</a:t>
                      </a:r>
                      <a:endParaRPr lang="en-US" sz="8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7D31"/>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7D31"/>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7D31"/>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7D31"/>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7D31"/>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7D31"/>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7D31"/>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7D31"/>
                    </a:solidFill>
                  </a:tcPr>
                </a:tc>
              </a:tr>
              <a:tr h="181901">
                <a:tc>
                  <a:txBody>
                    <a:bodyPr/>
                    <a:lstStyle/>
                    <a:p>
                      <a:pPr algn="r"/>
                      <a:r>
                        <a:rPr lang="en-US" sz="800" dirty="0" smtClean="0">
                          <a:solidFill>
                            <a:schemeClr val="tx1"/>
                          </a:solidFill>
                        </a:rPr>
                        <a:t>6</a:t>
                      </a:r>
                      <a:endParaRPr lang="en-US" sz="8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7D31"/>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7D31"/>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7D31"/>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7D31"/>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7D31"/>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7D31"/>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7D31"/>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7D31"/>
                    </a:solidFill>
                  </a:tcPr>
                </a:tc>
              </a:tr>
              <a:tr h="181901">
                <a:tc>
                  <a:txBody>
                    <a:bodyPr/>
                    <a:lstStyle/>
                    <a:p>
                      <a:pPr algn="r"/>
                      <a:r>
                        <a:rPr lang="en-US" sz="800" dirty="0" smtClean="0">
                          <a:solidFill>
                            <a:schemeClr val="tx1"/>
                          </a:solidFill>
                        </a:rPr>
                        <a:t>7</a:t>
                      </a:r>
                      <a:endParaRPr lang="en-US" sz="8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r>
              <a:tr h="181901">
                <a:tc>
                  <a:txBody>
                    <a:bodyPr/>
                    <a:lstStyle/>
                    <a:p>
                      <a:pPr algn="r"/>
                      <a:r>
                        <a:rPr lang="en-US" sz="800" dirty="0" smtClean="0">
                          <a:solidFill>
                            <a:schemeClr val="tx1"/>
                          </a:solidFill>
                        </a:rPr>
                        <a:t>8</a:t>
                      </a:r>
                      <a:endParaRPr lang="en-US" sz="8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CBAD"/>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CBAD"/>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CBAD"/>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CBAD"/>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CBAD"/>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CBAD"/>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CBAD"/>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CBAD"/>
                    </a:solidFill>
                  </a:tcPr>
                </a:tc>
              </a:tr>
              <a:tr h="181901">
                <a:tc>
                  <a:txBody>
                    <a:bodyPr/>
                    <a:lstStyle/>
                    <a:p>
                      <a:pPr algn="r"/>
                      <a:r>
                        <a:rPr lang="en-US" sz="800" dirty="0" smtClean="0">
                          <a:solidFill>
                            <a:schemeClr val="tx1"/>
                          </a:solidFill>
                        </a:rPr>
                        <a:t>9</a:t>
                      </a:r>
                      <a:endParaRPr lang="en-US" sz="8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7D31"/>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7D31"/>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7D31"/>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7D31"/>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7D31"/>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7D31"/>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7D31"/>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7D31"/>
                    </a:solidFill>
                  </a:tcPr>
                </a:tc>
              </a:tr>
              <a:tr h="181901">
                <a:tc>
                  <a:txBody>
                    <a:bodyPr/>
                    <a:lstStyle/>
                    <a:p>
                      <a:pPr algn="r"/>
                      <a:r>
                        <a:rPr lang="en-US" sz="800" dirty="0" smtClean="0">
                          <a:solidFill>
                            <a:schemeClr val="tx1"/>
                          </a:solidFill>
                        </a:rPr>
                        <a:t>10</a:t>
                      </a:r>
                      <a:endParaRPr lang="en-US" sz="8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r>
              <a:tr h="181901">
                <a:tc>
                  <a:txBody>
                    <a:bodyPr/>
                    <a:lstStyle/>
                    <a:p>
                      <a:pPr algn="r"/>
                      <a:r>
                        <a:rPr lang="en-US" sz="800" dirty="0" smtClean="0">
                          <a:solidFill>
                            <a:schemeClr val="tx1"/>
                          </a:solidFill>
                        </a:rPr>
                        <a:t>11</a:t>
                      </a:r>
                      <a:endParaRPr lang="en-US" sz="8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81901">
                <a:tc>
                  <a:txBody>
                    <a:bodyPr/>
                    <a:lstStyle/>
                    <a:p>
                      <a:pPr algn="r"/>
                      <a:r>
                        <a:rPr lang="en-US" sz="800" dirty="0" smtClean="0">
                          <a:solidFill>
                            <a:schemeClr val="tx1"/>
                          </a:solidFill>
                        </a:rPr>
                        <a:t>12</a:t>
                      </a:r>
                      <a:endParaRPr lang="en-US" sz="8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0CECE"/>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0CECE"/>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0CECE"/>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0CECE"/>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0CECE"/>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0CECE"/>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0CECE"/>
                    </a:solid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0CECE"/>
                    </a:solidFill>
                  </a:tcPr>
                </a:tc>
              </a:tr>
              <a:tr h="181901">
                <a:tc>
                  <a:txBody>
                    <a:bodyPr/>
                    <a:lstStyle/>
                    <a:p>
                      <a:pPr algn="r"/>
                      <a:endParaRPr lang="en-US" sz="8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81901">
                <a:tc>
                  <a:txBody>
                    <a:bodyPr/>
                    <a:lstStyle/>
                    <a:p>
                      <a:pPr algn="r"/>
                      <a:endParaRPr lang="en-US" sz="8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81901">
                <a:tc>
                  <a:txBody>
                    <a:bodyPr/>
                    <a:lstStyle/>
                    <a:p>
                      <a:pPr algn="r"/>
                      <a:endParaRPr lang="en-US" sz="8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81901">
                <a:tc>
                  <a:txBody>
                    <a:bodyPr/>
                    <a:lstStyle/>
                    <a:p>
                      <a:pPr algn="r"/>
                      <a:endParaRPr lang="en-US" sz="8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81901">
                <a:tc>
                  <a:txBody>
                    <a:bodyPr/>
                    <a:lstStyle/>
                    <a:p>
                      <a:pPr algn="r"/>
                      <a:endParaRPr lang="en-US" sz="8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81901">
                <a:tc>
                  <a:txBody>
                    <a:bodyPr/>
                    <a:lstStyle/>
                    <a:p>
                      <a:pPr algn="r"/>
                      <a:endParaRPr lang="en-US" sz="8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81901">
                <a:tc>
                  <a:txBody>
                    <a:bodyPr/>
                    <a:lstStyle/>
                    <a:p>
                      <a:pPr algn="r"/>
                      <a:endParaRPr lang="en-US" sz="8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81901">
                <a:tc>
                  <a:txBody>
                    <a:bodyPr/>
                    <a:lstStyle/>
                    <a:p>
                      <a:pPr algn="r"/>
                      <a:endParaRPr lang="en-US" sz="8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1901">
                <a:tc>
                  <a:txBody>
                    <a:bodyPr/>
                    <a:lstStyle/>
                    <a:p>
                      <a:pPr algn="r"/>
                      <a:endParaRPr lang="en-US" sz="8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2" name="TextBox 11"/>
          <p:cNvSpPr txBox="1"/>
          <p:nvPr/>
        </p:nvSpPr>
        <p:spPr>
          <a:xfrm>
            <a:off x="9614470" y="4679744"/>
            <a:ext cx="276038" cy="1384995"/>
          </a:xfrm>
          <a:prstGeom prst="rect">
            <a:avLst/>
          </a:prstGeom>
          <a:noFill/>
        </p:spPr>
        <p:txBody>
          <a:bodyPr wrap="none" rtlCol="0">
            <a:spAutoFit/>
          </a:bodyPr>
          <a:lstStyle/>
          <a:p>
            <a:r>
              <a:rPr lang="en-US" sz="2800" dirty="0" smtClean="0"/>
              <a:t>.</a:t>
            </a:r>
          </a:p>
          <a:p>
            <a:r>
              <a:rPr lang="en-US" sz="2800" dirty="0" smtClean="0"/>
              <a:t>.</a:t>
            </a:r>
          </a:p>
          <a:p>
            <a:r>
              <a:rPr lang="en-US" sz="2800" dirty="0"/>
              <a:t>.</a:t>
            </a:r>
          </a:p>
        </p:txBody>
      </p:sp>
      <p:sp>
        <p:nvSpPr>
          <p:cNvPr id="13" name="TextBox 12"/>
          <p:cNvSpPr txBox="1"/>
          <p:nvPr/>
        </p:nvSpPr>
        <p:spPr>
          <a:xfrm>
            <a:off x="8923449" y="817541"/>
            <a:ext cx="1943802" cy="923330"/>
          </a:xfrm>
          <a:prstGeom prst="rect">
            <a:avLst/>
          </a:prstGeom>
          <a:noFill/>
        </p:spPr>
        <p:txBody>
          <a:bodyPr wrap="none" rtlCol="0">
            <a:spAutoFit/>
          </a:bodyPr>
          <a:lstStyle/>
          <a:p>
            <a:r>
              <a:rPr lang="en-US" b="1" dirty="0" smtClean="0"/>
              <a:t>Cluster = 8 sectors</a:t>
            </a:r>
          </a:p>
          <a:p>
            <a:r>
              <a:rPr lang="en-US" b="1" dirty="0" smtClean="0"/>
              <a:t>(reality: usually 64</a:t>
            </a:r>
          </a:p>
          <a:p>
            <a:r>
              <a:rPr lang="en-US" b="1" dirty="0" smtClean="0"/>
              <a:t>Sectors for FAT32)</a:t>
            </a:r>
            <a:endParaRPr lang="en-US" b="1" dirty="0"/>
          </a:p>
        </p:txBody>
      </p:sp>
      <p:sp>
        <p:nvSpPr>
          <p:cNvPr id="14" name="TextBox 13"/>
          <p:cNvSpPr txBox="1"/>
          <p:nvPr/>
        </p:nvSpPr>
        <p:spPr>
          <a:xfrm>
            <a:off x="6801690" y="756741"/>
            <a:ext cx="1149418" cy="923330"/>
          </a:xfrm>
          <a:prstGeom prst="rect">
            <a:avLst/>
          </a:prstGeom>
          <a:noFill/>
        </p:spPr>
        <p:txBody>
          <a:bodyPr wrap="none" rtlCol="0">
            <a:spAutoFit/>
          </a:bodyPr>
          <a:lstStyle/>
          <a:p>
            <a:pPr algn="ctr"/>
            <a:r>
              <a:rPr lang="en-US" b="1" dirty="0" smtClean="0"/>
              <a:t>File</a:t>
            </a:r>
          </a:p>
          <a:p>
            <a:pPr algn="ctr"/>
            <a:r>
              <a:rPr lang="en-US" b="1" dirty="0" smtClean="0"/>
              <a:t>Allocation</a:t>
            </a:r>
          </a:p>
          <a:p>
            <a:pPr algn="ctr"/>
            <a:r>
              <a:rPr lang="en-US" b="1" dirty="0" smtClean="0"/>
              <a:t>Table</a:t>
            </a:r>
            <a:endParaRPr lang="en-US" b="1" dirty="0"/>
          </a:p>
        </p:txBody>
      </p:sp>
      <p:sp>
        <p:nvSpPr>
          <p:cNvPr id="15" name="TextBox 14"/>
          <p:cNvSpPr txBox="1"/>
          <p:nvPr/>
        </p:nvSpPr>
        <p:spPr>
          <a:xfrm>
            <a:off x="338824" y="1992362"/>
            <a:ext cx="1163525" cy="923330"/>
          </a:xfrm>
          <a:prstGeom prst="rect">
            <a:avLst/>
          </a:prstGeom>
          <a:noFill/>
        </p:spPr>
        <p:txBody>
          <a:bodyPr wrap="none" rtlCol="0">
            <a:spAutoFit/>
          </a:bodyPr>
          <a:lstStyle/>
          <a:p>
            <a:pPr algn="r"/>
            <a:r>
              <a:rPr lang="en-US" b="1" dirty="0" smtClean="0"/>
              <a:t>Root</a:t>
            </a:r>
          </a:p>
          <a:p>
            <a:pPr algn="r"/>
            <a:r>
              <a:rPr lang="en-US" b="1" dirty="0" smtClean="0"/>
              <a:t>Directory</a:t>
            </a:r>
          </a:p>
          <a:p>
            <a:pPr algn="r"/>
            <a:r>
              <a:rPr lang="en-US" b="1" dirty="0" smtClean="0"/>
              <a:t>(Cluster 0)</a:t>
            </a:r>
            <a:endParaRPr lang="en-US" b="1" dirty="0"/>
          </a:p>
        </p:txBody>
      </p:sp>
      <p:sp>
        <p:nvSpPr>
          <p:cNvPr id="16" name="TextBox 15"/>
          <p:cNvSpPr txBox="1"/>
          <p:nvPr/>
        </p:nvSpPr>
        <p:spPr>
          <a:xfrm>
            <a:off x="1493706" y="3297919"/>
            <a:ext cx="585418" cy="369332"/>
          </a:xfrm>
          <a:prstGeom prst="rect">
            <a:avLst/>
          </a:prstGeom>
          <a:noFill/>
        </p:spPr>
        <p:txBody>
          <a:bodyPr wrap="none" rtlCol="0">
            <a:spAutoFit/>
          </a:bodyPr>
          <a:lstStyle/>
          <a:p>
            <a:pPr algn="r"/>
            <a:r>
              <a:rPr lang="en-US" b="1" dirty="0" smtClean="0"/>
              <a:t>Dir1</a:t>
            </a:r>
            <a:endParaRPr lang="en-US" b="1" dirty="0"/>
          </a:p>
        </p:txBody>
      </p:sp>
      <p:sp>
        <p:nvSpPr>
          <p:cNvPr id="17" name="TextBox 16"/>
          <p:cNvSpPr txBox="1"/>
          <p:nvPr/>
        </p:nvSpPr>
        <p:spPr>
          <a:xfrm>
            <a:off x="2422174" y="4984036"/>
            <a:ext cx="585418" cy="369332"/>
          </a:xfrm>
          <a:prstGeom prst="rect">
            <a:avLst/>
          </a:prstGeom>
          <a:noFill/>
        </p:spPr>
        <p:txBody>
          <a:bodyPr wrap="none" rtlCol="0">
            <a:spAutoFit/>
          </a:bodyPr>
          <a:lstStyle/>
          <a:p>
            <a:pPr algn="r"/>
            <a:r>
              <a:rPr lang="en-US" b="1" dirty="0" smtClean="0"/>
              <a:t>Dir2</a:t>
            </a:r>
            <a:endParaRPr lang="en-US" b="1" dirty="0"/>
          </a:p>
        </p:txBody>
      </p:sp>
      <p:cxnSp>
        <p:nvCxnSpPr>
          <p:cNvPr id="19" name="Elbow Connector 18"/>
          <p:cNvCxnSpPr/>
          <p:nvPr/>
        </p:nvCxnSpPr>
        <p:spPr>
          <a:xfrm rot="16200000" flipH="1">
            <a:off x="4510087" y="2886071"/>
            <a:ext cx="509591" cy="209553"/>
          </a:xfrm>
          <a:prstGeom prst="bentConnector3">
            <a:avLst>
              <a:gd name="adj1" fmla="val -140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rot="16200000" flipH="1">
            <a:off x="5145699" y="4369409"/>
            <a:ext cx="667908" cy="437356"/>
          </a:xfrm>
          <a:prstGeom prst="bentConnector3">
            <a:avLst>
              <a:gd name="adj1" fmla="val 151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6216942" y="5584082"/>
            <a:ext cx="584748" cy="337216"/>
          </a:xfrm>
          <a:prstGeom prst="straightConnector1">
            <a:avLst/>
          </a:prstGeom>
          <a:ln w="25400">
            <a:solidFill>
              <a:srgbClr val="44739E"/>
            </a:solidFill>
            <a:tailEnd type="triangle"/>
          </a:ln>
        </p:spPr>
        <p:style>
          <a:lnRef idx="1">
            <a:schemeClr val="accent1"/>
          </a:lnRef>
          <a:fillRef idx="0">
            <a:schemeClr val="accent1"/>
          </a:fillRef>
          <a:effectRef idx="0">
            <a:schemeClr val="accent1"/>
          </a:effectRef>
          <a:fontRef idx="minor">
            <a:schemeClr val="tx1"/>
          </a:fontRef>
        </p:style>
      </p:cxnSp>
      <p:sp>
        <p:nvSpPr>
          <p:cNvPr id="45" name="Freeform 44"/>
          <p:cNvSpPr/>
          <p:nvPr/>
        </p:nvSpPr>
        <p:spPr>
          <a:xfrm>
            <a:off x="7642860" y="3933825"/>
            <a:ext cx="678817" cy="1571624"/>
          </a:xfrm>
          <a:custGeom>
            <a:avLst/>
            <a:gdLst>
              <a:gd name="connsiteX0" fmla="*/ 0 w 411511"/>
              <a:gd name="connsiteY0" fmla="*/ 1501140 h 1501140"/>
              <a:gd name="connsiteX1" fmla="*/ 411480 w 411511"/>
              <a:gd name="connsiteY1" fmla="*/ 716280 h 1501140"/>
              <a:gd name="connsiteX2" fmla="*/ 22860 w 411511"/>
              <a:gd name="connsiteY2" fmla="*/ 0 h 1501140"/>
            </a:gdLst>
            <a:ahLst/>
            <a:cxnLst>
              <a:cxn ang="0">
                <a:pos x="connsiteX0" y="connsiteY0"/>
              </a:cxn>
              <a:cxn ang="0">
                <a:pos x="connsiteX1" y="connsiteY1"/>
              </a:cxn>
              <a:cxn ang="0">
                <a:pos x="connsiteX2" y="connsiteY2"/>
              </a:cxn>
            </a:cxnLst>
            <a:rect l="l" t="t" r="r" b="b"/>
            <a:pathLst>
              <a:path w="411511" h="1501140">
                <a:moveTo>
                  <a:pt x="0" y="1501140"/>
                </a:moveTo>
                <a:cubicBezTo>
                  <a:pt x="203835" y="1233805"/>
                  <a:pt x="407670" y="966470"/>
                  <a:pt x="411480" y="716280"/>
                </a:cubicBezTo>
                <a:cubicBezTo>
                  <a:pt x="415290" y="466090"/>
                  <a:pt x="77470" y="123190"/>
                  <a:pt x="22860" y="0"/>
                </a:cubicBezTo>
              </a:path>
            </a:pathLst>
          </a:custGeom>
          <a:noFill/>
          <a:ln w="254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46"/>
          <p:cNvSpPr/>
          <p:nvPr/>
        </p:nvSpPr>
        <p:spPr>
          <a:xfrm>
            <a:off x="7642860" y="4015740"/>
            <a:ext cx="388623" cy="883920"/>
          </a:xfrm>
          <a:custGeom>
            <a:avLst/>
            <a:gdLst>
              <a:gd name="connsiteX0" fmla="*/ 0 w 388623"/>
              <a:gd name="connsiteY0" fmla="*/ 0 h 883920"/>
              <a:gd name="connsiteX1" fmla="*/ 388620 w 388623"/>
              <a:gd name="connsiteY1" fmla="*/ 495300 h 883920"/>
              <a:gd name="connsiteX2" fmla="*/ 7620 w 388623"/>
              <a:gd name="connsiteY2" fmla="*/ 883920 h 883920"/>
            </a:gdLst>
            <a:ahLst/>
            <a:cxnLst>
              <a:cxn ang="0">
                <a:pos x="connsiteX0" y="connsiteY0"/>
              </a:cxn>
              <a:cxn ang="0">
                <a:pos x="connsiteX1" y="connsiteY1"/>
              </a:cxn>
              <a:cxn ang="0">
                <a:pos x="connsiteX2" y="connsiteY2"/>
              </a:cxn>
            </a:cxnLst>
            <a:rect l="l" t="t" r="r" b="b"/>
            <a:pathLst>
              <a:path w="388623" h="883920">
                <a:moveTo>
                  <a:pt x="0" y="0"/>
                </a:moveTo>
                <a:cubicBezTo>
                  <a:pt x="193675" y="173990"/>
                  <a:pt x="387350" y="347980"/>
                  <a:pt x="388620" y="495300"/>
                </a:cubicBezTo>
                <a:cubicBezTo>
                  <a:pt x="389890" y="642620"/>
                  <a:pt x="34290" y="796290"/>
                  <a:pt x="7620" y="883920"/>
                </a:cubicBezTo>
              </a:path>
            </a:pathLst>
          </a:custGeom>
          <a:noFill/>
          <a:ln w="254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431800" y="3828993"/>
            <a:ext cx="1841727"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First usable cluster is 2.</a:t>
            </a:r>
          </a:p>
          <a:p>
            <a:pPr marL="285750" indent="-285750">
              <a:buFont typeface="Arial" panose="020B0604020202020204" pitchFamily="34" charset="0"/>
              <a:buChar char="•"/>
            </a:pPr>
            <a:r>
              <a:rPr lang="en-US" dirty="0" smtClean="0"/>
              <a:t>0 means unallocated cluster.</a:t>
            </a:r>
          </a:p>
          <a:p>
            <a:pPr marL="285750" indent="-285750">
              <a:buFont typeface="Arial" panose="020B0604020202020204" pitchFamily="34" charset="0"/>
              <a:buChar char="•"/>
            </a:pPr>
            <a:r>
              <a:rPr lang="en-US" dirty="0" smtClean="0"/>
              <a:t>FFFF means last cluster of a file.</a:t>
            </a:r>
          </a:p>
        </p:txBody>
      </p:sp>
    </p:spTree>
    <p:extLst>
      <p:ext uri="{BB962C8B-B14F-4D97-AF65-F5344CB8AC3E}">
        <p14:creationId xmlns:p14="http://schemas.microsoft.com/office/powerpoint/2010/main" val="42852288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4515"/>
          </a:xfrm>
        </p:spPr>
        <p:txBody>
          <a:bodyPr anchor="t">
            <a:normAutofit fontScale="90000"/>
          </a:bodyPr>
          <a:lstStyle/>
          <a:p>
            <a:r>
              <a:rPr lang="en-US" dirty="0" smtClean="0"/>
              <a:t>FAT File System</a:t>
            </a:r>
            <a:endParaRPr lang="en-US" dirty="0"/>
          </a:p>
        </p:txBody>
      </p:sp>
      <p:sp>
        <p:nvSpPr>
          <p:cNvPr id="3" name="Slide Number Placeholder 2"/>
          <p:cNvSpPr>
            <a:spLocks noGrp="1"/>
          </p:cNvSpPr>
          <p:nvPr>
            <p:ph type="sldNum" sz="quarter" idx="12"/>
          </p:nvPr>
        </p:nvSpPr>
        <p:spPr/>
        <p:txBody>
          <a:bodyPr/>
          <a:lstStyle/>
          <a:p>
            <a:fld id="{F9E463A4-CC55-4EB3-8549-8876C08BF813}" type="slidenum">
              <a:rPr lang="en-US" smtClean="0"/>
              <a:t>53</a:t>
            </a:fld>
            <a:endParaRPr lang="en-US" dirty="0"/>
          </a:p>
        </p:txBody>
      </p:sp>
      <p:sp>
        <p:nvSpPr>
          <p:cNvPr id="6" name="TextBox 5"/>
          <p:cNvSpPr txBox="1"/>
          <p:nvPr/>
        </p:nvSpPr>
        <p:spPr>
          <a:xfrm>
            <a:off x="838200" y="1146783"/>
            <a:ext cx="996696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Download SDFormatter.exe from sdcard.org</a:t>
            </a:r>
          </a:p>
          <a:p>
            <a:pPr marL="342900" indent="-342900">
              <a:buFont typeface="Arial" panose="020B0604020202020204" pitchFamily="34" charset="0"/>
              <a:buChar char="•"/>
            </a:pPr>
            <a:r>
              <a:rPr lang="en-US" sz="2000" dirty="0" smtClean="0"/>
              <a:t>Over time, FAT gets fragmented as files are deleted/created</a:t>
            </a:r>
          </a:p>
          <a:p>
            <a:pPr marL="342900" indent="-342900">
              <a:buFont typeface="Arial" panose="020B0604020202020204" pitchFamily="34" charset="0"/>
              <a:buChar char="•"/>
            </a:pPr>
            <a:r>
              <a:rPr lang="en-US" sz="2000" dirty="0" smtClean="0"/>
              <a:t>Formatting recreates a new FAT (old file data still present but cluster chains are lost)</a:t>
            </a:r>
          </a:p>
          <a:p>
            <a:pPr marL="342900" indent="-342900">
              <a:buFont typeface="Arial" panose="020B0604020202020204" pitchFamily="34" charset="0"/>
              <a:buChar char="•"/>
            </a:pPr>
            <a:r>
              <a:rPr lang="en-US" sz="2000" dirty="0" smtClean="0"/>
              <a:t>FAT (16) entries = DiskCapacity / ClusterSize = 1,988,820,992 / 32768 </a:t>
            </a:r>
            <a:r>
              <a:rPr lang="en-US" sz="2000" dirty="0"/>
              <a:t>= 60,694</a:t>
            </a:r>
          </a:p>
        </p:txBody>
      </p:sp>
      <p:pic>
        <p:nvPicPr>
          <p:cNvPr id="7" name="Picture 6"/>
          <p:cNvPicPr>
            <a:picLocks noChangeAspect="1"/>
          </p:cNvPicPr>
          <p:nvPr/>
        </p:nvPicPr>
        <p:blipFill>
          <a:blip r:embed="rId2"/>
          <a:stretch>
            <a:fillRect/>
          </a:stretch>
        </p:blipFill>
        <p:spPr>
          <a:xfrm>
            <a:off x="496252" y="3302374"/>
            <a:ext cx="1628775" cy="2028825"/>
          </a:xfrm>
          <a:prstGeom prst="rect">
            <a:avLst/>
          </a:prstGeom>
        </p:spPr>
      </p:pic>
      <p:pic>
        <p:nvPicPr>
          <p:cNvPr id="8" name="Picture 7"/>
          <p:cNvPicPr>
            <a:picLocks noChangeAspect="1"/>
          </p:cNvPicPr>
          <p:nvPr/>
        </p:nvPicPr>
        <p:blipFill>
          <a:blip r:embed="rId3"/>
          <a:stretch>
            <a:fillRect/>
          </a:stretch>
        </p:blipFill>
        <p:spPr>
          <a:xfrm>
            <a:off x="2276475" y="2477183"/>
            <a:ext cx="9500670" cy="3945890"/>
          </a:xfrm>
          <a:prstGeom prst="rect">
            <a:avLst/>
          </a:prstGeom>
        </p:spPr>
      </p:pic>
    </p:spTree>
    <p:extLst>
      <p:ext uri="{BB962C8B-B14F-4D97-AF65-F5344CB8AC3E}">
        <p14:creationId xmlns:p14="http://schemas.microsoft.com/office/powerpoint/2010/main" val="5961728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File System</a:t>
            </a:r>
          </a:p>
        </p:txBody>
      </p:sp>
      <p:sp>
        <p:nvSpPr>
          <p:cNvPr id="3" name="Slide Number Placeholder 2"/>
          <p:cNvSpPr>
            <a:spLocks noGrp="1"/>
          </p:cNvSpPr>
          <p:nvPr>
            <p:ph type="sldNum" sz="quarter" idx="12"/>
          </p:nvPr>
        </p:nvSpPr>
        <p:spPr/>
        <p:txBody>
          <a:bodyPr/>
          <a:lstStyle/>
          <a:p>
            <a:fld id="{F9E463A4-CC55-4EB3-8549-8876C08BF813}" type="slidenum">
              <a:rPr lang="en-US" smtClean="0"/>
              <a:t>54</a:t>
            </a:fld>
            <a:endParaRPr lang="en-US" dirty="0"/>
          </a:p>
        </p:txBody>
      </p:sp>
      <p:pic>
        <p:nvPicPr>
          <p:cNvPr id="4" name="Picture 3"/>
          <p:cNvPicPr>
            <a:picLocks noChangeAspect="1"/>
          </p:cNvPicPr>
          <p:nvPr/>
        </p:nvPicPr>
        <p:blipFill>
          <a:blip r:embed="rId2"/>
          <a:stretch>
            <a:fillRect/>
          </a:stretch>
        </p:blipFill>
        <p:spPr>
          <a:xfrm>
            <a:off x="5110455" y="1876686"/>
            <a:ext cx="1628775" cy="2028825"/>
          </a:xfrm>
          <a:prstGeom prst="rect">
            <a:avLst/>
          </a:prstGeom>
        </p:spPr>
      </p:pic>
      <p:pic>
        <p:nvPicPr>
          <p:cNvPr id="5" name="Picture 4"/>
          <p:cNvPicPr>
            <a:picLocks noChangeAspect="1"/>
          </p:cNvPicPr>
          <p:nvPr/>
        </p:nvPicPr>
        <p:blipFill>
          <a:blip r:embed="rId3"/>
          <a:stretch>
            <a:fillRect/>
          </a:stretch>
        </p:blipFill>
        <p:spPr>
          <a:xfrm>
            <a:off x="7008495" y="509075"/>
            <a:ext cx="4345305" cy="5611260"/>
          </a:xfrm>
          <a:prstGeom prst="rect">
            <a:avLst/>
          </a:prstGeom>
        </p:spPr>
      </p:pic>
      <p:sp>
        <p:nvSpPr>
          <p:cNvPr id="6" name="TextBox 5"/>
          <p:cNvSpPr txBox="1"/>
          <p:nvPr/>
        </p:nvSpPr>
        <p:spPr>
          <a:xfrm>
            <a:off x="1055077" y="2011680"/>
            <a:ext cx="2594941" cy="1015663"/>
          </a:xfrm>
          <a:prstGeom prst="rect">
            <a:avLst/>
          </a:prstGeom>
          <a:noFill/>
        </p:spPr>
        <p:txBody>
          <a:bodyPr wrap="none" rtlCol="0">
            <a:spAutoFit/>
          </a:bodyPr>
          <a:lstStyle/>
          <a:p>
            <a:r>
              <a:rPr lang="en-US" sz="2000" dirty="0" smtClean="0"/>
              <a:t>Formatted empty SDSC</a:t>
            </a:r>
          </a:p>
          <a:p>
            <a:endParaRPr lang="en-US" sz="2000" dirty="0"/>
          </a:p>
          <a:p>
            <a:r>
              <a:rPr lang="en-US" sz="2000" dirty="0" smtClean="0"/>
              <a:t>2 clusters used</a:t>
            </a:r>
            <a:endParaRPr lang="en-US" sz="2000" dirty="0"/>
          </a:p>
        </p:txBody>
      </p:sp>
    </p:spTree>
    <p:extLst>
      <p:ext uri="{BB962C8B-B14F-4D97-AF65-F5344CB8AC3E}">
        <p14:creationId xmlns:p14="http://schemas.microsoft.com/office/powerpoint/2010/main" val="5246706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4515"/>
          </a:xfrm>
        </p:spPr>
        <p:txBody>
          <a:bodyPr anchor="t">
            <a:normAutofit fontScale="90000"/>
          </a:bodyPr>
          <a:lstStyle/>
          <a:p>
            <a:r>
              <a:rPr lang="en-US" dirty="0" smtClean="0"/>
              <a:t>FAT File System</a:t>
            </a:r>
            <a:endParaRPr lang="en-US" dirty="0"/>
          </a:p>
        </p:txBody>
      </p:sp>
      <p:sp>
        <p:nvSpPr>
          <p:cNvPr id="3" name="Slide Number Placeholder 2"/>
          <p:cNvSpPr>
            <a:spLocks noGrp="1"/>
          </p:cNvSpPr>
          <p:nvPr>
            <p:ph type="sldNum" sz="quarter" idx="12"/>
          </p:nvPr>
        </p:nvSpPr>
        <p:spPr/>
        <p:txBody>
          <a:bodyPr/>
          <a:lstStyle/>
          <a:p>
            <a:fld id="{F9E463A4-CC55-4EB3-8549-8876C08BF813}" type="slidenum">
              <a:rPr lang="en-US" smtClean="0"/>
              <a:t>55</a:t>
            </a:fld>
            <a:endParaRPr lang="en-US" dirty="0"/>
          </a:p>
        </p:txBody>
      </p:sp>
      <p:sp>
        <p:nvSpPr>
          <p:cNvPr id="6" name="TextBox 5"/>
          <p:cNvSpPr txBox="1"/>
          <p:nvPr/>
        </p:nvSpPr>
        <p:spPr>
          <a:xfrm>
            <a:off x="838200" y="1146783"/>
            <a:ext cx="9966960"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Micro SDHC High Capacity 4 GB</a:t>
            </a:r>
          </a:p>
          <a:p>
            <a:pPr marL="342900" indent="-342900">
              <a:buFont typeface="Arial" panose="020B0604020202020204" pitchFamily="34" charset="0"/>
              <a:buChar char="•"/>
            </a:pPr>
            <a:r>
              <a:rPr lang="en-US" sz="2400" dirty="0" smtClean="0"/>
              <a:t>FAT32 </a:t>
            </a:r>
            <a:r>
              <a:rPr lang="en-US" sz="2400" dirty="0"/>
              <a:t>entries = DiskCapacity / ClusterSize = </a:t>
            </a:r>
            <a:r>
              <a:rPr lang="en-US" sz="2400" dirty="0" smtClean="0"/>
              <a:t>3,896,508,416 </a:t>
            </a:r>
            <a:r>
              <a:rPr lang="en-US" sz="2400" dirty="0"/>
              <a:t>/ 32768 = </a:t>
            </a:r>
            <a:r>
              <a:rPr lang="en-US" sz="2400" dirty="0" smtClean="0"/>
              <a:t>118,912</a:t>
            </a:r>
            <a:endParaRPr lang="en-US" sz="2400" dirty="0"/>
          </a:p>
        </p:txBody>
      </p:sp>
      <p:pic>
        <p:nvPicPr>
          <p:cNvPr id="7" name="Picture 6"/>
          <p:cNvPicPr>
            <a:picLocks noChangeAspect="1"/>
          </p:cNvPicPr>
          <p:nvPr/>
        </p:nvPicPr>
        <p:blipFill>
          <a:blip r:embed="rId2"/>
          <a:stretch>
            <a:fillRect/>
          </a:stretch>
        </p:blipFill>
        <p:spPr>
          <a:xfrm>
            <a:off x="2461559" y="2194924"/>
            <a:ext cx="9148410" cy="3762842"/>
          </a:xfrm>
          <a:prstGeom prst="rect">
            <a:avLst/>
          </a:prstGeom>
        </p:spPr>
      </p:pic>
      <p:pic>
        <p:nvPicPr>
          <p:cNvPr id="4" name="Picture 3"/>
          <p:cNvPicPr>
            <a:picLocks noChangeAspect="1"/>
          </p:cNvPicPr>
          <p:nvPr/>
        </p:nvPicPr>
        <p:blipFill>
          <a:blip r:embed="rId3"/>
          <a:stretch>
            <a:fillRect/>
          </a:stretch>
        </p:blipFill>
        <p:spPr>
          <a:xfrm>
            <a:off x="1304693" y="2646486"/>
            <a:ext cx="1156866" cy="1403884"/>
          </a:xfrm>
          <a:prstGeom prst="rect">
            <a:avLst/>
          </a:prstGeom>
        </p:spPr>
      </p:pic>
    </p:spTree>
    <p:extLst>
      <p:ext uri="{BB962C8B-B14F-4D97-AF65-F5344CB8AC3E}">
        <p14:creationId xmlns:p14="http://schemas.microsoft.com/office/powerpoint/2010/main" val="13083560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File System</a:t>
            </a:r>
          </a:p>
        </p:txBody>
      </p:sp>
      <p:sp>
        <p:nvSpPr>
          <p:cNvPr id="3" name="Slide Number Placeholder 2"/>
          <p:cNvSpPr>
            <a:spLocks noGrp="1"/>
          </p:cNvSpPr>
          <p:nvPr>
            <p:ph type="sldNum" sz="quarter" idx="12"/>
          </p:nvPr>
        </p:nvSpPr>
        <p:spPr/>
        <p:txBody>
          <a:bodyPr/>
          <a:lstStyle/>
          <a:p>
            <a:fld id="{F9E463A4-CC55-4EB3-8549-8876C08BF813}" type="slidenum">
              <a:rPr lang="en-US" smtClean="0"/>
              <a:t>56</a:t>
            </a:fld>
            <a:endParaRPr lang="en-US" dirty="0"/>
          </a:p>
        </p:txBody>
      </p:sp>
      <p:sp>
        <p:nvSpPr>
          <p:cNvPr id="6" name="TextBox 5"/>
          <p:cNvSpPr txBox="1"/>
          <p:nvPr/>
        </p:nvSpPr>
        <p:spPr>
          <a:xfrm>
            <a:off x="717453" y="2011680"/>
            <a:ext cx="3643532" cy="1323439"/>
          </a:xfrm>
          <a:prstGeom prst="rect">
            <a:avLst/>
          </a:prstGeom>
          <a:noFill/>
        </p:spPr>
        <p:txBody>
          <a:bodyPr wrap="square" rtlCol="0">
            <a:spAutoFit/>
          </a:bodyPr>
          <a:lstStyle/>
          <a:p>
            <a:r>
              <a:rPr lang="en-US" sz="2000" dirty="0" smtClean="0"/>
              <a:t>Formatted empty SDHC</a:t>
            </a:r>
          </a:p>
          <a:p>
            <a:endParaRPr lang="en-US" sz="2000" dirty="0" smtClean="0"/>
          </a:p>
          <a:p>
            <a:r>
              <a:rPr lang="en-US" sz="2000" dirty="0" smtClean="0"/>
              <a:t>4 clusters used</a:t>
            </a:r>
            <a:endParaRPr lang="en-US" sz="2000" dirty="0"/>
          </a:p>
          <a:p>
            <a:pPr marL="342900" indent="-342900">
              <a:buFont typeface="Arial" panose="020B0604020202020204" pitchFamily="34" charset="0"/>
              <a:buChar char="•"/>
            </a:pPr>
            <a:endParaRPr lang="en-US" sz="2000" dirty="0"/>
          </a:p>
        </p:txBody>
      </p:sp>
      <p:pic>
        <p:nvPicPr>
          <p:cNvPr id="4" name="Picture 3"/>
          <p:cNvPicPr>
            <a:picLocks noChangeAspect="1"/>
          </p:cNvPicPr>
          <p:nvPr/>
        </p:nvPicPr>
        <p:blipFill>
          <a:blip r:embed="rId2"/>
          <a:stretch>
            <a:fillRect/>
          </a:stretch>
        </p:blipFill>
        <p:spPr>
          <a:xfrm>
            <a:off x="7122329" y="524230"/>
            <a:ext cx="4389121" cy="5832120"/>
          </a:xfrm>
          <a:prstGeom prst="rect">
            <a:avLst/>
          </a:prstGeom>
        </p:spPr>
      </p:pic>
      <p:pic>
        <p:nvPicPr>
          <p:cNvPr id="5" name="Picture 4"/>
          <p:cNvPicPr>
            <a:picLocks noChangeAspect="1"/>
          </p:cNvPicPr>
          <p:nvPr/>
        </p:nvPicPr>
        <p:blipFill>
          <a:blip r:embed="rId3"/>
          <a:stretch>
            <a:fillRect/>
          </a:stretch>
        </p:blipFill>
        <p:spPr>
          <a:xfrm>
            <a:off x="5265718" y="1027906"/>
            <a:ext cx="1476783" cy="1792110"/>
          </a:xfrm>
          <a:prstGeom prst="rect">
            <a:avLst/>
          </a:prstGeom>
        </p:spPr>
      </p:pic>
    </p:spTree>
    <p:extLst>
      <p:ext uri="{BB962C8B-B14F-4D97-AF65-F5344CB8AC3E}">
        <p14:creationId xmlns:p14="http://schemas.microsoft.com/office/powerpoint/2010/main" val="11132962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FAT File System</a:t>
            </a:r>
            <a:endParaRPr lang="en-US" dirty="0"/>
          </a:p>
        </p:txBody>
      </p:sp>
      <p:sp>
        <p:nvSpPr>
          <p:cNvPr id="3" name="Content Placeholder 2"/>
          <p:cNvSpPr>
            <a:spLocks noGrp="1"/>
          </p:cNvSpPr>
          <p:nvPr>
            <p:ph idx="1"/>
          </p:nvPr>
        </p:nvSpPr>
        <p:spPr>
          <a:xfrm>
            <a:off x="838200" y="1431730"/>
            <a:ext cx="10515600" cy="4351338"/>
          </a:xfrm>
        </p:spPr>
        <p:txBody>
          <a:bodyPr>
            <a:normAutofit/>
          </a:bodyPr>
          <a:lstStyle/>
          <a:p>
            <a:pPr marL="0" indent="0">
              <a:buNone/>
            </a:pPr>
            <a:r>
              <a:rPr lang="en-US" sz="3000" b="1" dirty="0" smtClean="0"/>
              <a:t>FAT References</a:t>
            </a:r>
          </a:p>
          <a:p>
            <a:r>
              <a:rPr lang="en-US" dirty="0" smtClean="0"/>
              <a:t>FAT </a:t>
            </a:r>
            <a:r>
              <a:rPr lang="en-US" dirty="0"/>
              <a:t>File </a:t>
            </a:r>
            <a:r>
              <a:rPr lang="en-US" dirty="0" smtClean="0"/>
              <a:t>System, Igor Kholodov, 2010</a:t>
            </a:r>
            <a:endParaRPr lang="en-US" dirty="0"/>
          </a:p>
          <a:p>
            <a:pPr lvl="1"/>
            <a:r>
              <a:rPr lang="en-US" dirty="0" smtClean="0">
                <a:hlinkClick r:id="rId2"/>
              </a:rPr>
              <a:t>http</a:t>
            </a:r>
            <a:r>
              <a:rPr lang="en-US" dirty="0">
                <a:hlinkClick r:id="rId2"/>
              </a:rPr>
              <a:t>://</a:t>
            </a:r>
            <a:r>
              <a:rPr lang="en-US" dirty="0" smtClean="0">
                <a:hlinkClick r:id="rId2"/>
              </a:rPr>
              <a:t>www.c-jump.com/CIS24/Slides/FAT/lecture.html#F01_0010_overview</a:t>
            </a:r>
            <a:endParaRPr lang="en-US" dirty="0" smtClean="0"/>
          </a:p>
          <a:p>
            <a:r>
              <a:rPr lang="en-US" dirty="0" smtClean="0"/>
              <a:t>FatFs – </a:t>
            </a:r>
            <a:r>
              <a:rPr lang="en-US" dirty="0"/>
              <a:t>Generic FAT File System </a:t>
            </a:r>
            <a:r>
              <a:rPr lang="en-US" dirty="0" smtClean="0"/>
              <a:t>Module, 2015</a:t>
            </a:r>
          </a:p>
          <a:p>
            <a:pPr lvl="1"/>
            <a:r>
              <a:rPr lang="en-US" dirty="0">
                <a:hlinkClick r:id="rId3"/>
              </a:rPr>
              <a:t>http://</a:t>
            </a:r>
            <a:r>
              <a:rPr lang="en-US" dirty="0" smtClean="0">
                <a:hlinkClick r:id="rId3"/>
              </a:rPr>
              <a:t>elm-chan.org/fsw/ff/00index_e.html</a:t>
            </a:r>
            <a:endParaRPr lang="en-US" dirty="0" smtClean="0"/>
          </a:p>
          <a:p>
            <a:r>
              <a:rPr lang="en-US" dirty="0" smtClean="0"/>
              <a:t>File </a:t>
            </a:r>
            <a:r>
              <a:rPr lang="en-US" dirty="0"/>
              <a:t>Allocation </a:t>
            </a:r>
            <a:r>
              <a:rPr lang="en-US" dirty="0" smtClean="0"/>
              <a:t>Table, Wikipedia, 2015</a:t>
            </a:r>
          </a:p>
          <a:p>
            <a:pPr lvl="1"/>
            <a:r>
              <a:rPr lang="en-US" dirty="0">
                <a:hlinkClick r:id="rId4"/>
              </a:rPr>
              <a:t>http://</a:t>
            </a:r>
            <a:r>
              <a:rPr lang="en-US" dirty="0" smtClean="0">
                <a:hlinkClick r:id="rId4"/>
              </a:rPr>
              <a:t>en.wikipedia.org/wiki/File_Allocation_Table</a:t>
            </a:r>
            <a:endParaRPr lang="en-US" dirty="0" smtClean="0"/>
          </a:p>
          <a:p>
            <a:r>
              <a:rPr lang="en-US" dirty="0"/>
              <a:t>Microsoft EFI FAT32 File System Specification, Microsoft, 2000</a:t>
            </a:r>
          </a:p>
          <a:p>
            <a:pPr lvl="1"/>
            <a:r>
              <a:rPr lang="en-US" dirty="0">
                <a:hlinkClick r:id="rId5"/>
              </a:rPr>
              <a:t>https://msdn.microsoft.com/en-us/windows/hardware/gg463080.aspx</a:t>
            </a:r>
            <a:endParaRPr lang="en-US" dirty="0"/>
          </a:p>
          <a:p>
            <a:endParaRPr lang="en-US" dirty="0" smtClean="0"/>
          </a:p>
        </p:txBody>
      </p:sp>
      <p:sp>
        <p:nvSpPr>
          <p:cNvPr id="4" name="Slide Number Placeholder 3"/>
          <p:cNvSpPr>
            <a:spLocks noGrp="1"/>
          </p:cNvSpPr>
          <p:nvPr>
            <p:ph type="sldNum" sz="quarter" idx="12"/>
          </p:nvPr>
        </p:nvSpPr>
        <p:spPr/>
        <p:txBody>
          <a:bodyPr/>
          <a:lstStyle/>
          <a:p>
            <a:fld id="{F9E463A4-CC55-4EB3-8549-8876C08BF813}" type="slidenum">
              <a:rPr lang="en-US" smtClean="0"/>
              <a:t>57</a:t>
            </a:fld>
            <a:endParaRPr lang="en-US" dirty="0"/>
          </a:p>
        </p:txBody>
      </p:sp>
    </p:spTree>
    <p:extLst>
      <p:ext uri="{BB962C8B-B14F-4D97-AF65-F5344CB8AC3E}">
        <p14:creationId xmlns:p14="http://schemas.microsoft.com/office/powerpoint/2010/main" val="15222751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a directory with Arduino SD library</a:t>
            </a:r>
            <a:endParaRPr lang="en-US" dirty="0"/>
          </a:p>
        </p:txBody>
      </p:sp>
      <p:sp>
        <p:nvSpPr>
          <p:cNvPr id="3" name="Content Placeholder 2"/>
          <p:cNvSpPr>
            <a:spLocks noGrp="1"/>
          </p:cNvSpPr>
          <p:nvPr>
            <p:ph idx="1"/>
          </p:nvPr>
        </p:nvSpPr>
        <p:spPr>
          <a:xfrm>
            <a:off x="584982" y="1319188"/>
            <a:ext cx="9498817" cy="4351338"/>
          </a:xfrm>
          <a:ln>
            <a:noFill/>
          </a:ln>
        </p:spPr>
        <p:txBody>
          <a:bodyPr>
            <a:normAutofit/>
          </a:bodyPr>
          <a:lstStyle/>
          <a:p>
            <a:endParaRPr lang="en-US" dirty="0" smtClean="0"/>
          </a:p>
          <a:p>
            <a:r>
              <a:rPr lang="en-US" dirty="0" smtClean="0"/>
              <a:t>Sample code in Canvas:</a:t>
            </a:r>
          </a:p>
          <a:p>
            <a:pPr lvl="1"/>
            <a:r>
              <a:rPr lang="en-US" dirty="0" smtClean="0"/>
              <a:t>“SD sample code.txt”</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58</a:t>
            </a:fld>
            <a:endParaRPr lang="en-US" dirty="0"/>
          </a:p>
        </p:txBody>
      </p:sp>
    </p:spTree>
    <p:extLst>
      <p:ext uri="{BB962C8B-B14F-4D97-AF65-F5344CB8AC3E}">
        <p14:creationId xmlns:p14="http://schemas.microsoft.com/office/powerpoint/2010/main" val="25807000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a directory with Arduino SD library</a:t>
            </a:r>
            <a:endParaRPr lang="en-US" dirty="0"/>
          </a:p>
        </p:txBody>
      </p:sp>
      <p:sp>
        <p:nvSpPr>
          <p:cNvPr id="3" name="Content Placeholder 2"/>
          <p:cNvSpPr>
            <a:spLocks noGrp="1"/>
          </p:cNvSpPr>
          <p:nvPr>
            <p:ph idx="1"/>
          </p:nvPr>
        </p:nvSpPr>
        <p:spPr>
          <a:xfrm>
            <a:off x="584982" y="1319188"/>
            <a:ext cx="9498817" cy="4351338"/>
          </a:xfrm>
          <a:ln>
            <a:noFill/>
          </a:ln>
        </p:spPr>
        <p:txBody>
          <a:bodyPr>
            <a:normAutofit/>
          </a:bodyPr>
          <a:lstStyle/>
          <a:p>
            <a:endParaRPr lang="en-US" dirty="0" smtClean="0"/>
          </a:p>
          <a:p>
            <a:r>
              <a:rPr lang="en-US" dirty="0" smtClean="0"/>
              <a:t>Requires dynamic allocation:</a:t>
            </a:r>
          </a:p>
          <a:p>
            <a:pPr lvl="1"/>
            <a:r>
              <a:rPr lang="en-US" dirty="0" smtClean="0"/>
              <a:t>uCOS memory partitions enabled in App/uCOS/os_cfg.h:</a:t>
            </a:r>
          </a:p>
          <a:p>
            <a:endParaRPr lang="en-US" dirty="0"/>
          </a:p>
          <a:p>
            <a:pPr marL="457200" lvl="1" indent="0">
              <a:buNone/>
            </a:pPr>
            <a:r>
              <a:rPr lang="en-US" sz="2000" dirty="0">
                <a:latin typeface="Lucida Console" panose="020B0609040504020204" pitchFamily="49" charset="0"/>
              </a:rPr>
              <a:t>#define OS_MEM_EN                 1u </a:t>
            </a:r>
          </a:p>
          <a:p>
            <a:pPr marL="0" indent="0">
              <a:buNone/>
            </a:pPr>
            <a:endParaRPr lang="en-US" dirty="0" smtClean="0"/>
          </a:p>
          <a:p>
            <a:pPr lvl="1"/>
            <a:r>
              <a:rPr lang="en-US" dirty="0" smtClean="0"/>
              <a:t>Limited dynamic allocation implemented in Arduino/SD/src/File.cpp</a:t>
            </a:r>
          </a:p>
        </p:txBody>
      </p:sp>
      <p:sp>
        <p:nvSpPr>
          <p:cNvPr id="4" name="Slide Number Placeholder 3"/>
          <p:cNvSpPr>
            <a:spLocks noGrp="1"/>
          </p:cNvSpPr>
          <p:nvPr>
            <p:ph type="sldNum" sz="quarter" idx="12"/>
          </p:nvPr>
        </p:nvSpPr>
        <p:spPr/>
        <p:txBody>
          <a:bodyPr/>
          <a:lstStyle/>
          <a:p>
            <a:fld id="{F9E463A4-CC55-4EB3-8549-8876C08BF813}" type="slidenum">
              <a:rPr lang="en-US" smtClean="0"/>
              <a:t>59</a:t>
            </a:fld>
            <a:endParaRPr lang="en-US" dirty="0"/>
          </a:p>
        </p:txBody>
      </p:sp>
    </p:spTree>
    <p:extLst>
      <p:ext uri="{BB962C8B-B14F-4D97-AF65-F5344CB8AC3E}">
        <p14:creationId xmlns:p14="http://schemas.microsoft.com/office/powerpoint/2010/main" val="4125651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8667" y="891820"/>
            <a:ext cx="10515600" cy="1325563"/>
          </a:xfrm>
        </p:spPr>
        <p:txBody>
          <a:bodyPr>
            <a:normAutofit/>
          </a:bodyPr>
          <a:lstStyle/>
          <a:p>
            <a:pPr algn="ctr"/>
            <a:r>
              <a:rPr lang="en-US" sz="4800" dirty="0" smtClean="0"/>
              <a:t>Assignment 5 Touch Driver</a:t>
            </a:r>
            <a:endParaRPr lang="en-US" sz="4800" dirty="0"/>
          </a:p>
        </p:txBody>
      </p:sp>
      <p:sp>
        <p:nvSpPr>
          <p:cNvPr id="4" name="Slide Number Placeholder 3"/>
          <p:cNvSpPr>
            <a:spLocks noGrp="1"/>
          </p:cNvSpPr>
          <p:nvPr>
            <p:ph type="sldNum" sz="quarter" idx="12"/>
          </p:nvPr>
        </p:nvSpPr>
        <p:spPr/>
        <p:txBody>
          <a:bodyPr/>
          <a:lstStyle/>
          <a:p>
            <a:fld id="{F9E463A4-CC55-4EB3-8549-8876C08BF813}" type="slidenum">
              <a:rPr lang="en-US" smtClean="0"/>
              <a:t>6</a:t>
            </a:fld>
            <a:endParaRPr lang="en-US" dirty="0"/>
          </a:p>
        </p:txBody>
      </p:sp>
      <p:sp>
        <p:nvSpPr>
          <p:cNvPr id="5" name="TextBox 4"/>
          <p:cNvSpPr txBox="1"/>
          <p:nvPr/>
        </p:nvSpPr>
        <p:spPr>
          <a:xfrm>
            <a:off x="1331367" y="2384754"/>
            <a:ext cx="10022433" cy="3323987"/>
          </a:xfrm>
          <a:prstGeom prst="rect">
            <a:avLst/>
          </a:prstGeom>
          <a:noFill/>
        </p:spPr>
        <p:txBody>
          <a:bodyPr wrap="square" rtlCol="0">
            <a:spAutoFit/>
          </a:bodyPr>
          <a:lstStyle/>
          <a:p>
            <a:pPr marL="285750" indent="-285750">
              <a:buFont typeface="Arial" panose="020B0604020202020204" pitchFamily="34" charset="0"/>
              <a:buChar char="•"/>
            </a:pPr>
            <a:r>
              <a:rPr lang="en-US" sz="3200" dirty="0" smtClean="0"/>
              <a:t>At this point in the course, you should have a touch driver working. </a:t>
            </a:r>
            <a:endParaRPr lang="en-US" sz="3200" dirty="0"/>
          </a:p>
          <a:p>
            <a:pPr marL="285750" indent="-285750">
              <a:buFont typeface="Arial" panose="020B0604020202020204" pitchFamily="34" charset="0"/>
              <a:buChar char="•"/>
            </a:pPr>
            <a:r>
              <a:rPr lang="en-US" sz="3200" dirty="0" smtClean="0"/>
              <a:t>If your PJDF driver is not working yet </a:t>
            </a:r>
          </a:p>
          <a:p>
            <a:pPr marL="742950" lvl="1" indent="-285750">
              <a:buFont typeface="Arial" panose="020B0604020202020204" pitchFamily="34" charset="0"/>
              <a:buChar char="•"/>
            </a:pPr>
            <a:r>
              <a:rPr lang="en-US" sz="3200" dirty="0"/>
              <a:t>Y</a:t>
            </a:r>
            <a:r>
              <a:rPr lang="en-US" sz="3200" dirty="0" smtClean="0"/>
              <a:t>ou should put it on hold and come back to it later if there’s time</a:t>
            </a:r>
          </a:p>
          <a:p>
            <a:pPr marL="742950" lvl="1" indent="-285750">
              <a:buFont typeface="Arial" panose="020B0604020202020204" pitchFamily="34" charset="0"/>
              <a:buChar char="•"/>
            </a:pPr>
            <a:r>
              <a:rPr lang="en-US" sz="3200" dirty="0" smtClean="0"/>
              <a:t>Move on to the project using your non-PJDF driver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007346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8667" y="891820"/>
            <a:ext cx="10515600" cy="1325563"/>
          </a:xfrm>
        </p:spPr>
        <p:txBody>
          <a:bodyPr>
            <a:normAutofit/>
          </a:bodyPr>
          <a:lstStyle/>
          <a:p>
            <a:pPr algn="ctr"/>
            <a:r>
              <a:rPr lang="en-US" sz="4800" dirty="0" smtClean="0"/>
              <a:t>Assignment 5 Touch Driver</a:t>
            </a:r>
            <a:endParaRPr lang="en-US" sz="4800" dirty="0"/>
          </a:p>
        </p:txBody>
      </p:sp>
      <p:sp>
        <p:nvSpPr>
          <p:cNvPr id="4" name="Slide Number Placeholder 3"/>
          <p:cNvSpPr>
            <a:spLocks noGrp="1"/>
          </p:cNvSpPr>
          <p:nvPr>
            <p:ph type="sldNum" sz="quarter" idx="12"/>
          </p:nvPr>
        </p:nvSpPr>
        <p:spPr/>
        <p:txBody>
          <a:bodyPr/>
          <a:lstStyle/>
          <a:p>
            <a:fld id="{F9E463A4-CC55-4EB3-8549-8876C08BF813}" type="slidenum">
              <a:rPr lang="en-US" smtClean="0"/>
              <a:t>7</a:t>
            </a:fld>
            <a:endParaRPr lang="en-US" dirty="0"/>
          </a:p>
        </p:txBody>
      </p:sp>
      <p:sp>
        <p:nvSpPr>
          <p:cNvPr id="5" name="TextBox 4"/>
          <p:cNvSpPr txBox="1"/>
          <p:nvPr/>
        </p:nvSpPr>
        <p:spPr>
          <a:xfrm>
            <a:off x="1331367" y="2384754"/>
            <a:ext cx="10022433" cy="4031873"/>
          </a:xfrm>
          <a:prstGeom prst="rect">
            <a:avLst/>
          </a:prstGeom>
          <a:noFill/>
        </p:spPr>
        <p:txBody>
          <a:bodyPr wrap="square" rtlCol="0">
            <a:spAutoFit/>
          </a:bodyPr>
          <a:lstStyle/>
          <a:p>
            <a:r>
              <a:rPr lang="en-US" sz="2800" dirty="0"/>
              <a:t>Touch </a:t>
            </a:r>
            <a:r>
              <a:rPr lang="en-US" sz="2800" dirty="0" smtClean="0"/>
              <a:t>should work </a:t>
            </a:r>
            <a:r>
              <a:rPr lang="en-US" sz="2800" dirty="0"/>
              <a:t>when starting up the application in the debugger (assuming </a:t>
            </a:r>
            <a:r>
              <a:rPr lang="en-US" sz="2800" dirty="0" smtClean="0"/>
              <a:t>you have I2C initialized and you </a:t>
            </a:r>
            <a:r>
              <a:rPr lang="en-US" sz="2800" dirty="0"/>
              <a:t>disable interrupts for I2C transactions)</a:t>
            </a:r>
          </a:p>
          <a:p>
            <a:endParaRPr lang="en-US" sz="2800" dirty="0" smtClean="0"/>
          </a:p>
          <a:p>
            <a:r>
              <a:rPr lang="en-US" sz="2800" dirty="0" smtClean="0"/>
              <a:t>Summary of hardware issues with touch driver:</a:t>
            </a:r>
          </a:p>
          <a:p>
            <a:pPr marL="742950" lvl="1" indent="-285750">
              <a:buFont typeface="Arial" panose="020B0604020202020204" pitchFamily="34" charset="0"/>
              <a:buChar char="•"/>
            </a:pPr>
            <a:r>
              <a:rPr lang="en-US" sz="2800" dirty="0" smtClean="0"/>
              <a:t>Due to hardware changes in this year’s board, touch hangs if</a:t>
            </a:r>
          </a:p>
          <a:p>
            <a:pPr marL="1200150" lvl="2" indent="-285750">
              <a:buFont typeface="Arial" panose="020B0604020202020204" pitchFamily="34" charset="0"/>
              <a:buChar char="•"/>
            </a:pPr>
            <a:r>
              <a:rPr lang="en-US" sz="2800" dirty="0" smtClean="0"/>
              <a:t>you start up the board without the debugger</a:t>
            </a:r>
          </a:p>
          <a:p>
            <a:pPr marL="1200150" lvl="2" indent="-285750">
              <a:buFont typeface="Arial" panose="020B0604020202020204" pitchFamily="34" charset="0"/>
              <a:buChar char="•"/>
            </a:pPr>
            <a:r>
              <a:rPr lang="en-US" sz="2800" dirty="0" smtClean="0"/>
              <a:t>you use multi-touch</a:t>
            </a:r>
          </a:p>
          <a:p>
            <a:pPr marL="1200150" lvl="2" indent="-285750">
              <a:buFont typeface="Arial" panose="020B0604020202020204" pitchFamily="34" charset="0"/>
              <a:buChar char="•"/>
            </a:pPr>
            <a:r>
              <a:rPr lang="en-US" sz="3200" b="1" dirty="0" smtClean="0"/>
              <a:t>You are not required to fix these issues </a:t>
            </a:r>
            <a:endParaRPr lang="en-US" dirty="0"/>
          </a:p>
        </p:txBody>
      </p:sp>
    </p:spTree>
    <p:extLst>
      <p:ext uri="{BB962C8B-B14F-4D97-AF65-F5344CB8AC3E}">
        <p14:creationId xmlns:p14="http://schemas.microsoft.com/office/powerpoint/2010/main" val="15398918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8667" y="891820"/>
            <a:ext cx="10515600" cy="1325563"/>
          </a:xfrm>
        </p:spPr>
        <p:txBody>
          <a:bodyPr>
            <a:normAutofit/>
          </a:bodyPr>
          <a:lstStyle/>
          <a:p>
            <a:pPr algn="ctr"/>
            <a:r>
              <a:rPr lang="en-US" sz="4800" dirty="0" smtClean="0"/>
              <a:t>Assignment 5 Touch Driver</a:t>
            </a:r>
            <a:endParaRPr lang="en-US" sz="4800" dirty="0"/>
          </a:p>
        </p:txBody>
      </p:sp>
      <p:sp>
        <p:nvSpPr>
          <p:cNvPr id="4" name="Slide Number Placeholder 3"/>
          <p:cNvSpPr>
            <a:spLocks noGrp="1"/>
          </p:cNvSpPr>
          <p:nvPr>
            <p:ph type="sldNum" sz="quarter" idx="12"/>
          </p:nvPr>
        </p:nvSpPr>
        <p:spPr/>
        <p:txBody>
          <a:bodyPr/>
          <a:lstStyle/>
          <a:p>
            <a:fld id="{F9E463A4-CC55-4EB3-8549-8876C08BF813}" type="slidenum">
              <a:rPr lang="en-US" smtClean="0"/>
              <a:t>8</a:t>
            </a:fld>
            <a:endParaRPr lang="en-US" dirty="0"/>
          </a:p>
        </p:txBody>
      </p:sp>
      <p:sp>
        <p:nvSpPr>
          <p:cNvPr id="5" name="TextBox 4"/>
          <p:cNvSpPr txBox="1"/>
          <p:nvPr/>
        </p:nvSpPr>
        <p:spPr>
          <a:xfrm>
            <a:off x="1331367" y="2384754"/>
            <a:ext cx="10022433" cy="4247317"/>
          </a:xfrm>
          <a:prstGeom prst="rect">
            <a:avLst/>
          </a:prstGeom>
          <a:noFill/>
        </p:spPr>
        <p:txBody>
          <a:bodyPr wrap="square" rtlCol="0">
            <a:spAutoFit/>
          </a:bodyPr>
          <a:lstStyle/>
          <a:p>
            <a:pPr lvl="1"/>
            <a:r>
              <a:rPr lang="en-US" sz="2800" dirty="0" smtClean="0"/>
              <a:t>However, to make touch work when not starting up in the debugger:</a:t>
            </a:r>
          </a:p>
          <a:p>
            <a:pPr marL="1200150" lvl="2" indent="-285750">
              <a:buFont typeface="Arial" panose="020B0604020202020204" pitchFamily="34" charset="0"/>
              <a:buChar char="•"/>
            </a:pPr>
            <a:r>
              <a:rPr lang="en-US" sz="2800" dirty="0" smtClean="0"/>
              <a:t>Remove the jumper underneath the upper right corner of your Nucleo and use it to connect C1 to R4 beside the USB connector on the Nucleo.</a:t>
            </a:r>
          </a:p>
          <a:p>
            <a:pPr marL="1200150" lvl="2" indent="-285750">
              <a:buFont typeface="Arial" panose="020B0604020202020204" pitchFamily="34" charset="0"/>
              <a:buChar char="•"/>
            </a:pPr>
            <a:r>
              <a:rPr lang="en-US" sz="2800" dirty="0" smtClean="0"/>
              <a:t>Add a delay like this in main():</a:t>
            </a:r>
          </a:p>
          <a:p>
            <a:pPr lvl="3"/>
            <a:r>
              <a:rPr lang="en-US" sz="2800" dirty="0" smtClean="0"/>
              <a:t> Hw_init();</a:t>
            </a:r>
          </a:p>
          <a:p>
            <a:pPr lvl="3"/>
            <a:r>
              <a:rPr lang="en-US" sz="2800" dirty="0" smtClean="0"/>
              <a:t> delay(100000);</a:t>
            </a:r>
          </a:p>
          <a:p>
            <a:pPr lvl="3"/>
            <a:r>
              <a:rPr lang="en-US" sz="2800" dirty="0" smtClean="0"/>
              <a:t> I2C1_init();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140841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8667" y="891820"/>
            <a:ext cx="10515600" cy="1325563"/>
          </a:xfrm>
        </p:spPr>
        <p:txBody>
          <a:bodyPr>
            <a:normAutofit/>
          </a:bodyPr>
          <a:lstStyle/>
          <a:p>
            <a:pPr algn="ctr"/>
            <a:r>
              <a:rPr lang="en-US" sz="4800" dirty="0" smtClean="0"/>
              <a:t>Assignment 5 Touch Driver</a:t>
            </a:r>
            <a:endParaRPr lang="en-US" sz="4800" dirty="0"/>
          </a:p>
        </p:txBody>
      </p:sp>
      <p:sp>
        <p:nvSpPr>
          <p:cNvPr id="4" name="Slide Number Placeholder 3"/>
          <p:cNvSpPr>
            <a:spLocks noGrp="1"/>
          </p:cNvSpPr>
          <p:nvPr>
            <p:ph type="sldNum" sz="quarter" idx="12"/>
          </p:nvPr>
        </p:nvSpPr>
        <p:spPr/>
        <p:txBody>
          <a:bodyPr/>
          <a:lstStyle/>
          <a:p>
            <a:fld id="{F9E463A4-CC55-4EB3-8549-8876C08BF813}" type="slidenum">
              <a:rPr lang="en-US" smtClean="0"/>
              <a:t>9</a:t>
            </a:fld>
            <a:endParaRPr lang="en-US" dirty="0"/>
          </a:p>
        </p:txBody>
      </p:sp>
      <p:sp>
        <p:nvSpPr>
          <p:cNvPr id="5" name="TextBox 4"/>
          <p:cNvSpPr txBox="1"/>
          <p:nvPr/>
        </p:nvSpPr>
        <p:spPr>
          <a:xfrm>
            <a:off x="1331367" y="2384754"/>
            <a:ext cx="10022433" cy="1569660"/>
          </a:xfrm>
          <a:prstGeom prst="rect">
            <a:avLst/>
          </a:prstGeom>
          <a:noFill/>
        </p:spPr>
        <p:txBody>
          <a:bodyPr wrap="square" rtlCol="0">
            <a:spAutoFit/>
          </a:bodyPr>
          <a:lstStyle/>
          <a:p>
            <a:pPr lvl="1"/>
            <a:r>
              <a:rPr lang="en-US" sz="3200" dirty="0" smtClean="0"/>
              <a:t>Sketch for a workaround for multi-touch hang:</a:t>
            </a:r>
          </a:p>
          <a:p>
            <a:pPr marL="1200150" lvl="2" indent="-285750">
              <a:buFont typeface="Arial" panose="020B0604020202020204" pitchFamily="34" charset="0"/>
              <a:buChar char="•"/>
            </a:pPr>
            <a:r>
              <a:rPr lang="en-US" sz="3200" dirty="0" smtClean="0"/>
              <a:t>Add code to time-out when checking the I2C status</a:t>
            </a:r>
          </a:p>
          <a:p>
            <a:pPr marL="1200150" lvl="2" indent="-285750">
              <a:buFont typeface="Arial" panose="020B0604020202020204" pitchFamily="34" charset="0"/>
              <a:buChar char="•"/>
            </a:pPr>
            <a:r>
              <a:rPr lang="en-US" sz="3200" dirty="0" smtClean="0"/>
              <a:t>If timeout happens reset I2C hardware</a:t>
            </a:r>
            <a:endParaRPr lang="en-US" sz="2800" dirty="0"/>
          </a:p>
        </p:txBody>
      </p:sp>
    </p:spTree>
    <p:extLst>
      <p:ext uri="{BB962C8B-B14F-4D97-AF65-F5344CB8AC3E}">
        <p14:creationId xmlns:p14="http://schemas.microsoft.com/office/powerpoint/2010/main" val="694461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83869</TotalTime>
  <Words>3348</Words>
  <Application>Microsoft Office PowerPoint</Application>
  <PresentationFormat>Widescreen</PresentationFormat>
  <Paragraphs>660</Paragraphs>
  <Slides>59</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Arial</vt:lpstr>
      <vt:lpstr>Calibri</vt:lpstr>
      <vt:lpstr>Calibri Light</vt:lpstr>
      <vt:lpstr>Courier New</vt:lpstr>
      <vt:lpstr>Lucida Console</vt:lpstr>
      <vt:lpstr>Times New Roman</vt:lpstr>
      <vt:lpstr>Wingdings</vt:lpstr>
      <vt:lpstr>Office Theme</vt:lpstr>
      <vt:lpstr>EMBSYS 105 Programming with Embedded &amp; Real-Time Operating Systems</vt:lpstr>
      <vt:lpstr>Looking ahead</vt:lpstr>
      <vt:lpstr>Previous Lecture (L6) Overview</vt:lpstr>
      <vt:lpstr>Current Lecture (L7) Overview</vt:lpstr>
      <vt:lpstr>LCD/wires issue</vt:lpstr>
      <vt:lpstr>Assignment 5 Touch Driver</vt:lpstr>
      <vt:lpstr>Assignment 5 Touch Driver</vt:lpstr>
      <vt:lpstr>Assignment 5 Touch Driver</vt:lpstr>
      <vt:lpstr>Assignment 5 Touch Driver</vt:lpstr>
      <vt:lpstr>MP3 Player Display</vt:lpstr>
      <vt:lpstr>MP3 tasks</vt:lpstr>
      <vt:lpstr>Touch input task</vt:lpstr>
      <vt:lpstr>Command handler task</vt:lpstr>
      <vt:lpstr>Display handler task</vt:lpstr>
      <vt:lpstr>Streaming task</vt:lpstr>
      <vt:lpstr>Demo GenerateMp3Header.ps1</vt:lpstr>
      <vt:lpstr>Audacity</vt:lpstr>
      <vt:lpstr>MP3 bit rates</vt:lpstr>
      <vt:lpstr>MP3 bit rates</vt:lpstr>
      <vt:lpstr>MP3 bit rates</vt:lpstr>
      <vt:lpstr>Reducing code footprint</vt:lpstr>
      <vt:lpstr>Communicating with the vs1053 Chip</vt:lpstr>
      <vt:lpstr>Communicating with the vs1053 Chip</vt:lpstr>
      <vt:lpstr>Communicating with the vs1053 Chip</vt:lpstr>
      <vt:lpstr>Communicating  with the  vs1053 Chip</vt:lpstr>
      <vt:lpstr>Communicating with the vs1053 Chip</vt:lpstr>
      <vt:lpstr>Communicating with the vs1053 Chip</vt:lpstr>
      <vt:lpstr>Communicating with the vs1053 Chip</vt:lpstr>
      <vt:lpstr>Communicating with the vs1053 Chip</vt:lpstr>
      <vt:lpstr>Communicating with the vs1053 Chip</vt:lpstr>
      <vt:lpstr>Communicating with the vs1053 Chip</vt:lpstr>
      <vt:lpstr>Communicating with the vs1053 Chip</vt:lpstr>
      <vt:lpstr>Demo of previous generation MP3 Player</vt:lpstr>
      <vt:lpstr>SD/MMC</vt:lpstr>
      <vt:lpstr>SD/MMC</vt:lpstr>
      <vt:lpstr>SD/MMC</vt:lpstr>
      <vt:lpstr>PowerPoint Presentation</vt:lpstr>
      <vt:lpstr>PowerPoint Presentation</vt:lpstr>
      <vt:lpstr>SD</vt:lpstr>
      <vt:lpstr>SD</vt:lpstr>
      <vt:lpstr>SD</vt:lpstr>
      <vt:lpstr>SD/MMC</vt:lpstr>
      <vt:lpstr>FAT File System</vt:lpstr>
      <vt:lpstr>FAT File System</vt:lpstr>
      <vt:lpstr>FAT File System</vt:lpstr>
      <vt:lpstr>FAT File System</vt:lpstr>
      <vt:lpstr>FAT File System - Boot sector</vt:lpstr>
      <vt:lpstr>FAT File System – Boot Sector</vt:lpstr>
      <vt:lpstr>FAT File System – Boot Sector</vt:lpstr>
      <vt:lpstr>FAT file system</vt:lpstr>
      <vt:lpstr>FAT File System</vt:lpstr>
      <vt:lpstr>FAT file system  Conceptual example</vt:lpstr>
      <vt:lpstr>FAT File System</vt:lpstr>
      <vt:lpstr>FAT File System</vt:lpstr>
      <vt:lpstr>FAT File System</vt:lpstr>
      <vt:lpstr>FAT File System</vt:lpstr>
      <vt:lpstr>FAT File System</vt:lpstr>
      <vt:lpstr>Read a directory with Arduino SD library</vt:lpstr>
      <vt:lpstr>Read a directory with Arduino SD library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Strathy</dc:creator>
  <cp:lastModifiedBy>Nick</cp:lastModifiedBy>
  <cp:revision>1683</cp:revision>
  <dcterms:created xsi:type="dcterms:W3CDTF">2015-01-03T00:17:11Z</dcterms:created>
  <dcterms:modified xsi:type="dcterms:W3CDTF">2020-02-25T01:37:01Z</dcterms:modified>
</cp:coreProperties>
</file>