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71"/>
  </p:notesMasterIdLst>
  <p:sldIdLst>
    <p:sldId id="391" r:id="rId2"/>
    <p:sldId id="462" r:id="rId3"/>
    <p:sldId id="404" r:id="rId4"/>
    <p:sldId id="365" r:id="rId5"/>
    <p:sldId id="439" r:id="rId6"/>
    <p:sldId id="441" r:id="rId7"/>
    <p:sldId id="442" r:id="rId8"/>
    <p:sldId id="443" r:id="rId9"/>
    <p:sldId id="444" r:id="rId10"/>
    <p:sldId id="445" r:id="rId11"/>
    <p:sldId id="446" r:id="rId12"/>
    <p:sldId id="447" r:id="rId13"/>
    <p:sldId id="460" r:id="rId14"/>
    <p:sldId id="448" r:id="rId15"/>
    <p:sldId id="449" r:id="rId16"/>
    <p:sldId id="450" r:id="rId17"/>
    <p:sldId id="451" r:id="rId18"/>
    <p:sldId id="452" r:id="rId19"/>
    <p:sldId id="453" r:id="rId20"/>
    <p:sldId id="454" r:id="rId21"/>
    <p:sldId id="455" r:id="rId22"/>
    <p:sldId id="456" r:id="rId23"/>
    <p:sldId id="457" r:id="rId24"/>
    <p:sldId id="458" r:id="rId25"/>
    <p:sldId id="459" r:id="rId26"/>
    <p:sldId id="393" r:id="rId27"/>
    <p:sldId id="394" r:id="rId28"/>
    <p:sldId id="395" r:id="rId29"/>
    <p:sldId id="396" r:id="rId30"/>
    <p:sldId id="397" r:id="rId31"/>
    <p:sldId id="398" r:id="rId32"/>
    <p:sldId id="399" r:id="rId33"/>
    <p:sldId id="400" r:id="rId34"/>
    <p:sldId id="401" r:id="rId35"/>
    <p:sldId id="402" r:id="rId36"/>
    <p:sldId id="440" r:id="rId37"/>
    <p:sldId id="434" r:id="rId38"/>
    <p:sldId id="435" r:id="rId39"/>
    <p:sldId id="436" r:id="rId40"/>
    <p:sldId id="437" r:id="rId41"/>
    <p:sldId id="438" r:id="rId42"/>
    <p:sldId id="405" r:id="rId43"/>
    <p:sldId id="406" r:id="rId44"/>
    <p:sldId id="407" r:id="rId45"/>
    <p:sldId id="408" r:id="rId46"/>
    <p:sldId id="409" r:id="rId47"/>
    <p:sldId id="410" r:id="rId48"/>
    <p:sldId id="412" r:id="rId49"/>
    <p:sldId id="413" r:id="rId50"/>
    <p:sldId id="414" r:id="rId51"/>
    <p:sldId id="415" r:id="rId52"/>
    <p:sldId id="416" r:id="rId53"/>
    <p:sldId id="417" r:id="rId54"/>
    <p:sldId id="418" r:id="rId55"/>
    <p:sldId id="419" r:id="rId56"/>
    <p:sldId id="420" r:id="rId57"/>
    <p:sldId id="421" r:id="rId58"/>
    <p:sldId id="422" r:id="rId59"/>
    <p:sldId id="423" r:id="rId60"/>
    <p:sldId id="424" r:id="rId61"/>
    <p:sldId id="425" r:id="rId62"/>
    <p:sldId id="426" r:id="rId63"/>
    <p:sldId id="428" r:id="rId64"/>
    <p:sldId id="429" r:id="rId65"/>
    <p:sldId id="430" r:id="rId66"/>
    <p:sldId id="431" r:id="rId67"/>
    <p:sldId id="432" r:id="rId68"/>
    <p:sldId id="433" r:id="rId69"/>
    <p:sldId id="370" r:id="rId7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7B479E2-D98E-4E49-963C-A5C11FFF74E7}">
          <p14:sldIdLst>
            <p14:sldId id="391"/>
            <p14:sldId id="462"/>
            <p14:sldId id="404"/>
            <p14:sldId id="365"/>
            <p14:sldId id="439"/>
          </p14:sldIdLst>
        </p14:section>
        <p14:section name="SPI" id="{5664BDE6-34BD-470D-A498-BC9248D56767}">
          <p14:sldIdLst>
            <p14:sldId id="441"/>
            <p14:sldId id="442"/>
            <p14:sldId id="443"/>
            <p14:sldId id="444"/>
            <p14:sldId id="445"/>
            <p14:sldId id="446"/>
            <p14:sldId id="447"/>
            <p14:sldId id="460"/>
            <p14:sldId id="448"/>
            <p14:sldId id="449"/>
          </p14:sldIdLst>
        </p14:section>
        <p14:section name="I2C" id="{99C8D202-B01F-4413-B091-90D03A4F469F}">
          <p14:sldIdLst>
            <p14:sldId id="450"/>
            <p14:sldId id="451"/>
            <p14:sldId id="452"/>
            <p14:sldId id="453"/>
            <p14:sldId id="454"/>
            <p14:sldId id="455"/>
            <p14:sldId id="456"/>
            <p14:sldId id="457"/>
            <p14:sldId id="458"/>
            <p14:sldId id="459"/>
          </p14:sldIdLst>
        </p14:section>
        <p14:section name="C++" id="{026E3F67-3415-4483-A7CB-F72EE68F0B6A}">
          <p14:sldIdLst>
            <p14:sldId id="393"/>
            <p14:sldId id="394"/>
            <p14:sldId id="395"/>
            <p14:sldId id="396"/>
            <p14:sldId id="397"/>
            <p14:sldId id="398"/>
            <p14:sldId id="399"/>
            <p14:sldId id="400"/>
            <p14:sldId id="401"/>
            <p14:sldId id="402"/>
            <p14:sldId id="440"/>
          </p14:sldIdLst>
        </p14:section>
        <p14:section name="Device Drivers" id="{69622230-454D-4E25-9444-B2AD12333DE7}">
          <p14:sldIdLst>
            <p14:sldId id="434"/>
            <p14:sldId id="435"/>
            <p14:sldId id="436"/>
            <p14:sldId id="437"/>
            <p14:sldId id="438"/>
            <p14:sldId id="405"/>
            <p14:sldId id="406"/>
            <p14:sldId id="407"/>
            <p14:sldId id="408"/>
            <p14:sldId id="409"/>
            <p14:sldId id="410"/>
            <p14:sldId id="412"/>
            <p14:sldId id="413"/>
            <p14:sldId id="414"/>
            <p14:sldId id="415"/>
            <p14:sldId id="416"/>
            <p14:sldId id="417"/>
            <p14:sldId id="418"/>
            <p14:sldId id="419"/>
            <p14:sldId id="420"/>
            <p14:sldId id="421"/>
            <p14:sldId id="422"/>
            <p14:sldId id="423"/>
            <p14:sldId id="424"/>
            <p14:sldId id="425"/>
            <p14:sldId id="426"/>
            <p14:sldId id="428"/>
            <p14:sldId id="429"/>
            <p14:sldId id="430"/>
            <p14:sldId id="431"/>
            <p14:sldId id="432"/>
            <p14:sldId id="433"/>
            <p14:sldId id="37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AEFF7"/>
    <a:srgbClr val="F9FBFD"/>
    <a:srgbClr val="D2DEEF"/>
    <a:srgbClr val="C6C623"/>
    <a:srgbClr val="C5C5C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00" autoAdjust="0"/>
    <p:restoredTop sz="95501" autoAdjust="0"/>
  </p:normalViewPr>
  <p:slideViewPr>
    <p:cSldViewPr snapToGrid="0">
      <p:cViewPr varScale="1">
        <p:scale>
          <a:sx n="95" d="100"/>
          <a:sy n="95" d="100"/>
        </p:scale>
        <p:origin x="108" y="260"/>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232168-CCB6-4D43-AF6F-1C21CACFCF46}" type="datetimeFigureOut">
              <a:rPr lang="en-US" smtClean="0"/>
              <a:t>2/1/2020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20D94E-54D1-4437-8521-3A4DFBD5C144}" type="slidenum">
              <a:rPr lang="en-US" smtClean="0"/>
              <a:t>‹#›</a:t>
            </a:fld>
            <a:endParaRPr lang="en-US" dirty="0"/>
          </a:p>
        </p:txBody>
      </p:sp>
    </p:spTree>
    <p:extLst>
      <p:ext uri="{BB962C8B-B14F-4D97-AF65-F5344CB8AC3E}">
        <p14:creationId xmlns:p14="http://schemas.microsoft.com/office/powerpoint/2010/main" val="8664411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3DB439B-850B-4B42-9503-4794F9F072C9}" type="datetime1">
              <a:rPr lang="en-US" smtClean="0"/>
              <a:t>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9E463A4-CC55-4EB3-8549-8876C08BF813}" type="slidenum">
              <a:rPr lang="en-US" smtClean="0"/>
              <a:t>‹#›</a:t>
            </a:fld>
            <a:endParaRPr lang="en-US" dirty="0"/>
          </a:p>
        </p:txBody>
      </p:sp>
    </p:spTree>
    <p:extLst>
      <p:ext uri="{BB962C8B-B14F-4D97-AF65-F5344CB8AC3E}">
        <p14:creationId xmlns:p14="http://schemas.microsoft.com/office/powerpoint/2010/main" val="15836423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FCDAF0C-6656-4DB7-ADD2-C478B5123232}" type="datetime1">
              <a:rPr lang="en-US" smtClean="0"/>
              <a:t>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9E463A4-CC55-4EB3-8549-8876C08BF813}" type="slidenum">
              <a:rPr lang="en-US" smtClean="0"/>
              <a:t>‹#›</a:t>
            </a:fld>
            <a:endParaRPr lang="en-US" dirty="0"/>
          </a:p>
        </p:txBody>
      </p:sp>
    </p:spTree>
    <p:extLst>
      <p:ext uri="{BB962C8B-B14F-4D97-AF65-F5344CB8AC3E}">
        <p14:creationId xmlns:p14="http://schemas.microsoft.com/office/powerpoint/2010/main" val="22282508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31292AD-64F7-4D38-A997-8DFBDF0F5FAD}" type="datetime1">
              <a:rPr lang="en-US" smtClean="0"/>
              <a:t>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9E463A4-CC55-4EB3-8549-8876C08BF813}" type="slidenum">
              <a:rPr lang="en-US" smtClean="0"/>
              <a:t>‹#›</a:t>
            </a:fld>
            <a:endParaRPr lang="en-US" dirty="0"/>
          </a:p>
        </p:txBody>
      </p:sp>
    </p:spTree>
    <p:extLst>
      <p:ext uri="{BB962C8B-B14F-4D97-AF65-F5344CB8AC3E}">
        <p14:creationId xmlns:p14="http://schemas.microsoft.com/office/powerpoint/2010/main" val="9620678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541C687-EB8C-460D-AC9B-C038F75EF43E}" type="datetime1">
              <a:rPr lang="en-US" smtClean="0"/>
              <a:t>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9E463A4-CC55-4EB3-8549-8876C08BF813}" type="slidenum">
              <a:rPr lang="en-US" smtClean="0"/>
              <a:t>‹#›</a:t>
            </a:fld>
            <a:endParaRPr lang="en-US" dirty="0"/>
          </a:p>
        </p:txBody>
      </p:sp>
    </p:spTree>
    <p:extLst>
      <p:ext uri="{BB962C8B-B14F-4D97-AF65-F5344CB8AC3E}">
        <p14:creationId xmlns:p14="http://schemas.microsoft.com/office/powerpoint/2010/main" val="16000808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6274718-E590-4EDE-9CB9-ACCE3A697C65}" type="datetime1">
              <a:rPr lang="en-US" smtClean="0"/>
              <a:t>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9E463A4-CC55-4EB3-8549-8876C08BF813}" type="slidenum">
              <a:rPr lang="en-US" smtClean="0"/>
              <a:t>‹#›</a:t>
            </a:fld>
            <a:endParaRPr lang="en-US" dirty="0"/>
          </a:p>
        </p:txBody>
      </p:sp>
    </p:spTree>
    <p:extLst>
      <p:ext uri="{BB962C8B-B14F-4D97-AF65-F5344CB8AC3E}">
        <p14:creationId xmlns:p14="http://schemas.microsoft.com/office/powerpoint/2010/main" val="9448452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44B4127-3DA5-4415-A545-E3094291FE96}" type="datetime1">
              <a:rPr lang="en-US" smtClean="0"/>
              <a:t>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9E463A4-CC55-4EB3-8549-8876C08BF813}" type="slidenum">
              <a:rPr lang="en-US" smtClean="0"/>
              <a:t>‹#›</a:t>
            </a:fld>
            <a:endParaRPr lang="en-US" dirty="0"/>
          </a:p>
        </p:txBody>
      </p:sp>
    </p:spTree>
    <p:extLst>
      <p:ext uri="{BB962C8B-B14F-4D97-AF65-F5344CB8AC3E}">
        <p14:creationId xmlns:p14="http://schemas.microsoft.com/office/powerpoint/2010/main" val="9036680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83169A9-E6AE-4F8A-A106-6B2FF9EFEFF1}" type="datetime1">
              <a:rPr lang="en-US" smtClean="0"/>
              <a:t>2/1/2020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F9E463A4-CC55-4EB3-8549-8876C08BF813}" type="slidenum">
              <a:rPr lang="en-US" smtClean="0"/>
              <a:t>‹#›</a:t>
            </a:fld>
            <a:endParaRPr lang="en-US" dirty="0"/>
          </a:p>
        </p:txBody>
      </p:sp>
    </p:spTree>
    <p:extLst>
      <p:ext uri="{BB962C8B-B14F-4D97-AF65-F5344CB8AC3E}">
        <p14:creationId xmlns:p14="http://schemas.microsoft.com/office/powerpoint/2010/main" val="7694746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6C8716E-117F-4040-BB22-CCC20740305D}" type="datetime1">
              <a:rPr lang="en-US" smtClean="0"/>
              <a:t>2/1/2020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F9E463A4-CC55-4EB3-8549-8876C08BF813}" type="slidenum">
              <a:rPr lang="en-US" smtClean="0"/>
              <a:t>‹#›</a:t>
            </a:fld>
            <a:endParaRPr lang="en-US" dirty="0"/>
          </a:p>
        </p:txBody>
      </p:sp>
    </p:spTree>
    <p:extLst>
      <p:ext uri="{BB962C8B-B14F-4D97-AF65-F5344CB8AC3E}">
        <p14:creationId xmlns:p14="http://schemas.microsoft.com/office/powerpoint/2010/main" val="26929042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A45A91-1027-49D5-9264-0744807D69B9}" type="datetime1">
              <a:rPr lang="en-US" smtClean="0"/>
              <a:t>2/1/2020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F9E463A4-CC55-4EB3-8549-8876C08BF813}" type="slidenum">
              <a:rPr lang="en-US" smtClean="0"/>
              <a:t>‹#›</a:t>
            </a:fld>
            <a:endParaRPr lang="en-US" dirty="0"/>
          </a:p>
        </p:txBody>
      </p:sp>
    </p:spTree>
    <p:extLst>
      <p:ext uri="{BB962C8B-B14F-4D97-AF65-F5344CB8AC3E}">
        <p14:creationId xmlns:p14="http://schemas.microsoft.com/office/powerpoint/2010/main" val="16578798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68B21C9-4362-45F3-849B-A3FA03A9B26B}" type="datetime1">
              <a:rPr lang="en-US" smtClean="0"/>
              <a:t>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9E463A4-CC55-4EB3-8549-8876C08BF813}" type="slidenum">
              <a:rPr lang="en-US" smtClean="0"/>
              <a:t>‹#›</a:t>
            </a:fld>
            <a:endParaRPr lang="en-US" dirty="0"/>
          </a:p>
        </p:txBody>
      </p:sp>
    </p:spTree>
    <p:extLst>
      <p:ext uri="{BB962C8B-B14F-4D97-AF65-F5344CB8AC3E}">
        <p14:creationId xmlns:p14="http://schemas.microsoft.com/office/powerpoint/2010/main" val="40214920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70A8465-77EA-4D84-A485-92031561AFF6}" type="datetime1">
              <a:rPr lang="en-US" smtClean="0"/>
              <a:t>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9E463A4-CC55-4EB3-8549-8876C08BF813}" type="slidenum">
              <a:rPr lang="en-US" smtClean="0"/>
              <a:t>‹#›</a:t>
            </a:fld>
            <a:endParaRPr lang="en-US" dirty="0"/>
          </a:p>
        </p:txBody>
      </p:sp>
    </p:spTree>
    <p:extLst>
      <p:ext uri="{BB962C8B-B14F-4D97-AF65-F5344CB8AC3E}">
        <p14:creationId xmlns:p14="http://schemas.microsoft.com/office/powerpoint/2010/main" val="23388136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DD7E25-A412-405F-A5B9-01A4D0A971B8}" type="datetime1">
              <a:rPr lang="en-US" smtClean="0"/>
              <a:t>2/1/2020</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9E463A4-CC55-4EB3-8549-8876C08BF813}" type="slidenum">
              <a:rPr lang="en-US" smtClean="0"/>
              <a:t>‹#›</a:t>
            </a:fld>
            <a:endParaRPr lang="en-US" dirty="0"/>
          </a:p>
        </p:txBody>
      </p:sp>
    </p:spTree>
    <p:extLst>
      <p:ext uri="{BB962C8B-B14F-4D97-AF65-F5344CB8AC3E}">
        <p14:creationId xmlns:p14="http://schemas.microsoft.com/office/powerpoint/2010/main" val="39437094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hyperlink" Target="http://www.st.com/web/en/resource/technical/document/datasheet/DM00102166.pdf"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www.nxp.com/documents/user_manual/UM10204.pdf"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6028" y="0"/>
            <a:ext cx="9139944" cy="6858000"/>
          </a:xfrm>
          <a:prstGeom prst="rect">
            <a:avLst/>
          </a:prstGeom>
        </p:spPr>
      </p:pic>
      <p:sp>
        <p:nvSpPr>
          <p:cNvPr id="2" name="Title 1"/>
          <p:cNvSpPr>
            <a:spLocks noGrp="1"/>
          </p:cNvSpPr>
          <p:nvPr>
            <p:ph type="ctrTitle"/>
          </p:nvPr>
        </p:nvSpPr>
        <p:spPr/>
        <p:txBody>
          <a:bodyPr>
            <a:normAutofit fontScale="90000"/>
          </a:bodyPr>
          <a:lstStyle/>
          <a:p>
            <a:r>
              <a:rPr lang="en-US" dirty="0" smtClean="0">
                <a:solidFill>
                  <a:schemeClr val="bg1">
                    <a:lumMod val="85000"/>
                  </a:schemeClr>
                </a:solidFill>
              </a:rPr>
              <a:t>EMBSYS 105</a:t>
            </a:r>
            <a:br>
              <a:rPr lang="en-US" dirty="0" smtClean="0">
                <a:solidFill>
                  <a:schemeClr val="bg1">
                    <a:lumMod val="85000"/>
                  </a:schemeClr>
                </a:solidFill>
              </a:rPr>
            </a:br>
            <a:r>
              <a:rPr lang="en-US" dirty="0" smtClean="0">
                <a:solidFill>
                  <a:schemeClr val="bg1">
                    <a:lumMod val="85000"/>
                  </a:schemeClr>
                </a:solidFill>
              </a:rPr>
              <a:t>Programming with Embedded &amp; Real-Time </a:t>
            </a:r>
            <a:r>
              <a:rPr lang="en-US" dirty="0">
                <a:solidFill>
                  <a:schemeClr val="bg1">
                    <a:lumMod val="85000"/>
                  </a:schemeClr>
                </a:solidFill>
              </a:rPr>
              <a:t>O</a:t>
            </a:r>
            <a:r>
              <a:rPr lang="en-US" dirty="0" smtClean="0">
                <a:solidFill>
                  <a:schemeClr val="bg1">
                    <a:lumMod val="85000"/>
                  </a:schemeClr>
                </a:solidFill>
              </a:rPr>
              <a:t>perating </a:t>
            </a:r>
            <a:r>
              <a:rPr lang="en-US" dirty="0">
                <a:solidFill>
                  <a:schemeClr val="bg1">
                    <a:lumMod val="85000"/>
                  </a:schemeClr>
                </a:solidFill>
              </a:rPr>
              <a:t>S</a:t>
            </a:r>
            <a:r>
              <a:rPr lang="en-US" dirty="0" smtClean="0">
                <a:solidFill>
                  <a:schemeClr val="bg1">
                    <a:lumMod val="85000"/>
                  </a:schemeClr>
                </a:solidFill>
              </a:rPr>
              <a:t>ystems</a:t>
            </a:r>
            <a:endParaRPr lang="en-US" dirty="0">
              <a:solidFill>
                <a:schemeClr val="bg1">
                  <a:lumMod val="85000"/>
                </a:schemeClr>
              </a:solidFill>
            </a:endParaRPr>
          </a:p>
        </p:txBody>
      </p:sp>
      <p:sp>
        <p:nvSpPr>
          <p:cNvPr id="3" name="Subtitle 2"/>
          <p:cNvSpPr>
            <a:spLocks noGrp="1"/>
          </p:cNvSpPr>
          <p:nvPr>
            <p:ph type="subTitle" idx="1"/>
          </p:nvPr>
        </p:nvSpPr>
        <p:spPr>
          <a:xfrm>
            <a:off x="1524000" y="3888476"/>
            <a:ext cx="9144000" cy="1655762"/>
          </a:xfrm>
        </p:spPr>
        <p:txBody>
          <a:bodyPr>
            <a:normAutofit fontScale="92500" lnSpcReduction="10000"/>
          </a:bodyPr>
          <a:lstStyle/>
          <a:p>
            <a:r>
              <a:rPr lang="en-US" dirty="0">
                <a:solidFill>
                  <a:schemeClr val="bg1">
                    <a:lumMod val="85000"/>
                  </a:schemeClr>
                </a:solidFill>
              </a:rPr>
              <a:t>Instructor: Nick Strathy, nstrathy@uw.edu</a:t>
            </a:r>
          </a:p>
          <a:p>
            <a:r>
              <a:rPr lang="en-US" dirty="0">
                <a:solidFill>
                  <a:schemeClr val="bg1">
                    <a:lumMod val="85000"/>
                  </a:schemeClr>
                </a:solidFill>
              </a:rPr>
              <a:t>TA: Gideon Lee, gideonhlee@yahoo.com</a:t>
            </a:r>
          </a:p>
          <a:p>
            <a:r>
              <a:rPr lang="en-US" dirty="0">
                <a:solidFill>
                  <a:schemeClr val="bg1">
                    <a:lumMod val="85000"/>
                  </a:schemeClr>
                </a:solidFill>
              </a:rPr>
              <a:t>© N. Strathy 2020</a:t>
            </a:r>
          </a:p>
          <a:p>
            <a:r>
              <a:rPr lang="en-US" dirty="0">
                <a:solidFill>
                  <a:schemeClr val="bg1">
                    <a:lumMod val="85000"/>
                  </a:schemeClr>
                </a:solidFill>
              </a:rPr>
              <a:t>Lecture </a:t>
            </a:r>
            <a:r>
              <a:rPr lang="en-US" dirty="0" smtClean="0">
                <a:solidFill>
                  <a:schemeClr val="bg1">
                    <a:lumMod val="85000"/>
                  </a:schemeClr>
                </a:solidFill>
              </a:rPr>
              <a:t>5                                     2/3/2020</a:t>
            </a:r>
            <a:endParaRPr lang="en-US" dirty="0">
              <a:solidFill>
                <a:schemeClr val="bg1">
                  <a:lumMod val="85000"/>
                </a:schemeClr>
              </a:solidFill>
            </a:endParaRPr>
          </a:p>
          <a:p>
            <a:endParaRPr lang="en-US" dirty="0"/>
          </a:p>
          <a:p>
            <a:endParaRPr lang="en-US" dirty="0" smtClean="0"/>
          </a:p>
        </p:txBody>
      </p:sp>
    </p:spTree>
    <p:extLst>
      <p:ext uri="{BB962C8B-B14F-4D97-AF65-F5344CB8AC3E}">
        <p14:creationId xmlns:p14="http://schemas.microsoft.com/office/powerpoint/2010/main" val="194814388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SPI – Serial Peripheral Interface</a:t>
            </a:r>
          </a:p>
        </p:txBody>
      </p:sp>
      <p:sp>
        <p:nvSpPr>
          <p:cNvPr id="3" name="Slide Number Placeholder 2"/>
          <p:cNvSpPr>
            <a:spLocks noGrp="1"/>
          </p:cNvSpPr>
          <p:nvPr>
            <p:ph type="sldNum" sz="quarter" idx="12"/>
          </p:nvPr>
        </p:nvSpPr>
        <p:spPr/>
        <p:txBody>
          <a:bodyPr/>
          <a:lstStyle/>
          <a:p>
            <a:fld id="{F9E463A4-CC55-4EB3-8549-8876C08BF813}" type="slidenum">
              <a:rPr lang="en-US" smtClean="0"/>
              <a:t>10</a:t>
            </a:fld>
            <a:endParaRPr lang="en-US" dirty="0"/>
          </a:p>
        </p:txBody>
      </p:sp>
      <p:sp>
        <p:nvSpPr>
          <p:cNvPr id="5" name="TextBox 4"/>
          <p:cNvSpPr txBox="1"/>
          <p:nvPr/>
        </p:nvSpPr>
        <p:spPr>
          <a:xfrm>
            <a:off x="1139482" y="2321169"/>
            <a:ext cx="2984571" cy="2862322"/>
          </a:xfrm>
          <a:prstGeom prst="rect">
            <a:avLst/>
          </a:prstGeom>
          <a:noFill/>
        </p:spPr>
        <p:txBody>
          <a:bodyPr wrap="square" rtlCol="0">
            <a:spAutoFit/>
          </a:bodyPr>
          <a:lstStyle/>
          <a:p>
            <a:r>
              <a:rPr lang="en-US" sz="2000" dirty="0" smtClean="0"/>
              <a:t>CPOL == 0, CPHA == 1</a:t>
            </a:r>
          </a:p>
          <a:p>
            <a:pPr marL="285750" indent="-285750">
              <a:buFont typeface="Arial" panose="020B0604020202020204" pitchFamily="34" charset="0"/>
              <a:buChar char="•"/>
            </a:pPr>
            <a:r>
              <a:rPr lang="en-US" sz="2000" dirty="0" smtClean="0"/>
              <a:t>Clock polarity idle state is </a:t>
            </a:r>
            <a:r>
              <a:rPr lang="en-US" sz="2000" b="1" dirty="0" smtClean="0"/>
              <a:t>low</a:t>
            </a:r>
          </a:p>
          <a:p>
            <a:pPr marL="285750" indent="-285750">
              <a:buFont typeface="Arial" panose="020B0604020202020204" pitchFamily="34" charset="0"/>
              <a:buChar char="•"/>
            </a:pPr>
            <a:r>
              <a:rPr lang="en-US" sz="2000" dirty="0" smtClean="0"/>
              <a:t>Data capture occurs on clock </a:t>
            </a:r>
            <a:r>
              <a:rPr lang="en-US" sz="2000" b="1" dirty="0" smtClean="0"/>
              <a:t>falling</a:t>
            </a:r>
            <a:r>
              <a:rPr lang="en-US" sz="2000" dirty="0" smtClean="0"/>
              <a:t> edge</a:t>
            </a:r>
          </a:p>
          <a:p>
            <a:pPr marL="285750" indent="-285750">
              <a:buFont typeface="Arial" panose="020B0604020202020204" pitchFamily="34" charset="0"/>
              <a:buChar char="•"/>
            </a:pPr>
            <a:r>
              <a:rPr lang="en-US" sz="2000" dirty="0" smtClean="0"/>
              <a:t>Diagram is for LPC23xx which provides for frame sizes between 4 and 16 bits</a:t>
            </a:r>
          </a:p>
        </p:txBody>
      </p:sp>
      <p:pic>
        <p:nvPicPr>
          <p:cNvPr id="6" name="Picture 5"/>
          <p:cNvPicPr>
            <a:picLocks noChangeAspect="1"/>
          </p:cNvPicPr>
          <p:nvPr/>
        </p:nvPicPr>
        <p:blipFill>
          <a:blip r:embed="rId2"/>
          <a:stretch>
            <a:fillRect/>
          </a:stretch>
        </p:blipFill>
        <p:spPr>
          <a:xfrm>
            <a:off x="4124053" y="2304054"/>
            <a:ext cx="6440784" cy="2873161"/>
          </a:xfrm>
          <a:prstGeom prst="rect">
            <a:avLst/>
          </a:prstGeom>
        </p:spPr>
      </p:pic>
    </p:spTree>
    <p:extLst>
      <p:ext uri="{BB962C8B-B14F-4D97-AF65-F5344CB8AC3E}">
        <p14:creationId xmlns:p14="http://schemas.microsoft.com/office/powerpoint/2010/main" val="300884307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SPI – Serial Peripheral Interface</a:t>
            </a:r>
          </a:p>
        </p:txBody>
      </p:sp>
      <p:sp>
        <p:nvSpPr>
          <p:cNvPr id="3" name="Slide Number Placeholder 2"/>
          <p:cNvSpPr>
            <a:spLocks noGrp="1"/>
          </p:cNvSpPr>
          <p:nvPr>
            <p:ph type="sldNum" sz="quarter" idx="12"/>
          </p:nvPr>
        </p:nvSpPr>
        <p:spPr/>
        <p:txBody>
          <a:bodyPr/>
          <a:lstStyle/>
          <a:p>
            <a:fld id="{F9E463A4-CC55-4EB3-8549-8876C08BF813}" type="slidenum">
              <a:rPr lang="en-US" smtClean="0"/>
              <a:t>11</a:t>
            </a:fld>
            <a:endParaRPr lang="en-US" dirty="0"/>
          </a:p>
        </p:txBody>
      </p:sp>
      <p:sp>
        <p:nvSpPr>
          <p:cNvPr id="5" name="TextBox 4"/>
          <p:cNvSpPr txBox="1"/>
          <p:nvPr/>
        </p:nvSpPr>
        <p:spPr>
          <a:xfrm>
            <a:off x="1139482" y="2321169"/>
            <a:ext cx="2984571" cy="2862322"/>
          </a:xfrm>
          <a:prstGeom prst="rect">
            <a:avLst/>
          </a:prstGeom>
          <a:noFill/>
        </p:spPr>
        <p:txBody>
          <a:bodyPr wrap="square" rtlCol="0">
            <a:spAutoFit/>
          </a:bodyPr>
          <a:lstStyle/>
          <a:p>
            <a:r>
              <a:rPr lang="en-US" sz="2000" dirty="0" smtClean="0"/>
              <a:t>CPOL == 1, CPHA == 0</a:t>
            </a:r>
          </a:p>
          <a:p>
            <a:pPr marL="285750" indent="-285750">
              <a:buFont typeface="Arial" panose="020B0604020202020204" pitchFamily="34" charset="0"/>
              <a:buChar char="•"/>
            </a:pPr>
            <a:r>
              <a:rPr lang="en-US" sz="2000" dirty="0" smtClean="0"/>
              <a:t>Clock polarity idle state is </a:t>
            </a:r>
            <a:r>
              <a:rPr lang="en-US" sz="2000" b="1" dirty="0" smtClean="0"/>
              <a:t>high</a:t>
            </a:r>
          </a:p>
          <a:p>
            <a:pPr marL="285750" indent="-285750">
              <a:buFont typeface="Arial" panose="020B0604020202020204" pitchFamily="34" charset="0"/>
              <a:buChar char="•"/>
            </a:pPr>
            <a:r>
              <a:rPr lang="en-US" sz="2000" dirty="0" smtClean="0"/>
              <a:t>Data capture occurs on clock </a:t>
            </a:r>
            <a:r>
              <a:rPr lang="en-US" sz="2000" b="1" dirty="0" smtClean="0"/>
              <a:t>falling</a:t>
            </a:r>
            <a:r>
              <a:rPr lang="en-US" sz="2000" dirty="0" smtClean="0"/>
              <a:t> edge</a:t>
            </a:r>
          </a:p>
          <a:p>
            <a:pPr marL="285750" indent="-285750">
              <a:buFont typeface="Arial" panose="020B0604020202020204" pitchFamily="34" charset="0"/>
              <a:buChar char="•"/>
            </a:pPr>
            <a:r>
              <a:rPr lang="en-US" sz="2000" dirty="0" smtClean="0"/>
              <a:t>Diagram is for LPC23xx which provides for frame sizes between 4 and 16 bits</a:t>
            </a:r>
          </a:p>
        </p:txBody>
      </p:sp>
      <p:pic>
        <p:nvPicPr>
          <p:cNvPr id="4" name="Picture 3"/>
          <p:cNvPicPr>
            <a:picLocks noChangeAspect="1"/>
          </p:cNvPicPr>
          <p:nvPr/>
        </p:nvPicPr>
        <p:blipFill>
          <a:blip r:embed="rId2"/>
          <a:stretch>
            <a:fillRect/>
          </a:stretch>
        </p:blipFill>
        <p:spPr>
          <a:xfrm>
            <a:off x="4246965" y="2321169"/>
            <a:ext cx="6460669" cy="2862322"/>
          </a:xfrm>
          <a:prstGeom prst="rect">
            <a:avLst/>
          </a:prstGeom>
        </p:spPr>
      </p:pic>
    </p:spTree>
    <p:extLst>
      <p:ext uri="{BB962C8B-B14F-4D97-AF65-F5344CB8AC3E}">
        <p14:creationId xmlns:p14="http://schemas.microsoft.com/office/powerpoint/2010/main" val="134383768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SPI – Serial Peripheral Interface</a:t>
            </a:r>
          </a:p>
        </p:txBody>
      </p:sp>
      <p:sp>
        <p:nvSpPr>
          <p:cNvPr id="3" name="Slide Number Placeholder 2"/>
          <p:cNvSpPr>
            <a:spLocks noGrp="1"/>
          </p:cNvSpPr>
          <p:nvPr>
            <p:ph type="sldNum" sz="quarter" idx="12"/>
          </p:nvPr>
        </p:nvSpPr>
        <p:spPr/>
        <p:txBody>
          <a:bodyPr/>
          <a:lstStyle/>
          <a:p>
            <a:fld id="{F9E463A4-CC55-4EB3-8549-8876C08BF813}" type="slidenum">
              <a:rPr lang="en-US" smtClean="0"/>
              <a:t>12</a:t>
            </a:fld>
            <a:endParaRPr lang="en-US" dirty="0"/>
          </a:p>
        </p:txBody>
      </p:sp>
      <p:sp>
        <p:nvSpPr>
          <p:cNvPr id="5" name="TextBox 4"/>
          <p:cNvSpPr txBox="1"/>
          <p:nvPr/>
        </p:nvSpPr>
        <p:spPr>
          <a:xfrm>
            <a:off x="1139482" y="2321169"/>
            <a:ext cx="2984571" cy="2862322"/>
          </a:xfrm>
          <a:prstGeom prst="rect">
            <a:avLst/>
          </a:prstGeom>
          <a:noFill/>
        </p:spPr>
        <p:txBody>
          <a:bodyPr wrap="square" rtlCol="0">
            <a:spAutoFit/>
          </a:bodyPr>
          <a:lstStyle/>
          <a:p>
            <a:r>
              <a:rPr lang="en-US" sz="2000" dirty="0" smtClean="0"/>
              <a:t>CPOL == 1, CPHA == 1</a:t>
            </a:r>
          </a:p>
          <a:p>
            <a:pPr marL="285750" indent="-285750">
              <a:buFont typeface="Arial" panose="020B0604020202020204" pitchFamily="34" charset="0"/>
              <a:buChar char="•"/>
            </a:pPr>
            <a:r>
              <a:rPr lang="en-US" sz="2000" dirty="0" smtClean="0"/>
              <a:t>Clock polarity idle state is </a:t>
            </a:r>
            <a:r>
              <a:rPr lang="en-US" sz="2000" b="1" dirty="0" smtClean="0"/>
              <a:t>high</a:t>
            </a:r>
          </a:p>
          <a:p>
            <a:pPr marL="285750" indent="-285750">
              <a:buFont typeface="Arial" panose="020B0604020202020204" pitchFamily="34" charset="0"/>
              <a:buChar char="•"/>
            </a:pPr>
            <a:r>
              <a:rPr lang="en-US" sz="2000" dirty="0" smtClean="0"/>
              <a:t>Data capture occurs on clock </a:t>
            </a:r>
            <a:r>
              <a:rPr lang="en-US" sz="2000" b="1" dirty="0" smtClean="0"/>
              <a:t>rising</a:t>
            </a:r>
            <a:r>
              <a:rPr lang="en-US" sz="2000" dirty="0" smtClean="0"/>
              <a:t> edge</a:t>
            </a:r>
          </a:p>
          <a:p>
            <a:pPr marL="285750" indent="-285750">
              <a:buFont typeface="Arial" panose="020B0604020202020204" pitchFamily="34" charset="0"/>
              <a:buChar char="•"/>
            </a:pPr>
            <a:r>
              <a:rPr lang="en-US" sz="2000" dirty="0" smtClean="0"/>
              <a:t>Diagram is for LPC23xx which provides for frame sizes between 4 and 16 bits</a:t>
            </a:r>
          </a:p>
        </p:txBody>
      </p:sp>
      <p:pic>
        <p:nvPicPr>
          <p:cNvPr id="6" name="Picture 5"/>
          <p:cNvPicPr>
            <a:picLocks noChangeAspect="1"/>
          </p:cNvPicPr>
          <p:nvPr/>
        </p:nvPicPr>
        <p:blipFill>
          <a:blip r:embed="rId2"/>
          <a:stretch>
            <a:fillRect/>
          </a:stretch>
        </p:blipFill>
        <p:spPr>
          <a:xfrm>
            <a:off x="4514850" y="2321169"/>
            <a:ext cx="6033326" cy="2862322"/>
          </a:xfrm>
          <a:prstGeom prst="rect">
            <a:avLst/>
          </a:prstGeom>
        </p:spPr>
      </p:pic>
    </p:spTree>
    <p:extLst>
      <p:ext uri="{BB962C8B-B14F-4D97-AF65-F5344CB8AC3E}">
        <p14:creationId xmlns:p14="http://schemas.microsoft.com/office/powerpoint/2010/main" val="214680342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3430831" cy="1325563"/>
          </a:xfrm>
        </p:spPr>
        <p:txBody>
          <a:bodyPr>
            <a:normAutofit/>
          </a:bodyPr>
          <a:lstStyle/>
          <a:p>
            <a:r>
              <a:rPr lang="en-US" dirty="0" smtClean="0"/>
              <a:t>Block diagram showing SPI1</a:t>
            </a:r>
            <a:endParaRPr lang="en-US" dirty="0"/>
          </a:p>
        </p:txBody>
      </p:sp>
      <p:sp>
        <p:nvSpPr>
          <p:cNvPr id="4" name="Slide Number Placeholder 3"/>
          <p:cNvSpPr>
            <a:spLocks noGrp="1"/>
          </p:cNvSpPr>
          <p:nvPr>
            <p:ph type="sldNum" sz="quarter" idx="12"/>
          </p:nvPr>
        </p:nvSpPr>
        <p:spPr/>
        <p:txBody>
          <a:bodyPr/>
          <a:lstStyle/>
          <a:p>
            <a:fld id="{F9E463A4-CC55-4EB3-8549-8876C08BF813}" type="slidenum">
              <a:rPr lang="en-US" smtClean="0"/>
              <a:t>13</a:t>
            </a:fld>
            <a:endParaRPr lang="en-US" dirty="0"/>
          </a:p>
        </p:txBody>
      </p:sp>
      <p:pic>
        <p:nvPicPr>
          <p:cNvPr id="3" name="Picture 2"/>
          <p:cNvPicPr>
            <a:picLocks noChangeAspect="1"/>
          </p:cNvPicPr>
          <p:nvPr/>
        </p:nvPicPr>
        <p:blipFill>
          <a:blip r:embed="rId2"/>
          <a:stretch>
            <a:fillRect/>
          </a:stretch>
        </p:blipFill>
        <p:spPr>
          <a:xfrm>
            <a:off x="838200" y="2027017"/>
            <a:ext cx="2961763" cy="3940908"/>
          </a:xfrm>
          <a:prstGeom prst="rect">
            <a:avLst/>
          </a:prstGeom>
        </p:spPr>
      </p:pic>
      <p:pic>
        <p:nvPicPr>
          <p:cNvPr id="5" name="Picture 4"/>
          <p:cNvPicPr>
            <a:picLocks noChangeAspect="1"/>
          </p:cNvPicPr>
          <p:nvPr/>
        </p:nvPicPr>
        <p:blipFill>
          <a:blip r:embed="rId3"/>
          <a:stretch>
            <a:fillRect/>
          </a:stretch>
        </p:blipFill>
        <p:spPr>
          <a:xfrm>
            <a:off x="4754880" y="365125"/>
            <a:ext cx="6302327" cy="6030284"/>
          </a:xfrm>
          <a:prstGeom prst="rect">
            <a:avLst/>
          </a:prstGeom>
          <a:ln>
            <a:solidFill>
              <a:srgbClr val="0070C0"/>
            </a:solidFill>
          </a:ln>
        </p:spPr>
      </p:pic>
      <p:sp>
        <p:nvSpPr>
          <p:cNvPr id="7" name="Rectangle 6"/>
          <p:cNvSpPr/>
          <p:nvPr/>
        </p:nvSpPr>
        <p:spPr>
          <a:xfrm>
            <a:off x="899161" y="4318782"/>
            <a:ext cx="1464212" cy="1378633"/>
          </a:xfrm>
          <a:prstGeom prst="rect">
            <a:avLst/>
          </a:prstGeom>
          <a:solidFill>
            <a:srgbClr val="FFFF0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 name="Straight Connector 11"/>
          <p:cNvCxnSpPr/>
          <p:nvPr/>
        </p:nvCxnSpPr>
        <p:spPr>
          <a:xfrm flipV="1">
            <a:off x="2363372" y="365125"/>
            <a:ext cx="2377440" cy="3953657"/>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2363372" y="5697415"/>
            <a:ext cx="2391508" cy="697994"/>
          </a:xfrm>
          <a:prstGeom prst="line">
            <a:avLst/>
          </a:prstGeom>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7473950" y="4038600"/>
            <a:ext cx="1441450" cy="222250"/>
          </a:xfrm>
          <a:prstGeom prst="rect">
            <a:avLst/>
          </a:prstGeom>
          <a:solidFill>
            <a:srgbClr val="FFFF00">
              <a:alpha val="25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TextBox 17"/>
          <p:cNvSpPr txBox="1"/>
          <p:nvPr/>
        </p:nvSpPr>
        <p:spPr>
          <a:xfrm>
            <a:off x="696686" y="6356350"/>
            <a:ext cx="7427611" cy="307777"/>
          </a:xfrm>
          <a:prstGeom prst="rect">
            <a:avLst/>
          </a:prstGeom>
          <a:noFill/>
        </p:spPr>
        <p:txBody>
          <a:bodyPr wrap="none" rtlCol="0">
            <a:spAutoFit/>
          </a:bodyPr>
          <a:lstStyle/>
          <a:p>
            <a:r>
              <a:rPr lang="en-US" sz="1400" dirty="0"/>
              <a:t>Reference: </a:t>
            </a:r>
            <a:r>
              <a:rPr lang="en-US" sz="1400" dirty="0">
                <a:hlinkClick r:id="rId4"/>
              </a:rPr>
              <a:t>http://www.st.com/web/en/resource/technical/document/datasheet/DM00102166.pdf</a:t>
            </a:r>
            <a:endParaRPr lang="en-US" sz="1400" dirty="0"/>
          </a:p>
        </p:txBody>
      </p:sp>
    </p:spTree>
    <p:extLst>
      <p:ext uri="{BB962C8B-B14F-4D97-AF65-F5344CB8AC3E}">
        <p14:creationId xmlns:p14="http://schemas.microsoft.com/office/powerpoint/2010/main" val="257125419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SPI – Serial Peripheral Interface</a:t>
            </a:r>
          </a:p>
        </p:txBody>
      </p:sp>
      <p:sp>
        <p:nvSpPr>
          <p:cNvPr id="3" name="Slide Number Placeholder 2"/>
          <p:cNvSpPr>
            <a:spLocks noGrp="1"/>
          </p:cNvSpPr>
          <p:nvPr>
            <p:ph type="sldNum" sz="quarter" idx="12"/>
          </p:nvPr>
        </p:nvSpPr>
        <p:spPr/>
        <p:txBody>
          <a:bodyPr/>
          <a:lstStyle/>
          <a:p>
            <a:fld id="{F9E463A4-CC55-4EB3-8549-8876C08BF813}" type="slidenum">
              <a:rPr lang="en-US" smtClean="0"/>
              <a:t>14</a:t>
            </a:fld>
            <a:endParaRPr lang="en-US" dirty="0"/>
          </a:p>
        </p:txBody>
      </p:sp>
      <p:sp>
        <p:nvSpPr>
          <p:cNvPr id="5" name="TextBox 4"/>
          <p:cNvSpPr txBox="1"/>
          <p:nvPr/>
        </p:nvSpPr>
        <p:spPr>
          <a:xfrm>
            <a:off x="1097279" y="1522154"/>
            <a:ext cx="9186204" cy="5016758"/>
          </a:xfrm>
          <a:prstGeom prst="rect">
            <a:avLst/>
          </a:prstGeom>
          <a:noFill/>
        </p:spPr>
        <p:txBody>
          <a:bodyPr wrap="square" rtlCol="0">
            <a:spAutoFit/>
          </a:bodyPr>
          <a:lstStyle/>
          <a:p>
            <a:r>
              <a:rPr lang="en-US" sz="2000" dirty="0"/>
              <a:t>void BspSPI1Init()</a:t>
            </a:r>
          </a:p>
          <a:p>
            <a:r>
              <a:rPr lang="en-US" sz="2000" dirty="0"/>
              <a:t>{</a:t>
            </a:r>
          </a:p>
          <a:p>
            <a:r>
              <a:rPr lang="en-US" sz="2000" dirty="0"/>
              <a:t>    RCC_APB2PeriphClockCmd(RCC_APB2Periph_SPI1, ENABLE);</a:t>
            </a:r>
          </a:p>
          <a:p>
            <a:endParaRPr lang="en-US" sz="2000" dirty="0"/>
          </a:p>
          <a:p>
            <a:r>
              <a:rPr lang="en-US" sz="2000" dirty="0"/>
              <a:t>    SPI_InitTypeDef SPI_InitTypeDefStruct;</a:t>
            </a:r>
          </a:p>
          <a:p>
            <a:r>
              <a:rPr lang="en-US" sz="2000" dirty="0"/>
              <a:t>     </a:t>
            </a:r>
          </a:p>
          <a:p>
            <a:r>
              <a:rPr lang="en-US" sz="2000" dirty="0"/>
              <a:t>    SPI_InitTypeDefStruct.SPI_Direction = SPI_Direction_2Lines_FullDuplex; </a:t>
            </a:r>
          </a:p>
          <a:p>
            <a:r>
              <a:rPr lang="en-US" sz="2000" dirty="0"/>
              <a:t>    SPI_InitTypeDefStruct.SPI_Mode = SPI_Mode_Master; </a:t>
            </a:r>
          </a:p>
          <a:p>
            <a:r>
              <a:rPr lang="en-US" sz="2000" dirty="0"/>
              <a:t>    SPI_InitTypeDefStruct.SPI_DataSize = SPI_DataSize_8b;</a:t>
            </a:r>
          </a:p>
          <a:p>
            <a:r>
              <a:rPr lang="en-US" sz="2000" dirty="0"/>
              <a:t>    SPI_InitTypeDefStruct.SPI_CPOL = SPI_CPOL_Low; </a:t>
            </a:r>
          </a:p>
          <a:p>
            <a:r>
              <a:rPr lang="en-US" sz="2000" dirty="0"/>
              <a:t>    SPI_InitTypeDefStruct.SPI_CPHA = SPI_CPHA_1Edge;</a:t>
            </a:r>
          </a:p>
          <a:p>
            <a:r>
              <a:rPr lang="en-US" sz="2000" dirty="0"/>
              <a:t>    SPI_InitTypeDefStruct.SPI_NSS = SPI_NSS_Soft;</a:t>
            </a:r>
          </a:p>
          <a:p>
            <a:r>
              <a:rPr lang="en-US" sz="2000" dirty="0"/>
              <a:t>    SPI_InitTypeDefStruct.SPI_BaudRatePrescaler = SPI_BaudRatePrescaler_32;</a:t>
            </a:r>
          </a:p>
          <a:p>
            <a:r>
              <a:rPr lang="en-US" sz="2000" dirty="0"/>
              <a:t>    SPI_InitTypeDefStruct.SPI_FirstBit = SPI_FirstBit_MSB;</a:t>
            </a:r>
          </a:p>
          <a:p>
            <a:r>
              <a:rPr lang="en-US" sz="2000" dirty="0"/>
              <a:t>     </a:t>
            </a:r>
          </a:p>
          <a:p>
            <a:r>
              <a:rPr lang="en-US" sz="2000" dirty="0"/>
              <a:t>    SPI_Init(SPI1, &amp;SPI_InitTypeDefStruct</a:t>
            </a:r>
            <a:r>
              <a:rPr lang="en-US" sz="2000" dirty="0" smtClean="0"/>
              <a:t>);                                               continued …</a:t>
            </a:r>
            <a:endParaRPr lang="en-US" sz="2000" dirty="0"/>
          </a:p>
        </p:txBody>
      </p:sp>
    </p:spTree>
    <p:extLst>
      <p:ext uri="{BB962C8B-B14F-4D97-AF65-F5344CB8AC3E}">
        <p14:creationId xmlns:p14="http://schemas.microsoft.com/office/powerpoint/2010/main" val="187523116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SPI – Serial Peripheral Interface</a:t>
            </a:r>
          </a:p>
        </p:txBody>
      </p:sp>
      <p:sp>
        <p:nvSpPr>
          <p:cNvPr id="3" name="Slide Number Placeholder 2"/>
          <p:cNvSpPr>
            <a:spLocks noGrp="1"/>
          </p:cNvSpPr>
          <p:nvPr>
            <p:ph type="sldNum" sz="quarter" idx="12"/>
          </p:nvPr>
        </p:nvSpPr>
        <p:spPr/>
        <p:txBody>
          <a:bodyPr/>
          <a:lstStyle/>
          <a:p>
            <a:fld id="{F9E463A4-CC55-4EB3-8549-8876C08BF813}" type="slidenum">
              <a:rPr lang="en-US" smtClean="0"/>
              <a:t>15</a:t>
            </a:fld>
            <a:endParaRPr lang="en-US" dirty="0"/>
          </a:p>
        </p:txBody>
      </p:sp>
      <p:sp>
        <p:nvSpPr>
          <p:cNvPr id="5" name="TextBox 4"/>
          <p:cNvSpPr txBox="1"/>
          <p:nvPr/>
        </p:nvSpPr>
        <p:spPr>
          <a:xfrm>
            <a:off x="1097279" y="1522154"/>
            <a:ext cx="9186204" cy="5016758"/>
          </a:xfrm>
          <a:prstGeom prst="rect">
            <a:avLst/>
          </a:prstGeom>
          <a:noFill/>
        </p:spPr>
        <p:txBody>
          <a:bodyPr wrap="square" rtlCol="0">
            <a:spAutoFit/>
          </a:bodyPr>
          <a:lstStyle/>
          <a:p>
            <a:r>
              <a:rPr lang="en-US" sz="2000" dirty="0"/>
              <a:t> /*-------- Configure SCK, MISO, MOSI --------*/</a:t>
            </a:r>
          </a:p>
          <a:p>
            <a:r>
              <a:rPr lang="en-US" sz="2000" dirty="0"/>
              <a:t>    GPIO_InitStruct.GPIO_Pin = GPIO_Pin_5 | GPIO_Pin_6 | GPIO_Pin_7;</a:t>
            </a:r>
          </a:p>
          <a:p>
            <a:r>
              <a:rPr lang="en-US" sz="2000" dirty="0"/>
              <a:t>    GPIO_InitStruct.GPIO_Mode = GPIO_Mode_AF;</a:t>
            </a:r>
          </a:p>
          <a:p>
            <a:r>
              <a:rPr lang="en-US" sz="2000" dirty="0"/>
              <a:t>    GPIO_InitStruct.GPIO_Speed = GPIO_Speed_100MHz;</a:t>
            </a:r>
          </a:p>
          <a:p>
            <a:r>
              <a:rPr lang="en-US" sz="2000" dirty="0"/>
              <a:t>    GPIO_InitStruct.GPIO_OType = GPIO_OType_PP;</a:t>
            </a:r>
          </a:p>
          <a:p>
            <a:r>
              <a:rPr lang="en-US" sz="2000" dirty="0"/>
              <a:t>    GPIO_InitStruct.GPIO_PuPd = GPIO_PuPd_NOPULL;</a:t>
            </a:r>
          </a:p>
          <a:p>
            <a:r>
              <a:rPr lang="en-US" sz="2000" dirty="0"/>
              <a:t>     </a:t>
            </a:r>
          </a:p>
          <a:p>
            <a:r>
              <a:rPr lang="en-US" sz="2000" dirty="0"/>
              <a:t>    GPIO_Init(GPIOA, &amp;GPIO_InitStruct);</a:t>
            </a:r>
          </a:p>
          <a:p>
            <a:r>
              <a:rPr lang="en-US" sz="2000" dirty="0"/>
              <a:t>    </a:t>
            </a:r>
          </a:p>
          <a:p>
            <a:r>
              <a:rPr lang="en-US" sz="2000" dirty="0"/>
              <a:t>    /*--------- Configure alternate GPIO functions to SPI1 ------*/</a:t>
            </a:r>
          </a:p>
          <a:p>
            <a:r>
              <a:rPr lang="en-US" sz="2000" dirty="0"/>
              <a:t>    GPIO_PinAFConfig(GPIOA, GPIO_PinSource5, GPIO_AF_SPI1);</a:t>
            </a:r>
          </a:p>
          <a:p>
            <a:r>
              <a:rPr lang="en-US" sz="2000" dirty="0"/>
              <a:t>    GPIO_PinAFConfig(GPIOA, GPIO_PinSource6, GPIO_AF_SPI1);</a:t>
            </a:r>
          </a:p>
          <a:p>
            <a:r>
              <a:rPr lang="en-US" sz="2000" dirty="0"/>
              <a:t>    GPIO_PinAFConfig(GPIOA, GPIO_PinSource7, GPIO_AF_SPI1);</a:t>
            </a:r>
          </a:p>
          <a:p>
            <a:endParaRPr lang="en-US" sz="2000" dirty="0"/>
          </a:p>
          <a:p>
            <a:r>
              <a:rPr lang="en-US" sz="2000" dirty="0"/>
              <a:t>    SPI_Cmd(SPI1, ENABLE);</a:t>
            </a:r>
          </a:p>
          <a:p>
            <a:r>
              <a:rPr lang="en-US" sz="2000" dirty="0"/>
              <a:t>}</a:t>
            </a:r>
          </a:p>
        </p:txBody>
      </p:sp>
    </p:spTree>
    <p:extLst>
      <p:ext uri="{BB962C8B-B14F-4D97-AF65-F5344CB8AC3E}">
        <p14:creationId xmlns:p14="http://schemas.microsoft.com/office/powerpoint/2010/main" val="384819306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21354"/>
            <a:ext cx="10515600" cy="1325563"/>
          </a:xfrm>
        </p:spPr>
        <p:txBody>
          <a:bodyPr>
            <a:normAutofit/>
          </a:bodyPr>
          <a:lstStyle/>
          <a:p>
            <a:pPr algn="ctr"/>
            <a:r>
              <a:rPr lang="en-US" sz="5400" dirty="0" smtClean="0"/>
              <a:t>I2C Inter-Integrated Circuit</a:t>
            </a:r>
            <a:endParaRPr lang="en-US" sz="5400" dirty="0"/>
          </a:p>
        </p:txBody>
      </p:sp>
      <p:sp>
        <p:nvSpPr>
          <p:cNvPr id="4" name="Slide Number Placeholder 3"/>
          <p:cNvSpPr>
            <a:spLocks noGrp="1"/>
          </p:cNvSpPr>
          <p:nvPr>
            <p:ph type="sldNum" sz="quarter" idx="12"/>
          </p:nvPr>
        </p:nvSpPr>
        <p:spPr/>
        <p:txBody>
          <a:bodyPr/>
          <a:lstStyle/>
          <a:p>
            <a:fld id="{F9E463A4-CC55-4EB3-8549-8876C08BF813}" type="slidenum">
              <a:rPr lang="en-US" smtClean="0"/>
              <a:t>16</a:t>
            </a:fld>
            <a:endParaRPr lang="en-US" dirty="0"/>
          </a:p>
        </p:txBody>
      </p:sp>
    </p:spTree>
    <p:extLst>
      <p:ext uri="{BB962C8B-B14F-4D97-AF65-F5344CB8AC3E}">
        <p14:creationId xmlns:p14="http://schemas.microsoft.com/office/powerpoint/2010/main" val="415515260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I2C Inter-Integrated Circuit</a:t>
            </a:r>
            <a:endParaRPr lang="en-US" dirty="0"/>
          </a:p>
        </p:txBody>
      </p:sp>
      <p:sp>
        <p:nvSpPr>
          <p:cNvPr id="3" name="Content Placeholder 2"/>
          <p:cNvSpPr>
            <a:spLocks noGrp="1"/>
          </p:cNvSpPr>
          <p:nvPr>
            <p:ph idx="1"/>
          </p:nvPr>
        </p:nvSpPr>
        <p:spPr/>
        <p:txBody>
          <a:bodyPr>
            <a:normAutofit fontScale="92500" lnSpcReduction="20000"/>
          </a:bodyPr>
          <a:lstStyle/>
          <a:p>
            <a:r>
              <a:rPr lang="en-US" dirty="0"/>
              <a:t>I2C-bus is a de facto world </a:t>
            </a:r>
            <a:r>
              <a:rPr lang="en-US" dirty="0" smtClean="0"/>
              <a:t>standard</a:t>
            </a:r>
          </a:p>
          <a:p>
            <a:r>
              <a:rPr lang="en-US" dirty="0"/>
              <a:t>I</a:t>
            </a:r>
            <a:r>
              <a:rPr lang="en-US" dirty="0" smtClean="0"/>
              <a:t>mplemented </a:t>
            </a:r>
            <a:r>
              <a:rPr lang="en-US" dirty="0"/>
              <a:t>in over 1000 </a:t>
            </a:r>
            <a:r>
              <a:rPr lang="en-US" dirty="0" smtClean="0"/>
              <a:t>different ICs </a:t>
            </a:r>
            <a:r>
              <a:rPr lang="en-US" dirty="0"/>
              <a:t>manufactured by more than 50 </a:t>
            </a:r>
            <a:r>
              <a:rPr lang="en-US" dirty="0" smtClean="0"/>
              <a:t>companies</a:t>
            </a:r>
          </a:p>
          <a:p>
            <a:r>
              <a:rPr lang="en-US" dirty="0" smtClean="0"/>
              <a:t>V1 1982 </a:t>
            </a:r>
          </a:p>
          <a:p>
            <a:pPr lvl="1"/>
            <a:r>
              <a:rPr lang="en-US" b="1" dirty="0" smtClean="0"/>
              <a:t>100-kHz clock – default used in our MP3 project</a:t>
            </a:r>
          </a:p>
          <a:p>
            <a:pPr lvl="1"/>
            <a:r>
              <a:rPr lang="en-US" b="1" dirty="0" smtClean="0"/>
              <a:t>7-bit slave addresses – used in our MP3 project</a:t>
            </a:r>
          </a:p>
          <a:p>
            <a:pPr lvl="1"/>
            <a:r>
              <a:rPr lang="en-US" dirty="0" smtClean="0"/>
              <a:t>1992 added </a:t>
            </a:r>
            <a:r>
              <a:rPr lang="en-US" b="1" dirty="0" smtClean="0"/>
              <a:t>400-kHz Fast-mode (try it!)</a:t>
            </a:r>
            <a:r>
              <a:rPr lang="en-US" dirty="0" smtClean="0"/>
              <a:t> and 10-bit slave addresses</a:t>
            </a:r>
          </a:p>
          <a:p>
            <a:r>
              <a:rPr lang="en-US" dirty="0" smtClean="0"/>
              <a:t>V2 1998 added </a:t>
            </a:r>
            <a:r>
              <a:rPr lang="en-US" b="1" dirty="0" smtClean="0"/>
              <a:t>3.4-MHz High-speed mode</a:t>
            </a:r>
          </a:p>
          <a:p>
            <a:r>
              <a:rPr lang="en-US" b="1" dirty="0" smtClean="0"/>
              <a:t>…</a:t>
            </a:r>
          </a:p>
          <a:p>
            <a:r>
              <a:rPr lang="en-US" dirty="0" smtClean="0"/>
              <a:t>V6 2014 latest with </a:t>
            </a:r>
            <a:r>
              <a:rPr lang="en-US" b="1" dirty="0" smtClean="0"/>
              <a:t>5-MHz Ultra Fast-mode </a:t>
            </a:r>
            <a:r>
              <a:rPr lang="en-US" dirty="0" smtClean="0"/>
              <a:t>and other features</a:t>
            </a:r>
          </a:p>
          <a:p>
            <a:r>
              <a:rPr lang="en-US" dirty="0" smtClean="0"/>
              <a:t>Compare to </a:t>
            </a:r>
            <a:r>
              <a:rPr lang="en-US" b="1" dirty="0" smtClean="0"/>
              <a:t>SPI</a:t>
            </a:r>
            <a:r>
              <a:rPr lang="en-US" dirty="0" smtClean="0"/>
              <a:t> which can go up to </a:t>
            </a:r>
            <a:r>
              <a:rPr lang="en-US" b="1" dirty="0" smtClean="0"/>
              <a:t>42 MHz </a:t>
            </a:r>
            <a:r>
              <a:rPr lang="en-US" dirty="0" smtClean="0"/>
              <a:t>on our STM32.</a:t>
            </a:r>
            <a:endParaRPr lang="en-US" dirty="0"/>
          </a:p>
        </p:txBody>
      </p:sp>
      <p:sp>
        <p:nvSpPr>
          <p:cNvPr id="4" name="Slide Number Placeholder 3"/>
          <p:cNvSpPr>
            <a:spLocks noGrp="1"/>
          </p:cNvSpPr>
          <p:nvPr>
            <p:ph type="sldNum" sz="quarter" idx="12"/>
          </p:nvPr>
        </p:nvSpPr>
        <p:spPr/>
        <p:txBody>
          <a:bodyPr/>
          <a:lstStyle/>
          <a:p>
            <a:fld id="{F9E463A4-CC55-4EB3-8549-8876C08BF813}" type="slidenum">
              <a:rPr lang="en-US" smtClean="0"/>
              <a:t>17</a:t>
            </a:fld>
            <a:endParaRPr lang="en-US" dirty="0"/>
          </a:p>
        </p:txBody>
      </p:sp>
      <p:sp>
        <p:nvSpPr>
          <p:cNvPr id="5" name="TextBox 4"/>
          <p:cNvSpPr txBox="1"/>
          <p:nvPr/>
        </p:nvSpPr>
        <p:spPr>
          <a:xfrm>
            <a:off x="838200" y="6176963"/>
            <a:ext cx="7650043" cy="338554"/>
          </a:xfrm>
          <a:prstGeom prst="rect">
            <a:avLst/>
          </a:prstGeom>
          <a:noFill/>
        </p:spPr>
        <p:txBody>
          <a:bodyPr wrap="none" rtlCol="0">
            <a:spAutoFit/>
          </a:bodyPr>
          <a:lstStyle/>
          <a:p>
            <a:r>
              <a:rPr lang="en-US" sz="1600" dirty="0" smtClean="0"/>
              <a:t>References</a:t>
            </a:r>
            <a:r>
              <a:rPr lang="en-US" sz="1600" dirty="0"/>
              <a:t>: </a:t>
            </a:r>
            <a:r>
              <a:rPr lang="en-US" sz="1600" dirty="0" smtClean="0"/>
              <a:t>Wikipedia, </a:t>
            </a:r>
            <a:r>
              <a:rPr lang="en-US" sz="1600" dirty="0"/>
              <a:t>and </a:t>
            </a:r>
            <a:r>
              <a:rPr lang="en-US" sz="1600" dirty="0">
                <a:hlinkClick r:id="rId2"/>
              </a:rPr>
              <a:t>http://</a:t>
            </a:r>
            <a:r>
              <a:rPr lang="en-US" sz="1600" dirty="0" smtClean="0">
                <a:hlinkClick r:id="rId2"/>
              </a:rPr>
              <a:t>www.nxp.com/documents/user_manual/UM10204.pdf</a:t>
            </a:r>
            <a:endParaRPr lang="en-US" sz="1600" dirty="0"/>
          </a:p>
        </p:txBody>
      </p:sp>
    </p:spTree>
    <p:extLst>
      <p:ext uri="{BB962C8B-B14F-4D97-AF65-F5344CB8AC3E}">
        <p14:creationId xmlns:p14="http://schemas.microsoft.com/office/powerpoint/2010/main" val="150683130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I2C</a:t>
            </a:r>
            <a:endParaRPr lang="en-US" dirty="0"/>
          </a:p>
        </p:txBody>
      </p:sp>
      <p:sp>
        <p:nvSpPr>
          <p:cNvPr id="3" name="Content Placeholder 2"/>
          <p:cNvSpPr>
            <a:spLocks noGrp="1"/>
          </p:cNvSpPr>
          <p:nvPr>
            <p:ph idx="1"/>
          </p:nvPr>
        </p:nvSpPr>
        <p:spPr>
          <a:xfrm>
            <a:off x="838200" y="1690688"/>
            <a:ext cx="10515600" cy="4351338"/>
          </a:xfrm>
        </p:spPr>
        <p:txBody>
          <a:bodyPr>
            <a:normAutofit lnSpcReduction="10000"/>
          </a:bodyPr>
          <a:lstStyle/>
          <a:p>
            <a:pPr marL="0" indent="0">
              <a:buNone/>
            </a:pPr>
            <a:r>
              <a:rPr lang="en-US" b="1" dirty="0" smtClean="0"/>
              <a:t>Design</a:t>
            </a:r>
          </a:p>
          <a:p>
            <a:r>
              <a:rPr lang="en-US" dirty="0" smtClean="0"/>
              <a:t>Uses only two bidirectional open-drain lines</a:t>
            </a:r>
          </a:p>
          <a:p>
            <a:pPr lvl="1"/>
            <a:r>
              <a:rPr lang="en-US" dirty="0" smtClean="0"/>
              <a:t>SDA, Serial Data Line</a:t>
            </a:r>
          </a:p>
          <a:p>
            <a:pPr lvl="1"/>
            <a:r>
              <a:rPr lang="en-US" dirty="0" smtClean="0"/>
              <a:t>SCL Serial Clock Line </a:t>
            </a:r>
          </a:p>
          <a:p>
            <a:pPr lvl="1"/>
            <a:r>
              <a:rPr lang="en-US" dirty="0" smtClean="0"/>
              <a:t>pulled up with resistors, i.e. </a:t>
            </a:r>
            <a:r>
              <a:rPr lang="en-US" b="1" dirty="0" smtClean="0"/>
              <a:t>idle state is high</a:t>
            </a:r>
            <a:r>
              <a:rPr lang="en-US" dirty="0" smtClean="0"/>
              <a:t>.</a:t>
            </a:r>
          </a:p>
          <a:p>
            <a:r>
              <a:rPr lang="en-US" b="1" dirty="0" smtClean="0"/>
              <a:t>Master </a:t>
            </a:r>
            <a:r>
              <a:rPr lang="en-US" dirty="0" smtClean="0"/>
              <a:t>device initiates data transfers between </a:t>
            </a:r>
            <a:r>
              <a:rPr lang="en-US" b="1" dirty="0" smtClean="0"/>
              <a:t>Slave</a:t>
            </a:r>
            <a:r>
              <a:rPr lang="en-US" dirty="0" smtClean="0"/>
              <a:t> device(s) and memory</a:t>
            </a:r>
          </a:p>
          <a:p>
            <a:r>
              <a:rPr lang="en-US" dirty="0" smtClean="0"/>
              <a:t>Each slave has a unique address</a:t>
            </a:r>
          </a:p>
          <a:p>
            <a:r>
              <a:rPr lang="en-US" dirty="0" smtClean="0"/>
              <a:t>Compare to </a:t>
            </a:r>
            <a:r>
              <a:rPr lang="en-US" b="1" dirty="0" smtClean="0"/>
              <a:t>SPI</a:t>
            </a:r>
            <a:r>
              <a:rPr lang="en-US" dirty="0" smtClean="0"/>
              <a:t> where each slave has a chip-select line instead of an address</a:t>
            </a:r>
          </a:p>
          <a:p>
            <a:pPr lvl="1"/>
            <a:endParaRPr lang="en-US" dirty="0"/>
          </a:p>
        </p:txBody>
      </p:sp>
      <p:sp>
        <p:nvSpPr>
          <p:cNvPr id="4" name="Slide Number Placeholder 3"/>
          <p:cNvSpPr>
            <a:spLocks noGrp="1"/>
          </p:cNvSpPr>
          <p:nvPr>
            <p:ph type="sldNum" sz="quarter" idx="12"/>
          </p:nvPr>
        </p:nvSpPr>
        <p:spPr/>
        <p:txBody>
          <a:bodyPr/>
          <a:lstStyle/>
          <a:p>
            <a:fld id="{F9E463A4-CC55-4EB3-8549-8876C08BF813}" type="slidenum">
              <a:rPr lang="en-US" smtClean="0"/>
              <a:t>18</a:t>
            </a:fld>
            <a:endParaRPr lang="en-US" dirty="0"/>
          </a:p>
        </p:txBody>
      </p:sp>
    </p:spTree>
    <p:extLst>
      <p:ext uri="{BB962C8B-B14F-4D97-AF65-F5344CB8AC3E}">
        <p14:creationId xmlns:p14="http://schemas.microsoft.com/office/powerpoint/2010/main" val="45801874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I2C</a:t>
            </a:r>
            <a:endParaRPr lang="en-US" dirty="0"/>
          </a:p>
        </p:txBody>
      </p:sp>
      <p:sp>
        <p:nvSpPr>
          <p:cNvPr id="3" name="Content Placeholder 2"/>
          <p:cNvSpPr>
            <a:spLocks noGrp="1"/>
          </p:cNvSpPr>
          <p:nvPr>
            <p:ph idx="1"/>
          </p:nvPr>
        </p:nvSpPr>
        <p:spPr/>
        <p:txBody>
          <a:bodyPr>
            <a:normAutofit/>
          </a:bodyPr>
          <a:lstStyle/>
          <a:p>
            <a:pPr marL="0" indent="0">
              <a:buNone/>
            </a:pPr>
            <a:r>
              <a:rPr lang="en-US" b="1" dirty="0" smtClean="0"/>
              <a:t>Example circuit</a:t>
            </a:r>
          </a:p>
          <a:p>
            <a:r>
              <a:rPr lang="en-US" dirty="0" smtClean="0"/>
              <a:t>Master is a microcontroller</a:t>
            </a:r>
          </a:p>
          <a:p>
            <a:r>
              <a:rPr lang="en-US" dirty="0" smtClean="0"/>
              <a:t>3 Slave devices</a:t>
            </a:r>
          </a:p>
          <a:p>
            <a:pPr lvl="1"/>
            <a:r>
              <a:rPr lang="en-US" dirty="0" smtClean="0"/>
              <a:t>ADC</a:t>
            </a:r>
          </a:p>
          <a:p>
            <a:pPr lvl="1"/>
            <a:r>
              <a:rPr lang="en-US" dirty="0" smtClean="0"/>
              <a:t>DAC</a:t>
            </a:r>
          </a:p>
          <a:p>
            <a:pPr lvl="1"/>
            <a:r>
              <a:rPr lang="en-US" dirty="0" smtClean="0"/>
              <a:t>Another microcontroller</a:t>
            </a:r>
          </a:p>
          <a:p>
            <a:r>
              <a:rPr lang="en-US" dirty="0" smtClean="0"/>
              <a:t>SDA and SCL are pulled high by Vdd, i.e. to transmit “0”, device pulls the SDA line down, to transmit “1” device does </a:t>
            </a:r>
            <a:r>
              <a:rPr lang="en-US" b="1" dirty="0" smtClean="0"/>
              <a:t>not</a:t>
            </a:r>
            <a:r>
              <a:rPr lang="en-US" dirty="0" smtClean="0"/>
              <a:t> pull the SDA line down.</a:t>
            </a:r>
          </a:p>
          <a:p>
            <a:pPr lvl="1"/>
            <a:endParaRPr lang="en-US" dirty="0"/>
          </a:p>
        </p:txBody>
      </p:sp>
      <p:sp>
        <p:nvSpPr>
          <p:cNvPr id="4" name="Slide Number Placeholder 3"/>
          <p:cNvSpPr>
            <a:spLocks noGrp="1"/>
          </p:cNvSpPr>
          <p:nvPr>
            <p:ph type="sldNum" sz="quarter" idx="12"/>
          </p:nvPr>
        </p:nvSpPr>
        <p:spPr/>
        <p:txBody>
          <a:bodyPr/>
          <a:lstStyle/>
          <a:p>
            <a:fld id="{F9E463A4-CC55-4EB3-8549-8876C08BF813}" type="slidenum">
              <a:rPr lang="en-US" smtClean="0"/>
              <a:t>19</a:t>
            </a:fld>
            <a:endParaRPr lang="en-US" dirty="0"/>
          </a:p>
        </p:txBody>
      </p:sp>
      <p:pic>
        <p:nvPicPr>
          <p:cNvPr id="6" name="Picture 5"/>
          <p:cNvPicPr>
            <a:picLocks noChangeAspect="1"/>
          </p:cNvPicPr>
          <p:nvPr/>
        </p:nvPicPr>
        <p:blipFill>
          <a:blip r:embed="rId2"/>
          <a:stretch>
            <a:fillRect/>
          </a:stretch>
        </p:blipFill>
        <p:spPr>
          <a:xfrm>
            <a:off x="5735093" y="2104251"/>
            <a:ext cx="4981575" cy="16668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80215407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2700"/>
            <a:ext cx="10515600" cy="1325563"/>
          </a:xfrm>
        </p:spPr>
        <p:txBody>
          <a:bodyPr anchor="t">
            <a:normAutofit/>
          </a:bodyPr>
          <a:lstStyle/>
          <a:p>
            <a:r>
              <a:rPr lang="en-US" dirty="0" smtClean="0"/>
              <a:t>Looking ahead</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509865369"/>
              </p:ext>
            </p:extLst>
          </p:nvPr>
        </p:nvGraphicFramePr>
        <p:xfrm>
          <a:off x="838200" y="657225"/>
          <a:ext cx="8908774" cy="4980250"/>
        </p:xfrm>
        <a:graphic>
          <a:graphicData uri="http://schemas.openxmlformats.org/drawingml/2006/table">
            <a:tbl>
              <a:tblPr firstRow="1" bandRow="1">
                <a:tableStyleId>{5C22544A-7EE6-4342-B048-85BDC9FD1C3A}</a:tableStyleId>
              </a:tblPr>
              <a:tblGrid>
                <a:gridCol w="2524125"/>
                <a:gridCol w="2524125"/>
                <a:gridCol w="3860524"/>
              </a:tblGrid>
              <a:tr h="351826">
                <a:tc>
                  <a:txBody>
                    <a:bodyPr/>
                    <a:lstStyle/>
                    <a:p>
                      <a:r>
                        <a:rPr lang="en-US" dirty="0" smtClean="0"/>
                        <a:t>Date</a:t>
                      </a:r>
                      <a:endParaRPr lang="en-US" dirty="0"/>
                    </a:p>
                  </a:txBody>
                  <a:tcPr/>
                </a:tc>
                <a:tc>
                  <a:txBody>
                    <a:bodyPr/>
                    <a:lstStyle/>
                    <a:p>
                      <a:r>
                        <a:rPr lang="en-US" dirty="0" smtClean="0"/>
                        <a:t>Lecture number</a:t>
                      </a:r>
                      <a:endParaRPr lang="en-US" dirty="0"/>
                    </a:p>
                  </a:txBody>
                  <a:tcPr/>
                </a:tc>
                <a:tc>
                  <a:txBody>
                    <a:bodyPr/>
                    <a:lstStyle/>
                    <a:p>
                      <a:r>
                        <a:rPr lang="en-US" dirty="0" smtClean="0"/>
                        <a:t>Assignment</a:t>
                      </a:r>
                      <a:endParaRPr lang="en-US" dirty="0"/>
                    </a:p>
                  </a:txBody>
                  <a:tcPr/>
                </a:tc>
              </a:tr>
              <a:tr h="351826">
                <a:tc>
                  <a:txBody>
                    <a:bodyPr/>
                    <a:lstStyle/>
                    <a:p>
                      <a:r>
                        <a:rPr lang="en-US" dirty="0" smtClean="0"/>
                        <a:t>1/6</a:t>
                      </a:r>
                      <a:endParaRPr lang="en-US" dirty="0"/>
                    </a:p>
                  </a:txBody>
                  <a:tcPr/>
                </a:tc>
                <a:tc>
                  <a:txBody>
                    <a:bodyPr/>
                    <a:lstStyle/>
                    <a:p>
                      <a:r>
                        <a:rPr lang="en-US" dirty="0" smtClean="0"/>
                        <a:t>L1</a:t>
                      </a:r>
                      <a:endParaRPr lang="en-US" dirty="0"/>
                    </a:p>
                  </a:txBody>
                  <a:tcPr/>
                </a:tc>
                <a:tc>
                  <a:txBody>
                    <a:bodyPr/>
                    <a:lstStyle/>
                    <a:p>
                      <a:r>
                        <a:rPr lang="en-US" dirty="0" smtClean="0"/>
                        <a:t>A1 due* before L2</a:t>
                      </a:r>
                      <a:endParaRPr lang="en-US" dirty="0"/>
                    </a:p>
                  </a:txBody>
                  <a:tcPr/>
                </a:tc>
              </a:tr>
              <a:tr h="351826">
                <a:tc>
                  <a:txBody>
                    <a:bodyPr/>
                    <a:lstStyle/>
                    <a:p>
                      <a:r>
                        <a:rPr lang="en-US" dirty="0" smtClean="0"/>
                        <a:t>1/13</a:t>
                      </a:r>
                      <a:endParaRPr lang="en-US" dirty="0"/>
                    </a:p>
                  </a:txBody>
                  <a:tcPr>
                    <a:solidFill>
                      <a:srgbClr val="EAEFF7"/>
                    </a:solidFill>
                  </a:tcPr>
                </a:tc>
                <a:tc>
                  <a:txBody>
                    <a:bodyPr/>
                    <a:lstStyle/>
                    <a:p>
                      <a:r>
                        <a:rPr lang="en-US" dirty="0" smtClean="0"/>
                        <a:t>L2</a:t>
                      </a:r>
                      <a:endParaRPr lang="en-US" dirty="0"/>
                    </a:p>
                  </a:txBody>
                  <a:tcPr>
                    <a:solidFill>
                      <a:srgbClr val="EAEFF7"/>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A2 due before L3</a:t>
                      </a:r>
                    </a:p>
                  </a:txBody>
                  <a:tcPr>
                    <a:solidFill>
                      <a:srgbClr val="EAEFF7"/>
                    </a:solidFill>
                  </a:tcPr>
                </a:tc>
              </a:tr>
              <a:tr h="351826">
                <a:tc>
                  <a:txBody>
                    <a:bodyPr/>
                    <a:lstStyle/>
                    <a:p>
                      <a:r>
                        <a:rPr lang="en-US" dirty="0" smtClean="0"/>
                        <a:t>1/20</a:t>
                      </a:r>
                    </a:p>
                  </a:txBody>
                  <a:tcPr>
                    <a:solidFill>
                      <a:srgbClr val="D2DEEF"/>
                    </a:solidFill>
                  </a:tcPr>
                </a:tc>
                <a:tc>
                  <a:txBody>
                    <a:bodyPr/>
                    <a:lstStyle/>
                    <a:p>
                      <a:r>
                        <a:rPr lang="en-US" dirty="0" smtClean="0"/>
                        <a:t>L3</a:t>
                      </a:r>
                      <a:endParaRPr lang="en-US" dirty="0"/>
                    </a:p>
                  </a:txBody>
                  <a:tcPr>
                    <a:solidFill>
                      <a:srgbClr val="D2DEEF"/>
                    </a:solidFill>
                  </a:tcPr>
                </a:tc>
                <a:tc>
                  <a:txBody>
                    <a:bodyPr/>
                    <a:lstStyle/>
                    <a:p>
                      <a:r>
                        <a:rPr lang="en-US" dirty="0" smtClean="0"/>
                        <a:t>A3</a:t>
                      </a:r>
                      <a:r>
                        <a:rPr lang="en-US" baseline="0" dirty="0" smtClean="0"/>
                        <a:t> due before L4</a:t>
                      </a:r>
                      <a:endParaRPr lang="en-US" dirty="0"/>
                    </a:p>
                  </a:txBody>
                  <a:tcPr>
                    <a:solidFill>
                      <a:srgbClr val="D2DEEF"/>
                    </a:solidFill>
                  </a:tcPr>
                </a:tc>
              </a:tr>
              <a:tr h="351826">
                <a:tc>
                  <a:txBody>
                    <a:bodyPr/>
                    <a:lstStyle/>
                    <a:p>
                      <a:r>
                        <a:rPr lang="en-US" dirty="0" smtClean="0"/>
                        <a:t>1/27</a:t>
                      </a:r>
                      <a:endParaRPr lang="en-US" dirty="0"/>
                    </a:p>
                  </a:txBody>
                  <a:tcPr>
                    <a:solidFill>
                      <a:srgbClr val="EAEFF7"/>
                    </a:solidFill>
                  </a:tcPr>
                </a:tc>
                <a:tc>
                  <a:txBody>
                    <a:bodyPr/>
                    <a:lstStyle/>
                    <a:p>
                      <a:r>
                        <a:rPr lang="en-US" dirty="0" smtClean="0"/>
                        <a:t>L</a:t>
                      </a:r>
                      <a:r>
                        <a:rPr lang="en-US" baseline="0" dirty="0" smtClean="0"/>
                        <a:t>4</a:t>
                      </a:r>
                      <a:endParaRPr lang="en-US" dirty="0"/>
                    </a:p>
                  </a:txBody>
                  <a:tcPr>
                    <a:solidFill>
                      <a:srgbClr val="EAEFF7"/>
                    </a:solidFill>
                  </a:tcPr>
                </a:tc>
                <a:tc>
                  <a:txBody>
                    <a:bodyPr/>
                    <a:lstStyle/>
                    <a:p>
                      <a:r>
                        <a:rPr lang="en-US" dirty="0" smtClean="0"/>
                        <a:t>A4 due before L5</a:t>
                      </a:r>
                      <a:endParaRPr lang="en-US" dirty="0"/>
                    </a:p>
                  </a:txBody>
                  <a:tcPr>
                    <a:solidFill>
                      <a:srgbClr val="EAEFF7"/>
                    </a:solidFill>
                  </a:tcPr>
                </a:tc>
              </a:tr>
              <a:tr h="351826">
                <a:tc>
                  <a:txBody>
                    <a:bodyPr/>
                    <a:lstStyle/>
                    <a:p>
                      <a:r>
                        <a:rPr lang="en-US" dirty="0" smtClean="0"/>
                        <a:t>2/3</a:t>
                      </a:r>
                      <a:endParaRPr lang="en-US" dirty="0"/>
                    </a:p>
                  </a:txBody>
                  <a:tcPr>
                    <a:solidFill>
                      <a:srgbClr val="FFFF00"/>
                    </a:solidFill>
                  </a:tcPr>
                </a:tc>
                <a:tc>
                  <a:txBody>
                    <a:bodyPr/>
                    <a:lstStyle/>
                    <a:p>
                      <a:r>
                        <a:rPr lang="en-US" dirty="0" smtClean="0"/>
                        <a:t>L5</a:t>
                      </a:r>
                      <a:endParaRPr lang="en-US" dirty="0"/>
                    </a:p>
                  </a:txBody>
                  <a:tcPr>
                    <a:solidFill>
                      <a:srgbClr val="FFFF0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A5</a:t>
                      </a:r>
                      <a:r>
                        <a:rPr lang="en-US" baseline="0" dirty="0" smtClean="0"/>
                        <a:t> due before L7,</a:t>
                      </a:r>
                      <a:endParaRPr lang="en-US" dirty="0" smtClean="0"/>
                    </a:p>
                    <a:p>
                      <a:r>
                        <a:rPr lang="en-US" dirty="0" smtClean="0"/>
                        <a:t>Project due before</a:t>
                      </a:r>
                      <a:r>
                        <a:rPr lang="en-US" baseline="0" dirty="0" smtClean="0"/>
                        <a:t> L10</a:t>
                      </a:r>
                      <a:endParaRPr lang="en-US" dirty="0" smtClean="0"/>
                    </a:p>
                  </a:txBody>
                  <a:tcPr>
                    <a:solidFill>
                      <a:srgbClr val="FFFF00"/>
                    </a:solidFill>
                  </a:tcPr>
                </a:tc>
              </a:tr>
              <a:tr h="408250">
                <a:tc>
                  <a:txBody>
                    <a:bodyPr/>
                    <a:lstStyle/>
                    <a:p>
                      <a:r>
                        <a:rPr lang="en-US" dirty="0" smtClean="0"/>
                        <a:t>2/10</a:t>
                      </a:r>
                      <a:endParaRPr lang="en-US" dirty="0"/>
                    </a:p>
                  </a:txBody>
                  <a:tcPr/>
                </a:tc>
                <a:tc>
                  <a:txBody>
                    <a:bodyPr/>
                    <a:lstStyle/>
                    <a:p>
                      <a:r>
                        <a:rPr lang="en-US" smtClean="0"/>
                        <a:t>Holiday</a:t>
                      </a:r>
                      <a:r>
                        <a:rPr lang="en-US" baseline="0" smtClean="0"/>
                        <a:t> – enjoy!</a:t>
                      </a:r>
                      <a:endParaRPr lang="en-US" dirty="0"/>
                    </a:p>
                  </a:txBody>
                  <a:tcPr/>
                </a:tc>
                <a:tc>
                  <a:txBody>
                    <a:bodyPr/>
                    <a:lstStyle/>
                    <a:p>
                      <a:endParaRPr lang="en-US"/>
                    </a:p>
                  </a:txBody>
                  <a:tcPr/>
                </a:tc>
              </a:tr>
              <a:tr h="351826">
                <a:tc>
                  <a:txBody>
                    <a:bodyPr/>
                    <a:lstStyle/>
                    <a:p>
                      <a:r>
                        <a:rPr lang="en-US" dirty="0" smtClean="0"/>
                        <a:t>2/17</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L6</a:t>
                      </a:r>
                    </a:p>
                  </a:txBody>
                  <a:tcPr>
                    <a:solidFill>
                      <a:srgbClr val="D2DEEF"/>
                    </a:solidFill>
                  </a:tcPr>
                </a:tc>
                <a:tc>
                  <a:txBody>
                    <a:bodyPr/>
                    <a:lstStyle/>
                    <a:p>
                      <a:endParaRPr lang="en-US"/>
                    </a:p>
                  </a:txBody>
                  <a:tcPr/>
                </a:tc>
              </a:tr>
              <a:tr h="351826">
                <a:tc>
                  <a:txBody>
                    <a:bodyPr/>
                    <a:lstStyle/>
                    <a:p>
                      <a:r>
                        <a:rPr lang="en-US" dirty="0" smtClean="0"/>
                        <a:t>2/24</a:t>
                      </a:r>
                      <a:endParaRPr lang="en-US" dirty="0"/>
                    </a:p>
                  </a:txBody>
                  <a:tcPr/>
                </a:tc>
                <a:tc>
                  <a:txBody>
                    <a:bodyPr/>
                    <a:lstStyle/>
                    <a:p>
                      <a:r>
                        <a:rPr lang="en-US" dirty="0" smtClean="0"/>
                        <a:t>L7</a:t>
                      </a:r>
                      <a:endParaRPr lang="en-US" dirty="0"/>
                    </a:p>
                  </a:txBody>
                  <a:tcPr/>
                </a:tc>
                <a:tc>
                  <a:txBody>
                    <a:bodyPr/>
                    <a:lstStyle/>
                    <a:p>
                      <a:endParaRPr lang="en-US" dirty="0"/>
                    </a:p>
                  </a:txBody>
                  <a:tcPr/>
                </a:tc>
              </a:tr>
              <a:tr h="351826">
                <a:tc>
                  <a:txBody>
                    <a:bodyPr/>
                    <a:lstStyle/>
                    <a:p>
                      <a:r>
                        <a:rPr lang="en-US" dirty="0" smtClean="0"/>
                        <a:t>3/2</a:t>
                      </a:r>
                      <a:endParaRPr lang="en-US" dirty="0"/>
                    </a:p>
                  </a:txBody>
                  <a:tcPr/>
                </a:tc>
                <a:tc>
                  <a:txBody>
                    <a:bodyPr/>
                    <a:lstStyle/>
                    <a:p>
                      <a:r>
                        <a:rPr lang="en-US" dirty="0" smtClean="0"/>
                        <a:t>L8</a:t>
                      </a:r>
                      <a:endParaRPr lang="en-US" dirty="0"/>
                    </a:p>
                  </a:txBody>
                  <a:tcPr/>
                </a:tc>
                <a:tc>
                  <a:txBody>
                    <a:bodyPr/>
                    <a:lstStyle/>
                    <a:p>
                      <a:endParaRPr lang="en-US" dirty="0"/>
                    </a:p>
                  </a:txBody>
                  <a:tcPr/>
                </a:tc>
              </a:tr>
              <a:tr h="351826">
                <a:tc>
                  <a:txBody>
                    <a:bodyPr/>
                    <a:lstStyle/>
                    <a:p>
                      <a:r>
                        <a:rPr lang="en-US" dirty="0" smtClean="0"/>
                        <a:t>3/9</a:t>
                      </a:r>
                      <a:endParaRPr lang="en-US" dirty="0"/>
                    </a:p>
                  </a:txBody>
                  <a:tcPr>
                    <a:solidFill>
                      <a:srgbClr val="EAEFF7"/>
                    </a:solidFill>
                  </a:tcPr>
                </a:tc>
                <a:tc>
                  <a:txBody>
                    <a:bodyPr/>
                    <a:lstStyle/>
                    <a:p>
                      <a:r>
                        <a:rPr lang="en-US" dirty="0" smtClean="0"/>
                        <a:t>L9</a:t>
                      </a:r>
                      <a:endParaRPr lang="en-US" dirty="0"/>
                    </a:p>
                  </a:txBody>
                  <a:tcPr/>
                </a:tc>
                <a:tc>
                  <a:txBody>
                    <a:bodyPr/>
                    <a:lstStyle/>
                    <a:p>
                      <a:endParaRPr lang="en-US" dirty="0"/>
                    </a:p>
                  </a:txBody>
                  <a:tcPr/>
                </a:tc>
              </a:tr>
              <a:tr h="351826">
                <a:tc>
                  <a:txBody>
                    <a:bodyPr/>
                    <a:lstStyle/>
                    <a:p>
                      <a:r>
                        <a:rPr lang="en-US" dirty="0" smtClean="0"/>
                        <a:t>3/16</a:t>
                      </a:r>
                      <a:endParaRPr lang="en-US" dirty="0"/>
                    </a:p>
                  </a:txBody>
                  <a:tcPr>
                    <a:solidFill>
                      <a:srgbClr val="D2DEEF"/>
                    </a:solidFill>
                  </a:tcPr>
                </a:tc>
                <a:tc>
                  <a:txBody>
                    <a:bodyPr/>
                    <a:lstStyle/>
                    <a:p>
                      <a:r>
                        <a:rPr lang="en-US" dirty="0" smtClean="0"/>
                        <a:t>L10 – Student presentations</a:t>
                      </a:r>
                      <a:endParaRPr lang="en-US" dirty="0"/>
                    </a:p>
                  </a:txBody>
                  <a:tcPr/>
                </a:tc>
                <a:tc>
                  <a:txBody>
                    <a:bodyPr/>
                    <a:lstStyle/>
                    <a:p>
                      <a:endParaRPr lang="en-US" dirty="0"/>
                    </a:p>
                  </a:txBody>
                  <a:tcPr/>
                </a:tc>
              </a:tr>
            </a:tbl>
          </a:graphicData>
        </a:graphic>
      </p:graphicFrame>
      <p:sp>
        <p:nvSpPr>
          <p:cNvPr id="4" name="Slide Number Placeholder 3"/>
          <p:cNvSpPr>
            <a:spLocks noGrp="1"/>
          </p:cNvSpPr>
          <p:nvPr>
            <p:ph type="sldNum" sz="quarter" idx="12"/>
          </p:nvPr>
        </p:nvSpPr>
        <p:spPr/>
        <p:txBody>
          <a:bodyPr/>
          <a:lstStyle/>
          <a:p>
            <a:fld id="{F9E463A4-CC55-4EB3-8549-8876C08BF813}" type="slidenum">
              <a:rPr lang="en-US" smtClean="0"/>
              <a:t>2</a:t>
            </a:fld>
            <a:endParaRPr lang="en-US" dirty="0"/>
          </a:p>
        </p:txBody>
      </p:sp>
      <p:sp>
        <p:nvSpPr>
          <p:cNvPr id="6" name="TextBox 5"/>
          <p:cNvSpPr txBox="1"/>
          <p:nvPr/>
        </p:nvSpPr>
        <p:spPr>
          <a:xfrm>
            <a:off x="914400" y="5880100"/>
            <a:ext cx="4762009" cy="369332"/>
          </a:xfrm>
          <a:prstGeom prst="rect">
            <a:avLst/>
          </a:prstGeom>
          <a:noFill/>
        </p:spPr>
        <p:txBody>
          <a:bodyPr wrap="none" rtlCol="0">
            <a:spAutoFit/>
          </a:bodyPr>
          <a:lstStyle/>
          <a:p>
            <a:r>
              <a:rPr lang="en-US" dirty="0" smtClean="0"/>
              <a:t>* Assignments are due Sunday night at 11:59 PM</a:t>
            </a:r>
            <a:endParaRPr lang="en-US" dirty="0"/>
          </a:p>
        </p:txBody>
      </p:sp>
    </p:spTree>
    <p:extLst>
      <p:ext uri="{BB962C8B-B14F-4D97-AF65-F5344CB8AC3E}">
        <p14:creationId xmlns:p14="http://schemas.microsoft.com/office/powerpoint/2010/main" val="335233860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I2C</a:t>
            </a:r>
            <a:endParaRPr lang="en-US" dirty="0"/>
          </a:p>
        </p:txBody>
      </p:sp>
      <p:sp>
        <p:nvSpPr>
          <p:cNvPr id="3" name="Content Placeholder 2"/>
          <p:cNvSpPr>
            <a:spLocks noGrp="1"/>
          </p:cNvSpPr>
          <p:nvPr>
            <p:ph idx="1"/>
          </p:nvPr>
        </p:nvSpPr>
        <p:spPr>
          <a:xfrm>
            <a:off x="838200" y="1989580"/>
            <a:ext cx="10294257" cy="4351338"/>
          </a:xfrm>
        </p:spPr>
        <p:txBody>
          <a:bodyPr>
            <a:normAutofit fontScale="92500"/>
          </a:bodyPr>
          <a:lstStyle/>
          <a:p>
            <a:pPr marL="0" indent="0">
              <a:buNone/>
            </a:pPr>
            <a:r>
              <a:rPr lang="en-US" sz="2400" b="1" dirty="0" smtClean="0"/>
              <a:t>Overview of I2C data transmission</a:t>
            </a:r>
          </a:p>
          <a:p>
            <a:pPr marL="514350" indent="-514350">
              <a:buFont typeface="+mj-lt"/>
              <a:buAutoNum type="arabicPeriod"/>
            </a:pPr>
            <a:r>
              <a:rPr lang="en-US" sz="2400" b="1" dirty="0" smtClean="0">
                <a:solidFill>
                  <a:srgbClr val="FFD737"/>
                </a:solidFill>
                <a:effectLst>
                  <a:outerShdw blurRad="38100" dist="38100" dir="2700000" algn="tl">
                    <a:srgbClr val="000000">
                      <a:alpha val="43137"/>
                    </a:srgbClr>
                  </a:outerShdw>
                </a:effectLst>
              </a:rPr>
              <a:t>Start Bit S</a:t>
            </a:r>
            <a:r>
              <a:rPr lang="en-US" sz="2400" b="1" dirty="0" smtClean="0"/>
              <a:t>: </a:t>
            </a:r>
            <a:r>
              <a:rPr lang="en-US" sz="2400" dirty="0" smtClean="0"/>
              <a:t>Master initiates transmission with a start bit:</a:t>
            </a:r>
          </a:p>
          <a:p>
            <a:pPr lvl="1"/>
            <a:r>
              <a:rPr lang="en-US" dirty="0" smtClean="0"/>
              <a:t>while clock (SCL) is idle (high), Master pulls data (SDA) low</a:t>
            </a:r>
          </a:p>
          <a:p>
            <a:pPr marL="514350" indent="-514350">
              <a:buFont typeface="+mj-lt"/>
              <a:buAutoNum type="arabicPeriod"/>
            </a:pPr>
            <a:r>
              <a:rPr lang="en-US" sz="2400" dirty="0" smtClean="0"/>
              <a:t>Clock pulses are then initiated</a:t>
            </a:r>
            <a:endParaRPr lang="en-US" sz="2400" dirty="0"/>
          </a:p>
          <a:p>
            <a:pPr marL="514350" indent="-514350">
              <a:buFont typeface="+mj-lt"/>
              <a:buAutoNum type="arabicPeriod"/>
            </a:pPr>
            <a:r>
              <a:rPr lang="en-US" sz="2400" b="1" dirty="0" smtClean="0">
                <a:solidFill>
                  <a:srgbClr val="628FD4"/>
                </a:solidFill>
                <a:effectLst>
                  <a:outerShdw blurRad="38100" dist="38100" dir="2700000" algn="tl">
                    <a:srgbClr val="000000">
                      <a:alpha val="43137"/>
                    </a:srgbClr>
                  </a:outerShdw>
                </a:effectLst>
              </a:rPr>
              <a:t>Set data</a:t>
            </a:r>
            <a:r>
              <a:rPr lang="en-US" sz="2400" dirty="0" smtClean="0"/>
              <a:t>: Falling SCL edge triggers first SDA bit to be </a:t>
            </a:r>
            <a:r>
              <a:rPr lang="en-US" sz="2400" b="1" dirty="0" smtClean="0"/>
              <a:t>set while clock is low </a:t>
            </a:r>
            <a:r>
              <a:rPr lang="en-US" sz="2400" dirty="0" smtClean="0"/>
              <a:t>(</a:t>
            </a:r>
            <a:r>
              <a:rPr lang="en-US" sz="2400" b="1" dirty="0" smtClean="0">
                <a:solidFill>
                  <a:srgbClr val="628FD4"/>
                </a:solidFill>
                <a:effectLst>
                  <a:outerShdw blurRad="38100" dist="38100" dir="2700000" algn="tl">
                    <a:srgbClr val="000000">
                      <a:alpha val="43137"/>
                    </a:srgbClr>
                  </a:outerShdw>
                </a:effectLst>
              </a:rPr>
              <a:t>blue region</a:t>
            </a:r>
            <a:r>
              <a:rPr lang="en-US" sz="2400" dirty="0" smtClean="0"/>
              <a:t>)</a:t>
            </a:r>
          </a:p>
          <a:p>
            <a:pPr marL="514350" indent="-514350">
              <a:buFont typeface="+mj-lt"/>
              <a:buAutoNum type="arabicPeriod"/>
            </a:pPr>
            <a:r>
              <a:rPr lang="en-US" sz="2400" b="1" dirty="0" smtClean="0">
                <a:solidFill>
                  <a:srgbClr val="BCDD37"/>
                </a:solidFill>
                <a:effectLst>
                  <a:outerShdw blurRad="38100" dist="38100" dir="2700000" algn="tl">
                    <a:srgbClr val="000000">
                      <a:alpha val="43137"/>
                    </a:srgbClr>
                  </a:outerShdw>
                </a:effectLst>
              </a:rPr>
              <a:t>Sample data</a:t>
            </a:r>
            <a:r>
              <a:rPr lang="en-US" sz="2400" dirty="0" smtClean="0"/>
              <a:t>: Clock pulses high at which point bit </a:t>
            </a:r>
            <a:r>
              <a:rPr lang="en-US" sz="2400" dirty="0" smtClean="0">
                <a:solidFill>
                  <a:srgbClr val="BCDD37"/>
                </a:solidFill>
                <a:effectLst>
                  <a:outerShdw blurRad="38100" dist="38100" dir="2700000" algn="tl">
                    <a:srgbClr val="000000">
                      <a:alpha val="43137"/>
                    </a:srgbClr>
                  </a:outerShdw>
                </a:effectLst>
              </a:rPr>
              <a:t>B1</a:t>
            </a:r>
            <a:r>
              <a:rPr lang="en-US" sz="2400" dirty="0" smtClean="0"/>
              <a:t> is sampled (received)</a:t>
            </a:r>
          </a:p>
          <a:p>
            <a:pPr marL="514350" indent="-514350">
              <a:buFont typeface="+mj-lt"/>
              <a:buAutoNum type="arabicPeriod"/>
            </a:pPr>
            <a:r>
              <a:rPr lang="en-US" sz="2400" dirty="0" smtClean="0"/>
              <a:t>Clock continues to pulse and SDA transmits 1 bit per pulse. Bits are set in </a:t>
            </a:r>
            <a:r>
              <a:rPr lang="en-US" sz="2400" b="1" dirty="0">
                <a:solidFill>
                  <a:srgbClr val="628FD4"/>
                </a:solidFill>
                <a:effectLst>
                  <a:outerShdw blurRad="38100" dist="38100" dir="2700000" algn="tl">
                    <a:srgbClr val="000000">
                      <a:alpha val="43137"/>
                    </a:srgbClr>
                  </a:outerShdw>
                </a:effectLst>
              </a:rPr>
              <a:t>blue </a:t>
            </a:r>
            <a:r>
              <a:rPr lang="en-US" sz="2400" b="1" dirty="0" smtClean="0">
                <a:solidFill>
                  <a:srgbClr val="628FD4"/>
                </a:solidFill>
                <a:effectLst>
                  <a:outerShdw blurRad="38100" dist="38100" dir="2700000" algn="tl">
                    <a:srgbClr val="000000">
                      <a:alpha val="43137"/>
                    </a:srgbClr>
                  </a:outerShdw>
                </a:effectLst>
              </a:rPr>
              <a:t>regions </a:t>
            </a:r>
            <a:r>
              <a:rPr lang="en-US" sz="2400" dirty="0" smtClean="0"/>
              <a:t>when clock drops low and sampled in </a:t>
            </a:r>
            <a:r>
              <a:rPr lang="en-US" sz="2400" dirty="0" smtClean="0">
                <a:solidFill>
                  <a:srgbClr val="BCDD37"/>
                </a:solidFill>
                <a:effectLst>
                  <a:outerShdw blurRad="38100" dist="38100" dir="2700000" algn="tl">
                    <a:srgbClr val="000000">
                      <a:alpha val="43137"/>
                    </a:srgbClr>
                  </a:outerShdw>
                </a:effectLst>
              </a:rPr>
              <a:t>green regions </a:t>
            </a:r>
            <a:r>
              <a:rPr lang="en-US" sz="2400" dirty="0" smtClean="0"/>
              <a:t>when clock rises high.</a:t>
            </a:r>
          </a:p>
          <a:p>
            <a:pPr marL="514350" indent="-514350">
              <a:buFont typeface="+mj-lt"/>
              <a:buAutoNum type="arabicPeriod"/>
            </a:pPr>
            <a:r>
              <a:rPr lang="en-US" sz="2400" b="1" dirty="0">
                <a:solidFill>
                  <a:srgbClr val="FFD737"/>
                </a:solidFill>
                <a:effectLst>
                  <a:outerShdw blurRad="38100" dist="38100" dir="2700000" algn="tl">
                    <a:srgbClr val="000000">
                      <a:alpha val="43137"/>
                    </a:srgbClr>
                  </a:outerShdw>
                </a:effectLst>
              </a:rPr>
              <a:t>Stop </a:t>
            </a:r>
            <a:r>
              <a:rPr lang="en-US" sz="2400" b="1" dirty="0" smtClean="0">
                <a:solidFill>
                  <a:srgbClr val="FFD737"/>
                </a:solidFill>
                <a:effectLst>
                  <a:outerShdw blurRad="38100" dist="38100" dir="2700000" algn="tl">
                    <a:srgbClr val="000000">
                      <a:alpha val="43137"/>
                    </a:srgbClr>
                  </a:outerShdw>
                </a:effectLst>
              </a:rPr>
              <a:t>Bit P</a:t>
            </a:r>
            <a:r>
              <a:rPr lang="en-US" sz="2400" b="1" dirty="0" smtClean="0"/>
              <a:t>: </a:t>
            </a:r>
            <a:r>
              <a:rPr lang="en-US" sz="2400" dirty="0" smtClean="0"/>
              <a:t>Master concludes transmission with a stop bit (</a:t>
            </a:r>
            <a:r>
              <a:rPr lang="en-US" sz="2400" b="1" dirty="0" smtClean="0">
                <a:solidFill>
                  <a:srgbClr val="FFD737"/>
                </a:solidFill>
                <a:effectLst>
                  <a:outerShdw blurRad="38100" dist="38100" dir="2700000" algn="tl">
                    <a:srgbClr val="000000">
                      <a:alpha val="43137"/>
                    </a:srgbClr>
                  </a:outerShdw>
                </a:effectLst>
              </a:rPr>
              <a:t>yellow </a:t>
            </a:r>
            <a:r>
              <a:rPr lang="en-US" sz="2400" b="1" dirty="0">
                <a:solidFill>
                  <a:srgbClr val="FFD737"/>
                </a:solidFill>
                <a:effectLst>
                  <a:outerShdw blurRad="38100" dist="38100" dir="2700000" algn="tl">
                    <a:srgbClr val="000000">
                      <a:alpha val="43137"/>
                    </a:srgbClr>
                  </a:outerShdw>
                </a:effectLst>
              </a:rPr>
              <a:t>region P</a:t>
            </a:r>
            <a:r>
              <a:rPr lang="en-US" sz="2400" dirty="0" smtClean="0"/>
              <a:t>):</a:t>
            </a:r>
            <a:endParaRPr lang="en-US" sz="2400" b="1" dirty="0" smtClean="0"/>
          </a:p>
          <a:p>
            <a:pPr lvl="1"/>
            <a:r>
              <a:rPr lang="en-US" dirty="0" smtClean="0"/>
              <a:t> while clock (SCL) is idle (high), Master allows data (SDA) to go high</a:t>
            </a:r>
          </a:p>
        </p:txBody>
      </p:sp>
      <p:sp>
        <p:nvSpPr>
          <p:cNvPr id="4" name="Slide Number Placeholder 3"/>
          <p:cNvSpPr>
            <a:spLocks noGrp="1"/>
          </p:cNvSpPr>
          <p:nvPr>
            <p:ph type="sldNum" sz="quarter" idx="12"/>
          </p:nvPr>
        </p:nvSpPr>
        <p:spPr/>
        <p:txBody>
          <a:bodyPr/>
          <a:lstStyle/>
          <a:p>
            <a:fld id="{F9E463A4-CC55-4EB3-8549-8876C08BF813}" type="slidenum">
              <a:rPr lang="en-US" smtClean="0"/>
              <a:t>20</a:t>
            </a:fld>
            <a:endParaRPr lang="en-US" dirty="0"/>
          </a:p>
        </p:txBody>
      </p:sp>
      <p:pic>
        <p:nvPicPr>
          <p:cNvPr id="8" name="Picture 7"/>
          <p:cNvPicPr>
            <a:picLocks noChangeAspect="1"/>
          </p:cNvPicPr>
          <p:nvPr/>
        </p:nvPicPr>
        <p:blipFill>
          <a:blip r:embed="rId2"/>
          <a:stretch>
            <a:fillRect/>
          </a:stretch>
        </p:blipFill>
        <p:spPr>
          <a:xfrm>
            <a:off x="2184812" y="506439"/>
            <a:ext cx="9063759" cy="146771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80104483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I2C</a:t>
            </a:r>
            <a:endParaRPr lang="en-US" dirty="0"/>
          </a:p>
        </p:txBody>
      </p:sp>
      <p:sp>
        <p:nvSpPr>
          <p:cNvPr id="3" name="Content Placeholder 2"/>
          <p:cNvSpPr>
            <a:spLocks noGrp="1"/>
          </p:cNvSpPr>
          <p:nvPr>
            <p:ph idx="1"/>
          </p:nvPr>
        </p:nvSpPr>
        <p:spPr>
          <a:xfrm>
            <a:off x="838200" y="1448254"/>
            <a:ext cx="10515600" cy="496660"/>
          </a:xfrm>
        </p:spPr>
        <p:txBody>
          <a:bodyPr>
            <a:normAutofit/>
          </a:bodyPr>
          <a:lstStyle/>
          <a:p>
            <a:pPr marL="0" indent="0">
              <a:buNone/>
            </a:pPr>
            <a:r>
              <a:rPr lang="en-US" b="1" dirty="0" smtClean="0"/>
              <a:t>Write to Slave</a:t>
            </a:r>
          </a:p>
          <a:p>
            <a:pPr marL="0" indent="0">
              <a:buNone/>
            </a:pPr>
            <a:endParaRPr lang="en-US" dirty="0" smtClean="0"/>
          </a:p>
          <a:p>
            <a:pPr lvl="1"/>
            <a:endParaRPr lang="en-US" dirty="0"/>
          </a:p>
        </p:txBody>
      </p:sp>
      <p:sp>
        <p:nvSpPr>
          <p:cNvPr id="4" name="Slide Number Placeholder 3"/>
          <p:cNvSpPr>
            <a:spLocks noGrp="1"/>
          </p:cNvSpPr>
          <p:nvPr>
            <p:ph type="sldNum" sz="quarter" idx="12"/>
          </p:nvPr>
        </p:nvSpPr>
        <p:spPr/>
        <p:txBody>
          <a:bodyPr/>
          <a:lstStyle/>
          <a:p>
            <a:fld id="{F9E463A4-CC55-4EB3-8549-8876C08BF813}" type="slidenum">
              <a:rPr lang="en-US" smtClean="0"/>
              <a:t>21</a:t>
            </a:fld>
            <a:endParaRPr lang="en-US" dirty="0"/>
          </a:p>
        </p:txBody>
      </p:sp>
      <p:pic>
        <p:nvPicPr>
          <p:cNvPr id="5" name="Picture 4"/>
          <p:cNvPicPr>
            <a:picLocks noChangeAspect="1"/>
          </p:cNvPicPr>
          <p:nvPr/>
        </p:nvPicPr>
        <p:blipFill>
          <a:blip r:embed="rId2"/>
          <a:stretch>
            <a:fillRect/>
          </a:stretch>
        </p:blipFill>
        <p:spPr>
          <a:xfrm>
            <a:off x="838200" y="2098219"/>
            <a:ext cx="8813069" cy="688521"/>
          </a:xfrm>
          <a:prstGeom prst="rect">
            <a:avLst/>
          </a:prstGeom>
        </p:spPr>
      </p:pic>
      <p:sp>
        <p:nvSpPr>
          <p:cNvPr id="8" name="TextBox 7"/>
          <p:cNvSpPr txBox="1"/>
          <p:nvPr/>
        </p:nvSpPr>
        <p:spPr>
          <a:xfrm>
            <a:off x="838200" y="3028043"/>
            <a:ext cx="7129837" cy="2677656"/>
          </a:xfrm>
          <a:prstGeom prst="rect">
            <a:avLst/>
          </a:prstGeom>
          <a:noFill/>
        </p:spPr>
        <p:txBody>
          <a:bodyPr wrap="none" rtlCol="0">
            <a:spAutoFit/>
          </a:bodyPr>
          <a:lstStyle/>
          <a:p>
            <a:r>
              <a:rPr lang="en-US" sz="2400" dirty="0" smtClean="0"/>
              <a:t>S=Start bit</a:t>
            </a:r>
          </a:p>
          <a:p>
            <a:r>
              <a:rPr lang="en-US" sz="2400" dirty="0" smtClean="0"/>
              <a:t>SLAVE ADDRESS=7-bit address</a:t>
            </a:r>
          </a:p>
          <a:p>
            <a:r>
              <a:rPr lang="en-US" sz="2400" dirty="0" smtClean="0"/>
              <a:t>Command bit = </a:t>
            </a:r>
            <a:r>
              <a:rPr lang="en-US" sz="2400" b="1" dirty="0" smtClean="0"/>
              <a:t>0 for write</a:t>
            </a:r>
          </a:p>
          <a:p>
            <a:r>
              <a:rPr lang="en-US" sz="2400" dirty="0" smtClean="0"/>
              <a:t>A=ACK=0 returned by Slave to Master</a:t>
            </a:r>
          </a:p>
          <a:p>
            <a:r>
              <a:rPr lang="en-US" sz="2400" dirty="0" smtClean="0"/>
              <a:t>DATA= 8 bits … multiple bytes may be written by master</a:t>
            </a:r>
          </a:p>
          <a:p>
            <a:r>
              <a:rPr lang="en-US" sz="2400" dirty="0" smtClean="0"/>
              <a:t>A/A= ACK/NACK, NACK indicates problem, can resend</a:t>
            </a:r>
          </a:p>
          <a:p>
            <a:r>
              <a:rPr lang="en-US" sz="2400" dirty="0" smtClean="0"/>
              <a:t>P=Stop bit</a:t>
            </a:r>
            <a:endParaRPr lang="en-US" sz="2400" dirty="0"/>
          </a:p>
        </p:txBody>
      </p:sp>
      <p:sp>
        <p:nvSpPr>
          <p:cNvPr id="9" name="Rectangle 8"/>
          <p:cNvSpPr/>
          <p:nvPr/>
        </p:nvSpPr>
        <p:spPr>
          <a:xfrm>
            <a:off x="7445828" y="3236006"/>
            <a:ext cx="391886" cy="436108"/>
          </a:xfrm>
          <a:prstGeom prst="rect">
            <a:avLst/>
          </a:prstGeom>
          <a:solidFill>
            <a:srgbClr val="CCCCCC"/>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p:nvSpPr>
        <p:spPr>
          <a:xfrm>
            <a:off x="8016462" y="3298525"/>
            <a:ext cx="1634807" cy="369332"/>
          </a:xfrm>
          <a:prstGeom prst="rect">
            <a:avLst/>
          </a:prstGeom>
          <a:noFill/>
        </p:spPr>
        <p:txBody>
          <a:bodyPr wrap="none" rtlCol="0">
            <a:spAutoFit/>
          </a:bodyPr>
          <a:lstStyle/>
          <a:p>
            <a:r>
              <a:rPr lang="en-US" dirty="0" smtClean="0"/>
              <a:t>Master to Slave</a:t>
            </a:r>
            <a:endParaRPr lang="en-US" dirty="0"/>
          </a:p>
        </p:txBody>
      </p:sp>
      <p:sp>
        <p:nvSpPr>
          <p:cNvPr id="11" name="Rectangle 10"/>
          <p:cNvSpPr/>
          <p:nvPr/>
        </p:nvSpPr>
        <p:spPr>
          <a:xfrm>
            <a:off x="7445828" y="3882400"/>
            <a:ext cx="391886" cy="436108"/>
          </a:xfrm>
          <a:prstGeom prst="rect">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Box 11"/>
          <p:cNvSpPr txBox="1"/>
          <p:nvPr/>
        </p:nvSpPr>
        <p:spPr>
          <a:xfrm>
            <a:off x="8016462" y="3944919"/>
            <a:ext cx="1634807" cy="369332"/>
          </a:xfrm>
          <a:prstGeom prst="rect">
            <a:avLst/>
          </a:prstGeom>
          <a:noFill/>
        </p:spPr>
        <p:txBody>
          <a:bodyPr wrap="none" rtlCol="0">
            <a:spAutoFit/>
          </a:bodyPr>
          <a:lstStyle/>
          <a:p>
            <a:r>
              <a:rPr lang="en-US" dirty="0" smtClean="0"/>
              <a:t>Slave to Master</a:t>
            </a:r>
            <a:endParaRPr lang="en-US" dirty="0"/>
          </a:p>
        </p:txBody>
      </p:sp>
      <p:cxnSp>
        <p:nvCxnSpPr>
          <p:cNvPr id="15" name="Straight Connector 14"/>
          <p:cNvCxnSpPr/>
          <p:nvPr/>
        </p:nvCxnSpPr>
        <p:spPr>
          <a:xfrm>
            <a:off x="1226458" y="4992738"/>
            <a:ext cx="160382" cy="162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9342709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I2C</a:t>
            </a:r>
            <a:endParaRPr lang="en-US" dirty="0"/>
          </a:p>
        </p:txBody>
      </p:sp>
      <p:sp>
        <p:nvSpPr>
          <p:cNvPr id="3" name="Content Placeholder 2"/>
          <p:cNvSpPr>
            <a:spLocks noGrp="1"/>
          </p:cNvSpPr>
          <p:nvPr>
            <p:ph idx="1"/>
          </p:nvPr>
        </p:nvSpPr>
        <p:spPr>
          <a:xfrm>
            <a:off x="838200" y="1448254"/>
            <a:ext cx="10515600" cy="496660"/>
          </a:xfrm>
        </p:spPr>
        <p:txBody>
          <a:bodyPr>
            <a:normAutofit/>
          </a:bodyPr>
          <a:lstStyle/>
          <a:p>
            <a:pPr marL="0" indent="0">
              <a:buNone/>
            </a:pPr>
            <a:r>
              <a:rPr lang="en-US" b="1" dirty="0" smtClean="0"/>
              <a:t>Read from Slave – direct read</a:t>
            </a:r>
          </a:p>
          <a:p>
            <a:pPr marL="0" indent="0">
              <a:buNone/>
            </a:pPr>
            <a:endParaRPr lang="en-US" dirty="0" smtClean="0"/>
          </a:p>
          <a:p>
            <a:pPr lvl="1"/>
            <a:endParaRPr lang="en-US" dirty="0"/>
          </a:p>
        </p:txBody>
      </p:sp>
      <p:sp>
        <p:nvSpPr>
          <p:cNvPr id="4" name="Slide Number Placeholder 3"/>
          <p:cNvSpPr>
            <a:spLocks noGrp="1"/>
          </p:cNvSpPr>
          <p:nvPr>
            <p:ph type="sldNum" sz="quarter" idx="12"/>
          </p:nvPr>
        </p:nvSpPr>
        <p:spPr/>
        <p:txBody>
          <a:bodyPr/>
          <a:lstStyle/>
          <a:p>
            <a:fld id="{F9E463A4-CC55-4EB3-8549-8876C08BF813}" type="slidenum">
              <a:rPr lang="en-US" smtClean="0"/>
              <a:t>22</a:t>
            </a:fld>
            <a:endParaRPr lang="en-US" dirty="0"/>
          </a:p>
        </p:txBody>
      </p:sp>
      <p:sp>
        <p:nvSpPr>
          <p:cNvPr id="8" name="TextBox 7"/>
          <p:cNvSpPr txBox="1"/>
          <p:nvPr/>
        </p:nvSpPr>
        <p:spPr>
          <a:xfrm>
            <a:off x="838200" y="3028043"/>
            <a:ext cx="5477846" cy="2308324"/>
          </a:xfrm>
          <a:prstGeom prst="rect">
            <a:avLst/>
          </a:prstGeom>
          <a:noFill/>
        </p:spPr>
        <p:txBody>
          <a:bodyPr wrap="none" rtlCol="0">
            <a:spAutoFit/>
          </a:bodyPr>
          <a:lstStyle/>
          <a:p>
            <a:r>
              <a:rPr lang="en-US" sz="2400" dirty="0" smtClean="0"/>
              <a:t>S=Start bit</a:t>
            </a:r>
          </a:p>
          <a:p>
            <a:r>
              <a:rPr lang="en-US" sz="2400" dirty="0" smtClean="0"/>
              <a:t>SLAVE ADDRESS=7-bit address</a:t>
            </a:r>
          </a:p>
          <a:p>
            <a:r>
              <a:rPr lang="en-US" sz="2400" dirty="0" smtClean="0"/>
              <a:t>R/W = Command bit = </a:t>
            </a:r>
            <a:r>
              <a:rPr lang="en-US" sz="2400" b="1" dirty="0" smtClean="0"/>
              <a:t>1 for read</a:t>
            </a:r>
          </a:p>
          <a:p>
            <a:r>
              <a:rPr lang="en-US" sz="2400" dirty="0" smtClean="0"/>
              <a:t>DATA= 8 bits … multiple bytes may be read</a:t>
            </a:r>
          </a:p>
          <a:p>
            <a:r>
              <a:rPr lang="en-US" sz="2400" dirty="0" smtClean="0"/>
              <a:t>A/A = ACK/NACK from receiver</a:t>
            </a:r>
          </a:p>
          <a:p>
            <a:r>
              <a:rPr lang="en-US" sz="2400" dirty="0" smtClean="0"/>
              <a:t>P=Stop bit</a:t>
            </a:r>
            <a:endParaRPr lang="en-US" sz="2400" dirty="0"/>
          </a:p>
        </p:txBody>
      </p:sp>
      <p:pic>
        <p:nvPicPr>
          <p:cNvPr id="6" name="Picture 5"/>
          <p:cNvPicPr>
            <a:picLocks noChangeAspect="1"/>
          </p:cNvPicPr>
          <p:nvPr/>
        </p:nvPicPr>
        <p:blipFill>
          <a:blip r:embed="rId2"/>
          <a:stretch>
            <a:fillRect/>
          </a:stretch>
        </p:blipFill>
        <p:spPr>
          <a:xfrm>
            <a:off x="838199" y="2096404"/>
            <a:ext cx="8794887" cy="677413"/>
          </a:xfrm>
          <a:prstGeom prst="rect">
            <a:avLst/>
          </a:prstGeom>
        </p:spPr>
      </p:pic>
      <p:sp>
        <p:nvSpPr>
          <p:cNvPr id="9" name="Rectangle 8"/>
          <p:cNvSpPr/>
          <p:nvPr/>
        </p:nvSpPr>
        <p:spPr>
          <a:xfrm>
            <a:off x="7445828" y="3236006"/>
            <a:ext cx="391886" cy="436108"/>
          </a:xfrm>
          <a:prstGeom prst="rect">
            <a:avLst/>
          </a:prstGeom>
          <a:solidFill>
            <a:srgbClr val="CCCCCC"/>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p:nvSpPr>
        <p:spPr>
          <a:xfrm>
            <a:off x="8016462" y="3298525"/>
            <a:ext cx="1634807" cy="369332"/>
          </a:xfrm>
          <a:prstGeom prst="rect">
            <a:avLst/>
          </a:prstGeom>
          <a:noFill/>
        </p:spPr>
        <p:txBody>
          <a:bodyPr wrap="none" rtlCol="0">
            <a:spAutoFit/>
          </a:bodyPr>
          <a:lstStyle/>
          <a:p>
            <a:r>
              <a:rPr lang="en-US" dirty="0" smtClean="0"/>
              <a:t>Master to Slave</a:t>
            </a:r>
            <a:endParaRPr lang="en-US" dirty="0"/>
          </a:p>
        </p:txBody>
      </p:sp>
      <p:sp>
        <p:nvSpPr>
          <p:cNvPr id="11" name="Rectangle 10"/>
          <p:cNvSpPr/>
          <p:nvPr/>
        </p:nvSpPr>
        <p:spPr>
          <a:xfrm>
            <a:off x="7445828" y="3882400"/>
            <a:ext cx="391886" cy="436108"/>
          </a:xfrm>
          <a:prstGeom prst="rect">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Box 11"/>
          <p:cNvSpPr txBox="1"/>
          <p:nvPr/>
        </p:nvSpPr>
        <p:spPr>
          <a:xfrm>
            <a:off x="8016462" y="3944919"/>
            <a:ext cx="1634807" cy="369332"/>
          </a:xfrm>
          <a:prstGeom prst="rect">
            <a:avLst/>
          </a:prstGeom>
          <a:noFill/>
        </p:spPr>
        <p:txBody>
          <a:bodyPr wrap="none" rtlCol="0">
            <a:spAutoFit/>
          </a:bodyPr>
          <a:lstStyle/>
          <a:p>
            <a:r>
              <a:rPr lang="en-US" dirty="0" smtClean="0"/>
              <a:t>Slave to Master</a:t>
            </a:r>
            <a:endParaRPr lang="en-US" dirty="0"/>
          </a:p>
        </p:txBody>
      </p:sp>
      <p:cxnSp>
        <p:nvCxnSpPr>
          <p:cNvPr id="13" name="Straight Connector 12"/>
          <p:cNvCxnSpPr/>
          <p:nvPr/>
        </p:nvCxnSpPr>
        <p:spPr>
          <a:xfrm>
            <a:off x="1204686" y="3882400"/>
            <a:ext cx="3048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226458" y="4600858"/>
            <a:ext cx="160382" cy="162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1474008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I2C</a:t>
            </a:r>
            <a:endParaRPr lang="en-US" dirty="0"/>
          </a:p>
        </p:txBody>
      </p:sp>
      <p:sp>
        <p:nvSpPr>
          <p:cNvPr id="3" name="Content Placeholder 2"/>
          <p:cNvSpPr>
            <a:spLocks noGrp="1"/>
          </p:cNvSpPr>
          <p:nvPr>
            <p:ph idx="1"/>
          </p:nvPr>
        </p:nvSpPr>
        <p:spPr>
          <a:xfrm>
            <a:off x="838200" y="1448254"/>
            <a:ext cx="10515600" cy="496660"/>
          </a:xfrm>
        </p:spPr>
        <p:txBody>
          <a:bodyPr>
            <a:normAutofit/>
          </a:bodyPr>
          <a:lstStyle/>
          <a:p>
            <a:pPr marL="0" indent="0">
              <a:buNone/>
            </a:pPr>
            <a:r>
              <a:rPr lang="en-US" b="1" dirty="0"/>
              <a:t>C</a:t>
            </a:r>
            <a:r>
              <a:rPr lang="en-US" b="1" dirty="0" smtClean="0"/>
              <a:t>ombined format</a:t>
            </a:r>
          </a:p>
          <a:p>
            <a:pPr marL="0" indent="0">
              <a:buNone/>
            </a:pPr>
            <a:endParaRPr lang="en-US" dirty="0" smtClean="0"/>
          </a:p>
          <a:p>
            <a:pPr lvl="1"/>
            <a:endParaRPr lang="en-US" dirty="0"/>
          </a:p>
        </p:txBody>
      </p:sp>
      <p:sp>
        <p:nvSpPr>
          <p:cNvPr id="4" name="Slide Number Placeholder 3"/>
          <p:cNvSpPr>
            <a:spLocks noGrp="1"/>
          </p:cNvSpPr>
          <p:nvPr>
            <p:ph type="sldNum" sz="quarter" idx="12"/>
          </p:nvPr>
        </p:nvSpPr>
        <p:spPr/>
        <p:txBody>
          <a:bodyPr/>
          <a:lstStyle/>
          <a:p>
            <a:fld id="{F9E463A4-CC55-4EB3-8549-8876C08BF813}" type="slidenum">
              <a:rPr lang="en-US" smtClean="0"/>
              <a:t>23</a:t>
            </a:fld>
            <a:endParaRPr lang="en-US" dirty="0"/>
          </a:p>
        </p:txBody>
      </p:sp>
      <p:sp>
        <p:nvSpPr>
          <p:cNvPr id="8" name="TextBox 7"/>
          <p:cNvSpPr txBox="1"/>
          <p:nvPr/>
        </p:nvSpPr>
        <p:spPr>
          <a:xfrm>
            <a:off x="838200" y="2911928"/>
            <a:ext cx="6054350" cy="3416320"/>
          </a:xfrm>
          <a:prstGeom prst="rect">
            <a:avLst/>
          </a:prstGeom>
          <a:noFill/>
        </p:spPr>
        <p:txBody>
          <a:bodyPr wrap="square" rtlCol="0">
            <a:spAutoFit/>
          </a:bodyPr>
          <a:lstStyle/>
          <a:p>
            <a:pPr marL="342900" indent="-342900">
              <a:buFont typeface="Arial" panose="020B0604020202020204" pitchFamily="34" charset="0"/>
              <a:buChar char="•"/>
            </a:pPr>
            <a:r>
              <a:rPr lang="en-US" sz="2400" b="1" dirty="0" smtClean="0"/>
              <a:t>Sr is a Repeated Start Bit </a:t>
            </a:r>
            <a:r>
              <a:rPr lang="en-US" sz="2400" dirty="0" smtClean="0"/>
              <a:t>which serves to keep the connection open with the Slave</a:t>
            </a:r>
          </a:p>
          <a:p>
            <a:pPr marL="342900" indent="-342900">
              <a:buFont typeface="Arial" panose="020B0604020202020204" pitchFamily="34" charset="0"/>
              <a:buChar char="•"/>
            </a:pPr>
            <a:r>
              <a:rPr lang="en-US" sz="2400" dirty="0" smtClean="0"/>
              <a:t>DATA may consist of any number of bytes from sender with corresponding ACK/NACK from receiver</a:t>
            </a:r>
          </a:p>
          <a:p>
            <a:pPr marL="342900" indent="-342900">
              <a:buFont typeface="Arial" panose="020B0604020202020204" pitchFamily="34" charset="0"/>
              <a:buChar char="•"/>
            </a:pPr>
            <a:r>
              <a:rPr lang="en-US" sz="2400" dirty="0" smtClean="0"/>
              <a:t>Example: to read touch points from our touch panel we first send the address of the register we want to read, then we read the register contents.</a:t>
            </a:r>
          </a:p>
        </p:txBody>
      </p:sp>
      <p:sp>
        <p:nvSpPr>
          <p:cNvPr id="9" name="Rectangle 8"/>
          <p:cNvSpPr/>
          <p:nvPr/>
        </p:nvSpPr>
        <p:spPr>
          <a:xfrm>
            <a:off x="7445828" y="3236006"/>
            <a:ext cx="391886" cy="436108"/>
          </a:xfrm>
          <a:prstGeom prst="rect">
            <a:avLst/>
          </a:prstGeom>
          <a:solidFill>
            <a:srgbClr val="CCCCCC"/>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p:nvSpPr>
        <p:spPr>
          <a:xfrm>
            <a:off x="8016462" y="3298525"/>
            <a:ext cx="1634807" cy="369332"/>
          </a:xfrm>
          <a:prstGeom prst="rect">
            <a:avLst/>
          </a:prstGeom>
          <a:noFill/>
        </p:spPr>
        <p:txBody>
          <a:bodyPr wrap="none" rtlCol="0">
            <a:spAutoFit/>
          </a:bodyPr>
          <a:lstStyle/>
          <a:p>
            <a:r>
              <a:rPr lang="en-US" dirty="0" smtClean="0"/>
              <a:t>Master to Slave</a:t>
            </a:r>
            <a:endParaRPr lang="en-US" dirty="0"/>
          </a:p>
        </p:txBody>
      </p:sp>
      <p:sp>
        <p:nvSpPr>
          <p:cNvPr id="11" name="Rectangle 10"/>
          <p:cNvSpPr/>
          <p:nvPr/>
        </p:nvSpPr>
        <p:spPr>
          <a:xfrm>
            <a:off x="7445828" y="4550061"/>
            <a:ext cx="391886" cy="436108"/>
          </a:xfrm>
          <a:prstGeom prst="rect">
            <a:avLst/>
          </a:prstGeom>
          <a:solidFill>
            <a:srgbClr val="FFD737">
              <a:alpha val="60000"/>
            </a:srgb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Box 11"/>
          <p:cNvSpPr txBox="1"/>
          <p:nvPr/>
        </p:nvSpPr>
        <p:spPr>
          <a:xfrm>
            <a:off x="8016462" y="4612580"/>
            <a:ext cx="3878369" cy="369332"/>
          </a:xfrm>
          <a:prstGeom prst="rect">
            <a:avLst/>
          </a:prstGeom>
          <a:noFill/>
        </p:spPr>
        <p:txBody>
          <a:bodyPr wrap="none" rtlCol="0">
            <a:spAutoFit/>
          </a:bodyPr>
          <a:lstStyle/>
          <a:p>
            <a:r>
              <a:rPr lang="en-US" dirty="0" smtClean="0"/>
              <a:t>Direction depends on preceding R or W</a:t>
            </a:r>
            <a:endParaRPr lang="en-US" dirty="0"/>
          </a:p>
        </p:txBody>
      </p:sp>
      <p:pic>
        <p:nvPicPr>
          <p:cNvPr id="5" name="Picture 4"/>
          <p:cNvPicPr>
            <a:picLocks noChangeAspect="1"/>
          </p:cNvPicPr>
          <p:nvPr/>
        </p:nvPicPr>
        <p:blipFill>
          <a:blip r:embed="rId2"/>
          <a:stretch>
            <a:fillRect/>
          </a:stretch>
        </p:blipFill>
        <p:spPr>
          <a:xfrm>
            <a:off x="838200" y="1955799"/>
            <a:ext cx="10729684" cy="634320"/>
          </a:xfrm>
          <a:prstGeom prst="rect">
            <a:avLst/>
          </a:prstGeom>
        </p:spPr>
      </p:pic>
      <p:sp>
        <p:nvSpPr>
          <p:cNvPr id="18" name="Rectangle 17"/>
          <p:cNvSpPr/>
          <p:nvPr/>
        </p:nvSpPr>
        <p:spPr>
          <a:xfrm>
            <a:off x="4673600" y="2004060"/>
            <a:ext cx="1353820" cy="533400"/>
          </a:xfrm>
          <a:prstGeom prst="rect">
            <a:avLst/>
          </a:prstGeom>
          <a:solidFill>
            <a:srgbClr val="FFC000">
              <a:alpha val="60000"/>
            </a:srgbClr>
          </a:solidFill>
          <a:ln>
            <a:solidFill>
              <a:schemeClr val="tx1">
                <a:alpha val="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p:cNvSpPr/>
          <p:nvPr/>
        </p:nvSpPr>
        <p:spPr>
          <a:xfrm>
            <a:off x="9651268" y="1974281"/>
            <a:ext cx="1321531" cy="533400"/>
          </a:xfrm>
          <a:prstGeom prst="rect">
            <a:avLst/>
          </a:prstGeom>
          <a:solidFill>
            <a:srgbClr val="FFC000">
              <a:alpha val="60000"/>
            </a:srgbClr>
          </a:solidFill>
          <a:ln>
            <a:solidFill>
              <a:schemeClr val="tx1">
                <a:alpha val="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p:cNvSpPr/>
          <p:nvPr/>
        </p:nvSpPr>
        <p:spPr>
          <a:xfrm>
            <a:off x="7445828" y="3882400"/>
            <a:ext cx="391886" cy="436108"/>
          </a:xfrm>
          <a:prstGeom prst="rect">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TextBox 21"/>
          <p:cNvSpPr txBox="1"/>
          <p:nvPr/>
        </p:nvSpPr>
        <p:spPr>
          <a:xfrm>
            <a:off x="8016462" y="3944919"/>
            <a:ext cx="1634807" cy="369332"/>
          </a:xfrm>
          <a:prstGeom prst="rect">
            <a:avLst/>
          </a:prstGeom>
          <a:noFill/>
        </p:spPr>
        <p:txBody>
          <a:bodyPr wrap="none" rtlCol="0">
            <a:spAutoFit/>
          </a:bodyPr>
          <a:lstStyle/>
          <a:p>
            <a:r>
              <a:rPr lang="en-US" dirty="0" smtClean="0"/>
              <a:t>Slave to Master</a:t>
            </a:r>
            <a:endParaRPr lang="en-US" dirty="0"/>
          </a:p>
        </p:txBody>
      </p:sp>
    </p:spTree>
    <p:extLst>
      <p:ext uri="{BB962C8B-B14F-4D97-AF65-F5344CB8AC3E}">
        <p14:creationId xmlns:p14="http://schemas.microsoft.com/office/powerpoint/2010/main" val="355839830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Communicating with the </a:t>
            </a:r>
            <a:r>
              <a:rPr lang="en-US" dirty="0" smtClean="0"/>
              <a:t>FT6206 (touch)</a:t>
            </a:r>
            <a:endParaRPr lang="en-US" dirty="0"/>
          </a:p>
        </p:txBody>
      </p:sp>
      <p:sp>
        <p:nvSpPr>
          <p:cNvPr id="3" name="Content Placeholder 2"/>
          <p:cNvSpPr>
            <a:spLocks noGrp="1"/>
          </p:cNvSpPr>
          <p:nvPr>
            <p:ph idx="1"/>
          </p:nvPr>
        </p:nvSpPr>
        <p:spPr/>
        <p:txBody>
          <a:bodyPr>
            <a:normAutofit/>
          </a:bodyPr>
          <a:lstStyle/>
          <a:p>
            <a:pPr marL="0" indent="0">
              <a:buNone/>
            </a:pPr>
            <a:r>
              <a:rPr lang="en-US" b="1" dirty="0"/>
              <a:t>Capacitive Touch </a:t>
            </a:r>
            <a:r>
              <a:rPr lang="en-US" b="1" dirty="0" smtClean="0"/>
              <a:t>Pins (Adafruit)</a:t>
            </a:r>
            <a:endParaRPr lang="en-US" b="1" dirty="0"/>
          </a:p>
          <a:p>
            <a:r>
              <a:rPr lang="en-US" dirty="0"/>
              <a:t>SDA - This is the I2C data pin used by the FT6206 capacitive touch controller chip. It can be shared with other I2C devices. </a:t>
            </a:r>
            <a:r>
              <a:rPr lang="en-US" dirty="0" smtClean="0"/>
              <a:t>On Arduino UNO </a:t>
            </a:r>
            <a:r>
              <a:rPr lang="en-US" dirty="0"/>
              <a:t>this pin is also known as </a:t>
            </a:r>
            <a:r>
              <a:rPr lang="en-US" b="1" dirty="0"/>
              <a:t>Analog 4</a:t>
            </a:r>
            <a:r>
              <a:rPr lang="en-US" dirty="0"/>
              <a:t>. </a:t>
            </a:r>
            <a:endParaRPr lang="en-US" dirty="0" smtClean="0"/>
          </a:p>
          <a:p>
            <a:r>
              <a:rPr lang="en-US" dirty="0" smtClean="0"/>
              <a:t>SCL </a:t>
            </a:r>
            <a:r>
              <a:rPr lang="en-US" dirty="0"/>
              <a:t>- This is the I2C clock pin used by the FT6206 capacitive touch controller chip. It can be shared with other I2C devices. On </a:t>
            </a:r>
            <a:r>
              <a:rPr lang="en-US" dirty="0" smtClean="0"/>
              <a:t>UNO </a:t>
            </a:r>
            <a:r>
              <a:rPr lang="en-US" dirty="0"/>
              <a:t>this pin is also known as </a:t>
            </a:r>
            <a:r>
              <a:rPr lang="en-US" b="1" dirty="0"/>
              <a:t>Analog 5</a:t>
            </a:r>
            <a:r>
              <a:rPr lang="en-US" dirty="0"/>
              <a:t>.</a:t>
            </a:r>
          </a:p>
          <a:p>
            <a:endParaRPr lang="en-US" dirty="0"/>
          </a:p>
        </p:txBody>
      </p:sp>
      <p:sp>
        <p:nvSpPr>
          <p:cNvPr id="4" name="Slide Number Placeholder 3"/>
          <p:cNvSpPr>
            <a:spLocks noGrp="1"/>
          </p:cNvSpPr>
          <p:nvPr>
            <p:ph type="sldNum" sz="quarter" idx="12"/>
          </p:nvPr>
        </p:nvSpPr>
        <p:spPr/>
        <p:txBody>
          <a:bodyPr/>
          <a:lstStyle/>
          <a:p>
            <a:fld id="{F9E463A4-CC55-4EB3-8549-8876C08BF813}" type="slidenum">
              <a:rPr lang="en-US" smtClean="0"/>
              <a:t>24</a:t>
            </a:fld>
            <a:endParaRPr lang="en-US" dirty="0"/>
          </a:p>
        </p:txBody>
      </p:sp>
    </p:spTree>
    <p:extLst>
      <p:ext uri="{BB962C8B-B14F-4D97-AF65-F5344CB8AC3E}">
        <p14:creationId xmlns:p14="http://schemas.microsoft.com/office/powerpoint/2010/main" val="392626152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2212975"/>
          </a:xfrm>
        </p:spPr>
        <p:txBody>
          <a:bodyPr>
            <a:normAutofit/>
          </a:bodyPr>
          <a:lstStyle/>
          <a:p>
            <a:r>
              <a:rPr lang="en-US" dirty="0"/>
              <a:t>Communicating </a:t>
            </a:r>
            <a:br>
              <a:rPr lang="en-US" dirty="0"/>
            </a:br>
            <a:r>
              <a:rPr lang="en-US" dirty="0"/>
              <a:t>with the </a:t>
            </a:r>
            <a:br>
              <a:rPr lang="en-US" dirty="0"/>
            </a:br>
            <a:r>
              <a:rPr lang="en-US" dirty="0"/>
              <a:t>FT6206 (touch)</a:t>
            </a:r>
          </a:p>
        </p:txBody>
      </p:sp>
      <p:pic>
        <p:nvPicPr>
          <p:cNvPr id="5" name="Content Placeholder 4"/>
          <p:cNvPicPr>
            <a:picLocks noGrp="1" noChangeAspect="1"/>
          </p:cNvPicPr>
          <p:nvPr>
            <p:ph idx="1"/>
          </p:nvPr>
        </p:nvPicPr>
        <p:blipFill>
          <a:blip r:embed="rId2"/>
          <a:stretch>
            <a:fillRect/>
          </a:stretch>
        </p:blipFill>
        <p:spPr>
          <a:xfrm>
            <a:off x="4609513" y="365124"/>
            <a:ext cx="6796332" cy="5680075"/>
          </a:xfrm>
          <a:prstGeom prst="rect">
            <a:avLst/>
          </a:prstGeom>
        </p:spPr>
      </p:pic>
      <p:sp>
        <p:nvSpPr>
          <p:cNvPr id="4" name="Slide Number Placeholder 3"/>
          <p:cNvSpPr>
            <a:spLocks noGrp="1"/>
          </p:cNvSpPr>
          <p:nvPr>
            <p:ph type="sldNum" sz="quarter" idx="12"/>
          </p:nvPr>
        </p:nvSpPr>
        <p:spPr/>
        <p:txBody>
          <a:bodyPr/>
          <a:lstStyle/>
          <a:p>
            <a:fld id="{F9E463A4-CC55-4EB3-8549-8876C08BF813}" type="slidenum">
              <a:rPr lang="en-US" smtClean="0"/>
              <a:t>25</a:t>
            </a:fld>
            <a:endParaRPr lang="en-US" dirty="0"/>
          </a:p>
        </p:txBody>
      </p:sp>
      <p:sp>
        <p:nvSpPr>
          <p:cNvPr id="6" name="TextBox 5"/>
          <p:cNvSpPr txBox="1"/>
          <p:nvPr/>
        </p:nvSpPr>
        <p:spPr>
          <a:xfrm>
            <a:off x="957943" y="2971800"/>
            <a:ext cx="3931268" cy="2308324"/>
          </a:xfrm>
          <a:prstGeom prst="rect">
            <a:avLst/>
          </a:prstGeom>
          <a:noFill/>
        </p:spPr>
        <p:txBody>
          <a:bodyPr wrap="square" rtlCol="0">
            <a:spAutoFit/>
          </a:bodyPr>
          <a:lstStyle/>
          <a:p>
            <a:r>
              <a:rPr lang="en-US" sz="2400" dirty="0" smtClean="0"/>
              <a:t>SDA – A4  PB9</a:t>
            </a:r>
          </a:p>
          <a:p>
            <a:r>
              <a:rPr lang="en-US" sz="2400" dirty="0" smtClean="0"/>
              <a:t>SCL –  A5  PB8</a:t>
            </a:r>
          </a:p>
          <a:p>
            <a:endParaRPr lang="en-US" sz="2400" dirty="0"/>
          </a:p>
          <a:p>
            <a:pPr marL="342900" indent="-342900">
              <a:buFont typeface="Arial" panose="020B0604020202020204" pitchFamily="34" charset="0"/>
              <a:buChar char="•"/>
            </a:pPr>
            <a:r>
              <a:rPr lang="en-US" sz="2400" dirty="0" smtClean="0"/>
              <a:t>Alternate wiring on our boards has A4/A5 connected to PB9/PB8</a:t>
            </a:r>
          </a:p>
        </p:txBody>
      </p:sp>
      <p:sp>
        <p:nvSpPr>
          <p:cNvPr id="8" name="Rectangle 7"/>
          <p:cNvSpPr/>
          <p:nvPr/>
        </p:nvSpPr>
        <p:spPr>
          <a:xfrm>
            <a:off x="9027885" y="2090057"/>
            <a:ext cx="420327" cy="361239"/>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7300686" y="4885098"/>
            <a:ext cx="395514" cy="382831"/>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 name="Straight Connector 11"/>
          <p:cNvCxnSpPr>
            <a:stCxn id="9" idx="1"/>
            <a:endCxn id="19" idx="3"/>
          </p:cNvCxnSpPr>
          <p:nvPr/>
        </p:nvCxnSpPr>
        <p:spPr>
          <a:xfrm flipH="1" flipV="1">
            <a:off x="2872898" y="3428951"/>
            <a:ext cx="4427788" cy="16475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8" idx="1"/>
          </p:cNvCxnSpPr>
          <p:nvPr/>
        </p:nvCxnSpPr>
        <p:spPr>
          <a:xfrm flipH="1">
            <a:off x="7690975" y="2270677"/>
            <a:ext cx="1336910" cy="26316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967633" y="3028950"/>
            <a:ext cx="1905265" cy="800002"/>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7261354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 to C++</a:t>
            </a:r>
            <a:endParaRPr lang="en-US" dirty="0"/>
          </a:p>
        </p:txBody>
      </p:sp>
      <p:sp>
        <p:nvSpPr>
          <p:cNvPr id="3" name="Content Placeholder 2"/>
          <p:cNvSpPr>
            <a:spLocks noGrp="1"/>
          </p:cNvSpPr>
          <p:nvPr>
            <p:ph idx="1"/>
          </p:nvPr>
        </p:nvSpPr>
        <p:spPr/>
        <p:txBody>
          <a:bodyPr>
            <a:normAutofit fontScale="77500" lnSpcReduction="20000"/>
          </a:bodyPr>
          <a:lstStyle/>
          <a:p>
            <a:pPr marL="0" indent="0">
              <a:buNone/>
            </a:pPr>
            <a:r>
              <a:rPr lang="en-US" b="1" dirty="0" smtClean="0"/>
              <a:t>Class</a:t>
            </a:r>
          </a:p>
          <a:p>
            <a:r>
              <a:rPr lang="en-US" dirty="0" smtClean="0"/>
              <a:t>We’ll limit our intro to C++ features that are used in our project code</a:t>
            </a:r>
          </a:p>
          <a:p>
            <a:r>
              <a:rPr lang="en-US" b="1" dirty="0" smtClean="0"/>
              <a:t>Class: definition: </a:t>
            </a:r>
            <a:r>
              <a:rPr lang="en-US" dirty="0" smtClean="0"/>
              <a:t>the </a:t>
            </a:r>
            <a:r>
              <a:rPr lang="en-US" b="1" dirty="0" smtClean="0"/>
              <a:t>encapsulation</a:t>
            </a:r>
            <a:r>
              <a:rPr lang="en-US" dirty="0" smtClean="0"/>
              <a:t> of a data structure together with the functions or “</a:t>
            </a:r>
            <a:r>
              <a:rPr lang="en-US" b="1" dirty="0" smtClean="0"/>
              <a:t>methods</a:t>
            </a:r>
            <a:r>
              <a:rPr lang="en-US" dirty="0" smtClean="0"/>
              <a:t>” to operate on it</a:t>
            </a:r>
          </a:p>
          <a:p>
            <a:r>
              <a:rPr lang="en-US" dirty="0" smtClean="0"/>
              <a:t>In C++, a </a:t>
            </a:r>
            <a:r>
              <a:rPr lang="en-US" b="1" dirty="0" smtClean="0"/>
              <a:t>class</a:t>
            </a:r>
            <a:r>
              <a:rPr lang="en-US" dirty="0" smtClean="0"/>
              <a:t> is defined in a </a:t>
            </a:r>
            <a:r>
              <a:rPr lang="en-US" b="1" dirty="0" smtClean="0"/>
              <a:t>header</a:t>
            </a:r>
            <a:r>
              <a:rPr lang="en-US" dirty="0" smtClean="0"/>
              <a:t> file</a:t>
            </a:r>
          </a:p>
          <a:p>
            <a:r>
              <a:rPr lang="en-US" dirty="0" smtClean="0"/>
              <a:t>A C++ </a:t>
            </a:r>
            <a:r>
              <a:rPr lang="en-US" b="1" dirty="0" smtClean="0"/>
              <a:t>class</a:t>
            </a:r>
            <a:r>
              <a:rPr lang="en-US" dirty="0" smtClean="0"/>
              <a:t> definition can be understood as an enhanced </a:t>
            </a:r>
            <a:r>
              <a:rPr lang="en-US" b="1" dirty="0" smtClean="0"/>
              <a:t>struct</a:t>
            </a:r>
            <a:r>
              <a:rPr lang="en-US" dirty="0" smtClean="0"/>
              <a:t> definition</a:t>
            </a:r>
          </a:p>
          <a:p>
            <a:r>
              <a:rPr lang="en-US" dirty="0" smtClean="0"/>
              <a:t>Key enhancements include </a:t>
            </a:r>
          </a:p>
          <a:p>
            <a:pPr lvl="1"/>
            <a:r>
              <a:rPr lang="en-US" b="1" dirty="0" smtClean="0"/>
              <a:t>private</a:t>
            </a:r>
            <a:r>
              <a:rPr lang="en-US" dirty="0" smtClean="0"/>
              <a:t> and </a:t>
            </a:r>
            <a:r>
              <a:rPr lang="en-US" b="1" dirty="0" smtClean="0"/>
              <a:t>public </a:t>
            </a:r>
            <a:r>
              <a:rPr lang="en-US" dirty="0" smtClean="0"/>
              <a:t>tags on data fields and functions (</a:t>
            </a:r>
            <a:r>
              <a:rPr lang="en-US" b="1" dirty="0" smtClean="0"/>
              <a:t>class</a:t>
            </a:r>
            <a:r>
              <a:rPr lang="en-US" dirty="0" smtClean="0"/>
              <a:t> </a:t>
            </a:r>
            <a:r>
              <a:rPr lang="en-US" b="1" dirty="0" smtClean="0"/>
              <a:t>members</a:t>
            </a:r>
            <a:r>
              <a:rPr lang="en-US" dirty="0" smtClean="0"/>
              <a:t>) to determine which parts of the class a </a:t>
            </a:r>
            <a:r>
              <a:rPr lang="en-US" b="1" dirty="0" smtClean="0"/>
              <a:t>client application </a:t>
            </a:r>
            <a:r>
              <a:rPr lang="en-US" dirty="0" smtClean="0"/>
              <a:t>can access</a:t>
            </a:r>
          </a:p>
          <a:p>
            <a:pPr lvl="1"/>
            <a:r>
              <a:rPr lang="en-US" b="1" dirty="0"/>
              <a:t>Function overload: </a:t>
            </a:r>
            <a:r>
              <a:rPr lang="en-US" dirty="0"/>
              <a:t>a function can be defined multiple times with the same name but different parameter lists</a:t>
            </a:r>
            <a:endParaRPr lang="en-US" b="1" dirty="0"/>
          </a:p>
          <a:p>
            <a:pPr lvl="1"/>
            <a:r>
              <a:rPr lang="en-US" b="1" dirty="0" smtClean="0"/>
              <a:t>Inheritance</a:t>
            </a:r>
            <a:r>
              <a:rPr lang="en-US" dirty="0" smtClean="0"/>
              <a:t>: a </a:t>
            </a:r>
            <a:r>
              <a:rPr lang="en-US" b="1" dirty="0" smtClean="0"/>
              <a:t>subclass (</a:t>
            </a:r>
            <a:r>
              <a:rPr lang="en-US" dirty="0" smtClean="0"/>
              <a:t>or </a:t>
            </a:r>
            <a:r>
              <a:rPr lang="en-US" b="1" dirty="0" smtClean="0"/>
              <a:t>derived class) </a:t>
            </a:r>
            <a:r>
              <a:rPr lang="en-US" dirty="0" smtClean="0"/>
              <a:t>can inherit from a </a:t>
            </a:r>
            <a:r>
              <a:rPr lang="en-US" b="1" dirty="0" smtClean="0"/>
              <a:t>base</a:t>
            </a:r>
            <a:r>
              <a:rPr lang="en-US" dirty="0" smtClean="0"/>
              <a:t> class and add more features to make a new hybrid </a:t>
            </a:r>
            <a:r>
              <a:rPr lang="en-US" b="1" dirty="0" smtClean="0"/>
              <a:t>subclass</a:t>
            </a:r>
            <a:r>
              <a:rPr lang="en-US" dirty="0" smtClean="0"/>
              <a:t>.</a:t>
            </a:r>
          </a:p>
          <a:p>
            <a:pPr lvl="1"/>
            <a:r>
              <a:rPr lang="en-US" b="1" dirty="0" smtClean="0"/>
              <a:t>Virtual functions: </a:t>
            </a:r>
            <a:r>
              <a:rPr lang="en-US" dirty="0" smtClean="0"/>
              <a:t>a </a:t>
            </a:r>
            <a:r>
              <a:rPr lang="en-US" b="1" dirty="0" smtClean="0"/>
              <a:t>subclass</a:t>
            </a:r>
            <a:r>
              <a:rPr lang="en-US" dirty="0" smtClean="0"/>
              <a:t> can </a:t>
            </a:r>
            <a:r>
              <a:rPr lang="en-US" b="1" dirty="0" smtClean="0"/>
              <a:t>override </a:t>
            </a:r>
            <a:r>
              <a:rPr lang="en-US" dirty="0" smtClean="0"/>
              <a:t>the </a:t>
            </a:r>
            <a:r>
              <a:rPr lang="en-US" b="1" dirty="0" smtClean="0"/>
              <a:t>base class </a:t>
            </a:r>
            <a:r>
              <a:rPr lang="en-US" dirty="0" smtClean="0"/>
              <a:t>definition of a function tagged as </a:t>
            </a:r>
            <a:r>
              <a:rPr lang="en-US" b="1" dirty="0" smtClean="0"/>
              <a:t>virtual</a:t>
            </a:r>
            <a:r>
              <a:rPr lang="en-US" dirty="0" smtClean="0"/>
              <a:t>. The function prototype is preserved but the function behavior is modified in the </a:t>
            </a:r>
            <a:r>
              <a:rPr lang="en-US" b="1" dirty="0" smtClean="0"/>
              <a:t>subclass.</a:t>
            </a:r>
          </a:p>
        </p:txBody>
      </p:sp>
      <p:sp>
        <p:nvSpPr>
          <p:cNvPr id="4" name="Slide Number Placeholder 3"/>
          <p:cNvSpPr>
            <a:spLocks noGrp="1"/>
          </p:cNvSpPr>
          <p:nvPr>
            <p:ph type="sldNum" sz="quarter" idx="12"/>
          </p:nvPr>
        </p:nvSpPr>
        <p:spPr/>
        <p:txBody>
          <a:bodyPr/>
          <a:lstStyle/>
          <a:p>
            <a:fld id="{F9E463A4-CC55-4EB3-8549-8876C08BF813}" type="slidenum">
              <a:rPr lang="en-US" smtClean="0"/>
              <a:t>26</a:t>
            </a:fld>
            <a:endParaRPr lang="en-US" dirty="0"/>
          </a:p>
        </p:txBody>
      </p:sp>
    </p:spTree>
    <p:extLst>
      <p:ext uri="{BB962C8B-B14F-4D97-AF65-F5344CB8AC3E}">
        <p14:creationId xmlns:p14="http://schemas.microsoft.com/office/powerpoint/2010/main" val="95703204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 to C++</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b="1" dirty="0" smtClean="0"/>
              <a:t>Example header file Rectangle.h:</a:t>
            </a:r>
          </a:p>
          <a:p>
            <a:pPr marL="0" indent="0">
              <a:buNone/>
            </a:pPr>
            <a:r>
              <a:rPr lang="en-US" dirty="0" smtClean="0"/>
              <a:t>class Rectangle {</a:t>
            </a:r>
          </a:p>
          <a:p>
            <a:pPr marL="0" indent="0">
              <a:buNone/>
            </a:pPr>
            <a:r>
              <a:rPr lang="en-US" dirty="0" smtClean="0"/>
              <a:t>public: // accessible to applications</a:t>
            </a:r>
          </a:p>
          <a:p>
            <a:pPr marL="0" indent="0">
              <a:buNone/>
            </a:pPr>
            <a:r>
              <a:rPr lang="en-US" dirty="0"/>
              <a:t>	</a:t>
            </a:r>
            <a:r>
              <a:rPr lang="en-US" dirty="0" smtClean="0"/>
              <a:t>Rectangle(int x, int y, int w, int h); // </a:t>
            </a:r>
            <a:r>
              <a:rPr lang="en-US" b="1" dirty="0" smtClean="0"/>
              <a:t>constructor</a:t>
            </a:r>
          </a:p>
          <a:p>
            <a:pPr marL="0" indent="0">
              <a:buNone/>
            </a:pPr>
            <a:r>
              <a:rPr lang="en-US" dirty="0"/>
              <a:t>	</a:t>
            </a:r>
            <a:r>
              <a:rPr lang="en-US" dirty="0" smtClean="0"/>
              <a:t>boolean IsInside(int x, int y); // is (x, y) inside the rectangle?</a:t>
            </a:r>
          </a:p>
          <a:p>
            <a:pPr marL="0" indent="0">
              <a:buNone/>
            </a:pPr>
            <a:r>
              <a:rPr lang="en-US" dirty="0"/>
              <a:t>p</a:t>
            </a:r>
            <a:r>
              <a:rPr lang="en-US" dirty="0" smtClean="0"/>
              <a:t>rivate: // not accessible to applications</a:t>
            </a:r>
          </a:p>
          <a:p>
            <a:pPr marL="0" indent="0">
              <a:buNone/>
            </a:pPr>
            <a:r>
              <a:rPr lang="en-US" dirty="0"/>
              <a:t>	</a:t>
            </a:r>
            <a:r>
              <a:rPr lang="en-US" dirty="0" smtClean="0"/>
              <a:t>int x, y; // top left corner</a:t>
            </a:r>
          </a:p>
          <a:p>
            <a:pPr marL="0" indent="0">
              <a:buNone/>
            </a:pPr>
            <a:r>
              <a:rPr lang="en-US" dirty="0"/>
              <a:t>	</a:t>
            </a:r>
            <a:r>
              <a:rPr lang="en-US" dirty="0" smtClean="0"/>
              <a:t>int w, h; // width, height</a:t>
            </a:r>
          </a:p>
          <a:p>
            <a:pPr marL="0" indent="0">
              <a:buNone/>
            </a:pPr>
            <a:r>
              <a:rPr lang="en-US" dirty="0" smtClean="0"/>
              <a:t>};</a:t>
            </a:r>
          </a:p>
        </p:txBody>
      </p:sp>
      <p:sp>
        <p:nvSpPr>
          <p:cNvPr id="4" name="Slide Number Placeholder 3"/>
          <p:cNvSpPr>
            <a:spLocks noGrp="1"/>
          </p:cNvSpPr>
          <p:nvPr>
            <p:ph type="sldNum" sz="quarter" idx="12"/>
          </p:nvPr>
        </p:nvSpPr>
        <p:spPr/>
        <p:txBody>
          <a:bodyPr/>
          <a:lstStyle/>
          <a:p>
            <a:fld id="{F9E463A4-CC55-4EB3-8549-8876C08BF813}" type="slidenum">
              <a:rPr lang="en-US" smtClean="0"/>
              <a:t>27</a:t>
            </a:fld>
            <a:endParaRPr lang="en-US" dirty="0"/>
          </a:p>
        </p:txBody>
      </p:sp>
    </p:spTree>
    <p:extLst>
      <p:ext uri="{BB962C8B-B14F-4D97-AF65-F5344CB8AC3E}">
        <p14:creationId xmlns:p14="http://schemas.microsoft.com/office/powerpoint/2010/main" val="78135552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 to C++</a:t>
            </a:r>
            <a:endParaRPr lang="en-US" dirty="0"/>
          </a:p>
        </p:txBody>
      </p:sp>
      <p:sp>
        <p:nvSpPr>
          <p:cNvPr id="3" name="Content Placeholder 2"/>
          <p:cNvSpPr>
            <a:spLocks noGrp="1"/>
          </p:cNvSpPr>
          <p:nvPr>
            <p:ph idx="1"/>
          </p:nvPr>
        </p:nvSpPr>
        <p:spPr>
          <a:xfrm>
            <a:off x="838200" y="1538514"/>
            <a:ext cx="10515600" cy="4817835"/>
          </a:xfrm>
        </p:spPr>
        <p:txBody>
          <a:bodyPr>
            <a:normAutofit fontScale="77500" lnSpcReduction="20000"/>
          </a:bodyPr>
          <a:lstStyle/>
          <a:p>
            <a:pPr marL="0" indent="0">
              <a:buNone/>
            </a:pPr>
            <a:r>
              <a:rPr lang="en-US" b="1" dirty="0" smtClean="0"/>
              <a:t>Corresponding class implementation in file Rectangle.cpp:</a:t>
            </a:r>
          </a:p>
          <a:p>
            <a:pPr marL="0" indent="0">
              <a:buNone/>
            </a:pPr>
            <a:endParaRPr lang="en-US" b="1" dirty="0" smtClean="0"/>
          </a:p>
          <a:p>
            <a:pPr marL="0" indent="0">
              <a:buNone/>
            </a:pPr>
            <a:r>
              <a:rPr lang="en-US" b="1" dirty="0" smtClean="0"/>
              <a:t>Rectangle::</a:t>
            </a:r>
            <a:r>
              <a:rPr lang="en-US" dirty="0" smtClean="0"/>
              <a:t>Rectangle(int x, int y, int w, int h) { // </a:t>
            </a:r>
            <a:r>
              <a:rPr lang="en-US" b="1" dirty="0" smtClean="0"/>
              <a:t>Constructor</a:t>
            </a:r>
            <a:r>
              <a:rPr lang="en-US" dirty="0" smtClean="0"/>
              <a:t> initializes the class fields</a:t>
            </a:r>
          </a:p>
          <a:p>
            <a:pPr marL="0" indent="0">
              <a:buNone/>
            </a:pPr>
            <a:r>
              <a:rPr lang="en-US" dirty="0" smtClean="0"/>
              <a:t>	this-&gt;x = x; // </a:t>
            </a:r>
            <a:r>
              <a:rPr lang="en-US" b="1" dirty="0" smtClean="0"/>
              <a:t>this</a:t>
            </a:r>
            <a:r>
              <a:rPr lang="en-US" dirty="0" smtClean="0"/>
              <a:t> is an implicit first parameter in every method definition</a:t>
            </a:r>
            <a:endParaRPr lang="en-US" b="1" dirty="0" smtClean="0"/>
          </a:p>
          <a:p>
            <a:pPr marL="0" indent="0">
              <a:buNone/>
            </a:pPr>
            <a:r>
              <a:rPr lang="en-US" dirty="0"/>
              <a:t>	</a:t>
            </a:r>
            <a:r>
              <a:rPr lang="en-US" dirty="0" smtClean="0"/>
              <a:t>this-&gt;y = y;</a:t>
            </a:r>
          </a:p>
          <a:p>
            <a:pPr marL="0" indent="0">
              <a:buNone/>
            </a:pPr>
            <a:r>
              <a:rPr lang="en-US" dirty="0"/>
              <a:t>	</a:t>
            </a:r>
            <a:r>
              <a:rPr lang="en-US" dirty="0" smtClean="0"/>
              <a:t>this-&gt;w = w;</a:t>
            </a:r>
          </a:p>
          <a:p>
            <a:pPr marL="0" indent="0">
              <a:buNone/>
            </a:pPr>
            <a:r>
              <a:rPr lang="en-US" dirty="0"/>
              <a:t>	</a:t>
            </a:r>
            <a:r>
              <a:rPr lang="en-US" dirty="0" smtClean="0"/>
              <a:t>this-&gt;h = h;</a:t>
            </a:r>
          </a:p>
          <a:p>
            <a:pPr marL="0" indent="0">
              <a:buNone/>
            </a:pPr>
            <a:r>
              <a:rPr lang="en-US" dirty="0" smtClean="0"/>
              <a:t>}</a:t>
            </a:r>
          </a:p>
          <a:p>
            <a:pPr marL="0" indent="0">
              <a:buNone/>
            </a:pPr>
            <a:endParaRPr lang="en-US" dirty="0"/>
          </a:p>
          <a:p>
            <a:pPr marL="0" indent="0">
              <a:buNone/>
            </a:pPr>
            <a:r>
              <a:rPr lang="en-US" dirty="0" smtClean="0"/>
              <a:t>boolean </a:t>
            </a:r>
            <a:r>
              <a:rPr lang="en-US" b="1" dirty="0"/>
              <a:t>Rectangle</a:t>
            </a:r>
            <a:r>
              <a:rPr lang="en-US" b="1" dirty="0" smtClean="0"/>
              <a:t>::</a:t>
            </a:r>
            <a:r>
              <a:rPr lang="en-US" dirty="0" smtClean="0"/>
              <a:t>IsInside(int x, int y) {</a:t>
            </a:r>
          </a:p>
          <a:p>
            <a:pPr marL="0" indent="0">
              <a:buNone/>
            </a:pPr>
            <a:r>
              <a:rPr lang="en-US" dirty="0"/>
              <a:t>	</a:t>
            </a:r>
            <a:r>
              <a:rPr lang="en-US" dirty="0" smtClean="0"/>
              <a:t>if (x &gt;= this-&gt;x &amp;&amp; x &lt;= this-&gt;x + w &amp;&amp; y &gt;= this-&gt;y and y &lt;= this-&gt;y + h)</a:t>
            </a:r>
          </a:p>
          <a:p>
            <a:pPr marL="0" indent="0">
              <a:buNone/>
            </a:pPr>
            <a:r>
              <a:rPr lang="en-US" dirty="0"/>
              <a:t>	</a:t>
            </a:r>
            <a:r>
              <a:rPr lang="en-US" dirty="0" smtClean="0"/>
              <a:t>	return true; else return false;</a:t>
            </a:r>
          </a:p>
          <a:p>
            <a:pPr marL="0" indent="0">
              <a:buNone/>
            </a:pPr>
            <a:r>
              <a:rPr lang="en-US" dirty="0" smtClean="0"/>
              <a:t>}</a:t>
            </a:r>
          </a:p>
        </p:txBody>
      </p:sp>
      <p:sp>
        <p:nvSpPr>
          <p:cNvPr id="4" name="Slide Number Placeholder 3"/>
          <p:cNvSpPr>
            <a:spLocks noGrp="1"/>
          </p:cNvSpPr>
          <p:nvPr>
            <p:ph type="sldNum" sz="quarter" idx="12"/>
          </p:nvPr>
        </p:nvSpPr>
        <p:spPr/>
        <p:txBody>
          <a:bodyPr/>
          <a:lstStyle/>
          <a:p>
            <a:fld id="{F9E463A4-CC55-4EB3-8549-8876C08BF813}" type="slidenum">
              <a:rPr lang="en-US" smtClean="0"/>
              <a:t>28</a:t>
            </a:fld>
            <a:endParaRPr lang="en-US" dirty="0"/>
          </a:p>
        </p:txBody>
      </p:sp>
    </p:spTree>
    <p:extLst>
      <p:ext uri="{BB962C8B-B14F-4D97-AF65-F5344CB8AC3E}">
        <p14:creationId xmlns:p14="http://schemas.microsoft.com/office/powerpoint/2010/main" val="152201657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 to C++</a:t>
            </a:r>
            <a:endParaRPr lang="en-US" dirty="0"/>
          </a:p>
        </p:txBody>
      </p:sp>
      <p:sp>
        <p:nvSpPr>
          <p:cNvPr id="3" name="Content Placeholder 2"/>
          <p:cNvSpPr>
            <a:spLocks noGrp="1"/>
          </p:cNvSpPr>
          <p:nvPr>
            <p:ph idx="1"/>
          </p:nvPr>
        </p:nvSpPr>
        <p:spPr/>
        <p:txBody>
          <a:bodyPr>
            <a:normAutofit/>
          </a:bodyPr>
          <a:lstStyle/>
          <a:p>
            <a:pPr marL="0" indent="0">
              <a:buNone/>
            </a:pPr>
            <a:endParaRPr lang="en-US" b="1" dirty="0" smtClean="0"/>
          </a:p>
          <a:p>
            <a:pPr marL="0" indent="0">
              <a:buNone/>
            </a:pPr>
            <a:r>
              <a:rPr lang="en-US" b="1" dirty="0" smtClean="0"/>
              <a:t>Client code </a:t>
            </a:r>
            <a:r>
              <a:rPr lang="en-US" dirty="0" smtClean="0"/>
              <a:t>that uses </a:t>
            </a:r>
            <a:r>
              <a:rPr lang="en-US" b="1" dirty="0" smtClean="0"/>
              <a:t>class Rectangle:</a:t>
            </a:r>
          </a:p>
          <a:p>
            <a:pPr marL="0" indent="0">
              <a:buNone/>
            </a:pPr>
            <a:endParaRPr lang="en-US" dirty="0" smtClean="0"/>
          </a:p>
          <a:p>
            <a:pPr marL="0" indent="0">
              <a:buNone/>
            </a:pPr>
            <a:r>
              <a:rPr lang="en-US" dirty="0"/>
              <a:t>	</a:t>
            </a:r>
            <a:r>
              <a:rPr lang="en-US" dirty="0" smtClean="0"/>
              <a:t>Rectangle r1 = Rectangle(0, 0, 20, </a:t>
            </a:r>
            <a:r>
              <a:rPr lang="en-US" dirty="0"/>
              <a:t>1</a:t>
            </a:r>
            <a:r>
              <a:rPr lang="en-US" dirty="0" smtClean="0"/>
              <a:t>0); // class </a:t>
            </a:r>
            <a:r>
              <a:rPr lang="en-US" b="1" dirty="0" smtClean="0"/>
              <a:t>instance</a:t>
            </a:r>
            <a:r>
              <a:rPr lang="en-US" dirty="0" smtClean="0"/>
              <a:t> r1</a:t>
            </a:r>
          </a:p>
          <a:p>
            <a:pPr marL="0" indent="0">
              <a:buNone/>
            </a:pPr>
            <a:r>
              <a:rPr lang="en-US" dirty="0"/>
              <a:t>	</a:t>
            </a:r>
            <a:r>
              <a:rPr lang="en-US" dirty="0" smtClean="0"/>
              <a:t>Rectangle r2 = Rectangle(5, 5, 20, 10); // class </a:t>
            </a:r>
            <a:r>
              <a:rPr lang="en-US" b="1" dirty="0" smtClean="0"/>
              <a:t>instance</a:t>
            </a:r>
            <a:r>
              <a:rPr lang="en-US" dirty="0" smtClean="0"/>
              <a:t> r2</a:t>
            </a:r>
          </a:p>
          <a:p>
            <a:pPr marL="0" indent="0">
              <a:buNone/>
            </a:pPr>
            <a:r>
              <a:rPr lang="en-US" dirty="0"/>
              <a:t>	</a:t>
            </a:r>
            <a:r>
              <a:rPr lang="en-US" dirty="0" smtClean="0"/>
              <a:t>r1.x = 5; // compiler error, x is private</a:t>
            </a:r>
          </a:p>
          <a:p>
            <a:pPr marL="0" indent="0">
              <a:buNone/>
            </a:pPr>
            <a:r>
              <a:rPr lang="en-US" dirty="0"/>
              <a:t>	</a:t>
            </a:r>
            <a:r>
              <a:rPr lang="en-US" dirty="0" smtClean="0"/>
              <a:t>r1.IsInside(2, 2); // true</a:t>
            </a:r>
          </a:p>
          <a:p>
            <a:pPr marL="0" indent="0">
              <a:buNone/>
            </a:pPr>
            <a:r>
              <a:rPr lang="en-US" dirty="0"/>
              <a:t>	</a:t>
            </a:r>
            <a:r>
              <a:rPr lang="en-US" dirty="0" smtClean="0"/>
              <a:t>r2.IsInside(2, 2); // false</a:t>
            </a:r>
          </a:p>
          <a:p>
            <a:pPr marL="0" indent="0">
              <a:buNone/>
            </a:pPr>
            <a:endParaRPr lang="en-US" dirty="0" smtClean="0"/>
          </a:p>
        </p:txBody>
      </p:sp>
      <p:sp>
        <p:nvSpPr>
          <p:cNvPr id="4" name="Slide Number Placeholder 3"/>
          <p:cNvSpPr>
            <a:spLocks noGrp="1"/>
          </p:cNvSpPr>
          <p:nvPr>
            <p:ph type="sldNum" sz="quarter" idx="12"/>
          </p:nvPr>
        </p:nvSpPr>
        <p:spPr/>
        <p:txBody>
          <a:bodyPr/>
          <a:lstStyle/>
          <a:p>
            <a:fld id="{F9E463A4-CC55-4EB3-8549-8876C08BF813}" type="slidenum">
              <a:rPr lang="en-US" smtClean="0"/>
              <a:t>29</a:t>
            </a:fld>
            <a:endParaRPr lang="en-US" dirty="0"/>
          </a:p>
        </p:txBody>
      </p:sp>
      <p:sp>
        <p:nvSpPr>
          <p:cNvPr id="5" name="Rectangle 4"/>
          <p:cNvSpPr/>
          <p:nvPr/>
        </p:nvSpPr>
        <p:spPr>
          <a:xfrm>
            <a:off x="8647306" y="1582068"/>
            <a:ext cx="1988457" cy="99536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8641553" y="1608693"/>
            <a:ext cx="617477" cy="369332"/>
          </a:xfrm>
          <a:prstGeom prst="rect">
            <a:avLst/>
          </a:prstGeom>
          <a:noFill/>
        </p:spPr>
        <p:txBody>
          <a:bodyPr wrap="none" rtlCol="0">
            <a:spAutoFit/>
          </a:bodyPr>
          <a:lstStyle/>
          <a:p>
            <a:r>
              <a:rPr lang="en-US" dirty="0" smtClean="0"/>
              <a:t>(5,5)</a:t>
            </a:r>
            <a:endParaRPr lang="en-US" dirty="0"/>
          </a:p>
        </p:txBody>
      </p:sp>
      <p:sp>
        <p:nvSpPr>
          <p:cNvPr id="7" name="TextBox 6"/>
          <p:cNvSpPr txBox="1"/>
          <p:nvPr/>
        </p:nvSpPr>
        <p:spPr>
          <a:xfrm>
            <a:off x="10576560" y="1563450"/>
            <a:ext cx="734496" cy="369332"/>
          </a:xfrm>
          <a:prstGeom prst="rect">
            <a:avLst/>
          </a:prstGeom>
          <a:noFill/>
        </p:spPr>
        <p:txBody>
          <a:bodyPr wrap="none" rtlCol="0">
            <a:spAutoFit/>
          </a:bodyPr>
          <a:lstStyle/>
          <a:p>
            <a:r>
              <a:rPr lang="en-US" dirty="0" smtClean="0"/>
              <a:t>(25,5)</a:t>
            </a:r>
            <a:endParaRPr lang="en-US" dirty="0"/>
          </a:p>
        </p:txBody>
      </p:sp>
      <p:sp>
        <p:nvSpPr>
          <p:cNvPr id="8" name="TextBox 7"/>
          <p:cNvSpPr txBox="1"/>
          <p:nvPr/>
        </p:nvSpPr>
        <p:spPr>
          <a:xfrm>
            <a:off x="10092293" y="2601810"/>
            <a:ext cx="851515" cy="369332"/>
          </a:xfrm>
          <a:prstGeom prst="rect">
            <a:avLst/>
          </a:prstGeom>
          <a:noFill/>
        </p:spPr>
        <p:txBody>
          <a:bodyPr wrap="none" rtlCol="0">
            <a:spAutoFit/>
          </a:bodyPr>
          <a:lstStyle/>
          <a:p>
            <a:r>
              <a:rPr lang="en-US" dirty="0" smtClean="0"/>
              <a:t>(25,15)</a:t>
            </a:r>
            <a:endParaRPr lang="en-US" dirty="0"/>
          </a:p>
        </p:txBody>
      </p:sp>
      <p:sp>
        <p:nvSpPr>
          <p:cNvPr id="9" name="TextBox 8"/>
          <p:cNvSpPr txBox="1"/>
          <p:nvPr/>
        </p:nvSpPr>
        <p:spPr>
          <a:xfrm>
            <a:off x="8583043" y="2527701"/>
            <a:ext cx="734496" cy="369332"/>
          </a:xfrm>
          <a:prstGeom prst="rect">
            <a:avLst/>
          </a:prstGeom>
          <a:noFill/>
        </p:spPr>
        <p:txBody>
          <a:bodyPr wrap="none" rtlCol="0">
            <a:spAutoFit/>
          </a:bodyPr>
          <a:lstStyle/>
          <a:p>
            <a:r>
              <a:rPr lang="en-US" dirty="0" smtClean="0"/>
              <a:t>(5,15)</a:t>
            </a:r>
            <a:endParaRPr lang="en-US" dirty="0"/>
          </a:p>
        </p:txBody>
      </p:sp>
      <p:sp>
        <p:nvSpPr>
          <p:cNvPr id="10" name="Rectangle 9"/>
          <p:cNvSpPr/>
          <p:nvPr/>
        </p:nvSpPr>
        <p:spPr>
          <a:xfrm>
            <a:off x="8164286" y="1145495"/>
            <a:ext cx="1988457" cy="99536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p:cNvSpPr txBox="1"/>
          <p:nvPr/>
        </p:nvSpPr>
        <p:spPr>
          <a:xfrm>
            <a:off x="7546288" y="1055801"/>
            <a:ext cx="617477" cy="369332"/>
          </a:xfrm>
          <a:prstGeom prst="rect">
            <a:avLst/>
          </a:prstGeom>
          <a:noFill/>
        </p:spPr>
        <p:txBody>
          <a:bodyPr wrap="none" rtlCol="0">
            <a:spAutoFit/>
          </a:bodyPr>
          <a:lstStyle/>
          <a:p>
            <a:r>
              <a:rPr lang="en-US" dirty="0" smtClean="0"/>
              <a:t>(0,0)</a:t>
            </a:r>
            <a:endParaRPr lang="en-US" dirty="0"/>
          </a:p>
        </p:txBody>
      </p:sp>
      <p:sp>
        <p:nvSpPr>
          <p:cNvPr id="12" name="TextBox 11"/>
          <p:cNvSpPr txBox="1"/>
          <p:nvPr/>
        </p:nvSpPr>
        <p:spPr>
          <a:xfrm>
            <a:off x="9534508" y="788931"/>
            <a:ext cx="734496" cy="369332"/>
          </a:xfrm>
          <a:prstGeom prst="rect">
            <a:avLst/>
          </a:prstGeom>
          <a:noFill/>
        </p:spPr>
        <p:txBody>
          <a:bodyPr wrap="none" rtlCol="0">
            <a:spAutoFit/>
          </a:bodyPr>
          <a:lstStyle/>
          <a:p>
            <a:r>
              <a:rPr lang="en-US" dirty="0" smtClean="0"/>
              <a:t>(20,0)</a:t>
            </a:r>
            <a:endParaRPr lang="en-US" dirty="0"/>
          </a:p>
        </p:txBody>
      </p:sp>
      <p:sp>
        <p:nvSpPr>
          <p:cNvPr id="13" name="TextBox 12"/>
          <p:cNvSpPr txBox="1"/>
          <p:nvPr/>
        </p:nvSpPr>
        <p:spPr>
          <a:xfrm>
            <a:off x="9475999" y="2131156"/>
            <a:ext cx="851515" cy="369332"/>
          </a:xfrm>
          <a:prstGeom prst="rect">
            <a:avLst/>
          </a:prstGeom>
          <a:noFill/>
        </p:spPr>
        <p:txBody>
          <a:bodyPr wrap="none" rtlCol="0">
            <a:spAutoFit/>
          </a:bodyPr>
          <a:lstStyle/>
          <a:p>
            <a:r>
              <a:rPr lang="en-US" dirty="0" smtClean="0"/>
              <a:t>(20,10)</a:t>
            </a:r>
            <a:endParaRPr lang="en-US" dirty="0"/>
          </a:p>
        </p:txBody>
      </p:sp>
      <p:sp>
        <p:nvSpPr>
          <p:cNvPr id="14" name="TextBox 13"/>
          <p:cNvSpPr txBox="1"/>
          <p:nvPr/>
        </p:nvSpPr>
        <p:spPr>
          <a:xfrm>
            <a:off x="7488993" y="1861219"/>
            <a:ext cx="734496" cy="369332"/>
          </a:xfrm>
          <a:prstGeom prst="rect">
            <a:avLst/>
          </a:prstGeom>
          <a:noFill/>
        </p:spPr>
        <p:txBody>
          <a:bodyPr wrap="none" rtlCol="0">
            <a:spAutoFit/>
          </a:bodyPr>
          <a:lstStyle/>
          <a:p>
            <a:r>
              <a:rPr lang="en-US" dirty="0" smtClean="0"/>
              <a:t>(0,10)</a:t>
            </a:r>
            <a:endParaRPr lang="en-US" dirty="0"/>
          </a:p>
        </p:txBody>
      </p:sp>
      <p:sp>
        <p:nvSpPr>
          <p:cNvPr id="15" name="Oval 14"/>
          <p:cNvSpPr/>
          <p:nvPr/>
        </p:nvSpPr>
        <p:spPr>
          <a:xfrm flipH="1" flipV="1">
            <a:off x="8354477" y="1369090"/>
            <a:ext cx="45719" cy="4571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TextBox 25"/>
          <p:cNvSpPr txBox="1"/>
          <p:nvPr/>
        </p:nvSpPr>
        <p:spPr>
          <a:xfrm>
            <a:off x="8408868" y="1187313"/>
            <a:ext cx="617477" cy="369332"/>
          </a:xfrm>
          <a:prstGeom prst="rect">
            <a:avLst/>
          </a:prstGeom>
          <a:noFill/>
        </p:spPr>
        <p:txBody>
          <a:bodyPr wrap="none" rtlCol="0">
            <a:spAutoFit/>
          </a:bodyPr>
          <a:lstStyle/>
          <a:p>
            <a:r>
              <a:rPr lang="en-US" dirty="0" smtClean="0"/>
              <a:t>(2,2)</a:t>
            </a:r>
            <a:endParaRPr lang="en-US" dirty="0"/>
          </a:p>
        </p:txBody>
      </p:sp>
    </p:spTree>
    <p:extLst>
      <p:ext uri="{BB962C8B-B14F-4D97-AF65-F5344CB8AC3E}">
        <p14:creationId xmlns:p14="http://schemas.microsoft.com/office/powerpoint/2010/main" val="51641385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Previous Lecture (L4) </a:t>
            </a:r>
            <a:r>
              <a:rPr lang="en-US" dirty="0"/>
              <a:t>Overview</a:t>
            </a:r>
          </a:p>
        </p:txBody>
      </p:sp>
      <p:sp>
        <p:nvSpPr>
          <p:cNvPr id="3" name="Content Placeholder 2"/>
          <p:cNvSpPr>
            <a:spLocks noGrp="1"/>
          </p:cNvSpPr>
          <p:nvPr>
            <p:ph idx="1"/>
          </p:nvPr>
        </p:nvSpPr>
        <p:spPr>
          <a:xfrm>
            <a:off x="838200" y="1690688"/>
            <a:ext cx="4533900" cy="4351338"/>
          </a:xfrm>
        </p:spPr>
        <p:txBody>
          <a:bodyPr>
            <a:normAutofit fontScale="77500" lnSpcReduction="20000"/>
          </a:bodyPr>
          <a:lstStyle/>
          <a:p>
            <a:r>
              <a:rPr lang="en-US" dirty="0" smtClean="0"/>
              <a:t>uCOS Internals (Labrosse ch 3, 6, 9)</a:t>
            </a:r>
          </a:p>
          <a:p>
            <a:pPr lvl="1"/>
            <a:r>
              <a:rPr lang="en-US" dirty="0" smtClean="0"/>
              <a:t>Task States</a:t>
            </a:r>
          </a:p>
          <a:p>
            <a:pPr lvl="1"/>
            <a:r>
              <a:rPr lang="en-US" dirty="0" smtClean="0"/>
              <a:t>Task Control Blocks (TCBs)</a:t>
            </a:r>
          </a:p>
          <a:p>
            <a:pPr lvl="1"/>
            <a:r>
              <a:rPr lang="en-US" dirty="0" smtClean="0"/>
              <a:t>Ready List</a:t>
            </a:r>
          </a:p>
          <a:p>
            <a:pPr lvl="1"/>
            <a:r>
              <a:rPr lang="en-US" dirty="0" smtClean="0"/>
              <a:t>Task Scheduling</a:t>
            </a:r>
          </a:p>
          <a:p>
            <a:pPr lvl="1"/>
            <a:r>
              <a:rPr lang="en-US" dirty="0" smtClean="0"/>
              <a:t>Event Control Blocks</a:t>
            </a:r>
          </a:p>
          <a:p>
            <a:pPr lvl="2"/>
            <a:r>
              <a:rPr lang="en-US" dirty="0" smtClean="0"/>
              <a:t>Placing a task in the ECB Wait List</a:t>
            </a:r>
          </a:p>
          <a:p>
            <a:pPr lvl="2"/>
            <a:r>
              <a:rPr lang="en-US" dirty="0" smtClean="0"/>
              <a:t>Removing a Task from the ECB Wait List</a:t>
            </a:r>
          </a:p>
          <a:p>
            <a:pPr lvl="2"/>
            <a:r>
              <a:rPr lang="en-US" dirty="0" smtClean="0"/>
              <a:t>Find the Highest Priority Task Waiting on the ECB</a:t>
            </a:r>
          </a:p>
          <a:p>
            <a:pPr lvl="2"/>
            <a:r>
              <a:rPr lang="en-US" dirty="0" smtClean="0"/>
              <a:t>List of Free ECBs</a:t>
            </a:r>
          </a:p>
          <a:p>
            <a:pPr lvl="2"/>
            <a:r>
              <a:rPr lang="en-US" dirty="0" smtClean="0"/>
              <a:t>Initializing an ECB</a:t>
            </a:r>
          </a:p>
          <a:p>
            <a:pPr lvl="2"/>
            <a:r>
              <a:rPr lang="en-US" dirty="0" smtClean="0"/>
              <a:t>Making a Task Ready</a:t>
            </a:r>
          </a:p>
          <a:p>
            <a:pPr lvl="2"/>
            <a:r>
              <a:rPr lang="en-US" dirty="0" smtClean="0"/>
              <a:t>Making a Task Wait for an Event</a:t>
            </a:r>
          </a:p>
          <a:p>
            <a:pPr lvl="2"/>
            <a:r>
              <a:rPr lang="en-US" dirty="0" smtClean="0"/>
              <a:t>Making a task Ready Because of a Timeout</a:t>
            </a:r>
          </a:p>
          <a:p>
            <a:pPr lvl="1"/>
            <a:r>
              <a:rPr lang="en-US" dirty="0" smtClean="0"/>
              <a:t>Event Flags</a:t>
            </a:r>
          </a:p>
        </p:txBody>
      </p:sp>
      <p:sp>
        <p:nvSpPr>
          <p:cNvPr id="4" name="Slide Number Placeholder 3"/>
          <p:cNvSpPr>
            <a:spLocks noGrp="1"/>
          </p:cNvSpPr>
          <p:nvPr>
            <p:ph type="sldNum" sz="quarter" idx="12"/>
          </p:nvPr>
        </p:nvSpPr>
        <p:spPr/>
        <p:txBody>
          <a:bodyPr/>
          <a:lstStyle/>
          <a:p>
            <a:fld id="{F9E463A4-CC55-4EB3-8549-8876C08BF813}" type="slidenum">
              <a:rPr lang="en-US" smtClean="0"/>
              <a:t>3</a:t>
            </a:fld>
            <a:endParaRPr lang="en-US" dirty="0"/>
          </a:p>
        </p:txBody>
      </p:sp>
      <p:sp>
        <p:nvSpPr>
          <p:cNvPr id="5" name="Content Placeholder 2"/>
          <p:cNvSpPr txBox="1">
            <a:spLocks/>
          </p:cNvSpPr>
          <p:nvPr/>
        </p:nvSpPr>
        <p:spPr>
          <a:xfrm>
            <a:off x="6572250" y="1690688"/>
            <a:ext cx="4533900" cy="4351338"/>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600" dirty="0"/>
              <a:t>Task Synchronization </a:t>
            </a:r>
            <a:r>
              <a:rPr lang="en-US" sz="2600" dirty="0" smtClean="0"/>
              <a:t>Techniques (Tanenbaum, Wikipedia, etc.)</a:t>
            </a:r>
          </a:p>
          <a:p>
            <a:pPr lvl="1"/>
            <a:r>
              <a:rPr lang="en-US" dirty="0" smtClean="0"/>
              <a:t>Sharing data between ISRs and tasks</a:t>
            </a:r>
          </a:p>
          <a:p>
            <a:pPr lvl="1"/>
            <a:r>
              <a:rPr lang="en-US" dirty="0" smtClean="0"/>
              <a:t>Producer-Consumer Problem</a:t>
            </a:r>
          </a:p>
          <a:p>
            <a:pPr lvl="1"/>
            <a:r>
              <a:rPr lang="en-US" dirty="0" smtClean="0"/>
              <a:t>Readers and Writers Problem</a:t>
            </a:r>
          </a:p>
          <a:p>
            <a:pPr lvl="1"/>
            <a:r>
              <a:rPr lang="en-US" dirty="0" smtClean="0"/>
              <a:t>Deadlock</a:t>
            </a:r>
          </a:p>
          <a:p>
            <a:pPr lvl="1"/>
            <a:r>
              <a:rPr lang="en-US" dirty="0" smtClean="0"/>
              <a:t>Dining Philosophers Problem</a:t>
            </a:r>
            <a:endParaRPr lang="en-US" dirty="0"/>
          </a:p>
          <a:p>
            <a:r>
              <a:rPr lang="en-US" dirty="0"/>
              <a:t>Event Driven </a:t>
            </a:r>
            <a:r>
              <a:rPr lang="en-US" dirty="0" smtClean="0"/>
              <a:t>Systems (Wikipedia)</a:t>
            </a:r>
            <a:endParaRPr lang="en-US" dirty="0"/>
          </a:p>
          <a:p>
            <a:pPr lvl="1"/>
            <a:r>
              <a:rPr lang="en-US" dirty="0" smtClean="0"/>
              <a:t>Characteristics of Event Driven Systems</a:t>
            </a:r>
          </a:p>
          <a:p>
            <a:pPr lvl="1"/>
            <a:r>
              <a:rPr lang="en-US" dirty="0" smtClean="0"/>
              <a:t>Data </a:t>
            </a:r>
            <a:r>
              <a:rPr lang="en-US" dirty="0"/>
              <a:t>Flow Diagrams</a:t>
            </a:r>
          </a:p>
          <a:p>
            <a:r>
              <a:rPr lang="en-US" dirty="0" smtClean="0"/>
              <a:t>Assignment 4 – Task Synchronization</a:t>
            </a:r>
            <a:endParaRPr lang="en-US" dirty="0"/>
          </a:p>
          <a:p>
            <a:endParaRPr lang="en-US" dirty="0"/>
          </a:p>
        </p:txBody>
      </p:sp>
      <p:sp>
        <p:nvSpPr>
          <p:cNvPr id="7" name="TextBox 6"/>
          <p:cNvSpPr txBox="1"/>
          <p:nvPr/>
        </p:nvSpPr>
        <p:spPr>
          <a:xfrm>
            <a:off x="10537381" y="3799425"/>
            <a:ext cx="1450590" cy="923330"/>
          </a:xfrm>
          <a:prstGeom prst="rect">
            <a:avLst/>
          </a:prstGeom>
          <a:noFill/>
        </p:spPr>
        <p:txBody>
          <a:bodyPr wrap="square" rtlCol="0">
            <a:spAutoFit/>
          </a:bodyPr>
          <a:lstStyle/>
          <a:p>
            <a:r>
              <a:rPr lang="en-US" dirty="0" smtClean="0">
                <a:solidFill>
                  <a:srgbClr val="FF0000"/>
                </a:solidFill>
              </a:rPr>
              <a:t>Stopped here</a:t>
            </a:r>
          </a:p>
          <a:p>
            <a:r>
              <a:rPr lang="en-US" dirty="0" smtClean="0">
                <a:solidFill>
                  <a:srgbClr val="FF0000"/>
                </a:solidFill>
              </a:rPr>
              <a:t>last lecture.</a:t>
            </a:r>
          </a:p>
          <a:p>
            <a:r>
              <a:rPr lang="en-US" dirty="0" smtClean="0">
                <a:solidFill>
                  <a:srgbClr val="FF0000"/>
                </a:solidFill>
              </a:rPr>
              <a:t>Next slide: </a:t>
            </a:r>
            <a:r>
              <a:rPr lang="en-US" dirty="0" smtClean="0">
                <a:solidFill>
                  <a:srgbClr val="FF0000"/>
                </a:solidFill>
              </a:rPr>
              <a:t>46</a:t>
            </a:r>
            <a:endParaRPr lang="en-US" dirty="0">
              <a:solidFill>
                <a:srgbClr val="FF0000"/>
              </a:solidFill>
            </a:endParaRPr>
          </a:p>
        </p:txBody>
      </p:sp>
      <p:cxnSp>
        <p:nvCxnSpPr>
          <p:cNvPr id="8" name="Straight Arrow Connector 7"/>
          <p:cNvCxnSpPr>
            <a:stCxn id="7" idx="1"/>
          </p:cNvCxnSpPr>
          <p:nvPr/>
        </p:nvCxnSpPr>
        <p:spPr>
          <a:xfrm flipH="1" flipV="1">
            <a:off x="9554135" y="4067735"/>
            <a:ext cx="983246" cy="193355"/>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1745358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 to C++</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b="1" dirty="0" smtClean="0"/>
              <a:t>Base class example. Header file Shape.h:</a:t>
            </a:r>
          </a:p>
          <a:p>
            <a:pPr marL="0" indent="0">
              <a:buNone/>
            </a:pPr>
            <a:endParaRPr lang="en-US" b="1" dirty="0" smtClean="0"/>
          </a:p>
          <a:p>
            <a:pPr marL="0" indent="0">
              <a:buNone/>
            </a:pPr>
            <a:r>
              <a:rPr lang="en-US" sz="2400" dirty="0" smtClean="0"/>
              <a:t>class Shape {</a:t>
            </a:r>
            <a:endParaRPr lang="en-US" sz="2400" b="1" dirty="0" smtClean="0"/>
          </a:p>
          <a:p>
            <a:pPr marL="0" indent="0">
              <a:buNone/>
            </a:pPr>
            <a:r>
              <a:rPr lang="en-US" sz="2400" dirty="0" smtClean="0"/>
              <a:t>public: </a:t>
            </a:r>
          </a:p>
          <a:p>
            <a:pPr marL="0" indent="0">
              <a:buNone/>
            </a:pPr>
            <a:r>
              <a:rPr lang="en-US" sz="2400" dirty="0"/>
              <a:t>	</a:t>
            </a:r>
            <a:r>
              <a:rPr lang="en-US" sz="2400" dirty="0" smtClean="0"/>
              <a:t>Shape(char *name) {this-&gt;name = name}; // </a:t>
            </a:r>
            <a:r>
              <a:rPr lang="en-US" sz="2400" b="1" dirty="0" smtClean="0"/>
              <a:t>constructor</a:t>
            </a:r>
          </a:p>
          <a:p>
            <a:pPr marL="0" indent="0">
              <a:buNone/>
            </a:pPr>
            <a:r>
              <a:rPr lang="en-US" sz="2400" dirty="0"/>
              <a:t>	</a:t>
            </a:r>
            <a:r>
              <a:rPr lang="en-US" sz="2400" b="1" dirty="0" smtClean="0"/>
              <a:t>virtual</a:t>
            </a:r>
            <a:r>
              <a:rPr lang="en-US" sz="2400" dirty="0" smtClean="0"/>
              <a:t> float Area() </a:t>
            </a:r>
            <a:r>
              <a:rPr lang="en-US" sz="2400" b="1" dirty="0" smtClean="0"/>
              <a:t>= 0</a:t>
            </a:r>
            <a:r>
              <a:rPr lang="en-US" sz="2400" dirty="0" smtClean="0"/>
              <a:t>; // </a:t>
            </a:r>
            <a:r>
              <a:rPr lang="en-US" sz="2400" b="1" dirty="0" smtClean="0"/>
              <a:t>pure virtual </a:t>
            </a:r>
            <a:r>
              <a:rPr lang="en-US" sz="2400" dirty="0" smtClean="0"/>
              <a:t>function to compute area of shape</a:t>
            </a:r>
          </a:p>
          <a:p>
            <a:pPr marL="0" indent="0">
              <a:buNone/>
            </a:pPr>
            <a:r>
              <a:rPr lang="en-US" sz="2400" dirty="0"/>
              <a:t>	</a:t>
            </a:r>
            <a:r>
              <a:rPr lang="en-US" sz="2400" dirty="0" smtClean="0"/>
              <a:t>char *</a:t>
            </a:r>
            <a:r>
              <a:rPr lang="en-US" sz="2400" dirty="0"/>
              <a:t>G</a:t>
            </a:r>
            <a:r>
              <a:rPr lang="en-US" sz="2400" dirty="0" smtClean="0"/>
              <a:t>etName() {return name;}; // </a:t>
            </a:r>
            <a:r>
              <a:rPr lang="en-US" sz="2400" b="1" dirty="0" smtClean="0"/>
              <a:t>accessor</a:t>
            </a:r>
            <a:r>
              <a:rPr lang="en-US" sz="2400" dirty="0" smtClean="0"/>
              <a:t> for applications to retrieve protected</a:t>
            </a:r>
          </a:p>
          <a:p>
            <a:pPr marL="0" indent="0">
              <a:buNone/>
            </a:pPr>
            <a:r>
              <a:rPr lang="en-US" sz="2400" dirty="0" smtClean="0"/>
              <a:t>                                                                           // member</a:t>
            </a:r>
          </a:p>
          <a:p>
            <a:pPr marL="0" indent="0">
              <a:buNone/>
            </a:pPr>
            <a:r>
              <a:rPr lang="en-US" sz="2400" dirty="0" smtClean="0"/>
              <a:t>protected:  // </a:t>
            </a:r>
            <a:r>
              <a:rPr lang="en-US" sz="2400" b="1" dirty="0" smtClean="0"/>
              <a:t>protected</a:t>
            </a:r>
            <a:r>
              <a:rPr lang="en-US" sz="2400" dirty="0" smtClean="0"/>
              <a:t> means accessible to subclasses, not applications</a:t>
            </a:r>
          </a:p>
          <a:p>
            <a:pPr marL="0" indent="0">
              <a:buNone/>
            </a:pPr>
            <a:r>
              <a:rPr lang="en-US" sz="2400" dirty="0"/>
              <a:t>	</a:t>
            </a:r>
            <a:r>
              <a:rPr lang="en-US" sz="2400" dirty="0" smtClean="0"/>
              <a:t>char *name; // name of shape</a:t>
            </a:r>
          </a:p>
          <a:p>
            <a:pPr marL="0" indent="0">
              <a:buNone/>
            </a:pPr>
            <a:r>
              <a:rPr lang="en-US" sz="2400" dirty="0" smtClean="0"/>
              <a:t>};</a:t>
            </a:r>
            <a:endParaRPr lang="en-US" dirty="0" smtClean="0"/>
          </a:p>
        </p:txBody>
      </p:sp>
      <p:sp>
        <p:nvSpPr>
          <p:cNvPr id="4" name="Slide Number Placeholder 3"/>
          <p:cNvSpPr>
            <a:spLocks noGrp="1"/>
          </p:cNvSpPr>
          <p:nvPr>
            <p:ph type="sldNum" sz="quarter" idx="12"/>
          </p:nvPr>
        </p:nvSpPr>
        <p:spPr/>
        <p:txBody>
          <a:bodyPr/>
          <a:lstStyle/>
          <a:p>
            <a:fld id="{F9E463A4-CC55-4EB3-8549-8876C08BF813}" type="slidenum">
              <a:rPr lang="en-US" smtClean="0"/>
              <a:t>30</a:t>
            </a:fld>
            <a:endParaRPr lang="en-US" dirty="0"/>
          </a:p>
        </p:txBody>
      </p:sp>
    </p:spTree>
    <p:extLst>
      <p:ext uri="{BB962C8B-B14F-4D97-AF65-F5344CB8AC3E}">
        <p14:creationId xmlns:p14="http://schemas.microsoft.com/office/powerpoint/2010/main" val="128638947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 to C++</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b="1" dirty="0" smtClean="0"/>
              <a:t>Subclass example header file Rectangle.h:</a:t>
            </a:r>
          </a:p>
          <a:p>
            <a:pPr marL="0" indent="0">
              <a:buNone/>
            </a:pPr>
            <a:endParaRPr lang="en-US" b="1" dirty="0" smtClean="0"/>
          </a:p>
          <a:p>
            <a:pPr marL="0" indent="0">
              <a:buNone/>
            </a:pPr>
            <a:r>
              <a:rPr lang="en-US" sz="2400" dirty="0" smtClean="0"/>
              <a:t>class Rectangle : public Shape {  // </a:t>
            </a:r>
            <a:r>
              <a:rPr lang="en-US" sz="2400" b="1" dirty="0" smtClean="0"/>
              <a:t>inherits</a:t>
            </a:r>
            <a:r>
              <a:rPr lang="en-US" sz="2400" dirty="0" smtClean="0"/>
              <a:t> from Shape</a:t>
            </a:r>
            <a:endParaRPr lang="en-US" sz="2400" b="1" dirty="0" smtClean="0"/>
          </a:p>
          <a:p>
            <a:pPr marL="0" indent="0">
              <a:buNone/>
            </a:pPr>
            <a:r>
              <a:rPr lang="en-US" sz="2400" dirty="0" smtClean="0"/>
              <a:t>public: </a:t>
            </a:r>
          </a:p>
          <a:p>
            <a:pPr marL="0" indent="0">
              <a:buNone/>
            </a:pPr>
            <a:r>
              <a:rPr lang="en-US" sz="2400" dirty="0"/>
              <a:t>	Rectangle(int x, int y, int w, int h); // </a:t>
            </a:r>
            <a:r>
              <a:rPr lang="en-US" sz="2400" b="1" dirty="0" smtClean="0"/>
              <a:t>constructor</a:t>
            </a:r>
          </a:p>
          <a:p>
            <a:pPr marL="0" indent="0">
              <a:buNone/>
            </a:pPr>
            <a:r>
              <a:rPr lang="en-US" sz="2400" b="1" dirty="0"/>
              <a:t>	</a:t>
            </a:r>
            <a:r>
              <a:rPr lang="en-US" sz="2400" dirty="0" smtClean="0"/>
              <a:t>float Area() override;  // base class virtual function </a:t>
            </a:r>
            <a:r>
              <a:rPr lang="en-US" sz="2400" b="1" dirty="0" smtClean="0"/>
              <a:t>override</a:t>
            </a:r>
            <a:endParaRPr lang="en-US" sz="2400" b="1" dirty="0"/>
          </a:p>
          <a:p>
            <a:pPr marL="0" indent="0">
              <a:buNone/>
            </a:pPr>
            <a:r>
              <a:rPr lang="en-US" sz="2400" dirty="0"/>
              <a:t>	boolean IsInside(int x, int y); // is (x, y) inside the rectangle?</a:t>
            </a:r>
          </a:p>
          <a:p>
            <a:pPr marL="0" indent="0">
              <a:buNone/>
            </a:pPr>
            <a:r>
              <a:rPr lang="en-US" sz="2400" dirty="0"/>
              <a:t>private:</a:t>
            </a:r>
          </a:p>
          <a:p>
            <a:pPr marL="0" indent="0">
              <a:buNone/>
            </a:pPr>
            <a:r>
              <a:rPr lang="en-US" sz="2400" dirty="0"/>
              <a:t>	int x, y; // top left corner</a:t>
            </a:r>
          </a:p>
          <a:p>
            <a:pPr marL="0" indent="0">
              <a:buNone/>
            </a:pPr>
            <a:r>
              <a:rPr lang="en-US" sz="2400" dirty="0"/>
              <a:t>	int w, h; // width, height</a:t>
            </a:r>
          </a:p>
          <a:p>
            <a:pPr marL="0" indent="0">
              <a:buNone/>
            </a:pPr>
            <a:r>
              <a:rPr lang="en-US" sz="2400" dirty="0" smtClean="0"/>
              <a:t>};</a:t>
            </a:r>
            <a:endParaRPr lang="en-US" dirty="0" smtClean="0"/>
          </a:p>
        </p:txBody>
      </p:sp>
      <p:sp>
        <p:nvSpPr>
          <p:cNvPr id="4" name="Slide Number Placeholder 3"/>
          <p:cNvSpPr>
            <a:spLocks noGrp="1"/>
          </p:cNvSpPr>
          <p:nvPr>
            <p:ph type="sldNum" sz="quarter" idx="12"/>
          </p:nvPr>
        </p:nvSpPr>
        <p:spPr/>
        <p:txBody>
          <a:bodyPr/>
          <a:lstStyle/>
          <a:p>
            <a:fld id="{F9E463A4-CC55-4EB3-8549-8876C08BF813}" type="slidenum">
              <a:rPr lang="en-US" smtClean="0"/>
              <a:t>31</a:t>
            </a:fld>
            <a:endParaRPr lang="en-US" dirty="0"/>
          </a:p>
        </p:txBody>
      </p:sp>
    </p:spTree>
    <p:extLst>
      <p:ext uri="{BB962C8B-B14F-4D97-AF65-F5344CB8AC3E}">
        <p14:creationId xmlns:p14="http://schemas.microsoft.com/office/powerpoint/2010/main" val="248323906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 to C++</a:t>
            </a:r>
            <a:endParaRPr lang="en-US" dirty="0"/>
          </a:p>
        </p:txBody>
      </p:sp>
      <p:sp>
        <p:nvSpPr>
          <p:cNvPr id="3" name="Content Placeholder 2"/>
          <p:cNvSpPr>
            <a:spLocks noGrp="1"/>
          </p:cNvSpPr>
          <p:nvPr>
            <p:ph idx="1"/>
          </p:nvPr>
        </p:nvSpPr>
        <p:spPr>
          <a:xfrm>
            <a:off x="838200" y="1825624"/>
            <a:ext cx="6157686" cy="4530725"/>
          </a:xfrm>
        </p:spPr>
        <p:txBody>
          <a:bodyPr>
            <a:normAutofit fontScale="92500" lnSpcReduction="10000"/>
          </a:bodyPr>
          <a:lstStyle/>
          <a:p>
            <a:pPr marL="0" indent="0">
              <a:buNone/>
            </a:pPr>
            <a:r>
              <a:rPr lang="en-US" b="1" dirty="0" smtClean="0"/>
              <a:t>Corresponding class implementation in file Rectangle.cpp:</a:t>
            </a:r>
          </a:p>
          <a:p>
            <a:pPr marL="0" indent="0">
              <a:buNone/>
            </a:pPr>
            <a:endParaRPr lang="en-US" b="1" dirty="0" smtClean="0"/>
          </a:p>
          <a:p>
            <a:pPr marL="0" indent="0">
              <a:buNone/>
            </a:pPr>
            <a:r>
              <a:rPr lang="en-US" sz="2200" dirty="0" smtClean="0"/>
              <a:t>static const char *name = “rectangle”;</a:t>
            </a:r>
          </a:p>
          <a:p>
            <a:pPr marL="0" indent="0">
              <a:buNone/>
            </a:pPr>
            <a:endParaRPr lang="en-US" sz="2200" b="1" dirty="0" smtClean="0"/>
          </a:p>
          <a:p>
            <a:pPr marL="0" indent="0">
              <a:buNone/>
            </a:pPr>
            <a:r>
              <a:rPr lang="en-US" sz="2200" b="1" dirty="0" smtClean="0"/>
              <a:t>Rectangle::</a:t>
            </a:r>
            <a:r>
              <a:rPr lang="en-US" sz="2200" dirty="0" smtClean="0"/>
              <a:t>Rectangle(int x, int y, int w, int h) {</a:t>
            </a:r>
          </a:p>
          <a:p>
            <a:pPr marL="0" indent="0">
              <a:buNone/>
            </a:pPr>
            <a:r>
              <a:rPr lang="en-US" sz="2200" dirty="0" smtClean="0"/>
              <a:t>	this-&gt;x = x; </a:t>
            </a:r>
          </a:p>
          <a:p>
            <a:pPr marL="0" indent="0">
              <a:buNone/>
            </a:pPr>
            <a:r>
              <a:rPr lang="en-US" sz="2200" dirty="0"/>
              <a:t>	</a:t>
            </a:r>
            <a:r>
              <a:rPr lang="en-US" sz="2200" dirty="0" smtClean="0"/>
              <a:t>this-&gt;y = y;</a:t>
            </a:r>
          </a:p>
          <a:p>
            <a:pPr marL="0" indent="0">
              <a:buNone/>
            </a:pPr>
            <a:r>
              <a:rPr lang="en-US" sz="2200" dirty="0"/>
              <a:t>	</a:t>
            </a:r>
            <a:r>
              <a:rPr lang="en-US" sz="2200" dirty="0" smtClean="0"/>
              <a:t>this-&gt;w = w;</a:t>
            </a:r>
          </a:p>
          <a:p>
            <a:pPr marL="0" indent="0">
              <a:buNone/>
            </a:pPr>
            <a:r>
              <a:rPr lang="en-US" sz="2200" dirty="0"/>
              <a:t>	</a:t>
            </a:r>
            <a:r>
              <a:rPr lang="en-US" sz="2200" dirty="0" smtClean="0"/>
              <a:t>this-&gt;h = h;</a:t>
            </a:r>
          </a:p>
          <a:p>
            <a:pPr marL="0" indent="0">
              <a:buNone/>
            </a:pPr>
            <a:r>
              <a:rPr lang="en-US" sz="2200" dirty="0"/>
              <a:t>	</a:t>
            </a:r>
            <a:r>
              <a:rPr lang="en-US" sz="2200" dirty="0" smtClean="0"/>
              <a:t>this-&gt;</a:t>
            </a:r>
            <a:r>
              <a:rPr lang="en-US" sz="2200" b="1" dirty="0" smtClean="0"/>
              <a:t>name</a:t>
            </a:r>
            <a:r>
              <a:rPr lang="en-US" sz="2200" dirty="0" smtClean="0"/>
              <a:t> = name; // base class member</a:t>
            </a:r>
          </a:p>
          <a:p>
            <a:pPr marL="0" indent="0">
              <a:buNone/>
            </a:pPr>
            <a:r>
              <a:rPr lang="en-US" sz="2200" dirty="0" smtClean="0"/>
              <a:t>}</a:t>
            </a:r>
          </a:p>
        </p:txBody>
      </p:sp>
      <p:sp>
        <p:nvSpPr>
          <p:cNvPr id="4" name="Slide Number Placeholder 3"/>
          <p:cNvSpPr>
            <a:spLocks noGrp="1"/>
          </p:cNvSpPr>
          <p:nvPr>
            <p:ph type="sldNum" sz="quarter" idx="12"/>
          </p:nvPr>
        </p:nvSpPr>
        <p:spPr/>
        <p:txBody>
          <a:bodyPr/>
          <a:lstStyle/>
          <a:p>
            <a:fld id="{F9E463A4-CC55-4EB3-8549-8876C08BF813}" type="slidenum">
              <a:rPr lang="en-US" smtClean="0"/>
              <a:t>32</a:t>
            </a:fld>
            <a:endParaRPr lang="en-US" dirty="0"/>
          </a:p>
        </p:txBody>
      </p:sp>
      <p:sp>
        <p:nvSpPr>
          <p:cNvPr id="5" name="Content Placeholder 2"/>
          <p:cNvSpPr txBox="1">
            <a:spLocks/>
          </p:cNvSpPr>
          <p:nvPr/>
        </p:nvSpPr>
        <p:spPr>
          <a:xfrm>
            <a:off x="6789057" y="2327275"/>
            <a:ext cx="5214257" cy="45307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smtClean="0"/>
              <a:t>boolean </a:t>
            </a:r>
            <a:r>
              <a:rPr lang="en-US" sz="2000" b="1" dirty="0" smtClean="0"/>
              <a:t>Rectangle::</a:t>
            </a:r>
            <a:r>
              <a:rPr lang="en-US" sz="2000" dirty="0" smtClean="0"/>
              <a:t>IsInside(int x, int y) {</a:t>
            </a:r>
          </a:p>
          <a:p>
            <a:pPr marL="0" indent="0">
              <a:buFont typeface="Arial" panose="020B0604020202020204" pitchFamily="34" charset="0"/>
              <a:buNone/>
            </a:pPr>
            <a:r>
              <a:rPr lang="en-US" sz="2000" dirty="0" smtClean="0"/>
              <a:t>	if (x &gt;= this-&gt;x &amp;&amp; x &lt;= this-&gt;x + w </a:t>
            </a:r>
          </a:p>
          <a:p>
            <a:pPr marL="0" indent="0">
              <a:buFont typeface="Arial" panose="020B0604020202020204" pitchFamily="34" charset="0"/>
              <a:buNone/>
            </a:pPr>
            <a:r>
              <a:rPr lang="en-US" sz="2000" dirty="0"/>
              <a:t> </a:t>
            </a:r>
            <a:r>
              <a:rPr lang="en-US" sz="2000" dirty="0" smtClean="0"/>
              <a:t>                    &amp;&amp; y &gt;= this-&gt;y and y &lt;= this-&gt;y + h)</a:t>
            </a:r>
          </a:p>
          <a:p>
            <a:pPr marL="0" indent="0">
              <a:buFont typeface="Arial" panose="020B0604020202020204" pitchFamily="34" charset="0"/>
              <a:buNone/>
            </a:pPr>
            <a:r>
              <a:rPr lang="en-US" sz="2000" dirty="0" smtClean="0"/>
              <a:t>		return true; else return false;</a:t>
            </a:r>
          </a:p>
          <a:p>
            <a:pPr marL="0" indent="0">
              <a:buFont typeface="Arial" panose="020B0604020202020204" pitchFamily="34" charset="0"/>
              <a:buNone/>
            </a:pPr>
            <a:r>
              <a:rPr lang="en-US" sz="2000" dirty="0" smtClean="0"/>
              <a:t>}</a:t>
            </a:r>
          </a:p>
          <a:p>
            <a:pPr marL="0" indent="0">
              <a:buFont typeface="Arial" panose="020B0604020202020204" pitchFamily="34" charset="0"/>
              <a:buNone/>
            </a:pPr>
            <a:endParaRPr lang="en-US" sz="2000" dirty="0"/>
          </a:p>
          <a:p>
            <a:pPr marL="0" indent="0">
              <a:buNone/>
            </a:pPr>
            <a:r>
              <a:rPr lang="en-US" sz="2000" dirty="0" smtClean="0"/>
              <a:t>float </a:t>
            </a:r>
            <a:r>
              <a:rPr lang="en-US" sz="2000" b="1" dirty="0"/>
              <a:t>Rectangle</a:t>
            </a:r>
            <a:r>
              <a:rPr lang="en-US" sz="2000" b="1" dirty="0" smtClean="0"/>
              <a:t>::</a:t>
            </a:r>
            <a:r>
              <a:rPr lang="en-US" sz="2000" dirty="0" smtClean="0"/>
              <a:t>Area() {</a:t>
            </a:r>
          </a:p>
          <a:p>
            <a:pPr marL="0" indent="0">
              <a:buFont typeface="Arial" panose="020B0604020202020204" pitchFamily="34" charset="0"/>
              <a:buNone/>
            </a:pPr>
            <a:r>
              <a:rPr lang="en-US" sz="2000" dirty="0"/>
              <a:t>	</a:t>
            </a:r>
            <a:r>
              <a:rPr lang="en-US" sz="2000" dirty="0" smtClean="0"/>
              <a:t>return (float) w * h;</a:t>
            </a:r>
          </a:p>
          <a:p>
            <a:pPr marL="0" indent="0">
              <a:buFont typeface="Arial" panose="020B0604020202020204" pitchFamily="34" charset="0"/>
              <a:buNone/>
            </a:pPr>
            <a:r>
              <a:rPr lang="en-US" sz="2000" dirty="0" smtClean="0"/>
              <a:t>}</a:t>
            </a:r>
          </a:p>
        </p:txBody>
      </p:sp>
    </p:spTree>
    <p:extLst>
      <p:ext uri="{BB962C8B-B14F-4D97-AF65-F5344CB8AC3E}">
        <p14:creationId xmlns:p14="http://schemas.microsoft.com/office/powerpoint/2010/main" val="295823773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 to C++</a:t>
            </a:r>
            <a:endParaRPr lang="en-US" dirty="0"/>
          </a:p>
        </p:txBody>
      </p:sp>
      <p:sp>
        <p:nvSpPr>
          <p:cNvPr id="3" name="Content Placeholder 2"/>
          <p:cNvSpPr>
            <a:spLocks noGrp="1"/>
          </p:cNvSpPr>
          <p:nvPr>
            <p:ph idx="1"/>
          </p:nvPr>
        </p:nvSpPr>
        <p:spPr/>
        <p:txBody>
          <a:bodyPr>
            <a:normAutofit/>
          </a:bodyPr>
          <a:lstStyle/>
          <a:p>
            <a:pPr marL="0" indent="0">
              <a:buNone/>
            </a:pPr>
            <a:r>
              <a:rPr lang="en-US" b="1" dirty="0" smtClean="0"/>
              <a:t>Subclass example header file Circle.h:</a:t>
            </a:r>
          </a:p>
          <a:p>
            <a:pPr marL="0" indent="0">
              <a:buNone/>
            </a:pPr>
            <a:endParaRPr lang="en-US" b="1" dirty="0" smtClean="0"/>
          </a:p>
          <a:p>
            <a:pPr marL="0" indent="0">
              <a:buNone/>
            </a:pPr>
            <a:r>
              <a:rPr lang="en-US" sz="2400" dirty="0" smtClean="0"/>
              <a:t>class Circle: public Shape {  // </a:t>
            </a:r>
            <a:r>
              <a:rPr lang="en-US" sz="2400" b="1" dirty="0" smtClean="0"/>
              <a:t>inherits</a:t>
            </a:r>
            <a:r>
              <a:rPr lang="en-US" sz="2400" dirty="0" smtClean="0"/>
              <a:t> from Shape</a:t>
            </a:r>
            <a:endParaRPr lang="en-US" sz="2400" b="1" dirty="0" smtClean="0"/>
          </a:p>
          <a:p>
            <a:pPr marL="0" indent="0">
              <a:buNone/>
            </a:pPr>
            <a:r>
              <a:rPr lang="en-US" sz="2400" dirty="0" smtClean="0"/>
              <a:t>public: </a:t>
            </a:r>
          </a:p>
          <a:p>
            <a:pPr marL="0" indent="0">
              <a:buNone/>
            </a:pPr>
            <a:r>
              <a:rPr lang="en-US" sz="2400" dirty="0"/>
              <a:t>	</a:t>
            </a:r>
            <a:r>
              <a:rPr lang="en-US" sz="2400" dirty="0" smtClean="0"/>
              <a:t>Circle(int x, int y, int r); </a:t>
            </a:r>
            <a:r>
              <a:rPr lang="en-US" sz="2400" dirty="0"/>
              <a:t>// </a:t>
            </a:r>
            <a:r>
              <a:rPr lang="en-US" sz="2400" b="1" dirty="0" smtClean="0"/>
              <a:t>constructor</a:t>
            </a:r>
          </a:p>
          <a:p>
            <a:pPr marL="0" indent="0">
              <a:buNone/>
            </a:pPr>
            <a:r>
              <a:rPr lang="en-US" sz="2400" b="1" dirty="0"/>
              <a:t>	</a:t>
            </a:r>
            <a:r>
              <a:rPr lang="en-US" sz="2400" dirty="0" smtClean="0"/>
              <a:t>float Area() override;  // base class virtua</a:t>
            </a:r>
            <a:r>
              <a:rPr lang="en-US" sz="2400" dirty="0"/>
              <a:t>l</a:t>
            </a:r>
            <a:r>
              <a:rPr lang="en-US" sz="2400" dirty="0" smtClean="0"/>
              <a:t> function </a:t>
            </a:r>
            <a:r>
              <a:rPr lang="en-US" sz="2400" b="1" dirty="0" smtClean="0"/>
              <a:t>override</a:t>
            </a:r>
            <a:endParaRPr lang="en-US" sz="2400" b="1" dirty="0"/>
          </a:p>
          <a:p>
            <a:pPr marL="0" indent="0">
              <a:buNone/>
            </a:pPr>
            <a:r>
              <a:rPr lang="en-US" sz="2400" dirty="0" smtClean="0"/>
              <a:t>private</a:t>
            </a:r>
            <a:r>
              <a:rPr lang="en-US" sz="2400" dirty="0"/>
              <a:t>:</a:t>
            </a:r>
          </a:p>
          <a:p>
            <a:pPr marL="0" indent="0">
              <a:buNone/>
            </a:pPr>
            <a:r>
              <a:rPr lang="en-US" sz="2400" dirty="0"/>
              <a:t>	int </a:t>
            </a:r>
            <a:r>
              <a:rPr lang="en-US" sz="2400" dirty="0" smtClean="0"/>
              <a:t>x, y, r; // center and radius</a:t>
            </a:r>
            <a:endParaRPr lang="en-US" sz="2400" dirty="0"/>
          </a:p>
          <a:p>
            <a:pPr marL="0" indent="0">
              <a:buNone/>
            </a:pPr>
            <a:r>
              <a:rPr lang="en-US" sz="2400" dirty="0" smtClean="0"/>
              <a:t>};</a:t>
            </a:r>
            <a:endParaRPr lang="en-US" dirty="0" smtClean="0"/>
          </a:p>
        </p:txBody>
      </p:sp>
      <p:sp>
        <p:nvSpPr>
          <p:cNvPr id="4" name="Slide Number Placeholder 3"/>
          <p:cNvSpPr>
            <a:spLocks noGrp="1"/>
          </p:cNvSpPr>
          <p:nvPr>
            <p:ph type="sldNum" sz="quarter" idx="12"/>
          </p:nvPr>
        </p:nvSpPr>
        <p:spPr/>
        <p:txBody>
          <a:bodyPr/>
          <a:lstStyle/>
          <a:p>
            <a:fld id="{F9E463A4-CC55-4EB3-8549-8876C08BF813}" type="slidenum">
              <a:rPr lang="en-US" smtClean="0"/>
              <a:t>33</a:t>
            </a:fld>
            <a:endParaRPr lang="en-US" dirty="0"/>
          </a:p>
        </p:txBody>
      </p:sp>
    </p:spTree>
    <p:extLst>
      <p:ext uri="{BB962C8B-B14F-4D97-AF65-F5344CB8AC3E}">
        <p14:creationId xmlns:p14="http://schemas.microsoft.com/office/powerpoint/2010/main" val="235285708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 to C++</a:t>
            </a:r>
            <a:endParaRPr lang="en-US" dirty="0"/>
          </a:p>
        </p:txBody>
      </p:sp>
      <p:sp>
        <p:nvSpPr>
          <p:cNvPr id="3" name="Content Placeholder 2"/>
          <p:cNvSpPr>
            <a:spLocks noGrp="1"/>
          </p:cNvSpPr>
          <p:nvPr>
            <p:ph idx="1"/>
          </p:nvPr>
        </p:nvSpPr>
        <p:spPr>
          <a:xfrm>
            <a:off x="838200" y="1825624"/>
            <a:ext cx="6157686" cy="4530725"/>
          </a:xfrm>
        </p:spPr>
        <p:txBody>
          <a:bodyPr>
            <a:normAutofit lnSpcReduction="10000"/>
          </a:bodyPr>
          <a:lstStyle/>
          <a:p>
            <a:pPr marL="0" indent="0">
              <a:buNone/>
            </a:pPr>
            <a:r>
              <a:rPr lang="en-US" b="1" dirty="0" smtClean="0"/>
              <a:t>Corresponding class implementation in file Circle.cpp:</a:t>
            </a:r>
          </a:p>
          <a:p>
            <a:pPr marL="0" indent="0">
              <a:buNone/>
            </a:pPr>
            <a:endParaRPr lang="en-US" b="1" dirty="0" smtClean="0"/>
          </a:p>
          <a:p>
            <a:pPr marL="0" indent="0">
              <a:buNone/>
            </a:pPr>
            <a:r>
              <a:rPr lang="en-US" sz="2200" dirty="0" smtClean="0"/>
              <a:t>static const char *name = “circle”;</a:t>
            </a:r>
          </a:p>
          <a:p>
            <a:pPr marL="0" indent="0">
              <a:buNone/>
            </a:pPr>
            <a:endParaRPr lang="en-US" sz="2200" b="1" dirty="0" smtClean="0"/>
          </a:p>
          <a:p>
            <a:pPr marL="0" indent="0">
              <a:buNone/>
            </a:pPr>
            <a:r>
              <a:rPr lang="en-US" sz="2200" b="1" dirty="0" smtClean="0"/>
              <a:t>Circle::</a:t>
            </a:r>
            <a:r>
              <a:rPr lang="en-US" sz="2200" dirty="0" smtClean="0"/>
              <a:t>Circle(int x, int y, int r) { // constructor</a:t>
            </a:r>
          </a:p>
          <a:p>
            <a:pPr marL="0" indent="0">
              <a:buNone/>
            </a:pPr>
            <a:r>
              <a:rPr lang="en-US" sz="2200" dirty="0" smtClean="0"/>
              <a:t>	this-&gt;x = x; </a:t>
            </a:r>
          </a:p>
          <a:p>
            <a:pPr marL="0" indent="0">
              <a:buNone/>
            </a:pPr>
            <a:r>
              <a:rPr lang="en-US" sz="2200" dirty="0"/>
              <a:t>	</a:t>
            </a:r>
            <a:r>
              <a:rPr lang="en-US" sz="2200" dirty="0" smtClean="0"/>
              <a:t>this-&gt;y = y;</a:t>
            </a:r>
          </a:p>
          <a:p>
            <a:pPr marL="0" indent="0">
              <a:buNone/>
            </a:pPr>
            <a:r>
              <a:rPr lang="en-US" sz="2200" dirty="0"/>
              <a:t>	</a:t>
            </a:r>
            <a:r>
              <a:rPr lang="en-US" sz="2200" dirty="0" smtClean="0"/>
              <a:t>this-&gt;r= </a:t>
            </a:r>
            <a:r>
              <a:rPr lang="en-US" sz="2200" dirty="0"/>
              <a:t>r</a:t>
            </a:r>
            <a:r>
              <a:rPr lang="en-US" sz="2200" dirty="0" smtClean="0"/>
              <a:t>;</a:t>
            </a:r>
          </a:p>
          <a:p>
            <a:pPr marL="0" indent="0">
              <a:buNone/>
            </a:pPr>
            <a:r>
              <a:rPr lang="en-US" sz="2200" dirty="0"/>
              <a:t>	</a:t>
            </a:r>
            <a:r>
              <a:rPr lang="en-US" sz="2200" dirty="0" smtClean="0"/>
              <a:t>this-&gt;</a:t>
            </a:r>
            <a:r>
              <a:rPr lang="en-US" sz="2200" b="1" dirty="0" smtClean="0"/>
              <a:t>name</a:t>
            </a:r>
            <a:r>
              <a:rPr lang="en-US" sz="2200" dirty="0" smtClean="0"/>
              <a:t> = name; // base class member</a:t>
            </a:r>
          </a:p>
          <a:p>
            <a:pPr marL="0" indent="0">
              <a:buNone/>
            </a:pPr>
            <a:r>
              <a:rPr lang="en-US" sz="2200" dirty="0" smtClean="0"/>
              <a:t>}</a:t>
            </a:r>
          </a:p>
        </p:txBody>
      </p:sp>
      <p:sp>
        <p:nvSpPr>
          <p:cNvPr id="4" name="Slide Number Placeholder 3"/>
          <p:cNvSpPr>
            <a:spLocks noGrp="1"/>
          </p:cNvSpPr>
          <p:nvPr>
            <p:ph type="sldNum" sz="quarter" idx="12"/>
          </p:nvPr>
        </p:nvSpPr>
        <p:spPr/>
        <p:txBody>
          <a:bodyPr/>
          <a:lstStyle/>
          <a:p>
            <a:fld id="{F9E463A4-CC55-4EB3-8549-8876C08BF813}" type="slidenum">
              <a:rPr lang="en-US" smtClean="0"/>
              <a:t>34</a:t>
            </a:fld>
            <a:endParaRPr lang="en-US" dirty="0"/>
          </a:p>
        </p:txBody>
      </p:sp>
      <p:sp>
        <p:nvSpPr>
          <p:cNvPr id="5" name="Content Placeholder 2"/>
          <p:cNvSpPr txBox="1">
            <a:spLocks/>
          </p:cNvSpPr>
          <p:nvPr/>
        </p:nvSpPr>
        <p:spPr>
          <a:xfrm>
            <a:off x="6789057" y="2327275"/>
            <a:ext cx="5214257" cy="45307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000" dirty="0"/>
          </a:p>
          <a:p>
            <a:pPr marL="0" indent="0">
              <a:buNone/>
            </a:pPr>
            <a:r>
              <a:rPr lang="en-US" sz="2000" dirty="0" smtClean="0"/>
              <a:t>float </a:t>
            </a:r>
            <a:r>
              <a:rPr lang="en-US" sz="2000" b="1" dirty="0" smtClean="0"/>
              <a:t>Circle::</a:t>
            </a:r>
            <a:r>
              <a:rPr lang="en-US" sz="2000" dirty="0" smtClean="0"/>
              <a:t>Area() {</a:t>
            </a:r>
          </a:p>
          <a:p>
            <a:pPr marL="0" indent="0">
              <a:buFont typeface="Arial" panose="020B0604020202020204" pitchFamily="34" charset="0"/>
              <a:buNone/>
            </a:pPr>
            <a:r>
              <a:rPr lang="en-US" sz="2000" dirty="0"/>
              <a:t>	</a:t>
            </a:r>
            <a:r>
              <a:rPr lang="en-US" sz="2000" dirty="0" smtClean="0"/>
              <a:t>return (float) 3.1416 * r * r;</a:t>
            </a:r>
          </a:p>
          <a:p>
            <a:pPr marL="0" indent="0">
              <a:buFont typeface="Arial" panose="020B0604020202020204" pitchFamily="34" charset="0"/>
              <a:buNone/>
            </a:pPr>
            <a:r>
              <a:rPr lang="en-US" sz="2000" dirty="0" smtClean="0"/>
              <a:t>}</a:t>
            </a:r>
          </a:p>
        </p:txBody>
      </p:sp>
    </p:spTree>
    <p:extLst>
      <p:ext uri="{BB962C8B-B14F-4D97-AF65-F5344CB8AC3E}">
        <p14:creationId xmlns:p14="http://schemas.microsoft.com/office/powerpoint/2010/main" val="265628523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 to C++</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endParaRPr lang="en-US" b="1" dirty="0" smtClean="0"/>
          </a:p>
          <a:p>
            <a:pPr marL="0" indent="0">
              <a:buNone/>
            </a:pPr>
            <a:r>
              <a:rPr lang="en-US" b="1" dirty="0" smtClean="0"/>
              <a:t>Client code </a:t>
            </a:r>
            <a:r>
              <a:rPr lang="en-US" dirty="0" smtClean="0"/>
              <a:t>using subclasses</a:t>
            </a:r>
            <a:r>
              <a:rPr lang="en-US" b="1" dirty="0" smtClean="0"/>
              <a:t>:</a:t>
            </a:r>
          </a:p>
          <a:p>
            <a:pPr marL="0" indent="0">
              <a:buNone/>
            </a:pPr>
            <a:endParaRPr lang="en-US" dirty="0" smtClean="0"/>
          </a:p>
          <a:p>
            <a:pPr marL="0" indent="0">
              <a:buNone/>
            </a:pPr>
            <a:r>
              <a:rPr lang="en-US" dirty="0"/>
              <a:t>	</a:t>
            </a:r>
            <a:r>
              <a:rPr lang="en-US" dirty="0" smtClean="0"/>
              <a:t>Rectangle r1 = Rectangle(0, 0, 20, </a:t>
            </a:r>
            <a:r>
              <a:rPr lang="en-US" dirty="0"/>
              <a:t>1</a:t>
            </a:r>
            <a:r>
              <a:rPr lang="en-US" dirty="0" smtClean="0"/>
              <a:t>0); // Rectangle class </a:t>
            </a:r>
            <a:r>
              <a:rPr lang="en-US" b="1" dirty="0" smtClean="0"/>
              <a:t>instance</a:t>
            </a:r>
            <a:r>
              <a:rPr lang="en-US" dirty="0" smtClean="0"/>
              <a:t> r1</a:t>
            </a:r>
          </a:p>
          <a:p>
            <a:pPr marL="0" indent="0">
              <a:buNone/>
            </a:pPr>
            <a:r>
              <a:rPr lang="en-US" dirty="0"/>
              <a:t>	</a:t>
            </a:r>
            <a:r>
              <a:rPr lang="en-US" dirty="0" smtClean="0"/>
              <a:t>Circle c1 = Circle(5, 5, 5);  // Circle class </a:t>
            </a:r>
            <a:r>
              <a:rPr lang="en-US" b="1" dirty="0" smtClean="0"/>
              <a:t>instance</a:t>
            </a:r>
            <a:r>
              <a:rPr lang="en-US" dirty="0" smtClean="0"/>
              <a:t> c1</a:t>
            </a:r>
          </a:p>
          <a:p>
            <a:pPr marL="0" indent="0">
              <a:buNone/>
            </a:pPr>
            <a:r>
              <a:rPr lang="en-US" dirty="0"/>
              <a:t>	</a:t>
            </a:r>
            <a:r>
              <a:rPr lang="en-US" dirty="0" smtClean="0"/>
              <a:t>char *nameR = r1.name; // compiler error: name is protected</a:t>
            </a:r>
          </a:p>
          <a:p>
            <a:pPr marL="0" indent="0">
              <a:buNone/>
            </a:pPr>
            <a:r>
              <a:rPr lang="en-US" dirty="0" smtClean="0"/>
              <a:t>	char *nameR = r1.GetName(); // “rectangle”</a:t>
            </a:r>
          </a:p>
          <a:p>
            <a:pPr marL="0" indent="0">
              <a:buNone/>
            </a:pPr>
            <a:r>
              <a:rPr lang="en-US" dirty="0"/>
              <a:t>	</a:t>
            </a:r>
            <a:r>
              <a:rPr lang="en-US" dirty="0" smtClean="0"/>
              <a:t>char *nameC = c1.GetName(); // “circle”</a:t>
            </a:r>
          </a:p>
          <a:p>
            <a:pPr marL="0" indent="0">
              <a:buNone/>
            </a:pPr>
            <a:r>
              <a:rPr lang="en-US" dirty="0"/>
              <a:t>	</a:t>
            </a:r>
            <a:r>
              <a:rPr lang="en-US" dirty="0" smtClean="0"/>
              <a:t>float aR = r1.Area(); // 200</a:t>
            </a:r>
          </a:p>
          <a:p>
            <a:pPr marL="0" indent="0">
              <a:buNone/>
            </a:pPr>
            <a:r>
              <a:rPr lang="en-US" dirty="0"/>
              <a:t>	</a:t>
            </a:r>
            <a:r>
              <a:rPr lang="en-US" dirty="0" smtClean="0"/>
              <a:t>float aC = c1.Area(); // 78.54</a:t>
            </a:r>
          </a:p>
        </p:txBody>
      </p:sp>
      <p:sp>
        <p:nvSpPr>
          <p:cNvPr id="4" name="Slide Number Placeholder 3"/>
          <p:cNvSpPr>
            <a:spLocks noGrp="1"/>
          </p:cNvSpPr>
          <p:nvPr>
            <p:ph type="sldNum" sz="quarter" idx="12"/>
          </p:nvPr>
        </p:nvSpPr>
        <p:spPr/>
        <p:txBody>
          <a:bodyPr/>
          <a:lstStyle/>
          <a:p>
            <a:fld id="{F9E463A4-CC55-4EB3-8549-8876C08BF813}" type="slidenum">
              <a:rPr lang="en-US" smtClean="0"/>
              <a:t>35</a:t>
            </a:fld>
            <a:endParaRPr lang="en-US" dirty="0"/>
          </a:p>
        </p:txBody>
      </p:sp>
      <p:sp>
        <p:nvSpPr>
          <p:cNvPr id="10" name="Rectangle 9"/>
          <p:cNvSpPr/>
          <p:nvPr/>
        </p:nvSpPr>
        <p:spPr>
          <a:xfrm>
            <a:off x="8164286" y="1145495"/>
            <a:ext cx="1988457" cy="99536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p:cNvSpPr txBox="1"/>
          <p:nvPr/>
        </p:nvSpPr>
        <p:spPr>
          <a:xfrm>
            <a:off x="7546288" y="1055801"/>
            <a:ext cx="617477" cy="369332"/>
          </a:xfrm>
          <a:prstGeom prst="rect">
            <a:avLst/>
          </a:prstGeom>
          <a:noFill/>
        </p:spPr>
        <p:txBody>
          <a:bodyPr wrap="none" rtlCol="0">
            <a:spAutoFit/>
          </a:bodyPr>
          <a:lstStyle/>
          <a:p>
            <a:r>
              <a:rPr lang="en-US" dirty="0" smtClean="0"/>
              <a:t>(0,0)</a:t>
            </a:r>
            <a:endParaRPr lang="en-US" dirty="0"/>
          </a:p>
        </p:txBody>
      </p:sp>
      <p:sp>
        <p:nvSpPr>
          <p:cNvPr id="12" name="TextBox 11"/>
          <p:cNvSpPr txBox="1"/>
          <p:nvPr/>
        </p:nvSpPr>
        <p:spPr>
          <a:xfrm>
            <a:off x="9534508" y="788931"/>
            <a:ext cx="734496" cy="369332"/>
          </a:xfrm>
          <a:prstGeom prst="rect">
            <a:avLst/>
          </a:prstGeom>
          <a:noFill/>
        </p:spPr>
        <p:txBody>
          <a:bodyPr wrap="none" rtlCol="0">
            <a:spAutoFit/>
          </a:bodyPr>
          <a:lstStyle/>
          <a:p>
            <a:r>
              <a:rPr lang="en-US" dirty="0" smtClean="0"/>
              <a:t>(20,0)</a:t>
            </a:r>
            <a:endParaRPr lang="en-US" dirty="0"/>
          </a:p>
        </p:txBody>
      </p:sp>
      <p:sp>
        <p:nvSpPr>
          <p:cNvPr id="13" name="TextBox 12"/>
          <p:cNvSpPr txBox="1"/>
          <p:nvPr/>
        </p:nvSpPr>
        <p:spPr>
          <a:xfrm>
            <a:off x="9475999" y="2131156"/>
            <a:ext cx="851515" cy="369332"/>
          </a:xfrm>
          <a:prstGeom prst="rect">
            <a:avLst/>
          </a:prstGeom>
          <a:noFill/>
        </p:spPr>
        <p:txBody>
          <a:bodyPr wrap="none" rtlCol="0">
            <a:spAutoFit/>
          </a:bodyPr>
          <a:lstStyle/>
          <a:p>
            <a:r>
              <a:rPr lang="en-US" dirty="0" smtClean="0"/>
              <a:t>(20,10)</a:t>
            </a:r>
            <a:endParaRPr lang="en-US" dirty="0"/>
          </a:p>
        </p:txBody>
      </p:sp>
      <p:sp>
        <p:nvSpPr>
          <p:cNvPr id="14" name="TextBox 13"/>
          <p:cNvSpPr txBox="1"/>
          <p:nvPr/>
        </p:nvSpPr>
        <p:spPr>
          <a:xfrm>
            <a:off x="7488993" y="1861219"/>
            <a:ext cx="734496" cy="369332"/>
          </a:xfrm>
          <a:prstGeom prst="rect">
            <a:avLst/>
          </a:prstGeom>
          <a:noFill/>
        </p:spPr>
        <p:txBody>
          <a:bodyPr wrap="none" rtlCol="0">
            <a:spAutoFit/>
          </a:bodyPr>
          <a:lstStyle/>
          <a:p>
            <a:r>
              <a:rPr lang="en-US" dirty="0" smtClean="0"/>
              <a:t>(0,10)</a:t>
            </a:r>
            <a:endParaRPr lang="en-US" dirty="0"/>
          </a:p>
        </p:txBody>
      </p:sp>
      <p:sp>
        <p:nvSpPr>
          <p:cNvPr id="16" name="Oval 15"/>
          <p:cNvSpPr/>
          <p:nvPr/>
        </p:nvSpPr>
        <p:spPr>
          <a:xfrm>
            <a:off x="8178800" y="1145495"/>
            <a:ext cx="914400" cy="96899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00401354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 to C++</a:t>
            </a:r>
            <a:endParaRPr lang="en-US" dirty="0"/>
          </a:p>
        </p:txBody>
      </p:sp>
      <p:sp>
        <p:nvSpPr>
          <p:cNvPr id="3" name="Content Placeholder 2"/>
          <p:cNvSpPr>
            <a:spLocks noGrp="1"/>
          </p:cNvSpPr>
          <p:nvPr>
            <p:ph idx="1"/>
          </p:nvPr>
        </p:nvSpPr>
        <p:spPr/>
        <p:txBody>
          <a:bodyPr>
            <a:normAutofit fontScale="62500" lnSpcReduction="20000"/>
          </a:bodyPr>
          <a:lstStyle/>
          <a:p>
            <a:pPr marL="0" indent="0">
              <a:buNone/>
            </a:pPr>
            <a:endParaRPr lang="en-US" b="1" dirty="0" smtClean="0"/>
          </a:p>
          <a:p>
            <a:pPr marL="0" indent="0">
              <a:buNone/>
            </a:pPr>
            <a:r>
              <a:rPr lang="en-US" b="1" dirty="0" smtClean="0"/>
              <a:t>Client code </a:t>
            </a:r>
            <a:r>
              <a:rPr lang="en-US" dirty="0" smtClean="0"/>
              <a:t>using </a:t>
            </a:r>
            <a:r>
              <a:rPr lang="en-US" b="1" dirty="0" smtClean="0"/>
              <a:t>polymorphism:</a:t>
            </a:r>
          </a:p>
          <a:p>
            <a:pPr marL="0" indent="0">
              <a:buNone/>
            </a:pPr>
            <a:endParaRPr lang="en-US" dirty="0" smtClean="0"/>
          </a:p>
          <a:p>
            <a:pPr marL="0" indent="0">
              <a:buNone/>
            </a:pPr>
            <a:r>
              <a:rPr lang="en-US" dirty="0"/>
              <a:t>	</a:t>
            </a:r>
            <a:r>
              <a:rPr lang="en-US" dirty="0" smtClean="0"/>
              <a:t>Rectangle r1 = Rectangle(0, 0, 20, </a:t>
            </a:r>
            <a:r>
              <a:rPr lang="en-US" dirty="0"/>
              <a:t>1</a:t>
            </a:r>
            <a:r>
              <a:rPr lang="en-US" dirty="0" smtClean="0"/>
              <a:t>0); // Rectangle class </a:t>
            </a:r>
            <a:r>
              <a:rPr lang="en-US" b="1" dirty="0" smtClean="0"/>
              <a:t>instance</a:t>
            </a:r>
            <a:r>
              <a:rPr lang="en-US" dirty="0" smtClean="0"/>
              <a:t> r1</a:t>
            </a:r>
          </a:p>
          <a:p>
            <a:pPr marL="0" indent="0">
              <a:buNone/>
            </a:pPr>
            <a:r>
              <a:rPr lang="en-US" dirty="0"/>
              <a:t>	</a:t>
            </a:r>
            <a:r>
              <a:rPr lang="en-US" dirty="0" smtClean="0"/>
              <a:t>Circle c1 = Circle(5, 5, 5);  // Circle class </a:t>
            </a:r>
            <a:r>
              <a:rPr lang="en-US" b="1" dirty="0" smtClean="0"/>
              <a:t>instance</a:t>
            </a:r>
            <a:r>
              <a:rPr lang="en-US" dirty="0" smtClean="0"/>
              <a:t> c1</a:t>
            </a:r>
          </a:p>
          <a:p>
            <a:pPr marL="0" indent="0">
              <a:buNone/>
            </a:pPr>
            <a:r>
              <a:rPr lang="en-US" dirty="0"/>
              <a:t>	</a:t>
            </a:r>
            <a:r>
              <a:rPr lang="en-US" dirty="0" smtClean="0"/>
              <a:t>Shape* pShape1 = dynamic_cast&lt;Shape*&gt;(&amp;r1);</a:t>
            </a:r>
          </a:p>
          <a:p>
            <a:pPr marL="0" indent="0">
              <a:buNone/>
            </a:pPr>
            <a:r>
              <a:rPr lang="en-US" dirty="0"/>
              <a:t>	</a:t>
            </a:r>
            <a:r>
              <a:rPr lang="en-US" dirty="0" smtClean="0"/>
              <a:t>Shape* pShape2 = dynamic_cast&lt;Shape*&gt;(&amp;c1);</a:t>
            </a:r>
          </a:p>
          <a:p>
            <a:pPr marL="0" indent="0">
              <a:buNone/>
            </a:pPr>
            <a:r>
              <a:rPr lang="en-US" dirty="0"/>
              <a:t>	</a:t>
            </a:r>
            <a:r>
              <a:rPr lang="en-US" dirty="0" smtClean="0"/>
              <a:t>char </a:t>
            </a:r>
            <a:r>
              <a:rPr lang="en-US" dirty="0"/>
              <a:t>*</a:t>
            </a:r>
            <a:r>
              <a:rPr lang="en-US" dirty="0" smtClean="0"/>
              <a:t>nameR </a:t>
            </a:r>
            <a:r>
              <a:rPr lang="en-US" dirty="0"/>
              <a:t>= </a:t>
            </a:r>
            <a:r>
              <a:rPr lang="en-US" dirty="0" smtClean="0"/>
              <a:t>pShape1-&gt;GetName</a:t>
            </a:r>
            <a:r>
              <a:rPr lang="en-US" dirty="0"/>
              <a:t>(); // “rectangle”</a:t>
            </a:r>
          </a:p>
          <a:p>
            <a:pPr marL="0" indent="0">
              <a:buNone/>
            </a:pPr>
            <a:r>
              <a:rPr lang="en-US" dirty="0"/>
              <a:t>	char *</a:t>
            </a:r>
            <a:r>
              <a:rPr lang="en-US" dirty="0" smtClean="0"/>
              <a:t>nameC </a:t>
            </a:r>
            <a:r>
              <a:rPr lang="en-US" dirty="0"/>
              <a:t>= </a:t>
            </a:r>
            <a:r>
              <a:rPr lang="en-US" dirty="0" smtClean="0"/>
              <a:t>pShape2-&gt;GetName</a:t>
            </a:r>
            <a:r>
              <a:rPr lang="en-US" dirty="0"/>
              <a:t>(); // “circle”</a:t>
            </a:r>
          </a:p>
          <a:p>
            <a:pPr marL="0" indent="0">
              <a:buNone/>
            </a:pPr>
            <a:r>
              <a:rPr lang="en-US" dirty="0"/>
              <a:t>	float </a:t>
            </a:r>
            <a:r>
              <a:rPr lang="en-US" dirty="0" smtClean="0"/>
              <a:t>aR </a:t>
            </a:r>
            <a:r>
              <a:rPr lang="en-US" dirty="0"/>
              <a:t>= </a:t>
            </a:r>
            <a:r>
              <a:rPr lang="en-US" dirty="0" smtClean="0"/>
              <a:t>pShape1-&gt;Area</a:t>
            </a:r>
            <a:r>
              <a:rPr lang="en-US" dirty="0"/>
              <a:t>(); // 200</a:t>
            </a:r>
          </a:p>
          <a:p>
            <a:pPr marL="0" indent="0">
              <a:buNone/>
            </a:pPr>
            <a:r>
              <a:rPr lang="en-US" dirty="0"/>
              <a:t>	float </a:t>
            </a:r>
            <a:r>
              <a:rPr lang="en-US" dirty="0" smtClean="0"/>
              <a:t>aC </a:t>
            </a:r>
            <a:r>
              <a:rPr lang="en-US" dirty="0"/>
              <a:t>= </a:t>
            </a:r>
            <a:r>
              <a:rPr lang="en-US" dirty="0" smtClean="0"/>
              <a:t>pShape2-&gt;Area</a:t>
            </a:r>
            <a:r>
              <a:rPr lang="en-US" dirty="0"/>
              <a:t>(); // 78.54</a:t>
            </a:r>
          </a:p>
          <a:p>
            <a:pPr marL="0" indent="0">
              <a:buNone/>
            </a:pPr>
            <a:endParaRPr lang="en-US" dirty="0" smtClean="0"/>
          </a:p>
          <a:p>
            <a:pPr marL="0" indent="0">
              <a:buNone/>
            </a:pPr>
            <a:r>
              <a:rPr lang="en-US" dirty="0"/>
              <a:t>	</a:t>
            </a:r>
            <a:endParaRPr lang="en-US" dirty="0" smtClean="0"/>
          </a:p>
        </p:txBody>
      </p:sp>
      <p:sp>
        <p:nvSpPr>
          <p:cNvPr id="4" name="Slide Number Placeholder 3"/>
          <p:cNvSpPr>
            <a:spLocks noGrp="1"/>
          </p:cNvSpPr>
          <p:nvPr>
            <p:ph type="sldNum" sz="quarter" idx="12"/>
          </p:nvPr>
        </p:nvSpPr>
        <p:spPr/>
        <p:txBody>
          <a:bodyPr/>
          <a:lstStyle/>
          <a:p>
            <a:fld id="{F9E463A4-CC55-4EB3-8549-8876C08BF813}" type="slidenum">
              <a:rPr lang="en-US" smtClean="0"/>
              <a:t>36</a:t>
            </a:fld>
            <a:endParaRPr lang="en-US" dirty="0"/>
          </a:p>
        </p:txBody>
      </p:sp>
      <p:sp>
        <p:nvSpPr>
          <p:cNvPr id="10" name="Rectangle 9"/>
          <p:cNvSpPr/>
          <p:nvPr/>
        </p:nvSpPr>
        <p:spPr>
          <a:xfrm>
            <a:off x="8164286" y="1145495"/>
            <a:ext cx="1988457" cy="99536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p:cNvSpPr txBox="1"/>
          <p:nvPr/>
        </p:nvSpPr>
        <p:spPr>
          <a:xfrm>
            <a:off x="7546288" y="1055801"/>
            <a:ext cx="617477" cy="369332"/>
          </a:xfrm>
          <a:prstGeom prst="rect">
            <a:avLst/>
          </a:prstGeom>
          <a:noFill/>
        </p:spPr>
        <p:txBody>
          <a:bodyPr wrap="none" rtlCol="0">
            <a:spAutoFit/>
          </a:bodyPr>
          <a:lstStyle/>
          <a:p>
            <a:r>
              <a:rPr lang="en-US" dirty="0" smtClean="0"/>
              <a:t>(0,0)</a:t>
            </a:r>
            <a:endParaRPr lang="en-US" dirty="0"/>
          </a:p>
        </p:txBody>
      </p:sp>
      <p:sp>
        <p:nvSpPr>
          <p:cNvPr id="12" name="TextBox 11"/>
          <p:cNvSpPr txBox="1"/>
          <p:nvPr/>
        </p:nvSpPr>
        <p:spPr>
          <a:xfrm>
            <a:off x="9534508" y="788931"/>
            <a:ext cx="734496" cy="369332"/>
          </a:xfrm>
          <a:prstGeom prst="rect">
            <a:avLst/>
          </a:prstGeom>
          <a:noFill/>
        </p:spPr>
        <p:txBody>
          <a:bodyPr wrap="none" rtlCol="0">
            <a:spAutoFit/>
          </a:bodyPr>
          <a:lstStyle/>
          <a:p>
            <a:r>
              <a:rPr lang="en-US" dirty="0" smtClean="0"/>
              <a:t>(20,0)</a:t>
            </a:r>
            <a:endParaRPr lang="en-US" dirty="0"/>
          </a:p>
        </p:txBody>
      </p:sp>
      <p:sp>
        <p:nvSpPr>
          <p:cNvPr id="13" name="TextBox 12"/>
          <p:cNvSpPr txBox="1"/>
          <p:nvPr/>
        </p:nvSpPr>
        <p:spPr>
          <a:xfrm>
            <a:off x="9475999" y="2131156"/>
            <a:ext cx="851515" cy="369332"/>
          </a:xfrm>
          <a:prstGeom prst="rect">
            <a:avLst/>
          </a:prstGeom>
          <a:noFill/>
        </p:spPr>
        <p:txBody>
          <a:bodyPr wrap="none" rtlCol="0">
            <a:spAutoFit/>
          </a:bodyPr>
          <a:lstStyle/>
          <a:p>
            <a:r>
              <a:rPr lang="en-US" dirty="0" smtClean="0"/>
              <a:t>(20,10)</a:t>
            </a:r>
            <a:endParaRPr lang="en-US" dirty="0"/>
          </a:p>
        </p:txBody>
      </p:sp>
      <p:sp>
        <p:nvSpPr>
          <p:cNvPr id="14" name="TextBox 13"/>
          <p:cNvSpPr txBox="1"/>
          <p:nvPr/>
        </p:nvSpPr>
        <p:spPr>
          <a:xfrm>
            <a:off x="7488993" y="1861219"/>
            <a:ext cx="734496" cy="369332"/>
          </a:xfrm>
          <a:prstGeom prst="rect">
            <a:avLst/>
          </a:prstGeom>
          <a:noFill/>
        </p:spPr>
        <p:txBody>
          <a:bodyPr wrap="none" rtlCol="0">
            <a:spAutoFit/>
          </a:bodyPr>
          <a:lstStyle/>
          <a:p>
            <a:r>
              <a:rPr lang="en-US" dirty="0" smtClean="0"/>
              <a:t>(0,10)</a:t>
            </a:r>
            <a:endParaRPr lang="en-US" dirty="0"/>
          </a:p>
        </p:txBody>
      </p:sp>
      <p:sp>
        <p:nvSpPr>
          <p:cNvPr id="16" name="Oval 15"/>
          <p:cNvSpPr/>
          <p:nvPr/>
        </p:nvSpPr>
        <p:spPr>
          <a:xfrm>
            <a:off x="8178800" y="1145495"/>
            <a:ext cx="914400" cy="96899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73264674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r>
              <a:rPr lang="en-US" sz="4800" dirty="0" smtClean="0"/>
              <a:t>Introduction to device Drivers</a:t>
            </a:r>
          </a:p>
          <a:p>
            <a:pPr marL="0" indent="0">
              <a:buNone/>
            </a:pPr>
            <a:endParaRPr lang="en-US" sz="4400" dirty="0" smtClean="0"/>
          </a:p>
          <a:p>
            <a:endParaRPr lang="en-US" dirty="0"/>
          </a:p>
        </p:txBody>
      </p:sp>
      <p:sp>
        <p:nvSpPr>
          <p:cNvPr id="4" name="Slide Number Placeholder 3"/>
          <p:cNvSpPr>
            <a:spLocks noGrp="1"/>
          </p:cNvSpPr>
          <p:nvPr>
            <p:ph type="sldNum" sz="quarter" idx="12"/>
          </p:nvPr>
        </p:nvSpPr>
        <p:spPr/>
        <p:txBody>
          <a:bodyPr/>
          <a:lstStyle/>
          <a:p>
            <a:fld id="{F9E463A4-CC55-4EB3-8549-8876C08BF813}" type="slidenum">
              <a:rPr lang="en-US" smtClean="0"/>
              <a:t>37</a:t>
            </a:fld>
            <a:endParaRPr lang="en-US" dirty="0"/>
          </a:p>
        </p:txBody>
      </p:sp>
    </p:spTree>
    <p:extLst>
      <p:ext uri="{BB962C8B-B14F-4D97-AF65-F5344CB8AC3E}">
        <p14:creationId xmlns:p14="http://schemas.microsoft.com/office/powerpoint/2010/main" val="213414016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Device Drivers</a:t>
            </a:r>
            <a:endParaRPr lang="en-US" dirty="0"/>
          </a:p>
        </p:txBody>
      </p:sp>
      <p:sp>
        <p:nvSpPr>
          <p:cNvPr id="3" name="Content Placeholder 2"/>
          <p:cNvSpPr>
            <a:spLocks noGrp="1"/>
          </p:cNvSpPr>
          <p:nvPr>
            <p:ph idx="1"/>
          </p:nvPr>
        </p:nvSpPr>
        <p:spPr/>
        <p:txBody>
          <a:bodyPr>
            <a:normAutofit fontScale="70000" lnSpcReduction="20000"/>
          </a:bodyPr>
          <a:lstStyle/>
          <a:p>
            <a:pPr marL="0" indent="0">
              <a:buNone/>
            </a:pPr>
            <a:r>
              <a:rPr lang="en-US" dirty="0" smtClean="0"/>
              <a:t>What is a Device Driver?</a:t>
            </a:r>
          </a:p>
          <a:p>
            <a:r>
              <a:rPr lang="en-US" dirty="0" smtClean="0"/>
              <a:t>Also referred to simply as a Driver</a:t>
            </a:r>
          </a:p>
          <a:p>
            <a:r>
              <a:rPr lang="en-US" dirty="0" smtClean="0"/>
              <a:t>Software that controls or operates a hardware device</a:t>
            </a:r>
          </a:p>
          <a:p>
            <a:r>
              <a:rPr lang="en-US" dirty="0" smtClean="0"/>
              <a:t>Simplifies control and operation of the device by exposing only a high level interface to client software that uses the device</a:t>
            </a:r>
          </a:p>
          <a:p>
            <a:r>
              <a:rPr lang="en-US" dirty="0" smtClean="0"/>
              <a:t>Aims to standardize the operation procedures for wide ranges of devices by providing a uniform interface across a class of devices e.g. printers, keyboards, etc.</a:t>
            </a:r>
          </a:p>
          <a:p>
            <a:r>
              <a:rPr lang="en-US" dirty="0" smtClean="0"/>
              <a:t>Enables a device to be attached to an OS for use by applications via the driver interface</a:t>
            </a:r>
          </a:p>
          <a:p>
            <a:r>
              <a:rPr lang="en-US" dirty="0" smtClean="0"/>
              <a:t>Examples</a:t>
            </a:r>
          </a:p>
          <a:p>
            <a:pPr lvl="1"/>
            <a:r>
              <a:rPr lang="en-US" dirty="0" smtClean="0"/>
              <a:t>Disk Drive driver</a:t>
            </a:r>
          </a:p>
          <a:p>
            <a:pPr lvl="1"/>
            <a:r>
              <a:rPr lang="en-US" dirty="0"/>
              <a:t>K</a:t>
            </a:r>
            <a:r>
              <a:rPr lang="en-US" dirty="0" smtClean="0"/>
              <a:t>eyboard driver </a:t>
            </a:r>
          </a:p>
          <a:p>
            <a:pPr lvl="1"/>
            <a:r>
              <a:rPr lang="en-US" dirty="0"/>
              <a:t>Video </a:t>
            </a:r>
            <a:r>
              <a:rPr lang="en-US" dirty="0" smtClean="0"/>
              <a:t>Display </a:t>
            </a:r>
            <a:r>
              <a:rPr lang="en-US" dirty="0"/>
              <a:t>driver</a:t>
            </a:r>
          </a:p>
          <a:p>
            <a:pPr lvl="1"/>
            <a:r>
              <a:rPr lang="en-US" dirty="0" smtClean="0"/>
              <a:t>USB driver</a:t>
            </a:r>
          </a:p>
          <a:p>
            <a:pPr lvl="1"/>
            <a:r>
              <a:rPr lang="en-US" dirty="0" smtClean="0"/>
              <a:t>Touch Panel driver</a:t>
            </a:r>
          </a:p>
          <a:p>
            <a:pPr lvl="1"/>
            <a:r>
              <a:rPr lang="en-US" dirty="0" smtClean="0"/>
              <a:t>Printer</a:t>
            </a:r>
          </a:p>
          <a:p>
            <a:pPr marL="0" indent="0">
              <a:buNone/>
            </a:pPr>
            <a:endParaRPr lang="en-US" dirty="0" smtClean="0"/>
          </a:p>
          <a:p>
            <a:endParaRPr lang="en-US" dirty="0"/>
          </a:p>
        </p:txBody>
      </p:sp>
      <p:sp>
        <p:nvSpPr>
          <p:cNvPr id="4" name="Slide Number Placeholder 3"/>
          <p:cNvSpPr>
            <a:spLocks noGrp="1"/>
          </p:cNvSpPr>
          <p:nvPr>
            <p:ph type="sldNum" sz="quarter" idx="12"/>
          </p:nvPr>
        </p:nvSpPr>
        <p:spPr/>
        <p:txBody>
          <a:bodyPr/>
          <a:lstStyle/>
          <a:p>
            <a:fld id="{F9E463A4-CC55-4EB3-8549-8876C08BF813}" type="slidenum">
              <a:rPr lang="en-US" smtClean="0"/>
              <a:t>38</a:t>
            </a:fld>
            <a:endParaRPr lang="en-US" dirty="0"/>
          </a:p>
        </p:txBody>
      </p:sp>
    </p:spTree>
    <p:extLst>
      <p:ext uri="{BB962C8B-B14F-4D97-AF65-F5344CB8AC3E}">
        <p14:creationId xmlns:p14="http://schemas.microsoft.com/office/powerpoint/2010/main" val="420471744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Device Drivers</a:t>
            </a:r>
            <a:endParaRPr lang="en-US" dirty="0"/>
          </a:p>
        </p:txBody>
      </p:sp>
      <p:sp>
        <p:nvSpPr>
          <p:cNvPr id="4" name="Slide Number Placeholder 3"/>
          <p:cNvSpPr>
            <a:spLocks noGrp="1"/>
          </p:cNvSpPr>
          <p:nvPr>
            <p:ph type="sldNum" sz="quarter" idx="12"/>
          </p:nvPr>
        </p:nvSpPr>
        <p:spPr/>
        <p:txBody>
          <a:bodyPr/>
          <a:lstStyle/>
          <a:p>
            <a:fld id="{F9E463A4-CC55-4EB3-8549-8876C08BF813}" type="slidenum">
              <a:rPr lang="en-US" smtClean="0"/>
              <a:t>39</a:t>
            </a:fld>
            <a:endParaRPr lang="en-US" dirty="0"/>
          </a:p>
        </p:txBody>
      </p:sp>
      <p:pic>
        <p:nvPicPr>
          <p:cNvPr id="3" name="Picture 2"/>
          <p:cNvPicPr>
            <a:picLocks noChangeAspect="1"/>
          </p:cNvPicPr>
          <p:nvPr/>
        </p:nvPicPr>
        <p:blipFill>
          <a:blip r:embed="rId2"/>
          <a:stretch>
            <a:fillRect/>
          </a:stretch>
        </p:blipFill>
        <p:spPr>
          <a:xfrm>
            <a:off x="1607472" y="1613349"/>
            <a:ext cx="8486401" cy="4743001"/>
          </a:xfrm>
          <a:prstGeom prst="rect">
            <a:avLst/>
          </a:prstGeom>
        </p:spPr>
      </p:pic>
    </p:spTree>
    <p:extLst>
      <p:ext uri="{BB962C8B-B14F-4D97-AF65-F5344CB8AC3E}">
        <p14:creationId xmlns:p14="http://schemas.microsoft.com/office/powerpoint/2010/main" val="374063419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Current Lecture Overview</a:t>
            </a:r>
          </a:p>
        </p:txBody>
      </p:sp>
      <p:sp>
        <p:nvSpPr>
          <p:cNvPr id="3" name="Content Placeholder 2"/>
          <p:cNvSpPr>
            <a:spLocks noGrp="1"/>
          </p:cNvSpPr>
          <p:nvPr>
            <p:ph idx="1"/>
          </p:nvPr>
        </p:nvSpPr>
        <p:spPr>
          <a:xfrm>
            <a:off x="838200" y="1825625"/>
            <a:ext cx="10174357" cy="4351338"/>
          </a:xfrm>
        </p:spPr>
        <p:txBody>
          <a:bodyPr>
            <a:normAutofit fontScale="92500" lnSpcReduction="10000"/>
          </a:bodyPr>
          <a:lstStyle/>
          <a:p>
            <a:r>
              <a:rPr lang="en-US" dirty="0"/>
              <a:t>Music Player Project</a:t>
            </a:r>
          </a:p>
          <a:p>
            <a:pPr lvl="1"/>
            <a:r>
              <a:rPr lang="en-US" dirty="0"/>
              <a:t>Assignment spec</a:t>
            </a:r>
          </a:p>
          <a:p>
            <a:pPr lvl="1"/>
            <a:r>
              <a:rPr lang="en-US" dirty="0"/>
              <a:t>Demo skeleton </a:t>
            </a:r>
            <a:r>
              <a:rPr lang="en-US" dirty="0" smtClean="0"/>
              <a:t>code</a:t>
            </a:r>
          </a:p>
          <a:p>
            <a:r>
              <a:rPr lang="en-US" dirty="0" smtClean="0"/>
              <a:t>SPI protocol</a:t>
            </a:r>
          </a:p>
          <a:p>
            <a:r>
              <a:rPr lang="en-US" dirty="0" smtClean="0"/>
              <a:t>I2C protocol</a:t>
            </a:r>
            <a:endParaRPr lang="en-US" dirty="0"/>
          </a:p>
          <a:p>
            <a:r>
              <a:rPr lang="en-US" dirty="0" smtClean="0"/>
              <a:t>Intro to C++</a:t>
            </a:r>
          </a:p>
          <a:p>
            <a:r>
              <a:rPr lang="en-US" dirty="0" smtClean="0"/>
              <a:t>Device Drivers</a:t>
            </a:r>
          </a:p>
          <a:p>
            <a:pPr lvl="1"/>
            <a:r>
              <a:rPr lang="en-US" dirty="0" smtClean="0"/>
              <a:t>Intro</a:t>
            </a:r>
          </a:p>
          <a:p>
            <a:pPr lvl="1"/>
            <a:r>
              <a:rPr lang="en-US" dirty="0" smtClean="0"/>
              <a:t>CHAR model</a:t>
            </a:r>
          </a:p>
          <a:p>
            <a:pPr lvl="1"/>
            <a:r>
              <a:rPr lang="en-US" dirty="0" smtClean="0"/>
              <a:t>PJ driver framework</a:t>
            </a:r>
          </a:p>
          <a:p>
            <a:r>
              <a:rPr lang="en-US" dirty="0" smtClean="0"/>
              <a:t>Assignment 5 –  Touch driver</a:t>
            </a:r>
          </a:p>
        </p:txBody>
      </p:sp>
      <p:sp>
        <p:nvSpPr>
          <p:cNvPr id="4" name="Slide Number Placeholder 3"/>
          <p:cNvSpPr>
            <a:spLocks noGrp="1"/>
          </p:cNvSpPr>
          <p:nvPr>
            <p:ph type="sldNum" sz="quarter" idx="12"/>
          </p:nvPr>
        </p:nvSpPr>
        <p:spPr/>
        <p:txBody>
          <a:bodyPr/>
          <a:lstStyle/>
          <a:p>
            <a:fld id="{F9E463A4-CC55-4EB3-8549-8876C08BF813}" type="slidenum">
              <a:rPr lang="en-US" smtClean="0"/>
              <a:t>4</a:t>
            </a:fld>
            <a:endParaRPr lang="en-US" dirty="0"/>
          </a:p>
        </p:txBody>
      </p:sp>
    </p:spTree>
    <p:extLst>
      <p:ext uri="{BB962C8B-B14F-4D97-AF65-F5344CB8AC3E}">
        <p14:creationId xmlns:p14="http://schemas.microsoft.com/office/powerpoint/2010/main" val="285590550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Driver</a:t>
            </a:r>
            <a:endParaRPr lang="en-US" dirty="0"/>
          </a:p>
        </p:txBody>
      </p:sp>
      <p:sp>
        <p:nvSpPr>
          <p:cNvPr id="3" name="Content Placeholder 2"/>
          <p:cNvSpPr>
            <a:spLocks noGrp="1"/>
          </p:cNvSpPr>
          <p:nvPr>
            <p:ph idx="1"/>
          </p:nvPr>
        </p:nvSpPr>
        <p:spPr/>
        <p:txBody>
          <a:bodyPr>
            <a:normAutofit fontScale="85000" lnSpcReduction="20000"/>
          </a:bodyPr>
          <a:lstStyle/>
          <a:p>
            <a:pPr marL="0" indent="0">
              <a:buNone/>
            </a:pPr>
            <a:r>
              <a:rPr lang="en-US" dirty="0" smtClean="0"/>
              <a:t>What is a Class Driver?</a:t>
            </a:r>
          </a:p>
          <a:p>
            <a:r>
              <a:rPr lang="en-US" dirty="0" smtClean="0"/>
              <a:t>Supports </a:t>
            </a:r>
            <a:r>
              <a:rPr lang="en-US" dirty="0"/>
              <a:t>a wide range of </a:t>
            </a:r>
            <a:r>
              <a:rPr lang="en-US" dirty="0" smtClean="0"/>
              <a:t>devices with similar characteristics</a:t>
            </a:r>
          </a:p>
          <a:p>
            <a:r>
              <a:rPr lang="en-US" dirty="0" smtClean="0"/>
              <a:t>Uses a common protocol</a:t>
            </a:r>
          </a:p>
          <a:p>
            <a:r>
              <a:rPr lang="en-US" dirty="0" smtClean="0"/>
              <a:t>Hardware makers just need to implement the class interface for their device and any class compliant OS and application can operate the device.</a:t>
            </a:r>
          </a:p>
          <a:p>
            <a:r>
              <a:rPr lang="en-US" dirty="0" smtClean="0"/>
              <a:t>USB has the most prolific examples of class drivers</a:t>
            </a:r>
          </a:p>
          <a:p>
            <a:pPr lvl="1"/>
            <a:r>
              <a:rPr lang="en-US" dirty="0" smtClean="0"/>
              <a:t>The USB-IF (Universal Serial Bus Implementers Forum) defines a couple of dozen class specifications such as</a:t>
            </a:r>
          </a:p>
          <a:p>
            <a:pPr lvl="2"/>
            <a:r>
              <a:rPr lang="en-US" dirty="0" smtClean="0"/>
              <a:t>Mass Storage Class (memory sticks)</a:t>
            </a:r>
          </a:p>
          <a:p>
            <a:pPr lvl="2"/>
            <a:r>
              <a:rPr lang="en-US" dirty="0" smtClean="0"/>
              <a:t>HID Device Class (Keyboards, mice, game controllers, etc.)</a:t>
            </a:r>
          </a:p>
          <a:p>
            <a:pPr lvl="2"/>
            <a:r>
              <a:rPr lang="en-US" dirty="0" smtClean="0"/>
              <a:t>Printer Class</a:t>
            </a:r>
          </a:p>
          <a:p>
            <a:pPr lvl="2"/>
            <a:r>
              <a:rPr lang="en-US" dirty="0" smtClean="0"/>
              <a:t>Smart Card Class</a:t>
            </a:r>
          </a:p>
          <a:p>
            <a:pPr lvl="2"/>
            <a:r>
              <a:rPr lang="en-US" dirty="0" smtClean="0"/>
              <a:t>Video Class (streaming video)</a:t>
            </a:r>
          </a:p>
          <a:p>
            <a:pPr lvl="2"/>
            <a:r>
              <a:rPr lang="en-US" dirty="0" smtClean="0"/>
              <a:t>Battery Charging Class</a:t>
            </a:r>
          </a:p>
          <a:p>
            <a:pPr lvl="2"/>
            <a:endParaRPr lang="en-US" dirty="0" smtClean="0"/>
          </a:p>
        </p:txBody>
      </p:sp>
      <p:sp>
        <p:nvSpPr>
          <p:cNvPr id="4" name="Slide Number Placeholder 3"/>
          <p:cNvSpPr>
            <a:spLocks noGrp="1"/>
          </p:cNvSpPr>
          <p:nvPr>
            <p:ph type="sldNum" sz="quarter" idx="12"/>
          </p:nvPr>
        </p:nvSpPr>
        <p:spPr/>
        <p:txBody>
          <a:bodyPr/>
          <a:lstStyle/>
          <a:p>
            <a:fld id="{F9E463A4-CC55-4EB3-8549-8876C08BF813}" type="slidenum">
              <a:rPr lang="en-US" smtClean="0"/>
              <a:t>40</a:t>
            </a:fld>
            <a:endParaRPr lang="en-US" dirty="0"/>
          </a:p>
        </p:txBody>
      </p:sp>
    </p:spTree>
    <p:extLst>
      <p:ext uri="{BB962C8B-B14F-4D97-AF65-F5344CB8AC3E}">
        <p14:creationId xmlns:p14="http://schemas.microsoft.com/office/powerpoint/2010/main" val="420066586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Device Driver Model</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What is a Device Driver Model or Framework?</a:t>
            </a:r>
          </a:p>
          <a:p>
            <a:r>
              <a:rPr lang="en-US" dirty="0" smtClean="0"/>
              <a:t>Provides standardized interfaces and protocols for </a:t>
            </a:r>
            <a:r>
              <a:rPr lang="en-US" b="1" i="1" dirty="0" smtClean="0"/>
              <a:t>applications</a:t>
            </a:r>
            <a:r>
              <a:rPr lang="en-US" dirty="0" smtClean="0"/>
              <a:t> to control and operate a device or range of devices</a:t>
            </a:r>
          </a:p>
          <a:p>
            <a:r>
              <a:rPr lang="en-US" dirty="0" smtClean="0"/>
              <a:t>Provides standardized interfaces and protocols for </a:t>
            </a:r>
            <a:r>
              <a:rPr lang="en-US" b="1" i="1" dirty="0" smtClean="0"/>
              <a:t>driver developers </a:t>
            </a:r>
            <a:r>
              <a:rPr lang="en-US" dirty="0" smtClean="0"/>
              <a:t>to enable the device to interact with the OS</a:t>
            </a:r>
          </a:p>
          <a:p>
            <a:pPr marL="0" indent="0">
              <a:buNone/>
            </a:pPr>
            <a:endParaRPr lang="en-US" dirty="0" smtClean="0"/>
          </a:p>
          <a:p>
            <a:endParaRPr lang="en-US" dirty="0"/>
          </a:p>
        </p:txBody>
      </p:sp>
      <p:sp>
        <p:nvSpPr>
          <p:cNvPr id="4" name="Slide Number Placeholder 3"/>
          <p:cNvSpPr>
            <a:spLocks noGrp="1"/>
          </p:cNvSpPr>
          <p:nvPr>
            <p:ph type="sldNum" sz="quarter" idx="12"/>
          </p:nvPr>
        </p:nvSpPr>
        <p:spPr/>
        <p:txBody>
          <a:bodyPr/>
          <a:lstStyle/>
          <a:p>
            <a:fld id="{F9E463A4-CC55-4EB3-8549-8876C08BF813}" type="slidenum">
              <a:rPr lang="en-US" smtClean="0"/>
              <a:t>41</a:t>
            </a:fld>
            <a:endParaRPr lang="en-US" dirty="0"/>
          </a:p>
        </p:txBody>
      </p:sp>
    </p:spTree>
    <p:extLst>
      <p:ext uri="{BB962C8B-B14F-4D97-AF65-F5344CB8AC3E}">
        <p14:creationId xmlns:p14="http://schemas.microsoft.com/office/powerpoint/2010/main" val="12620802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Device Driver Model</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Two common device driver models:</a:t>
            </a:r>
          </a:p>
          <a:p>
            <a:r>
              <a:rPr lang="en-US" dirty="0" smtClean="0"/>
              <a:t>Block Device Driver Model</a:t>
            </a:r>
          </a:p>
          <a:p>
            <a:pPr lvl="1"/>
            <a:r>
              <a:rPr lang="en-US" dirty="0" smtClean="0"/>
              <a:t>Applies to devices that transfer data in fixed size blocks of bytes</a:t>
            </a:r>
          </a:p>
          <a:p>
            <a:pPr lvl="1"/>
            <a:r>
              <a:rPr lang="en-US" dirty="0" smtClean="0"/>
              <a:t>Blocks may be accessed in </a:t>
            </a:r>
            <a:r>
              <a:rPr lang="en-US" b="1" dirty="0" smtClean="0"/>
              <a:t>random</a:t>
            </a:r>
            <a:r>
              <a:rPr lang="en-US" dirty="0" smtClean="0"/>
              <a:t> order</a:t>
            </a:r>
          </a:p>
          <a:p>
            <a:pPr lvl="1"/>
            <a:r>
              <a:rPr lang="en-US" dirty="0" smtClean="0"/>
              <a:t>Examples: hard disk, SD card</a:t>
            </a:r>
          </a:p>
          <a:p>
            <a:r>
              <a:rPr lang="en-US" dirty="0" smtClean="0"/>
              <a:t>Character (Char) Device Driver Model</a:t>
            </a:r>
          </a:p>
          <a:p>
            <a:pPr lvl="1"/>
            <a:r>
              <a:rPr lang="en-US" dirty="0" smtClean="0"/>
              <a:t>Applies to devices that transfer data in variable length streams of bytes</a:t>
            </a:r>
          </a:p>
          <a:p>
            <a:pPr lvl="1"/>
            <a:r>
              <a:rPr lang="en-US" dirty="0" smtClean="0"/>
              <a:t>Access is </a:t>
            </a:r>
            <a:r>
              <a:rPr lang="en-US" b="1" dirty="0" smtClean="0"/>
              <a:t>sequential</a:t>
            </a:r>
          </a:p>
          <a:p>
            <a:pPr lvl="1"/>
            <a:r>
              <a:rPr lang="en-US" dirty="0" smtClean="0"/>
              <a:t>Examples: mouse, keyboard</a:t>
            </a:r>
          </a:p>
          <a:p>
            <a:pPr lvl="1"/>
            <a:endParaRPr lang="en-US" dirty="0" smtClean="0"/>
          </a:p>
          <a:p>
            <a:pPr marL="0" indent="0">
              <a:buNone/>
            </a:pPr>
            <a:endParaRPr lang="en-US" dirty="0" smtClean="0"/>
          </a:p>
          <a:p>
            <a:endParaRPr lang="en-US" dirty="0"/>
          </a:p>
        </p:txBody>
      </p:sp>
      <p:sp>
        <p:nvSpPr>
          <p:cNvPr id="4" name="Slide Number Placeholder 3"/>
          <p:cNvSpPr>
            <a:spLocks noGrp="1"/>
          </p:cNvSpPr>
          <p:nvPr>
            <p:ph type="sldNum" sz="quarter" idx="12"/>
          </p:nvPr>
        </p:nvSpPr>
        <p:spPr/>
        <p:txBody>
          <a:bodyPr/>
          <a:lstStyle/>
          <a:p>
            <a:fld id="{F9E463A4-CC55-4EB3-8549-8876C08BF813}" type="slidenum">
              <a:rPr lang="en-US" smtClean="0"/>
              <a:t>42</a:t>
            </a:fld>
            <a:endParaRPr lang="en-US" dirty="0"/>
          </a:p>
        </p:txBody>
      </p:sp>
    </p:spTree>
    <p:extLst>
      <p:ext uri="{BB962C8B-B14F-4D97-AF65-F5344CB8AC3E}">
        <p14:creationId xmlns:p14="http://schemas.microsoft.com/office/powerpoint/2010/main" val="327543018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086" y="2339068"/>
            <a:ext cx="10515600" cy="1325563"/>
          </a:xfrm>
        </p:spPr>
        <p:txBody>
          <a:bodyPr/>
          <a:lstStyle/>
          <a:p>
            <a:pPr algn="ctr"/>
            <a:r>
              <a:rPr lang="en-US" dirty="0"/>
              <a:t>Char Device Driver Model</a:t>
            </a:r>
          </a:p>
        </p:txBody>
      </p:sp>
      <p:sp>
        <p:nvSpPr>
          <p:cNvPr id="3" name="Slide Number Placeholder 2"/>
          <p:cNvSpPr>
            <a:spLocks noGrp="1"/>
          </p:cNvSpPr>
          <p:nvPr>
            <p:ph type="sldNum" sz="quarter" idx="12"/>
          </p:nvPr>
        </p:nvSpPr>
        <p:spPr/>
        <p:txBody>
          <a:bodyPr/>
          <a:lstStyle/>
          <a:p>
            <a:fld id="{F9E463A4-CC55-4EB3-8549-8876C08BF813}" type="slidenum">
              <a:rPr lang="en-US" smtClean="0"/>
              <a:t>43</a:t>
            </a:fld>
            <a:endParaRPr lang="en-US" dirty="0"/>
          </a:p>
        </p:txBody>
      </p:sp>
    </p:spTree>
    <p:extLst>
      <p:ext uri="{BB962C8B-B14F-4D97-AF65-F5344CB8AC3E}">
        <p14:creationId xmlns:p14="http://schemas.microsoft.com/office/powerpoint/2010/main" val="88709755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Char Device Driver Model</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Let’s look more closely at the Char Driver model</a:t>
            </a:r>
          </a:p>
          <a:p>
            <a:r>
              <a:rPr lang="en-US" dirty="0" smtClean="0"/>
              <a:t>The Char Driver Model </a:t>
            </a:r>
            <a:r>
              <a:rPr lang="en-US" dirty="0"/>
              <a:t>consists of </a:t>
            </a:r>
          </a:p>
          <a:p>
            <a:pPr lvl="1"/>
            <a:r>
              <a:rPr lang="en-US" dirty="0" smtClean="0"/>
              <a:t>A standard interface allowing applications to use the device</a:t>
            </a:r>
          </a:p>
          <a:p>
            <a:pPr lvl="1"/>
            <a:r>
              <a:rPr lang="en-US" dirty="0" smtClean="0"/>
              <a:t>A standard protocol  </a:t>
            </a:r>
            <a:r>
              <a:rPr lang="en-US" dirty="0"/>
              <a:t>to follow when using the interface</a:t>
            </a:r>
          </a:p>
          <a:p>
            <a:r>
              <a:rPr lang="en-US" dirty="0" smtClean="0"/>
              <a:t>The Char Device Driver Model follows the Unix file I/O API</a:t>
            </a:r>
          </a:p>
          <a:p>
            <a:pPr lvl="1"/>
            <a:r>
              <a:rPr lang="en-US" dirty="0" smtClean="0"/>
              <a:t>Unix chose to unify the interface across devices by treating them like sequential access files</a:t>
            </a:r>
          </a:p>
          <a:p>
            <a:r>
              <a:rPr lang="en-US" dirty="0" smtClean="0"/>
              <a:t>A compliant driver implements the following functions</a:t>
            </a:r>
          </a:p>
          <a:p>
            <a:pPr lvl="1"/>
            <a:r>
              <a:rPr lang="en-US" dirty="0"/>
              <a:t>o</a:t>
            </a:r>
            <a:r>
              <a:rPr lang="en-US" dirty="0" smtClean="0"/>
              <a:t>pen(): get a Handle to a specified device</a:t>
            </a:r>
          </a:p>
          <a:p>
            <a:pPr lvl="1"/>
            <a:r>
              <a:rPr lang="en-US" dirty="0" smtClean="0"/>
              <a:t>close(): close a Handle to a specified device</a:t>
            </a:r>
          </a:p>
          <a:p>
            <a:pPr lvl="1"/>
            <a:r>
              <a:rPr lang="en-US" dirty="0" smtClean="0"/>
              <a:t>read(): read bytes from a specified device</a:t>
            </a:r>
          </a:p>
          <a:p>
            <a:pPr lvl="1"/>
            <a:r>
              <a:rPr lang="en-US" dirty="0" smtClean="0"/>
              <a:t>write(): write bytes to a specified device</a:t>
            </a:r>
          </a:p>
          <a:p>
            <a:pPr lvl="1"/>
            <a:r>
              <a:rPr lang="en-US" dirty="0" err="1" smtClean="0"/>
              <a:t>ioctl</a:t>
            </a:r>
            <a:r>
              <a:rPr lang="en-US" dirty="0" smtClean="0"/>
              <a:t>(): send a control request to a device – device dependent</a:t>
            </a:r>
          </a:p>
          <a:p>
            <a:pPr marL="0" indent="0">
              <a:buNone/>
            </a:pPr>
            <a:endParaRPr lang="en-US" dirty="0" smtClean="0"/>
          </a:p>
        </p:txBody>
      </p:sp>
      <p:sp>
        <p:nvSpPr>
          <p:cNvPr id="4" name="Slide Number Placeholder 3"/>
          <p:cNvSpPr>
            <a:spLocks noGrp="1"/>
          </p:cNvSpPr>
          <p:nvPr>
            <p:ph type="sldNum" sz="quarter" idx="12"/>
          </p:nvPr>
        </p:nvSpPr>
        <p:spPr/>
        <p:txBody>
          <a:bodyPr/>
          <a:lstStyle/>
          <a:p>
            <a:fld id="{F9E463A4-CC55-4EB3-8549-8876C08BF813}" type="slidenum">
              <a:rPr lang="en-US" smtClean="0"/>
              <a:t>44</a:t>
            </a:fld>
            <a:endParaRPr lang="en-US" dirty="0"/>
          </a:p>
        </p:txBody>
      </p:sp>
    </p:spTree>
    <p:extLst>
      <p:ext uri="{BB962C8B-B14F-4D97-AF65-F5344CB8AC3E}">
        <p14:creationId xmlns:p14="http://schemas.microsoft.com/office/powerpoint/2010/main" val="229533520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Char Device Driver Model</a:t>
            </a:r>
            <a:endParaRPr lang="en-US" dirty="0"/>
          </a:p>
        </p:txBody>
      </p:sp>
      <p:sp>
        <p:nvSpPr>
          <p:cNvPr id="3" name="Content Placeholder 2"/>
          <p:cNvSpPr>
            <a:spLocks noGrp="1"/>
          </p:cNvSpPr>
          <p:nvPr>
            <p:ph idx="1"/>
          </p:nvPr>
        </p:nvSpPr>
        <p:spPr/>
        <p:txBody>
          <a:bodyPr>
            <a:normAutofit/>
          </a:bodyPr>
          <a:lstStyle/>
          <a:p>
            <a:pPr marL="0" indent="0">
              <a:buNone/>
            </a:pPr>
            <a:r>
              <a:rPr lang="en-US" b="1" dirty="0" smtClean="0"/>
              <a:t>Protocol for using a device under the model</a:t>
            </a:r>
          </a:p>
          <a:p>
            <a:pPr lvl="1"/>
            <a:r>
              <a:rPr lang="en-US" dirty="0" smtClean="0"/>
              <a:t>To begin using the device, call </a:t>
            </a:r>
            <a:r>
              <a:rPr lang="en-US" b="1" i="1" dirty="0" smtClean="0"/>
              <a:t>open()</a:t>
            </a:r>
            <a:r>
              <a:rPr lang="en-US" b="1" dirty="0" smtClean="0"/>
              <a:t> </a:t>
            </a:r>
            <a:r>
              <a:rPr lang="en-US" dirty="0" smtClean="0"/>
              <a:t>to obtain an access token to the device (descriptor or handle)</a:t>
            </a:r>
          </a:p>
          <a:p>
            <a:pPr lvl="1"/>
            <a:r>
              <a:rPr lang="en-US" dirty="0" smtClean="0"/>
              <a:t>You may then use the handle to call </a:t>
            </a:r>
            <a:r>
              <a:rPr lang="en-US" b="1" i="1" dirty="0" smtClean="0"/>
              <a:t>read()</a:t>
            </a:r>
            <a:r>
              <a:rPr lang="en-US" b="1" dirty="0" smtClean="0"/>
              <a:t> </a:t>
            </a:r>
            <a:r>
              <a:rPr lang="en-US" dirty="0" smtClean="0"/>
              <a:t>to read bytes from the device, or </a:t>
            </a:r>
            <a:r>
              <a:rPr lang="en-US" b="1" i="1" dirty="0" smtClean="0"/>
              <a:t>write()</a:t>
            </a:r>
            <a:r>
              <a:rPr lang="en-US" b="1" dirty="0" smtClean="0"/>
              <a:t> </a:t>
            </a:r>
            <a:r>
              <a:rPr lang="en-US" dirty="0" smtClean="0"/>
              <a:t>to write bytes to the device</a:t>
            </a:r>
          </a:p>
          <a:p>
            <a:pPr lvl="1"/>
            <a:r>
              <a:rPr lang="en-US" dirty="0" smtClean="0"/>
              <a:t>To control any special device-dependent features, call </a:t>
            </a:r>
            <a:r>
              <a:rPr lang="en-US" b="1" i="1" dirty="0" err="1" smtClean="0"/>
              <a:t>ioctl</a:t>
            </a:r>
            <a:r>
              <a:rPr lang="en-US" b="1" i="1" dirty="0" smtClean="0"/>
              <a:t>()</a:t>
            </a:r>
          </a:p>
          <a:p>
            <a:pPr lvl="1"/>
            <a:r>
              <a:rPr lang="en-US" dirty="0" smtClean="0"/>
              <a:t>When done with the device, call </a:t>
            </a:r>
            <a:r>
              <a:rPr lang="en-US" b="1" i="1" dirty="0" smtClean="0"/>
              <a:t>close() </a:t>
            </a:r>
            <a:r>
              <a:rPr lang="en-US" dirty="0" smtClean="0"/>
              <a:t>to release the device</a:t>
            </a:r>
            <a:endParaRPr lang="en-US" dirty="0"/>
          </a:p>
          <a:p>
            <a:pPr marL="0" indent="0">
              <a:buNone/>
            </a:pPr>
            <a:endParaRPr lang="en-US" dirty="0" smtClean="0"/>
          </a:p>
        </p:txBody>
      </p:sp>
      <p:sp>
        <p:nvSpPr>
          <p:cNvPr id="4" name="Slide Number Placeholder 3"/>
          <p:cNvSpPr>
            <a:spLocks noGrp="1"/>
          </p:cNvSpPr>
          <p:nvPr>
            <p:ph type="sldNum" sz="quarter" idx="12"/>
          </p:nvPr>
        </p:nvSpPr>
        <p:spPr/>
        <p:txBody>
          <a:bodyPr/>
          <a:lstStyle/>
          <a:p>
            <a:fld id="{F9E463A4-CC55-4EB3-8549-8876C08BF813}" type="slidenum">
              <a:rPr lang="en-US" smtClean="0"/>
              <a:t>45</a:t>
            </a:fld>
            <a:endParaRPr lang="en-US" dirty="0"/>
          </a:p>
        </p:txBody>
      </p:sp>
    </p:spTree>
    <p:extLst>
      <p:ext uri="{BB962C8B-B14F-4D97-AF65-F5344CB8AC3E}">
        <p14:creationId xmlns:p14="http://schemas.microsoft.com/office/powerpoint/2010/main" val="279025650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Char Device Driver Model</a:t>
            </a:r>
            <a:endParaRPr lang="en-US" dirty="0"/>
          </a:p>
        </p:txBody>
      </p:sp>
      <p:sp>
        <p:nvSpPr>
          <p:cNvPr id="3" name="Content Placeholder 2"/>
          <p:cNvSpPr>
            <a:spLocks noGrp="1"/>
          </p:cNvSpPr>
          <p:nvPr>
            <p:ph idx="1"/>
          </p:nvPr>
        </p:nvSpPr>
        <p:spPr/>
        <p:txBody>
          <a:bodyPr>
            <a:normAutofit/>
          </a:bodyPr>
          <a:lstStyle/>
          <a:p>
            <a:pPr marL="0" indent="0">
              <a:buNone/>
            </a:pPr>
            <a:r>
              <a:rPr lang="en-US" b="1" dirty="0" smtClean="0"/>
              <a:t>Device Handle</a:t>
            </a:r>
            <a:endParaRPr lang="en-US" b="1" dirty="0"/>
          </a:p>
          <a:p>
            <a:pPr marL="457200" lvl="1" indent="0">
              <a:buNone/>
            </a:pPr>
            <a:r>
              <a:rPr lang="en-US" b="1" dirty="0" smtClean="0"/>
              <a:t>HANDLE h = open(“/dev/devx”, flags)</a:t>
            </a:r>
          </a:p>
          <a:p>
            <a:pPr lvl="1"/>
            <a:r>
              <a:rPr lang="en-US" dirty="0"/>
              <a:t>The open function obtains a </a:t>
            </a:r>
            <a:r>
              <a:rPr lang="en-US" dirty="0" smtClean="0"/>
              <a:t>handle (descriptor in Linux) to </a:t>
            </a:r>
            <a:r>
              <a:rPr lang="en-US" dirty="0"/>
              <a:t>a device </a:t>
            </a:r>
            <a:r>
              <a:rPr lang="en-US" dirty="0" smtClean="0"/>
              <a:t>specified the same way as a file path</a:t>
            </a:r>
            <a:endParaRPr lang="en-US" dirty="0"/>
          </a:p>
          <a:p>
            <a:pPr lvl="1"/>
            <a:r>
              <a:rPr lang="en-US" dirty="0"/>
              <a:t>The </a:t>
            </a:r>
            <a:r>
              <a:rPr lang="en-US" dirty="0" smtClean="0"/>
              <a:t>handle is a reference (pointer or index) </a:t>
            </a:r>
            <a:r>
              <a:rPr lang="en-US" dirty="0"/>
              <a:t>to a device connection struct </a:t>
            </a:r>
            <a:r>
              <a:rPr lang="en-US" dirty="0" smtClean="0"/>
              <a:t>which is allocated to </a:t>
            </a:r>
            <a:r>
              <a:rPr lang="en-US" dirty="0"/>
              <a:t>the calling application</a:t>
            </a:r>
          </a:p>
          <a:p>
            <a:pPr lvl="1"/>
            <a:r>
              <a:rPr lang="en-US" dirty="0" smtClean="0"/>
              <a:t>In our implementation it actually indexes into the table of device drivers directly</a:t>
            </a:r>
          </a:p>
          <a:p>
            <a:pPr lvl="1"/>
            <a:r>
              <a:rPr lang="en-US" dirty="0" smtClean="0"/>
              <a:t>Once a handle has been assigned to an application, the application may control and operate the Char device bound to the handle</a:t>
            </a:r>
          </a:p>
          <a:p>
            <a:pPr marL="0" indent="0">
              <a:buNone/>
            </a:pPr>
            <a:endParaRPr lang="en-US" dirty="0" smtClean="0"/>
          </a:p>
        </p:txBody>
      </p:sp>
      <p:sp>
        <p:nvSpPr>
          <p:cNvPr id="4" name="Slide Number Placeholder 3"/>
          <p:cNvSpPr>
            <a:spLocks noGrp="1"/>
          </p:cNvSpPr>
          <p:nvPr>
            <p:ph type="sldNum" sz="quarter" idx="12"/>
          </p:nvPr>
        </p:nvSpPr>
        <p:spPr/>
        <p:txBody>
          <a:bodyPr/>
          <a:lstStyle/>
          <a:p>
            <a:fld id="{F9E463A4-CC55-4EB3-8549-8876C08BF813}" type="slidenum">
              <a:rPr lang="en-US" smtClean="0"/>
              <a:t>46</a:t>
            </a:fld>
            <a:endParaRPr lang="en-US" dirty="0"/>
          </a:p>
        </p:txBody>
      </p:sp>
    </p:spTree>
    <p:extLst>
      <p:ext uri="{BB962C8B-B14F-4D97-AF65-F5344CB8AC3E}">
        <p14:creationId xmlns:p14="http://schemas.microsoft.com/office/powerpoint/2010/main" val="114607565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Char Device Driver Model</a:t>
            </a:r>
            <a:endParaRPr lang="en-US" dirty="0"/>
          </a:p>
        </p:txBody>
      </p:sp>
      <p:sp>
        <p:nvSpPr>
          <p:cNvPr id="3" name="Content Placeholder 2"/>
          <p:cNvSpPr>
            <a:spLocks noGrp="1"/>
          </p:cNvSpPr>
          <p:nvPr>
            <p:ph idx="1"/>
          </p:nvPr>
        </p:nvSpPr>
        <p:spPr/>
        <p:txBody>
          <a:bodyPr>
            <a:normAutofit/>
          </a:bodyPr>
          <a:lstStyle/>
          <a:p>
            <a:pPr marL="0" indent="0">
              <a:buNone/>
            </a:pPr>
            <a:r>
              <a:rPr lang="en-US" sz="3300" b="1" dirty="0" err="1" smtClean="0"/>
              <a:t>ioctl</a:t>
            </a:r>
            <a:r>
              <a:rPr lang="en-US" sz="3300" dirty="0" smtClean="0"/>
              <a:t> </a:t>
            </a:r>
          </a:p>
          <a:p>
            <a:r>
              <a:rPr lang="en-US" dirty="0" smtClean="0"/>
              <a:t>In the Char Driver Model, </a:t>
            </a:r>
            <a:r>
              <a:rPr lang="en-US" dirty="0" err="1" smtClean="0"/>
              <a:t>ioctl</a:t>
            </a:r>
            <a:r>
              <a:rPr lang="en-US" dirty="0" smtClean="0"/>
              <a:t> is used to control all the device-specific features of a particular device</a:t>
            </a:r>
          </a:p>
          <a:p>
            <a:r>
              <a:rPr lang="en-US" dirty="0"/>
              <a:t>o</a:t>
            </a:r>
            <a:r>
              <a:rPr lang="en-US" dirty="0" smtClean="0"/>
              <a:t>pen, close, read, write can be expected to work the same way across all devices that follow the Char Driver Model</a:t>
            </a:r>
          </a:p>
          <a:p>
            <a:r>
              <a:rPr lang="en-US" dirty="0" err="1" smtClean="0"/>
              <a:t>ioctl</a:t>
            </a:r>
            <a:r>
              <a:rPr lang="en-US" dirty="0" smtClean="0"/>
              <a:t> is the catch-all function for controlling everything else about a Char device </a:t>
            </a:r>
          </a:p>
          <a:p>
            <a:pPr marL="0" indent="0">
              <a:buNone/>
            </a:pPr>
            <a:endParaRPr lang="en-US" dirty="0" smtClean="0"/>
          </a:p>
        </p:txBody>
      </p:sp>
      <p:sp>
        <p:nvSpPr>
          <p:cNvPr id="4" name="Slide Number Placeholder 3"/>
          <p:cNvSpPr>
            <a:spLocks noGrp="1"/>
          </p:cNvSpPr>
          <p:nvPr>
            <p:ph type="sldNum" sz="quarter" idx="12"/>
          </p:nvPr>
        </p:nvSpPr>
        <p:spPr/>
        <p:txBody>
          <a:bodyPr/>
          <a:lstStyle/>
          <a:p>
            <a:fld id="{F9E463A4-CC55-4EB3-8549-8876C08BF813}" type="slidenum">
              <a:rPr lang="en-US" smtClean="0"/>
              <a:t>47</a:t>
            </a:fld>
            <a:endParaRPr lang="en-US" dirty="0"/>
          </a:p>
        </p:txBody>
      </p:sp>
    </p:spTree>
    <p:extLst>
      <p:ext uri="{BB962C8B-B14F-4D97-AF65-F5344CB8AC3E}">
        <p14:creationId xmlns:p14="http://schemas.microsoft.com/office/powerpoint/2010/main" val="159355810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453618"/>
          </a:xfrm>
        </p:spPr>
        <p:txBody>
          <a:bodyPr>
            <a:normAutofit/>
          </a:bodyPr>
          <a:lstStyle/>
          <a:p>
            <a:pPr algn="ctr"/>
            <a:r>
              <a:rPr lang="en-US" dirty="0" smtClean="0"/>
              <a:t>Example of a Char Driver Model:</a:t>
            </a:r>
            <a:br>
              <a:rPr lang="en-US" dirty="0" smtClean="0"/>
            </a:br>
            <a:r>
              <a:rPr lang="en-US" dirty="0" smtClean="0"/>
              <a:t/>
            </a:r>
            <a:br>
              <a:rPr lang="en-US" dirty="0" smtClean="0"/>
            </a:br>
            <a:r>
              <a:rPr lang="en-US" dirty="0" smtClean="0"/>
              <a:t>PJ Driver Framework</a:t>
            </a:r>
            <a:br>
              <a:rPr lang="en-US" dirty="0" smtClean="0"/>
            </a:br>
            <a:r>
              <a:rPr lang="en-US" dirty="0" smtClean="0"/>
              <a:t/>
            </a:r>
            <a:br>
              <a:rPr lang="en-US" dirty="0" smtClean="0"/>
            </a:br>
            <a:r>
              <a:rPr lang="en-US" dirty="0" smtClean="0"/>
              <a:t>used in M3Player starter app</a:t>
            </a:r>
            <a:endParaRPr lang="en-US" dirty="0"/>
          </a:p>
        </p:txBody>
      </p:sp>
      <p:sp>
        <p:nvSpPr>
          <p:cNvPr id="3" name="Slide Number Placeholder 2"/>
          <p:cNvSpPr>
            <a:spLocks noGrp="1"/>
          </p:cNvSpPr>
          <p:nvPr>
            <p:ph type="sldNum" sz="quarter" idx="12"/>
          </p:nvPr>
        </p:nvSpPr>
        <p:spPr/>
        <p:txBody>
          <a:bodyPr/>
          <a:lstStyle/>
          <a:p>
            <a:fld id="{F9E463A4-CC55-4EB3-8549-8876C08BF813}" type="slidenum">
              <a:rPr lang="en-US" smtClean="0"/>
              <a:t>48</a:t>
            </a:fld>
            <a:endParaRPr lang="en-US" dirty="0"/>
          </a:p>
        </p:txBody>
      </p:sp>
    </p:spTree>
    <p:extLst>
      <p:ext uri="{BB962C8B-B14F-4D97-AF65-F5344CB8AC3E}">
        <p14:creationId xmlns:p14="http://schemas.microsoft.com/office/powerpoint/2010/main" val="362695588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PJ Driver Framework – Interface Spec</a:t>
            </a:r>
          </a:p>
        </p:txBody>
      </p:sp>
      <p:sp>
        <p:nvSpPr>
          <p:cNvPr id="3" name="Content Placeholder 2"/>
          <p:cNvSpPr>
            <a:spLocks noGrp="1"/>
          </p:cNvSpPr>
          <p:nvPr>
            <p:ph idx="1"/>
          </p:nvPr>
        </p:nvSpPr>
        <p:spPr/>
        <p:txBody>
          <a:bodyPr/>
          <a:lstStyle/>
          <a:p>
            <a:r>
              <a:rPr lang="en-US" dirty="0" smtClean="0"/>
              <a:t>Open</a:t>
            </a:r>
          </a:p>
          <a:p>
            <a:r>
              <a:rPr lang="en-US" dirty="0" smtClean="0"/>
              <a:t>Close</a:t>
            </a:r>
          </a:p>
          <a:p>
            <a:r>
              <a:rPr lang="en-US" dirty="0" smtClean="0"/>
              <a:t>Read</a:t>
            </a:r>
          </a:p>
          <a:p>
            <a:r>
              <a:rPr lang="en-US" dirty="0" smtClean="0"/>
              <a:t>Write</a:t>
            </a:r>
          </a:p>
          <a:p>
            <a:r>
              <a:rPr lang="en-US" dirty="0" smtClean="0"/>
              <a:t>Ioctl</a:t>
            </a:r>
            <a:endParaRPr lang="en-US" dirty="0"/>
          </a:p>
        </p:txBody>
      </p:sp>
      <p:sp>
        <p:nvSpPr>
          <p:cNvPr id="4" name="Slide Number Placeholder 3"/>
          <p:cNvSpPr>
            <a:spLocks noGrp="1"/>
          </p:cNvSpPr>
          <p:nvPr>
            <p:ph type="sldNum" sz="quarter" idx="12"/>
          </p:nvPr>
        </p:nvSpPr>
        <p:spPr/>
        <p:txBody>
          <a:bodyPr/>
          <a:lstStyle/>
          <a:p>
            <a:fld id="{F9E463A4-CC55-4EB3-8549-8876C08BF813}" type="slidenum">
              <a:rPr lang="en-US" smtClean="0"/>
              <a:t>49</a:t>
            </a:fld>
            <a:endParaRPr lang="en-US" dirty="0"/>
          </a:p>
        </p:txBody>
      </p:sp>
    </p:spTree>
    <p:extLst>
      <p:ext uri="{BB962C8B-B14F-4D97-AF65-F5344CB8AC3E}">
        <p14:creationId xmlns:p14="http://schemas.microsoft.com/office/powerpoint/2010/main" val="412989721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Music Player </a:t>
            </a:r>
            <a:r>
              <a:rPr lang="en-US" dirty="0" smtClean="0"/>
              <a:t>Project</a:t>
            </a:r>
            <a:endParaRPr lang="en-US" dirty="0"/>
          </a:p>
        </p:txBody>
      </p:sp>
      <p:sp>
        <p:nvSpPr>
          <p:cNvPr id="3" name="Content Placeholder 2"/>
          <p:cNvSpPr>
            <a:spLocks noGrp="1"/>
          </p:cNvSpPr>
          <p:nvPr>
            <p:ph idx="1"/>
          </p:nvPr>
        </p:nvSpPr>
        <p:spPr/>
        <p:txBody>
          <a:bodyPr/>
          <a:lstStyle/>
          <a:p>
            <a:r>
              <a:rPr lang="en-US" dirty="0" smtClean="0"/>
              <a:t>Walk through assignment spec</a:t>
            </a:r>
          </a:p>
          <a:p>
            <a:r>
              <a:rPr lang="en-US" dirty="0" smtClean="0"/>
              <a:t>Demo of starter app</a:t>
            </a:r>
          </a:p>
          <a:p>
            <a:endParaRPr lang="en-US" dirty="0" smtClean="0"/>
          </a:p>
        </p:txBody>
      </p:sp>
      <p:sp>
        <p:nvSpPr>
          <p:cNvPr id="4" name="Slide Number Placeholder 3"/>
          <p:cNvSpPr>
            <a:spLocks noGrp="1"/>
          </p:cNvSpPr>
          <p:nvPr>
            <p:ph type="sldNum" sz="quarter" idx="12"/>
          </p:nvPr>
        </p:nvSpPr>
        <p:spPr/>
        <p:txBody>
          <a:bodyPr/>
          <a:lstStyle/>
          <a:p>
            <a:fld id="{F9E463A4-CC55-4EB3-8549-8876C08BF813}" type="slidenum">
              <a:rPr lang="en-US" smtClean="0"/>
              <a:t>5</a:t>
            </a:fld>
            <a:endParaRPr lang="en-US" dirty="0"/>
          </a:p>
        </p:txBody>
      </p:sp>
    </p:spTree>
    <p:extLst>
      <p:ext uri="{BB962C8B-B14F-4D97-AF65-F5344CB8AC3E}">
        <p14:creationId xmlns:p14="http://schemas.microsoft.com/office/powerpoint/2010/main" val="266103736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PJ Driver Framework – Interface Spec</a:t>
            </a:r>
            <a:endParaRPr lang="en-US" dirty="0"/>
          </a:p>
        </p:txBody>
      </p:sp>
      <p:sp>
        <p:nvSpPr>
          <p:cNvPr id="4" name="Slide Number Placeholder 3"/>
          <p:cNvSpPr>
            <a:spLocks noGrp="1"/>
          </p:cNvSpPr>
          <p:nvPr>
            <p:ph type="sldNum" sz="quarter" idx="12"/>
          </p:nvPr>
        </p:nvSpPr>
        <p:spPr/>
        <p:txBody>
          <a:bodyPr/>
          <a:lstStyle/>
          <a:p>
            <a:fld id="{F9E463A4-CC55-4EB3-8549-8876C08BF813}" type="slidenum">
              <a:rPr lang="en-US" smtClean="0"/>
              <a:t>50</a:t>
            </a:fld>
            <a:endParaRPr lang="en-US" dirty="0"/>
          </a:p>
        </p:txBody>
      </p:sp>
      <p:sp>
        <p:nvSpPr>
          <p:cNvPr id="6" name="TextBox 5"/>
          <p:cNvSpPr txBox="1"/>
          <p:nvPr/>
        </p:nvSpPr>
        <p:spPr>
          <a:xfrm>
            <a:off x="838200" y="1832035"/>
            <a:ext cx="9170504" cy="4524315"/>
          </a:xfrm>
          <a:prstGeom prst="rect">
            <a:avLst/>
          </a:prstGeom>
          <a:noFill/>
        </p:spPr>
        <p:txBody>
          <a:bodyPr wrap="square" rtlCol="0">
            <a:spAutoFit/>
          </a:bodyPr>
          <a:lstStyle/>
          <a:p>
            <a:r>
              <a:rPr lang="en-US" sz="2400" b="1" dirty="0" smtClean="0"/>
              <a:t>Open</a:t>
            </a:r>
          </a:p>
          <a:p>
            <a:endParaRPr lang="en-US" sz="2400" b="1" dirty="0" smtClean="0"/>
          </a:p>
          <a:p>
            <a:r>
              <a:rPr lang="en-US" sz="2000" dirty="0" smtClean="0">
                <a:latin typeface="Lucida Console" panose="020B0609040504020204" pitchFamily="49" charset="0"/>
              </a:rPr>
              <a:t>HANDLE </a:t>
            </a:r>
            <a:r>
              <a:rPr lang="en-US" sz="2000" dirty="0">
                <a:latin typeface="Lucida Console" panose="020B0609040504020204" pitchFamily="49" charset="0"/>
              </a:rPr>
              <a:t>Open(char *</a:t>
            </a:r>
            <a:r>
              <a:rPr lang="en-US" sz="2000" dirty="0" smtClean="0">
                <a:latin typeface="Lucida Console" panose="020B0609040504020204" pitchFamily="49" charset="0"/>
              </a:rPr>
              <a:t>pName, INT8U </a:t>
            </a:r>
            <a:r>
              <a:rPr lang="en-US" sz="2000" dirty="0">
                <a:latin typeface="Lucida Console" panose="020B0609040504020204" pitchFamily="49" charset="0"/>
              </a:rPr>
              <a:t>f</a:t>
            </a:r>
            <a:r>
              <a:rPr lang="en-US" sz="2000" dirty="0" smtClean="0">
                <a:latin typeface="Lucida Console" panose="020B0609040504020204" pitchFamily="49" charset="0"/>
              </a:rPr>
              <a:t>lags)</a:t>
            </a:r>
          </a:p>
          <a:p>
            <a:endParaRPr lang="en-US" sz="2000" dirty="0">
              <a:latin typeface="Lucida Console" panose="020B0609040504020204" pitchFamily="49" charset="0"/>
            </a:endParaRPr>
          </a:p>
          <a:p>
            <a:pPr lvl="1"/>
            <a:r>
              <a:rPr lang="en-US" sz="2000" dirty="0"/>
              <a:t>Open a handle to a </a:t>
            </a:r>
            <a:r>
              <a:rPr lang="en-US" sz="2000" dirty="0" smtClean="0"/>
              <a:t>specified device</a:t>
            </a:r>
          </a:p>
          <a:p>
            <a:pPr lvl="1"/>
            <a:endParaRPr lang="en-US" sz="2000" dirty="0"/>
          </a:p>
          <a:p>
            <a:pPr lvl="1"/>
            <a:r>
              <a:rPr lang="en-US" sz="2000" dirty="0"/>
              <a:t>pName – name of device within devices </a:t>
            </a:r>
            <a:r>
              <a:rPr lang="en-US" sz="2000" dirty="0" smtClean="0"/>
              <a:t>directory, </a:t>
            </a:r>
            <a:r>
              <a:rPr lang="nn-NO" sz="2000" dirty="0" smtClean="0"/>
              <a:t>eg</a:t>
            </a:r>
            <a:r>
              <a:rPr lang="nn-NO" sz="2000" dirty="0"/>
              <a:t>. </a:t>
            </a:r>
            <a:r>
              <a:rPr lang="nn-NO" sz="2000" dirty="0" smtClean="0"/>
              <a:t>/dev/SAM0 </a:t>
            </a:r>
            <a:r>
              <a:rPr lang="nn-NO" sz="2000" dirty="0"/>
              <a:t>(as a C </a:t>
            </a:r>
            <a:r>
              <a:rPr lang="nn-NO" sz="2000" dirty="0" smtClean="0"/>
              <a:t>string 	</a:t>
            </a:r>
            <a:r>
              <a:rPr lang="en-US" sz="2000" dirty="0" smtClean="0"/>
              <a:t>“/dev/SAM0</a:t>
            </a:r>
            <a:r>
              <a:rPr lang="en-US" sz="2000" dirty="0"/>
              <a:t>”)</a:t>
            </a:r>
          </a:p>
          <a:p>
            <a:pPr lvl="1"/>
            <a:r>
              <a:rPr lang="en-US" sz="2000" dirty="0"/>
              <a:t>f</a:t>
            </a:r>
            <a:r>
              <a:rPr lang="en-US" sz="2000" dirty="0" smtClean="0"/>
              <a:t>lags </a:t>
            </a:r>
            <a:r>
              <a:rPr lang="en-US" sz="2000" dirty="0"/>
              <a:t>– </a:t>
            </a:r>
            <a:r>
              <a:rPr lang="en-US" sz="2000" dirty="0" smtClean="0"/>
              <a:t>or’ed </a:t>
            </a:r>
            <a:r>
              <a:rPr lang="en-US" sz="2000" dirty="0"/>
              <a:t>flags </a:t>
            </a:r>
            <a:r>
              <a:rPr lang="en-US" sz="2000" dirty="0" smtClean="0"/>
              <a:t>modeled on Linux file I/O </a:t>
            </a:r>
            <a:r>
              <a:rPr lang="en-US" sz="2000" dirty="0"/>
              <a:t>– </a:t>
            </a:r>
            <a:r>
              <a:rPr lang="en-US" sz="2000" dirty="0" smtClean="0"/>
              <a:t>not currently used in our implementation – pass the value 0. Linux examples:</a:t>
            </a:r>
            <a:endParaRPr lang="en-US" sz="2000" dirty="0"/>
          </a:p>
          <a:p>
            <a:pPr lvl="2"/>
            <a:r>
              <a:rPr lang="en-US" sz="2000" dirty="0"/>
              <a:t>O_APPEND – </a:t>
            </a:r>
            <a:r>
              <a:rPr lang="en-US" sz="2000" dirty="0" smtClean="0"/>
              <a:t>append subsequent writes to a file</a:t>
            </a:r>
            <a:endParaRPr lang="en-US" sz="2000" dirty="0"/>
          </a:p>
          <a:p>
            <a:pPr lvl="2"/>
            <a:r>
              <a:rPr lang="en-US" sz="2000" dirty="0"/>
              <a:t>O_CREAT  – </a:t>
            </a:r>
            <a:r>
              <a:rPr lang="en-US" sz="2000" dirty="0" smtClean="0"/>
              <a:t>create a file</a:t>
            </a:r>
            <a:endParaRPr lang="en-US" sz="2000" dirty="0"/>
          </a:p>
          <a:p>
            <a:pPr lvl="2"/>
            <a:r>
              <a:rPr lang="en-US" sz="2000" dirty="0"/>
              <a:t>O_TRUNC – </a:t>
            </a:r>
            <a:r>
              <a:rPr lang="en-US" sz="2000" dirty="0" smtClean="0"/>
              <a:t>truncate the file i.e. prepare to rewrite the file</a:t>
            </a:r>
          </a:p>
          <a:p>
            <a:pPr lvl="1"/>
            <a:r>
              <a:rPr lang="en-US" sz="2000" dirty="0" smtClean="0"/>
              <a:t>Returns </a:t>
            </a:r>
            <a:r>
              <a:rPr lang="en-US" sz="2000" dirty="0"/>
              <a:t>– </a:t>
            </a:r>
            <a:r>
              <a:rPr lang="en-US" sz="2000" dirty="0" smtClean="0"/>
              <a:t>a small positive integer or a PJDF error code if something went wrong</a:t>
            </a:r>
            <a:endParaRPr lang="en-US" sz="2000" dirty="0"/>
          </a:p>
        </p:txBody>
      </p:sp>
    </p:spTree>
    <p:extLst>
      <p:ext uri="{BB962C8B-B14F-4D97-AF65-F5344CB8AC3E}">
        <p14:creationId xmlns:p14="http://schemas.microsoft.com/office/powerpoint/2010/main" val="234818025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PJ Driver Framework – Interface Spec</a:t>
            </a:r>
          </a:p>
        </p:txBody>
      </p:sp>
      <p:sp>
        <p:nvSpPr>
          <p:cNvPr id="4" name="Slide Number Placeholder 3"/>
          <p:cNvSpPr>
            <a:spLocks noGrp="1"/>
          </p:cNvSpPr>
          <p:nvPr>
            <p:ph type="sldNum" sz="quarter" idx="12"/>
          </p:nvPr>
        </p:nvSpPr>
        <p:spPr/>
        <p:txBody>
          <a:bodyPr/>
          <a:lstStyle/>
          <a:p>
            <a:fld id="{F9E463A4-CC55-4EB3-8549-8876C08BF813}" type="slidenum">
              <a:rPr lang="en-US" smtClean="0"/>
              <a:t>51</a:t>
            </a:fld>
            <a:endParaRPr lang="en-US" dirty="0"/>
          </a:p>
        </p:txBody>
      </p:sp>
      <p:sp>
        <p:nvSpPr>
          <p:cNvPr id="6" name="TextBox 5"/>
          <p:cNvSpPr txBox="1"/>
          <p:nvPr/>
        </p:nvSpPr>
        <p:spPr>
          <a:xfrm>
            <a:off x="838200" y="1815548"/>
            <a:ext cx="9170504" cy="2985433"/>
          </a:xfrm>
          <a:prstGeom prst="rect">
            <a:avLst/>
          </a:prstGeom>
          <a:noFill/>
        </p:spPr>
        <p:txBody>
          <a:bodyPr wrap="square" rtlCol="0">
            <a:spAutoFit/>
          </a:bodyPr>
          <a:lstStyle/>
          <a:p>
            <a:r>
              <a:rPr lang="en-US" sz="2400" b="1" dirty="0" smtClean="0"/>
              <a:t>Close</a:t>
            </a:r>
          </a:p>
          <a:p>
            <a:endParaRPr lang="en-US" sz="2400" b="1" dirty="0" smtClean="0"/>
          </a:p>
          <a:p>
            <a:r>
              <a:rPr lang="en-US" sz="2000" dirty="0">
                <a:latin typeface="Lucida Console" panose="020B0609040504020204" pitchFamily="49" charset="0"/>
              </a:rPr>
              <a:t>INT8U Close(HANDLE </a:t>
            </a:r>
            <a:r>
              <a:rPr lang="en-US" sz="2000" dirty="0" smtClean="0">
                <a:latin typeface="Lucida Console" panose="020B0609040504020204" pitchFamily="49" charset="0"/>
              </a:rPr>
              <a:t>h)</a:t>
            </a:r>
          </a:p>
          <a:p>
            <a:endParaRPr lang="en-US" sz="2000" dirty="0">
              <a:latin typeface="Lucida Console" panose="020B0609040504020204" pitchFamily="49" charset="0"/>
            </a:endParaRPr>
          </a:p>
          <a:p>
            <a:pPr lvl="1"/>
            <a:r>
              <a:rPr lang="en-US" sz="2000" dirty="0" smtClean="0"/>
              <a:t>Close a handle to a device – release the device</a:t>
            </a:r>
          </a:p>
          <a:p>
            <a:pPr lvl="1"/>
            <a:endParaRPr lang="en-US" sz="2000" dirty="0"/>
          </a:p>
          <a:p>
            <a:pPr lvl="1"/>
            <a:r>
              <a:rPr lang="en-US" sz="2000" dirty="0"/>
              <a:t>h</a:t>
            </a:r>
            <a:r>
              <a:rPr lang="en-US" sz="2000" dirty="0" smtClean="0"/>
              <a:t> – handle of a device previously returned by </a:t>
            </a:r>
            <a:r>
              <a:rPr lang="en-US" sz="2000" dirty="0"/>
              <a:t>O</a:t>
            </a:r>
            <a:r>
              <a:rPr lang="en-US" sz="2000" dirty="0" smtClean="0"/>
              <a:t>pen()</a:t>
            </a:r>
          </a:p>
          <a:p>
            <a:pPr lvl="1"/>
            <a:endParaRPr lang="en-US" sz="2000" dirty="0"/>
          </a:p>
          <a:p>
            <a:pPr lvl="1"/>
            <a:r>
              <a:rPr lang="en-US" sz="2000" dirty="0" smtClean="0"/>
              <a:t>Returns </a:t>
            </a:r>
            <a:r>
              <a:rPr lang="en-US" sz="2000" dirty="0"/>
              <a:t>– </a:t>
            </a:r>
            <a:r>
              <a:rPr lang="en-US" sz="2000" dirty="0" smtClean="0"/>
              <a:t>PJDF_ERR_NONE if successful otherwise an error code</a:t>
            </a:r>
            <a:endParaRPr lang="en-US" sz="2000" dirty="0"/>
          </a:p>
        </p:txBody>
      </p:sp>
    </p:spTree>
    <p:extLst>
      <p:ext uri="{BB962C8B-B14F-4D97-AF65-F5344CB8AC3E}">
        <p14:creationId xmlns:p14="http://schemas.microsoft.com/office/powerpoint/2010/main" val="68543683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PJ Driver Framework – Interface Spec</a:t>
            </a:r>
          </a:p>
        </p:txBody>
      </p:sp>
      <p:sp>
        <p:nvSpPr>
          <p:cNvPr id="4" name="Slide Number Placeholder 3"/>
          <p:cNvSpPr>
            <a:spLocks noGrp="1"/>
          </p:cNvSpPr>
          <p:nvPr>
            <p:ph type="sldNum" sz="quarter" idx="12"/>
          </p:nvPr>
        </p:nvSpPr>
        <p:spPr/>
        <p:txBody>
          <a:bodyPr/>
          <a:lstStyle/>
          <a:p>
            <a:fld id="{F9E463A4-CC55-4EB3-8549-8876C08BF813}" type="slidenum">
              <a:rPr lang="en-US" smtClean="0"/>
              <a:t>52</a:t>
            </a:fld>
            <a:endParaRPr lang="en-US" dirty="0"/>
          </a:p>
        </p:txBody>
      </p:sp>
      <p:sp>
        <p:nvSpPr>
          <p:cNvPr id="6" name="TextBox 5"/>
          <p:cNvSpPr txBox="1"/>
          <p:nvPr/>
        </p:nvSpPr>
        <p:spPr>
          <a:xfrm>
            <a:off x="838200" y="1815548"/>
            <a:ext cx="9170504" cy="3600986"/>
          </a:xfrm>
          <a:prstGeom prst="rect">
            <a:avLst/>
          </a:prstGeom>
          <a:noFill/>
        </p:spPr>
        <p:txBody>
          <a:bodyPr wrap="square" rtlCol="0">
            <a:spAutoFit/>
          </a:bodyPr>
          <a:lstStyle/>
          <a:p>
            <a:r>
              <a:rPr lang="en-US" sz="2400" b="1" dirty="0" smtClean="0"/>
              <a:t>Read</a:t>
            </a:r>
          </a:p>
          <a:p>
            <a:endParaRPr lang="en-US" sz="2400" b="1" dirty="0" smtClean="0"/>
          </a:p>
          <a:p>
            <a:r>
              <a:rPr lang="en-US" sz="2000" dirty="0">
                <a:latin typeface="Lucida Console" panose="020B0609040504020204" pitchFamily="49" charset="0"/>
              </a:rPr>
              <a:t>INT8U Read(HANDLE h</a:t>
            </a:r>
            <a:r>
              <a:rPr lang="en-US" sz="2000" dirty="0" smtClean="0">
                <a:latin typeface="Lucida Console" panose="020B0609040504020204" pitchFamily="49" charset="0"/>
              </a:rPr>
              <a:t>, PVOID pBuffer, INT32U</a:t>
            </a:r>
            <a:r>
              <a:rPr lang="en-US" sz="2000" dirty="0">
                <a:latin typeface="Lucida Console" panose="020B0609040504020204" pitchFamily="49" charset="0"/>
              </a:rPr>
              <a:t>* pLength</a:t>
            </a:r>
            <a:r>
              <a:rPr lang="en-US" sz="2000" dirty="0" smtClean="0">
                <a:latin typeface="Lucida Console" panose="020B0609040504020204" pitchFamily="49" charset="0"/>
              </a:rPr>
              <a:t>)</a:t>
            </a:r>
          </a:p>
          <a:p>
            <a:endParaRPr lang="en-US" sz="2000" dirty="0">
              <a:latin typeface="Lucida Console" panose="020B0609040504020204" pitchFamily="49" charset="0"/>
            </a:endParaRPr>
          </a:p>
          <a:p>
            <a:pPr lvl="1"/>
            <a:r>
              <a:rPr lang="en-US" sz="2000" dirty="0" smtClean="0"/>
              <a:t>Read data from a device</a:t>
            </a:r>
          </a:p>
          <a:p>
            <a:pPr lvl="1"/>
            <a:endParaRPr lang="en-US" sz="2000" dirty="0"/>
          </a:p>
          <a:p>
            <a:pPr lvl="1"/>
            <a:r>
              <a:rPr lang="en-US" sz="2000" dirty="0"/>
              <a:t>h</a:t>
            </a:r>
            <a:r>
              <a:rPr lang="en-US" sz="2000" dirty="0" smtClean="0"/>
              <a:t> – handle of a device previously returned by </a:t>
            </a:r>
            <a:r>
              <a:rPr lang="en-US" sz="2000" dirty="0"/>
              <a:t>O</a:t>
            </a:r>
            <a:r>
              <a:rPr lang="en-US" sz="2000" dirty="0" smtClean="0"/>
              <a:t>pen()</a:t>
            </a:r>
          </a:p>
          <a:p>
            <a:pPr lvl="1"/>
            <a:r>
              <a:rPr lang="en-US" sz="2000" dirty="0" smtClean="0"/>
              <a:t>pBuffer – pointer to memory buffer of bytes to receive data</a:t>
            </a:r>
          </a:p>
          <a:p>
            <a:pPr lvl="1"/>
            <a:r>
              <a:rPr lang="en-US" sz="2000" dirty="0" smtClean="0"/>
              <a:t>pLength – pointer to length of buffer on input, length of transfer on output</a:t>
            </a:r>
          </a:p>
          <a:p>
            <a:pPr lvl="1"/>
            <a:endParaRPr lang="en-US" sz="2000" dirty="0"/>
          </a:p>
          <a:p>
            <a:pPr lvl="1"/>
            <a:r>
              <a:rPr lang="en-US" sz="2000" dirty="0" smtClean="0"/>
              <a:t>Returns </a:t>
            </a:r>
            <a:r>
              <a:rPr lang="en-US" sz="2000" dirty="0"/>
              <a:t>– </a:t>
            </a:r>
            <a:r>
              <a:rPr lang="en-US" sz="2000" dirty="0" smtClean="0"/>
              <a:t>PJDF_ERR_NONE if successful</a:t>
            </a:r>
            <a:endParaRPr lang="en-US" sz="2000" dirty="0"/>
          </a:p>
        </p:txBody>
      </p:sp>
    </p:spTree>
    <p:extLst>
      <p:ext uri="{BB962C8B-B14F-4D97-AF65-F5344CB8AC3E}">
        <p14:creationId xmlns:p14="http://schemas.microsoft.com/office/powerpoint/2010/main" val="426859083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PJ Driver Framework – Interface Spec</a:t>
            </a:r>
          </a:p>
        </p:txBody>
      </p:sp>
      <p:sp>
        <p:nvSpPr>
          <p:cNvPr id="4" name="Slide Number Placeholder 3"/>
          <p:cNvSpPr>
            <a:spLocks noGrp="1"/>
          </p:cNvSpPr>
          <p:nvPr>
            <p:ph type="sldNum" sz="quarter" idx="12"/>
          </p:nvPr>
        </p:nvSpPr>
        <p:spPr/>
        <p:txBody>
          <a:bodyPr/>
          <a:lstStyle/>
          <a:p>
            <a:fld id="{F9E463A4-CC55-4EB3-8549-8876C08BF813}" type="slidenum">
              <a:rPr lang="en-US" smtClean="0"/>
              <a:t>53</a:t>
            </a:fld>
            <a:endParaRPr lang="en-US" dirty="0"/>
          </a:p>
        </p:txBody>
      </p:sp>
      <p:sp>
        <p:nvSpPr>
          <p:cNvPr id="6" name="TextBox 5"/>
          <p:cNvSpPr txBox="1"/>
          <p:nvPr/>
        </p:nvSpPr>
        <p:spPr>
          <a:xfrm>
            <a:off x="838200" y="1815548"/>
            <a:ext cx="9170504" cy="3600986"/>
          </a:xfrm>
          <a:prstGeom prst="rect">
            <a:avLst/>
          </a:prstGeom>
          <a:noFill/>
        </p:spPr>
        <p:txBody>
          <a:bodyPr wrap="square" rtlCol="0">
            <a:spAutoFit/>
          </a:bodyPr>
          <a:lstStyle/>
          <a:p>
            <a:r>
              <a:rPr lang="en-US" sz="2400" b="1" dirty="0" smtClean="0"/>
              <a:t>Write</a:t>
            </a:r>
          </a:p>
          <a:p>
            <a:endParaRPr lang="en-US" sz="2400" b="1" dirty="0" smtClean="0"/>
          </a:p>
          <a:p>
            <a:r>
              <a:rPr lang="en-US" sz="2000" dirty="0">
                <a:latin typeface="Lucida Console" panose="020B0609040504020204" pitchFamily="49" charset="0"/>
              </a:rPr>
              <a:t>INT8U Write(HANDLE h</a:t>
            </a:r>
            <a:r>
              <a:rPr lang="en-US" sz="2000" dirty="0" smtClean="0">
                <a:latin typeface="Lucida Console" panose="020B0609040504020204" pitchFamily="49" charset="0"/>
              </a:rPr>
              <a:t>, void* pBuffer,INT32U</a:t>
            </a:r>
            <a:r>
              <a:rPr lang="en-US" sz="2000" dirty="0">
                <a:latin typeface="Lucida Console" panose="020B0609040504020204" pitchFamily="49" charset="0"/>
              </a:rPr>
              <a:t>* pLength</a:t>
            </a:r>
            <a:r>
              <a:rPr lang="en-US" sz="2000" dirty="0" smtClean="0">
                <a:latin typeface="Lucida Console" panose="020B0609040504020204" pitchFamily="49" charset="0"/>
              </a:rPr>
              <a:t>)</a:t>
            </a:r>
          </a:p>
          <a:p>
            <a:endParaRPr lang="en-US" sz="2000" dirty="0">
              <a:latin typeface="Lucida Console" panose="020B0609040504020204" pitchFamily="49" charset="0"/>
            </a:endParaRPr>
          </a:p>
          <a:p>
            <a:pPr lvl="1"/>
            <a:r>
              <a:rPr lang="en-US" sz="2000" dirty="0" smtClean="0"/>
              <a:t>Write data to a device</a:t>
            </a:r>
          </a:p>
          <a:p>
            <a:pPr lvl="1"/>
            <a:endParaRPr lang="en-US" sz="2000" dirty="0"/>
          </a:p>
          <a:p>
            <a:pPr lvl="1"/>
            <a:r>
              <a:rPr lang="en-US" sz="2000" dirty="0"/>
              <a:t>h</a:t>
            </a:r>
            <a:r>
              <a:rPr lang="en-US" sz="2000" dirty="0" smtClean="0"/>
              <a:t> – handle of a device previously returned by </a:t>
            </a:r>
            <a:r>
              <a:rPr lang="en-US" sz="2000" dirty="0"/>
              <a:t>O</a:t>
            </a:r>
            <a:r>
              <a:rPr lang="en-US" sz="2000" dirty="0" smtClean="0"/>
              <a:t>pen()</a:t>
            </a:r>
          </a:p>
          <a:p>
            <a:pPr lvl="1"/>
            <a:r>
              <a:rPr lang="en-US" sz="2000" dirty="0" smtClean="0"/>
              <a:t>pBuffer – pointer to memory buffer of bytes to write</a:t>
            </a:r>
          </a:p>
          <a:p>
            <a:pPr lvl="1"/>
            <a:r>
              <a:rPr lang="en-US" sz="2000" dirty="0" smtClean="0"/>
              <a:t>pLength – pointer to length of buffer on input, length of transfer on output</a:t>
            </a:r>
          </a:p>
          <a:p>
            <a:pPr lvl="1"/>
            <a:endParaRPr lang="en-US" sz="2000" dirty="0"/>
          </a:p>
          <a:p>
            <a:pPr lvl="1"/>
            <a:r>
              <a:rPr lang="en-US" sz="2000" dirty="0" smtClean="0"/>
              <a:t>Returns </a:t>
            </a:r>
            <a:r>
              <a:rPr lang="en-US" sz="2000" dirty="0"/>
              <a:t>– </a:t>
            </a:r>
            <a:r>
              <a:rPr lang="en-US" sz="2000" dirty="0" smtClean="0"/>
              <a:t>PJDF_ERR_NONE if successful</a:t>
            </a:r>
            <a:endParaRPr lang="en-US" sz="2000" dirty="0"/>
          </a:p>
        </p:txBody>
      </p:sp>
    </p:spTree>
    <p:extLst>
      <p:ext uri="{BB962C8B-B14F-4D97-AF65-F5344CB8AC3E}">
        <p14:creationId xmlns:p14="http://schemas.microsoft.com/office/powerpoint/2010/main" val="343634530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PJ Driver Framework – Interface Spec</a:t>
            </a:r>
          </a:p>
        </p:txBody>
      </p:sp>
      <p:sp>
        <p:nvSpPr>
          <p:cNvPr id="4" name="Slide Number Placeholder 3"/>
          <p:cNvSpPr>
            <a:spLocks noGrp="1"/>
          </p:cNvSpPr>
          <p:nvPr>
            <p:ph type="sldNum" sz="quarter" idx="12"/>
          </p:nvPr>
        </p:nvSpPr>
        <p:spPr/>
        <p:txBody>
          <a:bodyPr/>
          <a:lstStyle/>
          <a:p>
            <a:fld id="{F9E463A4-CC55-4EB3-8549-8876C08BF813}" type="slidenum">
              <a:rPr lang="en-US" smtClean="0"/>
              <a:t>54</a:t>
            </a:fld>
            <a:endParaRPr lang="en-US" dirty="0"/>
          </a:p>
        </p:txBody>
      </p:sp>
      <p:sp>
        <p:nvSpPr>
          <p:cNvPr id="6" name="TextBox 5"/>
          <p:cNvSpPr txBox="1"/>
          <p:nvPr/>
        </p:nvSpPr>
        <p:spPr>
          <a:xfrm>
            <a:off x="838200" y="1815548"/>
            <a:ext cx="9170504" cy="4124206"/>
          </a:xfrm>
          <a:prstGeom prst="rect">
            <a:avLst/>
          </a:prstGeom>
          <a:noFill/>
        </p:spPr>
        <p:txBody>
          <a:bodyPr wrap="square" rtlCol="0">
            <a:spAutoFit/>
          </a:bodyPr>
          <a:lstStyle/>
          <a:p>
            <a:r>
              <a:rPr lang="en-US" sz="2400" b="1" dirty="0" smtClean="0"/>
              <a:t>Ioctl</a:t>
            </a:r>
          </a:p>
          <a:p>
            <a:endParaRPr lang="en-US" sz="2400" b="1" dirty="0" smtClean="0"/>
          </a:p>
          <a:p>
            <a:r>
              <a:rPr lang="en-US" dirty="0">
                <a:latin typeface="Lucida Console" panose="020B0609040504020204" pitchFamily="49" charset="0"/>
              </a:rPr>
              <a:t>INT8U Ioctl(HANDLE h</a:t>
            </a:r>
            <a:r>
              <a:rPr lang="en-US" dirty="0" smtClean="0">
                <a:latin typeface="Lucida Console" panose="020B0609040504020204" pitchFamily="49" charset="0"/>
              </a:rPr>
              <a:t>, INT8U request, void* pArgs, </a:t>
            </a:r>
          </a:p>
          <a:p>
            <a:r>
              <a:rPr lang="en-US" dirty="0">
                <a:latin typeface="Lucida Console" panose="020B0609040504020204" pitchFamily="49" charset="0"/>
              </a:rPr>
              <a:t>	</a:t>
            </a:r>
            <a:r>
              <a:rPr lang="en-US" dirty="0" smtClean="0">
                <a:latin typeface="Lucida Console" panose="020B0609040504020204" pitchFamily="49" charset="0"/>
              </a:rPr>
              <a:t>	INT32U</a:t>
            </a:r>
            <a:r>
              <a:rPr lang="en-US" dirty="0">
                <a:latin typeface="Lucida Console" panose="020B0609040504020204" pitchFamily="49" charset="0"/>
              </a:rPr>
              <a:t>* </a:t>
            </a:r>
            <a:r>
              <a:rPr lang="en-US" dirty="0" smtClean="0">
                <a:latin typeface="Lucida Console" panose="020B0609040504020204" pitchFamily="49" charset="0"/>
              </a:rPr>
              <a:t>pSize)</a:t>
            </a:r>
          </a:p>
          <a:p>
            <a:endParaRPr lang="en-US" dirty="0">
              <a:latin typeface="Lucida Console" panose="020B0609040504020204" pitchFamily="49" charset="0"/>
            </a:endParaRPr>
          </a:p>
          <a:p>
            <a:pPr lvl="1"/>
            <a:r>
              <a:rPr lang="en-US" sz="2000" dirty="0" smtClean="0"/>
              <a:t>Perform device I/O control on a device</a:t>
            </a:r>
          </a:p>
          <a:p>
            <a:pPr lvl="1"/>
            <a:endParaRPr lang="en-US" sz="2000" dirty="0"/>
          </a:p>
          <a:p>
            <a:pPr lvl="1"/>
            <a:r>
              <a:rPr lang="en-US" sz="2000" dirty="0"/>
              <a:t>h</a:t>
            </a:r>
            <a:r>
              <a:rPr lang="en-US" sz="2000" dirty="0" smtClean="0"/>
              <a:t> – handle of a device previously returned by </a:t>
            </a:r>
            <a:r>
              <a:rPr lang="en-US" sz="2000" dirty="0"/>
              <a:t>O</a:t>
            </a:r>
            <a:r>
              <a:rPr lang="en-US" sz="2000" dirty="0" smtClean="0"/>
              <a:t>pen()</a:t>
            </a:r>
          </a:p>
          <a:p>
            <a:pPr lvl="1"/>
            <a:r>
              <a:rPr lang="en-US" sz="2000" dirty="0"/>
              <a:t>r</a:t>
            </a:r>
            <a:r>
              <a:rPr lang="en-US" sz="2000" dirty="0" smtClean="0"/>
              <a:t>equest – code number of a request – available codes depend on the device</a:t>
            </a:r>
          </a:p>
          <a:p>
            <a:pPr lvl="1"/>
            <a:r>
              <a:rPr lang="en-US" sz="2000" dirty="0" smtClean="0"/>
              <a:t>pArgs– pointer to memory buffer of bytes to send/receive data</a:t>
            </a:r>
          </a:p>
          <a:p>
            <a:pPr lvl="1"/>
            <a:r>
              <a:rPr lang="en-US" sz="2000" dirty="0" smtClean="0"/>
              <a:t>pLength – pointer to length of buffer on input, length of transfer on output</a:t>
            </a:r>
          </a:p>
          <a:p>
            <a:pPr lvl="1"/>
            <a:endParaRPr lang="en-US" sz="2000" dirty="0"/>
          </a:p>
          <a:p>
            <a:pPr lvl="1"/>
            <a:r>
              <a:rPr lang="en-US" sz="2000" dirty="0" smtClean="0"/>
              <a:t>Returns </a:t>
            </a:r>
            <a:r>
              <a:rPr lang="en-US" sz="2000" dirty="0"/>
              <a:t>– </a:t>
            </a:r>
            <a:r>
              <a:rPr lang="en-US" sz="2000" dirty="0" smtClean="0"/>
              <a:t>PJDF_ERR_NONE if successful</a:t>
            </a:r>
            <a:endParaRPr lang="en-US" sz="2000" dirty="0"/>
          </a:p>
        </p:txBody>
      </p:sp>
    </p:spTree>
    <p:extLst>
      <p:ext uri="{BB962C8B-B14F-4D97-AF65-F5344CB8AC3E}">
        <p14:creationId xmlns:p14="http://schemas.microsoft.com/office/powerpoint/2010/main" val="228227983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PJ Driver Framework – </a:t>
            </a:r>
            <a:r>
              <a:rPr lang="en-US" dirty="0" smtClean="0"/>
              <a:t>Internals simplified</a:t>
            </a:r>
            <a:endParaRPr lang="en-US" dirty="0"/>
          </a:p>
        </p:txBody>
      </p:sp>
      <p:sp>
        <p:nvSpPr>
          <p:cNvPr id="3" name="Content Placeholder 2"/>
          <p:cNvSpPr>
            <a:spLocks noGrp="1"/>
          </p:cNvSpPr>
          <p:nvPr>
            <p:ph idx="1"/>
          </p:nvPr>
        </p:nvSpPr>
        <p:spPr/>
        <p:txBody>
          <a:bodyPr/>
          <a:lstStyle/>
          <a:p>
            <a:r>
              <a:rPr lang="en-US" dirty="0" smtClean="0"/>
              <a:t>Driver management</a:t>
            </a:r>
          </a:p>
          <a:p>
            <a:r>
              <a:rPr lang="en-US" dirty="0" smtClean="0"/>
              <a:t>Internal representation of drivers</a:t>
            </a:r>
          </a:p>
          <a:p>
            <a:r>
              <a:rPr lang="en-US" dirty="0" smtClean="0"/>
              <a:t>Mechanism for accessing a specific driver function via the application interface</a:t>
            </a:r>
            <a:endParaRPr lang="en-US" dirty="0"/>
          </a:p>
        </p:txBody>
      </p:sp>
      <p:sp>
        <p:nvSpPr>
          <p:cNvPr id="4" name="Slide Number Placeholder 3"/>
          <p:cNvSpPr>
            <a:spLocks noGrp="1"/>
          </p:cNvSpPr>
          <p:nvPr>
            <p:ph type="sldNum" sz="quarter" idx="12"/>
          </p:nvPr>
        </p:nvSpPr>
        <p:spPr/>
        <p:txBody>
          <a:bodyPr/>
          <a:lstStyle/>
          <a:p>
            <a:fld id="{F9E463A4-CC55-4EB3-8549-8876C08BF813}" type="slidenum">
              <a:rPr lang="en-US" smtClean="0"/>
              <a:t>55</a:t>
            </a:fld>
            <a:endParaRPr lang="en-US" dirty="0"/>
          </a:p>
        </p:txBody>
      </p:sp>
    </p:spTree>
    <p:extLst>
      <p:ext uri="{BB962C8B-B14F-4D97-AF65-F5344CB8AC3E}">
        <p14:creationId xmlns:p14="http://schemas.microsoft.com/office/powerpoint/2010/main" val="117082561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13117"/>
          </a:xfrm>
        </p:spPr>
        <p:txBody>
          <a:bodyPr/>
          <a:lstStyle/>
          <a:p>
            <a:r>
              <a:rPr lang="en-US" dirty="0"/>
              <a:t>PJ Driver Framework – Internals simplified</a:t>
            </a:r>
          </a:p>
        </p:txBody>
      </p:sp>
      <p:sp>
        <p:nvSpPr>
          <p:cNvPr id="4" name="Slide Number Placeholder 3"/>
          <p:cNvSpPr>
            <a:spLocks noGrp="1"/>
          </p:cNvSpPr>
          <p:nvPr>
            <p:ph type="sldNum" sz="quarter" idx="12"/>
          </p:nvPr>
        </p:nvSpPr>
        <p:spPr/>
        <p:txBody>
          <a:bodyPr/>
          <a:lstStyle/>
          <a:p>
            <a:fld id="{F9E463A4-CC55-4EB3-8549-8876C08BF813}" type="slidenum">
              <a:rPr lang="en-US" smtClean="0"/>
              <a:t>56</a:t>
            </a:fld>
            <a:endParaRPr lang="en-US" dirty="0"/>
          </a:p>
        </p:txBody>
      </p:sp>
      <p:graphicFrame>
        <p:nvGraphicFramePr>
          <p:cNvPr id="8" name="Table 7"/>
          <p:cNvGraphicFramePr>
            <a:graphicFrameLocks noGrp="1"/>
          </p:cNvGraphicFramePr>
          <p:nvPr>
            <p:extLst/>
          </p:nvPr>
        </p:nvGraphicFramePr>
        <p:xfrm>
          <a:off x="458369" y="1905121"/>
          <a:ext cx="2964366" cy="1188720"/>
        </p:xfrm>
        <a:graphic>
          <a:graphicData uri="http://schemas.openxmlformats.org/drawingml/2006/table">
            <a:tbl>
              <a:tblPr firstRow="1" bandRow="1">
                <a:tableStyleId>{5C22544A-7EE6-4342-B048-85BDC9FD1C3A}</a:tableStyleId>
              </a:tblPr>
              <a:tblGrid>
                <a:gridCol w="2964366"/>
              </a:tblGrid>
              <a:tr h="1864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prstClr val="black"/>
                          </a:solidFill>
                          <a:effectLst/>
                          <a:uLnTx/>
                          <a:uFillTx/>
                          <a:latin typeface="+mn-lt"/>
                          <a:ea typeface="+mn-ea"/>
                          <a:cs typeface="+mn-cs"/>
                        </a:rPr>
                        <a:t>Calls generic driver functions in pjdf.c to perform Open, Close, Read, Write, Ioctl for a selected device.</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aphicFrame>
        <p:nvGraphicFramePr>
          <p:cNvPr id="9" name="Table 8"/>
          <p:cNvGraphicFramePr>
            <a:graphicFrameLocks noGrp="1"/>
          </p:cNvGraphicFramePr>
          <p:nvPr>
            <p:extLst/>
          </p:nvPr>
        </p:nvGraphicFramePr>
        <p:xfrm>
          <a:off x="7484013" y="1938457"/>
          <a:ext cx="3444181" cy="4216400"/>
        </p:xfrm>
        <a:graphic>
          <a:graphicData uri="http://schemas.openxmlformats.org/drawingml/2006/table">
            <a:tbl>
              <a:tblPr firstRow="1" bandRow="1">
                <a:tableStyleId>{5C22544A-7EE6-4342-B048-85BDC9FD1C3A}</a:tableStyleId>
              </a:tblPr>
              <a:tblGrid>
                <a:gridCol w="669248"/>
                <a:gridCol w="1322174"/>
                <a:gridCol w="1452759"/>
              </a:tblGrid>
              <a:tr h="370840">
                <a:tc>
                  <a:txBody>
                    <a:bodyPr/>
                    <a:lstStyle/>
                    <a:p>
                      <a:pPr algn="r"/>
                      <a:r>
                        <a:rPr lang="en-US" b="0" dirty="0" smtClean="0">
                          <a:solidFill>
                            <a:schemeClr val="tx1"/>
                          </a:solidFill>
                        </a:rPr>
                        <a:t>0</a:t>
                      </a:r>
                      <a:endParaRPr lang="en-US"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b="0" dirty="0" smtClean="0">
                          <a:solidFill>
                            <a:schemeClr val="tx1"/>
                          </a:solidFill>
                        </a:rPr>
                        <a:t>*pName=</a:t>
                      </a:r>
                    </a:p>
                    <a:p>
                      <a:r>
                        <a:rPr lang="en-US" b="0" dirty="0" smtClean="0">
                          <a:solidFill>
                            <a:schemeClr val="tx1"/>
                          </a:solidFill>
                        </a:rPr>
                        <a:t>*Open=</a:t>
                      </a:r>
                    </a:p>
                    <a:p>
                      <a:r>
                        <a:rPr lang="en-US" b="0" dirty="0" smtClean="0">
                          <a:solidFill>
                            <a:schemeClr val="tx1"/>
                          </a:solidFill>
                        </a:rPr>
                        <a:t>*Close=</a:t>
                      </a:r>
                    </a:p>
                    <a:p>
                      <a:r>
                        <a:rPr lang="en-US" b="0" dirty="0" smtClean="0">
                          <a:solidFill>
                            <a:schemeClr val="tx1"/>
                          </a:solidFill>
                        </a:rPr>
                        <a:t>*Read=</a:t>
                      </a:r>
                    </a:p>
                    <a:p>
                      <a:r>
                        <a:rPr lang="en-US" b="0" dirty="0" smtClean="0">
                          <a:solidFill>
                            <a:schemeClr val="tx1"/>
                          </a:solidFill>
                        </a:rPr>
                        <a:t>*Write=</a:t>
                      </a:r>
                    </a:p>
                    <a:p>
                      <a:r>
                        <a:rPr lang="en-US" b="0" dirty="0" smtClean="0">
                          <a:solidFill>
                            <a:schemeClr val="tx1"/>
                          </a:solidFill>
                        </a:rPr>
                        <a:t>*Ioctl=</a:t>
                      </a:r>
                      <a:endParaRPr lang="en-US" b="0"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b="0" dirty="0" smtClean="0">
                          <a:solidFill>
                            <a:schemeClr val="tx1"/>
                          </a:solidFill>
                        </a:rPr>
                        <a:t>“/dev/devA”</a:t>
                      </a:r>
                    </a:p>
                    <a:p>
                      <a:r>
                        <a:rPr lang="en-US" b="0" dirty="0" smtClean="0">
                          <a:solidFill>
                            <a:schemeClr val="tx1"/>
                          </a:solidFill>
                        </a:rPr>
                        <a:t>OpenA()</a:t>
                      </a:r>
                    </a:p>
                    <a:p>
                      <a:r>
                        <a:rPr lang="en-US" b="0" dirty="0" smtClean="0">
                          <a:solidFill>
                            <a:schemeClr val="tx1"/>
                          </a:solidFill>
                        </a:rPr>
                        <a:t>CloseA()</a:t>
                      </a:r>
                    </a:p>
                    <a:p>
                      <a:r>
                        <a:rPr lang="en-US" b="0" dirty="0" smtClean="0">
                          <a:solidFill>
                            <a:schemeClr val="tx1"/>
                          </a:solidFill>
                        </a:rPr>
                        <a:t>ReadA()</a:t>
                      </a:r>
                    </a:p>
                    <a:p>
                      <a:r>
                        <a:rPr lang="en-US" b="0" dirty="0" smtClean="0">
                          <a:solidFill>
                            <a:schemeClr val="tx1"/>
                          </a:solidFill>
                        </a:rPr>
                        <a:t>WriteA()</a:t>
                      </a:r>
                    </a:p>
                    <a:p>
                      <a:r>
                        <a:rPr lang="en-US" b="0" dirty="0" smtClean="0">
                          <a:solidFill>
                            <a:schemeClr val="tx1"/>
                          </a:solidFill>
                        </a:rPr>
                        <a:t>IoctlA()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r"/>
                      <a:r>
                        <a:rPr lang="en-US" b="0" dirty="0" smtClean="0">
                          <a:solidFill>
                            <a:schemeClr val="tx1"/>
                          </a:solidFill>
                        </a:rPr>
                        <a:t>1</a:t>
                      </a:r>
                      <a:endParaRPr lang="en-US"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b="0" dirty="0" smtClean="0">
                          <a:solidFill>
                            <a:schemeClr val="tx1"/>
                          </a:solidFill>
                        </a:rPr>
                        <a:t>*pName=</a:t>
                      </a:r>
                    </a:p>
                    <a:p>
                      <a:r>
                        <a:rPr lang="en-US" b="0" dirty="0" smtClean="0">
                          <a:solidFill>
                            <a:schemeClr val="tx1"/>
                          </a:solidFill>
                        </a:rPr>
                        <a:t>*Open=</a:t>
                      </a:r>
                    </a:p>
                    <a:p>
                      <a:r>
                        <a:rPr lang="en-US" b="0" dirty="0" smtClean="0">
                          <a:solidFill>
                            <a:schemeClr val="tx1"/>
                          </a:solidFill>
                        </a:rPr>
                        <a:t>*Close=</a:t>
                      </a:r>
                    </a:p>
                    <a:p>
                      <a:r>
                        <a:rPr lang="en-US" b="0" dirty="0" smtClean="0">
                          <a:solidFill>
                            <a:schemeClr val="tx1"/>
                          </a:solidFill>
                        </a:rPr>
                        <a:t>*Read=</a:t>
                      </a:r>
                    </a:p>
                    <a:p>
                      <a:r>
                        <a:rPr lang="en-US" b="0" dirty="0" smtClean="0">
                          <a:solidFill>
                            <a:schemeClr val="tx1"/>
                          </a:solidFill>
                        </a:rPr>
                        <a:t>*Write=</a:t>
                      </a:r>
                    </a:p>
                    <a:p>
                      <a:r>
                        <a:rPr lang="en-US" b="0" dirty="0" smtClean="0">
                          <a:solidFill>
                            <a:schemeClr val="tx1"/>
                          </a:solidFill>
                        </a:rPr>
                        <a:t>*Ioctl=</a:t>
                      </a:r>
                      <a:endParaRPr lang="en-US" b="0"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b="0" dirty="0" smtClean="0">
                          <a:solidFill>
                            <a:schemeClr val="tx1"/>
                          </a:solidFill>
                        </a:rPr>
                        <a:t>“/dev/devB”</a:t>
                      </a:r>
                    </a:p>
                    <a:p>
                      <a:r>
                        <a:rPr lang="en-US" b="0" dirty="0" smtClean="0">
                          <a:solidFill>
                            <a:schemeClr val="tx1"/>
                          </a:solidFill>
                        </a:rPr>
                        <a:t>OpenB()</a:t>
                      </a:r>
                    </a:p>
                    <a:p>
                      <a:r>
                        <a:rPr lang="en-US" b="0" dirty="0" smtClean="0">
                          <a:solidFill>
                            <a:schemeClr val="tx1"/>
                          </a:solidFill>
                        </a:rPr>
                        <a:t>CloseB()</a:t>
                      </a:r>
                    </a:p>
                    <a:p>
                      <a:r>
                        <a:rPr lang="en-US" b="0" dirty="0" smtClean="0">
                          <a:solidFill>
                            <a:schemeClr val="tx1"/>
                          </a:solidFill>
                        </a:rPr>
                        <a:t>ReadB()</a:t>
                      </a:r>
                    </a:p>
                    <a:p>
                      <a:r>
                        <a:rPr lang="en-US" b="0" dirty="0" smtClean="0">
                          <a:solidFill>
                            <a:schemeClr val="tx1"/>
                          </a:solidFill>
                        </a:rPr>
                        <a:t>WriteB()</a:t>
                      </a:r>
                    </a:p>
                    <a:p>
                      <a:r>
                        <a:rPr lang="en-US" b="0" dirty="0" smtClean="0">
                          <a:solidFill>
                            <a:schemeClr val="tx1"/>
                          </a:solidFill>
                        </a:rPr>
                        <a:t>IoctlB()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r"/>
                      <a:r>
                        <a:rPr lang="en-US" b="0" dirty="0" smtClean="0">
                          <a:solidFill>
                            <a:schemeClr val="tx1"/>
                          </a:solidFill>
                        </a:rPr>
                        <a:t>2</a:t>
                      </a:r>
                      <a:endParaRPr lang="en-US"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b="0" dirty="0" smtClean="0">
                          <a:solidFill>
                            <a:schemeClr val="tx1"/>
                          </a:solidFill>
                        </a:rPr>
                        <a:t>… </a:t>
                      </a:r>
                      <a:endParaRPr lang="en-US" b="0"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b="0" dirty="0" smtClean="0">
                          <a:solidFill>
                            <a:schemeClr val="tx1"/>
                          </a:solidFill>
                        </a:rPr>
                        <a:t>…</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r"/>
                      <a:r>
                        <a:rPr lang="en-US" b="0" dirty="0" smtClean="0">
                          <a:solidFill>
                            <a:schemeClr val="tx1"/>
                          </a:solidFill>
                        </a:rPr>
                        <a:t>N-1</a:t>
                      </a:r>
                      <a:endParaRPr lang="en-US"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b="0" dirty="0" smtClean="0">
                          <a:solidFill>
                            <a:schemeClr val="tx1"/>
                          </a:solidFill>
                        </a:rPr>
                        <a:t>…</a:t>
                      </a:r>
                      <a:endParaRPr lang="en-US" b="0"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b="0" dirty="0" smtClean="0">
                          <a:solidFill>
                            <a:schemeClr val="tx1"/>
                          </a:solidFill>
                        </a:rPr>
                        <a:t>…</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11" name="TextBox 10"/>
          <p:cNvSpPr txBox="1"/>
          <p:nvPr/>
        </p:nvSpPr>
        <p:spPr>
          <a:xfrm>
            <a:off x="8281591" y="1461093"/>
            <a:ext cx="2264851" cy="461665"/>
          </a:xfrm>
          <a:prstGeom prst="rect">
            <a:avLst/>
          </a:prstGeom>
          <a:noFill/>
        </p:spPr>
        <p:txBody>
          <a:bodyPr wrap="none" rtlCol="0">
            <a:spAutoFit/>
          </a:bodyPr>
          <a:lstStyle/>
          <a:p>
            <a:r>
              <a:rPr lang="en-US" sz="2400" b="1" dirty="0" smtClean="0"/>
              <a:t>driversInternal[]</a:t>
            </a:r>
            <a:endParaRPr lang="en-US" sz="2400" b="1" dirty="0"/>
          </a:p>
        </p:txBody>
      </p:sp>
      <p:sp>
        <p:nvSpPr>
          <p:cNvPr id="12" name="TextBox 11"/>
          <p:cNvSpPr txBox="1"/>
          <p:nvPr/>
        </p:nvSpPr>
        <p:spPr>
          <a:xfrm>
            <a:off x="829991" y="1375679"/>
            <a:ext cx="2321726" cy="461665"/>
          </a:xfrm>
          <a:prstGeom prst="rect">
            <a:avLst/>
          </a:prstGeom>
          <a:noFill/>
        </p:spPr>
        <p:txBody>
          <a:bodyPr wrap="none" rtlCol="0">
            <a:spAutoFit/>
          </a:bodyPr>
          <a:lstStyle/>
          <a:p>
            <a:r>
              <a:rPr lang="en-US" sz="2400" b="1" dirty="0" smtClean="0"/>
              <a:t>Application code</a:t>
            </a:r>
            <a:endParaRPr lang="en-US" sz="2400" b="1" dirty="0"/>
          </a:p>
        </p:txBody>
      </p:sp>
      <p:sp>
        <p:nvSpPr>
          <p:cNvPr id="13" name="TextBox 12"/>
          <p:cNvSpPr txBox="1"/>
          <p:nvPr/>
        </p:nvSpPr>
        <p:spPr>
          <a:xfrm>
            <a:off x="3914975" y="1910321"/>
            <a:ext cx="2953950" cy="923330"/>
          </a:xfrm>
          <a:prstGeom prst="rect">
            <a:avLst/>
          </a:prstGeom>
          <a:noFill/>
          <a:ln>
            <a:solidFill>
              <a:schemeClr val="tx1"/>
            </a:solidFill>
          </a:ln>
        </p:spPr>
        <p:txBody>
          <a:bodyPr wrap="none" rtlCol="0">
            <a:spAutoFit/>
          </a:bodyPr>
          <a:lstStyle/>
          <a:p>
            <a:r>
              <a:rPr lang="en-US" dirty="0" smtClean="0"/>
              <a:t>Generic code to </a:t>
            </a:r>
          </a:p>
          <a:p>
            <a:r>
              <a:rPr lang="en-US" dirty="0" smtClean="0"/>
              <a:t>open, close, read, write, </a:t>
            </a:r>
            <a:r>
              <a:rPr lang="en-US" dirty="0" err="1" smtClean="0"/>
              <a:t>ioctl</a:t>
            </a:r>
            <a:r>
              <a:rPr lang="en-US" dirty="0" smtClean="0"/>
              <a:t> </a:t>
            </a:r>
          </a:p>
          <a:p>
            <a:r>
              <a:rPr lang="en-US" dirty="0" smtClean="0"/>
              <a:t>for any of N devices.</a:t>
            </a:r>
          </a:p>
        </p:txBody>
      </p:sp>
      <p:sp>
        <p:nvSpPr>
          <p:cNvPr id="14" name="TextBox 13"/>
          <p:cNvSpPr txBox="1"/>
          <p:nvPr/>
        </p:nvSpPr>
        <p:spPr>
          <a:xfrm>
            <a:off x="4294804" y="1375678"/>
            <a:ext cx="884666" cy="461665"/>
          </a:xfrm>
          <a:prstGeom prst="rect">
            <a:avLst/>
          </a:prstGeom>
          <a:noFill/>
        </p:spPr>
        <p:txBody>
          <a:bodyPr wrap="none" rtlCol="0">
            <a:spAutoFit/>
          </a:bodyPr>
          <a:lstStyle/>
          <a:p>
            <a:r>
              <a:rPr lang="en-US" sz="2400" b="1" dirty="0" smtClean="0"/>
              <a:t>pjdf.c</a:t>
            </a:r>
            <a:endParaRPr lang="en-US" sz="2400" b="1" dirty="0"/>
          </a:p>
        </p:txBody>
      </p:sp>
      <p:cxnSp>
        <p:nvCxnSpPr>
          <p:cNvPr id="16" name="Straight Arrow Connector 15"/>
          <p:cNvCxnSpPr/>
          <p:nvPr/>
        </p:nvCxnSpPr>
        <p:spPr>
          <a:xfrm>
            <a:off x="3422735" y="2082018"/>
            <a:ext cx="492240" cy="0"/>
          </a:xfrm>
          <a:prstGeom prst="straightConnector1">
            <a:avLst/>
          </a:prstGeom>
          <a:ln w="349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575577" y="3088731"/>
            <a:ext cx="5694316" cy="3416320"/>
          </a:xfrm>
          <a:prstGeom prst="rect">
            <a:avLst/>
          </a:prstGeom>
          <a:noFill/>
        </p:spPr>
        <p:txBody>
          <a:bodyPr wrap="square" rtlCol="0">
            <a:spAutoFit/>
          </a:bodyPr>
          <a:lstStyle/>
          <a:p>
            <a:r>
              <a:rPr lang="en-US" sz="2400" dirty="0" smtClean="0"/>
              <a:t>pjdf.c manages the drivers internally with an array of structs where each (</a:t>
            </a:r>
            <a:r>
              <a:rPr lang="en-US" sz="2400" dirty="0"/>
              <a:t>simplified</a:t>
            </a:r>
            <a:r>
              <a:rPr lang="en-US" sz="2400" dirty="0" smtClean="0"/>
              <a:t>) struct contains:</a:t>
            </a:r>
          </a:p>
          <a:p>
            <a:pPr marL="342900" indent="-342900">
              <a:buFont typeface="Arial" panose="020B0604020202020204" pitchFamily="34" charset="0"/>
              <a:buChar char="•"/>
            </a:pPr>
            <a:r>
              <a:rPr lang="en-US" sz="2400" dirty="0" smtClean="0"/>
              <a:t>Pointer to name (string) of device i </a:t>
            </a:r>
          </a:p>
          <a:p>
            <a:pPr marL="342900" indent="-342900">
              <a:buFont typeface="Arial" panose="020B0604020202020204" pitchFamily="34" charset="0"/>
              <a:buChar char="•"/>
            </a:pPr>
            <a:r>
              <a:rPr lang="en-US" sz="2400" dirty="0"/>
              <a:t>Pointer to Open() for </a:t>
            </a:r>
            <a:r>
              <a:rPr lang="en-US" sz="2400" dirty="0" smtClean="0"/>
              <a:t>device i</a:t>
            </a:r>
            <a:endParaRPr lang="en-US" sz="2400" dirty="0"/>
          </a:p>
          <a:p>
            <a:pPr marL="342900" indent="-342900">
              <a:buFont typeface="Arial" panose="020B0604020202020204" pitchFamily="34" charset="0"/>
              <a:buChar char="•"/>
            </a:pPr>
            <a:r>
              <a:rPr lang="en-US" sz="2400" dirty="0"/>
              <a:t>Pointer to </a:t>
            </a:r>
            <a:r>
              <a:rPr lang="en-US" sz="2400" dirty="0" smtClean="0"/>
              <a:t>Close() </a:t>
            </a:r>
            <a:r>
              <a:rPr lang="en-US" sz="2400" dirty="0"/>
              <a:t>for </a:t>
            </a:r>
            <a:r>
              <a:rPr lang="en-US" sz="2400" dirty="0" smtClean="0"/>
              <a:t>device i</a:t>
            </a:r>
            <a:endParaRPr lang="en-US" sz="2400" dirty="0"/>
          </a:p>
          <a:p>
            <a:pPr marL="342900" indent="-342900">
              <a:buFont typeface="Arial" panose="020B0604020202020204" pitchFamily="34" charset="0"/>
              <a:buChar char="•"/>
            </a:pPr>
            <a:r>
              <a:rPr lang="en-US" sz="2400" dirty="0" smtClean="0"/>
              <a:t>Pointer to Read() for device i</a:t>
            </a:r>
          </a:p>
          <a:p>
            <a:pPr marL="342900" indent="-342900">
              <a:buFont typeface="Arial" panose="020B0604020202020204" pitchFamily="34" charset="0"/>
              <a:buChar char="•"/>
            </a:pPr>
            <a:r>
              <a:rPr lang="en-US" sz="2400" dirty="0" smtClean="0"/>
              <a:t>Pointer to Write() for device i</a:t>
            </a:r>
          </a:p>
          <a:p>
            <a:pPr marL="342900" indent="-342900">
              <a:buFont typeface="Arial" panose="020B0604020202020204" pitchFamily="34" charset="0"/>
              <a:buChar char="•"/>
            </a:pPr>
            <a:r>
              <a:rPr lang="en-US" sz="2400" dirty="0" smtClean="0"/>
              <a:t>Pointer to Ioctl() for device i</a:t>
            </a:r>
            <a:endParaRPr lang="en-US" sz="2400" dirty="0"/>
          </a:p>
        </p:txBody>
      </p:sp>
    </p:spTree>
    <p:extLst>
      <p:ext uri="{BB962C8B-B14F-4D97-AF65-F5344CB8AC3E}">
        <p14:creationId xmlns:p14="http://schemas.microsoft.com/office/powerpoint/2010/main" val="3837667211"/>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13117"/>
          </a:xfrm>
        </p:spPr>
        <p:txBody>
          <a:bodyPr/>
          <a:lstStyle/>
          <a:p>
            <a:r>
              <a:rPr lang="en-US" dirty="0"/>
              <a:t>PJ Driver Framework – Internals simplified</a:t>
            </a:r>
          </a:p>
        </p:txBody>
      </p:sp>
      <p:sp>
        <p:nvSpPr>
          <p:cNvPr id="4" name="Slide Number Placeholder 3"/>
          <p:cNvSpPr>
            <a:spLocks noGrp="1"/>
          </p:cNvSpPr>
          <p:nvPr>
            <p:ph type="sldNum" sz="quarter" idx="12"/>
          </p:nvPr>
        </p:nvSpPr>
        <p:spPr/>
        <p:txBody>
          <a:bodyPr/>
          <a:lstStyle/>
          <a:p>
            <a:fld id="{F9E463A4-CC55-4EB3-8549-8876C08BF813}" type="slidenum">
              <a:rPr lang="en-US" smtClean="0"/>
              <a:t>57</a:t>
            </a:fld>
            <a:endParaRPr lang="en-US" dirty="0"/>
          </a:p>
        </p:txBody>
      </p:sp>
      <p:graphicFrame>
        <p:nvGraphicFramePr>
          <p:cNvPr id="8" name="Table 7"/>
          <p:cNvGraphicFramePr>
            <a:graphicFrameLocks noGrp="1"/>
          </p:cNvGraphicFramePr>
          <p:nvPr>
            <p:extLst/>
          </p:nvPr>
        </p:nvGraphicFramePr>
        <p:xfrm>
          <a:off x="458369" y="1905121"/>
          <a:ext cx="2964366" cy="640080"/>
        </p:xfrm>
        <a:graphic>
          <a:graphicData uri="http://schemas.openxmlformats.org/drawingml/2006/table">
            <a:tbl>
              <a:tblPr firstRow="1" bandRow="1">
                <a:tableStyleId>{5C22544A-7EE6-4342-B048-85BDC9FD1C3A}</a:tableStyleId>
              </a:tblPr>
              <a:tblGrid>
                <a:gridCol w="2964366"/>
              </a:tblGrid>
              <a:tr h="1864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smtClean="0">
                          <a:ln>
                            <a:noFill/>
                          </a:ln>
                          <a:solidFill>
                            <a:srgbClr val="FF0000"/>
                          </a:solidFill>
                          <a:effectLst/>
                          <a:uLnTx/>
                          <a:uFillTx/>
                          <a:latin typeface="+mn-lt"/>
                          <a:ea typeface="+mn-ea"/>
                          <a:cs typeface="+mn-cs"/>
                        </a:rPr>
                        <a:t>hB = Open(“/dev/devB”, 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chemeClr val="tx1"/>
                          </a:solidFill>
                          <a:effectLst/>
                          <a:uLnTx/>
                          <a:uFillTx/>
                          <a:latin typeface="+mn-lt"/>
                          <a:ea typeface="+mn-ea"/>
                          <a:cs typeface="+mn-cs"/>
                        </a:rPr>
                        <a:t>// hB is returned as 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aphicFrame>
        <p:nvGraphicFramePr>
          <p:cNvPr id="9" name="Table 8"/>
          <p:cNvGraphicFramePr>
            <a:graphicFrameLocks noGrp="1"/>
          </p:cNvGraphicFramePr>
          <p:nvPr>
            <p:extLst/>
          </p:nvPr>
        </p:nvGraphicFramePr>
        <p:xfrm>
          <a:off x="7484013" y="1938457"/>
          <a:ext cx="3243460" cy="3474720"/>
        </p:xfrm>
        <a:graphic>
          <a:graphicData uri="http://schemas.openxmlformats.org/drawingml/2006/table">
            <a:tbl>
              <a:tblPr firstRow="1" bandRow="1">
                <a:tableStyleId>{5C22544A-7EE6-4342-B048-85BDC9FD1C3A}</a:tableStyleId>
              </a:tblPr>
              <a:tblGrid>
                <a:gridCol w="611958"/>
                <a:gridCol w="1208990"/>
                <a:gridCol w="1422512"/>
              </a:tblGrid>
              <a:tr h="370840">
                <a:tc>
                  <a:txBody>
                    <a:bodyPr/>
                    <a:lstStyle/>
                    <a:p>
                      <a:pPr algn="r"/>
                      <a:r>
                        <a:rPr lang="en-US" b="0" dirty="0" smtClean="0">
                          <a:solidFill>
                            <a:schemeClr val="tx1"/>
                          </a:solidFill>
                        </a:rPr>
                        <a:t>0</a:t>
                      </a:r>
                      <a:endParaRPr lang="en-US"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b="0" dirty="0" smtClean="0">
                          <a:solidFill>
                            <a:schemeClr val="tx1"/>
                          </a:solidFill>
                        </a:rPr>
                        <a:t>*pName=</a:t>
                      </a:r>
                    </a:p>
                    <a:p>
                      <a:r>
                        <a:rPr lang="en-US" b="0" dirty="0" smtClean="0">
                          <a:solidFill>
                            <a:schemeClr val="tx1"/>
                          </a:solidFill>
                        </a:rPr>
                        <a:t>*Open=</a:t>
                      </a:r>
                    </a:p>
                    <a:p>
                      <a:r>
                        <a:rPr lang="en-US" b="0" dirty="0" smtClean="0">
                          <a:solidFill>
                            <a:schemeClr val="tx1"/>
                          </a:solidFill>
                        </a:rPr>
                        <a:t>*Close=</a:t>
                      </a:r>
                    </a:p>
                    <a:p>
                      <a:r>
                        <a:rPr lang="en-US" b="0" dirty="0" smtClean="0">
                          <a:solidFill>
                            <a:schemeClr val="tx1"/>
                          </a:solidFill>
                        </a:rPr>
                        <a:t>*Read=</a:t>
                      </a:r>
                    </a:p>
                    <a:p>
                      <a:r>
                        <a:rPr lang="en-US" b="0" dirty="0" smtClean="0">
                          <a:solidFill>
                            <a:schemeClr val="tx1"/>
                          </a:solidFill>
                        </a:rPr>
                        <a:t>*Write=</a:t>
                      </a:r>
                    </a:p>
                    <a:p>
                      <a:r>
                        <a:rPr lang="en-US" b="0" dirty="0" smtClean="0">
                          <a:solidFill>
                            <a:schemeClr val="tx1"/>
                          </a:solidFill>
                        </a:rPr>
                        <a:t>*Ioctl=</a:t>
                      </a:r>
                      <a:endParaRPr lang="en-US" b="0"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b="0" dirty="0" smtClean="0">
                          <a:solidFill>
                            <a:schemeClr val="tx1"/>
                          </a:solidFill>
                        </a:rPr>
                        <a:t>“dev/devA”</a:t>
                      </a:r>
                    </a:p>
                    <a:p>
                      <a:r>
                        <a:rPr lang="en-US" b="0" dirty="0" smtClean="0">
                          <a:solidFill>
                            <a:schemeClr val="tx1"/>
                          </a:solidFill>
                        </a:rPr>
                        <a:t>OpenA()</a:t>
                      </a:r>
                    </a:p>
                    <a:p>
                      <a:r>
                        <a:rPr lang="en-US" b="0" dirty="0" smtClean="0">
                          <a:solidFill>
                            <a:schemeClr val="tx1"/>
                          </a:solidFill>
                        </a:rPr>
                        <a:t>CloseA()</a:t>
                      </a:r>
                    </a:p>
                    <a:p>
                      <a:r>
                        <a:rPr lang="en-US" b="0" dirty="0" smtClean="0">
                          <a:solidFill>
                            <a:schemeClr val="tx1"/>
                          </a:solidFill>
                        </a:rPr>
                        <a:t>ReadA()</a:t>
                      </a:r>
                    </a:p>
                    <a:p>
                      <a:r>
                        <a:rPr lang="en-US" b="0" dirty="0" smtClean="0">
                          <a:solidFill>
                            <a:schemeClr val="tx1"/>
                          </a:solidFill>
                        </a:rPr>
                        <a:t>WriteA()</a:t>
                      </a:r>
                    </a:p>
                    <a:p>
                      <a:r>
                        <a:rPr lang="en-US" b="0" dirty="0" smtClean="0">
                          <a:solidFill>
                            <a:schemeClr val="tx1"/>
                          </a:solidFill>
                        </a:rPr>
                        <a:t>IoctlA()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r"/>
                      <a:r>
                        <a:rPr lang="en-US" b="1" dirty="0" smtClean="0">
                          <a:solidFill>
                            <a:srgbClr val="FF0000"/>
                          </a:solidFill>
                        </a:rPr>
                        <a:t>1</a:t>
                      </a:r>
                      <a:endParaRPr lang="en-US" b="1" dirty="0">
                        <a:solidFill>
                          <a:srgbClr val="FF00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b="1" dirty="0" smtClean="0">
                          <a:solidFill>
                            <a:srgbClr val="FF0000"/>
                          </a:solidFill>
                        </a:rPr>
                        <a:t>*pName=</a:t>
                      </a:r>
                    </a:p>
                    <a:p>
                      <a:r>
                        <a:rPr lang="en-US" b="1" dirty="0" smtClean="0">
                          <a:solidFill>
                            <a:srgbClr val="FF0000"/>
                          </a:solidFill>
                        </a:rPr>
                        <a:t>*Open=</a:t>
                      </a:r>
                    </a:p>
                    <a:p>
                      <a:r>
                        <a:rPr lang="en-US" b="0" dirty="0" smtClean="0">
                          <a:solidFill>
                            <a:schemeClr val="tx1"/>
                          </a:solidFill>
                        </a:rPr>
                        <a:t>*Close=</a:t>
                      </a:r>
                    </a:p>
                    <a:p>
                      <a:r>
                        <a:rPr lang="en-US" b="0" dirty="0" smtClean="0">
                          <a:solidFill>
                            <a:schemeClr val="tx1"/>
                          </a:solidFill>
                        </a:rPr>
                        <a:t>*Read=</a:t>
                      </a:r>
                    </a:p>
                    <a:p>
                      <a:r>
                        <a:rPr lang="en-US" b="0" dirty="0" smtClean="0">
                          <a:solidFill>
                            <a:schemeClr val="tx1"/>
                          </a:solidFill>
                        </a:rPr>
                        <a:t>*Write=</a:t>
                      </a:r>
                    </a:p>
                    <a:p>
                      <a:r>
                        <a:rPr lang="en-US" b="0" dirty="0" smtClean="0">
                          <a:solidFill>
                            <a:schemeClr val="tx1"/>
                          </a:solidFill>
                        </a:rPr>
                        <a:t>*Ioctl=</a:t>
                      </a:r>
                      <a:endParaRPr lang="en-US" b="0"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b="1" dirty="0" smtClean="0">
                          <a:solidFill>
                            <a:srgbClr val="FF0000"/>
                          </a:solidFill>
                        </a:rPr>
                        <a:t>“/dev/devB”</a:t>
                      </a:r>
                    </a:p>
                    <a:p>
                      <a:r>
                        <a:rPr lang="en-US" b="1" dirty="0" smtClean="0">
                          <a:solidFill>
                            <a:srgbClr val="FF0000"/>
                          </a:solidFill>
                        </a:rPr>
                        <a:t>OpenB()</a:t>
                      </a:r>
                    </a:p>
                    <a:p>
                      <a:r>
                        <a:rPr lang="en-US" b="0" dirty="0" smtClean="0">
                          <a:solidFill>
                            <a:schemeClr val="tx1"/>
                          </a:solidFill>
                        </a:rPr>
                        <a:t>CloseB()</a:t>
                      </a:r>
                    </a:p>
                    <a:p>
                      <a:r>
                        <a:rPr lang="en-US" b="0" dirty="0" smtClean="0">
                          <a:solidFill>
                            <a:schemeClr val="tx1"/>
                          </a:solidFill>
                        </a:rPr>
                        <a:t>ReadB()</a:t>
                      </a:r>
                    </a:p>
                    <a:p>
                      <a:r>
                        <a:rPr lang="en-US" b="0" dirty="0" smtClean="0">
                          <a:solidFill>
                            <a:schemeClr val="tx1"/>
                          </a:solidFill>
                        </a:rPr>
                        <a:t>WriteB()</a:t>
                      </a:r>
                    </a:p>
                    <a:p>
                      <a:r>
                        <a:rPr lang="en-US" b="0" dirty="0" smtClean="0">
                          <a:solidFill>
                            <a:schemeClr val="tx1"/>
                          </a:solidFill>
                        </a:rPr>
                        <a:t>IoctlB()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bl>
          </a:graphicData>
        </a:graphic>
      </p:graphicFrame>
      <p:sp>
        <p:nvSpPr>
          <p:cNvPr id="11" name="TextBox 10"/>
          <p:cNvSpPr txBox="1"/>
          <p:nvPr/>
        </p:nvSpPr>
        <p:spPr>
          <a:xfrm>
            <a:off x="8281591" y="1461093"/>
            <a:ext cx="2264851" cy="461665"/>
          </a:xfrm>
          <a:prstGeom prst="rect">
            <a:avLst/>
          </a:prstGeom>
          <a:noFill/>
        </p:spPr>
        <p:txBody>
          <a:bodyPr wrap="none" rtlCol="0">
            <a:spAutoFit/>
          </a:bodyPr>
          <a:lstStyle/>
          <a:p>
            <a:r>
              <a:rPr lang="en-US" sz="2400" b="1" dirty="0" smtClean="0"/>
              <a:t>driversInternal[]</a:t>
            </a:r>
            <a:endParaRPr lang="en-US" sz="2400" b="1" dirty="0"/>
          </a:p>
        </p:txBody>
      </p:sp>
      <p:sp>
        <p:nvSpPr>
          <p:cNvPr id="12" name="TextBox 11"/>
          <p:cNvSpPr txBox="1"/>
          <p:nvPr/>
        </p:nvSpPr>
        <p:spPr>
          <a:xfrm>
            <a:off x="829991" y="1375679"/>
            <a:ext cx="2321726" cy="461665"/>
          </a:xfrm>
          <a:prstGeom prst="rect">
            <a:avLst/>
          </a:prstGeom>
          <a:noFill/>
        </p:spPr>
        <p:txBody>
          <a:bodyPr wrap="none" rtlCol="0">
            <a:spAutoFit/>
          </a:bodyPr>
          <a:lstStyle/>
          <a:p>
            <a:r>
              <a:rPr lang="en-US" sz="2400" b="1" dirty="0" smtClean="0"/>
              <a:t>Application code</a:t>
            </a:r>
            <a:endParaRPr lang="en-US" sz="2400" b="1" dirty="0"/>
          </a:p>
        </p:txBody>
      </p:sp>
      <p:sp>
        <p:nvSpPr>
          <p:cNvPr id="13" name="TextBox 12"/>
          <p:cNvSpPr txBox="1"/>
          <p:nvPr/>
        </p:nvSpPr>
        <p:spPr>
          <a:xfrm>
            <a:off x="3914975" y="1910321"/>
            <a:ext cx="3832781" cy="1200329"/>
          </a:xfrm>
          <a:prstGeom prst="rect">
            <a:avLst/>
          </a:prstGeom>
          <a:noFill/>
          <a:ln>
            <a:solidFill>
              <a:schemeClr val="tx1"/>
            </a:solidFill>
          </a:ln>
        </p:spPr>
        <p:txBody>
          <a:bodyPr wrap="none" rtlCol="0">
            <a:spAutoFit/>
          </a:bodyPr>
          <a:lstStyle/>
          <a:p>
            <a:r>
              <a:rPr lang="en-US" dirty="0" smtClean="0"/>
              <a:t>Generic code for </a:t>
            </a:r>
            <a:r>
              <a:rPr lang="en-US" b="1" dirty="0" smtClean="0">
                <a:solidFill>
                  <a:srgbClr val="FF0000"/>
                </a:solidFill>
              </a:rPr>
              <a:t>Open():</a:t>
            </a:r>
          </a:p>
          <a:p>
            <a:pPr marL="285750" indent="-285750">
              <a:buFont typeface="Arial" panose="020B0604020202020204" pitchFamily="34" charset="0"/>
              <a:buChar char="•"/>
            </a:pPr>
            <a:r>
              <a:rPr lang="en-US" dirty="0" smtClean="0"/>
              <a:t>Search for driver “/dev/devB”</a:t>
            </a:r>
          </a:p>
          <a:p>
            <a:pPr marL="285750" indent="-285750">
              <a:buFont typeface="Arial" panose="020B0604020202020204" pitchFamily="34" charset="0"/>
              <a:buChar char="•"/>
            </a:pPr>
            <a:r>
              <a:rPr lang="en-US" dirty="0" smtClean="0"/>
              <a:t>Call </a:t>
            </a:r>
            <a:r>
              <a:rPr lang="en-US" b="1" dirty="0" smtClean="0">
                <a:solidFill>
                  <a:srgbClr val="FF0000"/>
                </a:solidFill>
              </a:rPr>
              <a:t>Open() </a:t>
            </a:r>
            <a:r>
              <a:rPr lang="en-US" dirty="0" smtClean="0"/>
              <a:t>of the found driver</a:t>
            </a:r>
          </a:p>
          <a:p>
            <a:pPr marL="285750" indent="-285750">
              <a:buFont typeface="Arial" panose="020B0604020202020204" pitchFamily="34" charset="0"/>
              <a:buChar char="•"/>
            </a:pPr>
            <a:r>
              <a:rPr lang="en-US" dirty="0" smtClean="0"/>
              <a:t>Return driversInternal index+1 i.e. </a:t>
            </a:r>
            <a:r>
              <a:rPr lang="en-US" b="1" dirty="0" smtClean="0">
                <a:solidFill>
                  <a:srgbClr val="FF0000"/>
                </a:solidFill>
              </a:rPr>
              <a:t>2</a:t>
            </a:r>
            <a:endParaRPr lang="en-US" b="1" dirty="0">
              <a:solidFill>
                <a:srgbClr val="FF0000"/>
              </a:solidFill>
            </a:endParaRPr>
          </a:p>
        </p:txBody>
      </p:sp>
      <p:sp>
        <p:nvSpPr>
          <p:cNvPr id="14" name="TextBox 13"/>
          <p:cNvSpPr txBox="1"/>
          <p:nvPr/>
        </p:nvSpPr>
        <p:spPr>
          <a:xfrm>
            <a:off x="4294804" y="1375678"/>
            <a:ext cx="884666" cy="461665"/>
          </a:xfrm>
          <a:prstGeom prst="rect">
            <a:avLst/>
          </a:prstGeom>
          <a:noFill/>
        </p:spPr>
        <p:txBody>
          <a:bodyPr wrap="none" rtlCol="0">
            <a:spAutoFit/>
          </a:bodyPr>
          <a:lstStyle/>
          <a:p>
            <a:r>
              <a:rPr lang="en-US" sz="2400" b="1" dirty="0" smtClean="0"/>
              <a:t>pjdf.c</a:t>
            </a:r>
            <a:endParaRPr lang="en-US" sz="2400" b="1" dirty="0"/>
          </a:p>
        </p:txBody>
      </p:sp>
      <p:cxnSp>
        <p:nvCxnSpPr>
          <p:cNvPr id="16" name="Straight Arrow Connector 15"/>
          <p:cNvCxnSpPr/>
          <p:nvPr/>
        </p:nvCxnSpPr>
        <p:spPr>
          <a:xfrm>
            <a:off x="3422735" y="2082018"/>
            <a:ext cx="492240" cy="0"/>
          </a:xfrm>
          <a:prstGeom prst="straightConnector1">
            <a:avLst/>
          </a:prstGeom>
          <a:ln w="349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3422735" y="5441313"/>
            <a:ext cx="2835841" cy="646331"/>
          </a:xfrm>
          <a:prstGeom prst="rect">
            <a:avLst/>
          </a:prstGeom>
          <a:noFill/>
          <a:ln>
            <a:solidFill>
              <a:schemeClr val="tx1"/>
            </a:solidFill>
          </a:ln>
        </p:spPr>
        <p:txBody>
          <a:bodyPr wrap="none" rtlCol="0">
            <a:spAutoFit/>
          </a:bodyPr>
          <a:lstStyle/>
          <a:p>
            <a:r>
              <a:rPr lang="en-US" dirty="0" smtClean="0"/>
              <a:t>Code for </a:t>
            </a:r>
            <a:r>
              <a:rPr lang="en-US" b="1" dirty="0" smtClean="0">
                <a:solidFill>
                  <a:srgbClr val="FF0000"/>
                </a:solidFill>
              </a:rPr>
              <a:t>OpenB():</a:t>
            </a:r>
          </a:p>
          <a:p>
            <a:pPr marL="285750" indent="-285750">
              <a:buFont typeface="Arial" panose="020B0604020202020204" pitchFamily="34" charset="0"/>
              <a:buChar char="•"/>
            </a:pPr>
            <a:r>
              <a:rPr lang="en-US" dirty="0" smtClean="0"/>
              <a:t>Do stuff to open device B</a:t>
            </a:r>
            <a:endParaRPr lang="en-US" dirty="0"/>
          </a:p>
        </p:txBody>
      </p:sp>
      <p:cxnSp>
        <p:nvCxnSpPr>
          <p:cNvPr id="19" name="Elbow Connector 18"/>
          <p:cNvCxnSpPr>
            <a:endCxn id="17" idx="3"/>
          </p:cNvCxnSpPr>
          <p:nvPr/>
        </p:nvCxnSpPr>
        <p:spPr>
          <a:xfrm rot="10800000" flipV="1">
            <a:off x="6258577" y="4170555"/>
            <a:ext cx="4468897" cy="1593923"/>
          </a:xfrm>
          <a:prstGeom prst="bentConnector3">
            <a:avLst>
              <a:gd name="adj1" fmla="val -5396"/>
            </a:avLst>
          </a:prstGeom>
          <a:ln w="3492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Elbow Connector 21"/>
          <p:cNvCxnSpPr/>
          <p:nvPr/>
        </p:nvCxnSpPr>
        <p:spPr>
          <a:xfrm>
            <a:off x="3914975" y="2376800"/>
            <a:ext cx="3832781" cy="1509211"/>
          </a:xfrm>
          <a:prstGeom prst="bentConnector3">
            <a:avLst>
              <a:gd name="adj1" fmla="val -7655"/>
            </a:avLst>
          </a:prstGeom>
          <a:ln w="3492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Elbow Connector 41"/>
          <p:cNvCxnSpPr/>
          <p:nvPr/>
        </p:nvCxnSpPr>
        <p:spPr>
          <a:xfrm>
            <a:off x="3914975" y="2621547"/>
            <a:ext cx="3832781" cy="1467853"/>
          </a:xfrm>
          <a:prstGeom prst="bentConnector3">
            <a:avLst>
              <a:gd name="adj1" fmla="val -15608"/>
            </a:avLst>
          </a:prstGeom>
          <a:ln w="349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36742790"/>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13117"/>
          </a:xfrm>
        </p:spPr>
        <p:txBody>
          <a:bodyPr/>
          <a:lstStyle/>
          <a:p>
            <a:r>
              <a:rPr lang="en-US" dirty="0"/>
              <a:t>PJ Driver Framework – Internals simplified</a:t>
            </a:r>
          </a:p>
        </p:txBody>
      </p:sp>
      <p:sp>
        <p:nvSpPr>
          <p:cNvPr id="4" name="Slide Number Placeholder 3"/>
          <p:cNvSpPr>
            <a:spLocks noGrp="1"/>
          </p:cNvSpPr>
          <p:nvPr>
            <p:ph type="sldNum" sz="quarter" idx="12"/>
          </p:nvPr>
        </p:nvSpPr>
        <p:spPr/>
        <p:txBody>
          <a:bodyPr/>
          <a:lstStyle/>
          <a:p>
            <a:fld id="{F9E463A4-CC55-4EB3-8549-8876C08BF813}" type="slidenum">
              <a:rPr lang="en-US" smtClean="0"/>
              <a:t>58</a:t>
            </a:fld>
            <a:endParaRPr lang="en-US" dirty="0"/>
          </a:p>
        </p:txBody>
      </p:sp>
      <p:graphicFrame>
        <p:nvGraphicFramePr>
          <p:cNvPr id="8" name="Table 7"/>
          <p:cNvGraphicFramePr>
            <a:graphicFrameLocks noGrp="1"/>
          </p:cNvGraphicFramePr>
          <p:nvPr>
            <p:extLst/>
          </p:nvPr>
        </p:nvGraphicFramePr>
        <p:xfrm>
          <a:off x="458368" y="1905121"/>
          <a:ext cx="3123031" cy="1117479"/>
        </p:xfrm>
        <a:graphic>
          <a:graphicData uri="http://schemas.openxmlformats.org/drawingml/2006/table">
            <a:tbl>
              <a:tblPr firstRow="1" bandRow="1">
                <a:tableStyleId>{5C22544A-7EE6-4342-B048-85BDC9FD1C3A}</a:tableStyleId>
              </a:tblPr>
              <a:tblGrid>
                <a:gridCol w="3123031"/>
              </a:tblGrid>
              <a:tr h="111747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prstClr val="black"/>
                          </a:solidFill>
                          <a:effectLst/>
                          <a:uLnTx/>
                          <a:uFillTx/>
                          <a:latin typeface="+mn-lt"/>
                          <a:ea typeface="+mn-ea"/>
                          <a:cs typeface="+mn-cs"/>
                        </a:rPr>
                        <a:t>char *buf = “data”;</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prstClr val="black"/>
                          </a:solidFill>
                          <a:effectLst/>
                          <a:uLnTx/>
                          <a:uFillTx/>
                          <a:latin typeface="+mn-lt"/>
                          <a:ea typeface="+mn-ea"/>
                          <a:cs typeface="+mn-cs"/>
                        </a:rPr>
                        <a:t>INT32U len = 4;</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smtClean="0">
                          <a:ln>
                            <a:noFill/>
                          </a:ln>
                          <a:solidFill>
                            <a:srgbClr val="FF0000"/>
                          </a:solidFill>
                          <a:effectLst/>
                          <a:uLnTx/>
                          <a:uFillTx/>
                          <a:latin typeface="+mn-lt"/>
                          <a:ea typeface="+mn-ea"/>
                          <a:cs typeface="+mn-cs"/>
                        </a:rPr>
                        <a:t>Write(hB, buf, &amp;len); // hB is 2</a:t>
                      </a:r>
                      <a:endParaRPr lang="en-US"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aphicFrame>
        <p:nvGraphicFramePr>
          <p:cNvPr id="9" name="Table 8"/>
          <p:cNvGraphicFramePr>
            <a:graphicFrameLocks noGrp="1"/>
          </p:cNvGraphicFramePr>
          <p:nvPr>
            <p:extLst/>
          </p:nvPr>
        </p:nvGraphicFramePr>
        <p:xfrm>
          <a:off x="7484014" y="1938457"/>
          <a:ext cx="3243459" cy="3474720"/>
        </p:xfrm>
        <a:graphic>
          <a:graphicData uri="http://schemas.openxmlformats.org/drawingml/2006/table">
            <a:tbl>
              <a:tblPr firstRow="1" bandRow="1">
                <a:tableStyleId>{5C22544A-7EE6-4342-B048-85BDC9FD1C3A}</a:tableStyleId>
              </a:tblPr>
              <a:tblGrid>
                <a:gridCol w="630246"/>
                <a:gridCol w="1245119"/>
                <a:gridCol w="1368094"/>
              </a:tblGrid>
              <a:tr h="370840">
                <a:tc>
                  <a:txBody>
                    <a:bodyPr/>
                    <a:lstStyle/>
                    <a:p>
                      <a:pPr algn="r"/>
                      <a:r>
                        <a:rPr lang="en-US" b="0" dirty="0" smtClean="0">
                          <a:solidFill>
                            <a:schemeClr val="tx1"/>
                          </a:solidFill>
                        </a:rPr>
                        <a:t>0</a:t>
                      </a:r>
                      <a:endParaRPr lang="en-US"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b="0" dirty="0" smtClean="0">
                          <a:solidFill>
                            <a:schemeClr val="tx1"/>
                          </a:solidFill>
                        </a:rPr>
                        <a:t>*pName=</a:t>
                      </a:r>
                    </a:p>
                    <a:p>
                      <a:r>
                        <a:rPr lang="en-US" b="0" dirty="0" smtClean="0">
                          <a:solidFill>
                            <a:schemeClr val="tx1"/>
                          </a:solidFill>
                        </a:rPr>
                        <a:t>*Open=</a:t>
                      </a:r>
                    </a:p>
                    <a:p>
                      <a:r>
                        <a:rPr lang="en-US" b="0" dirty="0" smtClean="0">
                          <a:solidFill>
                            <a:schemeClr val="tx1"/>
                          </a:solidFill>
                        </a:rPr>
                        <a:t>*Close=</a:t>
                      </a:r>
                    </a:p>
                    <a:p>
                      <a:r>
                        <a:rPr lang="en-US" b="0" dirty="0" smtClean="0">
                          <a:solidFill>
                            <a:schemeClr val="tx1"/>
                          </a:solidFill>
                        </a:rPr>
                        <a:t>*Read=</a:t>
                      </a:r>
                    </a:p>
                    <a:p>
                      <a:r>
                        <a:rPr lang="en-US" b="0" dirty="0" smtClean="0">
                          <a:solidFill>
                            <a:schemeClr val="tx1"/>
                          </a:solidFill>
                        </a:rPr>
                        <a:t>*Write=</a:t>
                      </a:r>
                    </a:p>
                    <a:p>
                      <a:r>
                        <a:rPr lang="en-US" b="0" dirty="0" smtClean="0">
                          <a:solidFill>
                            <a:schemeClr val="tx1"/>
                          </a:solidFill>
                        </a:rPr>
                        <a:t>*Ioctl=</a:t>
                      </a:r>
                      <a:endParaRPr lang="en-US" b="0"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b="0" dirty="0" smtClean="0">
                          <a:solidFill>
                            <a:schemeClr val="tx1"/>
                          </a:solidFill>
                        </a:rPr>
                        <a:t>“/dev/devA”</a:t>
                      </a:r>
                    </a:p>
                    <a:p>
                      <a:r>
                        <a:rPr lang="en-US" b="0" dirty="0" smtClean="0">
                          <a:solidFill>
                            <a:schemeClr val="tx1"/>
                          </a:solidFill>
                        </a:rPr>
                        <a:t>OpenA()</a:t>
                      </a:r>
                    </a:p>
                    <a:p>
                      <a:r>
                        <a:rPr lang="en-US" b="0" dirty="0" smtClean="0">
                          <a:solidFill>
                            <a:schemeClr val="tx1"/>
                          </a:solidFill>
                        </a:rPr>
                        <a:t>CloseA()</a:t>
                      </a:r>
                    </a:p>
                    <a:p>
                      <a:r>
                        <a:rPr lang="en-US" b="0" dirty="0" smtClean="0">
                          <a:solidFill>
                            <a:schemeClr val="tx1"/>
                          </a:solidFill>
                        </a:rPr>
                        <a:t>ReadA()</a:t>
                      </a:r>
                    </a:p>
                    <a:p>
                      <a:r>
                        <a:rPr lang="en-US" b="0" dirty="0" smtClean="0">
                          <a:solidFill>
                            <a:schemeClr val="tx1"/>
                          </a:solidFill>
                        </a:rPr>
                        <a:t>WriteA()</a:t>
                      </a:r>
                    </a:p>
                    <a:p>
                      <a:r>
                        <a:rPr lang="en-US" b="0" dirty="0" smtClean="0">
                          <a:solidFill>
                            <a:schemeClr val="tx1"/>
                          </a:solidFill>
                        </a:rPr>
                        <a:t>IoctlA()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r"/>
                      <a:r>
                        <a:rPr lang="en-US" b="1" dirty="0" smtClean="0">
                          <a:solidFill>
                            <a:srgbClr val="FF0000"/>
                          </a:solidFill>
                        </a:rPr>
                        <a:t>1</a:t>
                      </a:r>
                      <a:endParaRPr lang="en-US" b="1" dirty="0">
                        <a:solidFill>
                          <a:srgbClr val="FF00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b="0" dirty="0" smtClean="0">
                          <a:solidFill>
                            <a:schemeClr val="tx1"/>
                          </a:solidFill>
                        </a:rPr>
                        <a:t>*pName=</a:t>
                      </a:r>
                    </a:p>
                    <a:p>
                      <a:r>
                        <a:rPr lang="en-US" b="0" dirty="0" smtClean="0">
                          <a:solidFill>
                            <a:schemeClr val="tx1"/>
                          </a:solidFill>
                        </a:rPr>
                        <a:t>*Open=</a:t>
                      </a:r>
                    </a:p>
                    <a:p>
                      <a:r>
                        <a:rPr lang="en-US" b="0" dirty="0" smtClean="0">
                          <a:solidFill>
                            <a:schemeClr val="tx1"/>
                          </a:solidFill>
                        </a:rPr>
                        <a:t>*Close=</a:t>
                      </a:r>
                    </a:p>
                    <a:p>
                      <a:r>
                        <a:rPr lang="en-US" b="0" dirty="0" smtClean="0">
                          <a:solidFill>
                            <a:schemeClr val="tx1"/>
                          </a:solidFill>
                        </a:rPr>
                        <a:t>*Read=</a:t>
                      </a:r>
                    </a:p>
                    <a:p>
                      <a:r>
                        <a:rPr lang="en-US" b="1" dirty="0" smtClean="0">
                          <a:solidFill>
                            <a:srgbClr val="FF0000"/>
                          </a:solidFill>
                        </a:rPr>
                        <a:t>*Write=</a:t>
                      </a:r>
                    </a:p>
                    <a:p>
                      <a:r>
                        <a:rPr lang="en-US" b="0" dirty="0" smtClean="0">
                          <a:solidFill>
                            <a:schemeClr val="tx1"/>
                          </a:solidFill>
                        </a:rPr>
                        <a:t>*Ioctl=</a:t>
                      </a:r>
                      <a:endParaRPr lang="en-US" b="0"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b="0" dirty="0" smtClean="0">
                          <a:solidFill>
                            <a:schemeClr val="tx1"/>
                          </a:solidFill>
                        </a:rPr>
                        <a:t>“/dev/devB”</a:t>
                      </a:r>
                    </a:p>
                    <a:p>
                      <a:r>
                        <a:rPr lang="en-US" b="0" dirty="0" smtClean="0">
                          <a:solidFill>
                            <a:schemeClr val="tx1"/>
                          </a:solidFill>
                        </a:rPr>
                        <a:t>OpenB()</a:t>
                      </a:r>
                    </a:p>
                    <a:p>
                      <a:r>
                        <a:rPr lang="en-US" b="0" dirty="0" smtClean="0">
                          <a:solidFill>
                            <a:schemeClr val="tx1"/>
                          </a:solidFill>
                        </a:rPr>
                        <a:t>CloseB()</a:t>
                      </a:r>
                    </a:p>
                    <a:p>
                      <a:r>
                        <a:rPr lang="en-US" b="0" dirty="0" smtClean="0">
                          <a:solidFill>
                            <a:schemeClr val="tx1"/>
                          </a:solidFill>
                        </a:rPr>
                        <a:t>ReadB()</a:t>
                      </a:r>
                    </a:p>
                    <a:p>
                      <a:r>
                        <a:rPr lang="en-US" b="1" dirty="0" smtClean="0">
                          <a:solidFill>
                            <a:srgbClr val="FF0000"/>
                          </a:solidFill>
                        </a:rPr>
                        <a:t>WriteB()</a:t>
                      </a:r>
                    </a:p>
                    <a:p>
                      <a:r>
                        <a:rPr lang="en-US" b="0" dirty="0" smtClean="0">
                          <a:solidFill>
                            <a:schemeClr val="tx1"/>
                          </a:solidFill>
                        </a:rPr>
                        <a:t>IoctlB()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bl>
          </a:graphicData>
        </a:graphic>
      </p:graphicFrame>
      <p:sp>
        <p:nvSpPr>
          <p:cNvPr id="11" name="TextBox 10"/>
          <p:cNvSpPr txBox="1"/>
          <p:nvPr/>
        </p:nvSpPr>
        <p:spPr>
          <a:xfrm>
            <a:off x="8281591" y="1461093"/>
            <a:ext cx="2264851" cy="461665"/>
          </a:xfrm>
          <a:prstGeom prst="rect">
            <a:avLst/>
          </a:prstGeom>
          <a:noFill/>
        </p:spPr>
        <p:txBody>
          <a:bodyPr wrap="none" rtlCol="0">
            <a:spAutoFit/>
          </a:bodyPr>
          <a:lstStyle/>
          <a:p>
            <a:r>
              <a:rPr lang="en-US" sz="2400" b="1" dirty="0" smtClean="0"/>
              <a:t>driversInternal[]</a:t>
            </a:r>
            <a:endParaRPr lang="en-US" sz="2400" b="1" dirty="0"/>
          </a:p>
        </p:txBody>
      </p:sp>
      <p:sp>
        <p:nvSpPr>
          <p:cNvPr id="12" name="TextBox 11"/>
          <p:cNvSpPr txBox="1"/>
          <p:nvPr/>
        </p:nvSpPr>
        <p:spPr>
          <a:xfrm>
            <a:off x="829991" y="1375679"/>
            <a:ext cx="2321726" cy="461665"/>
          </a:xfrm>
          <a:prstGeom prst="rect">
            <a:avLst/>
          </a:prstGeom>
          <a:noFill/>
        </p:spPr>
        <p:txBody>
          <a:bodyPr wrap="none" rtlCol="0">
            <a:spAutoFit/>
          </a:bodyPr>
          <a:lstStyle/>
          <a:p>
            <a:r>
              <a:rPr lang="en-US" sz="2400" b="1" dirty="0" smtClean="0"/>
              <a:t>Application code</a:t>
            </a:r>
            <a:endParaRPr lang="en-US" sz="2400" b="1" dirty="0"/>
          </a:p>
        </p:txBody>
      </p:sp>
      <p:sp>
        <p:nvSpPr>
          <p:cNvPr id="13" name="TextBox 12"/>
          <p:cNvSpPr txBox="1"/>
          <p:nvPr/>
        </p:nvSpPr>
        <p:spPr>
          <a:xfrm>
            <a:off x="4435675" y="1910321"/>
            <a:ext cx="2788649" cy="923330"/>
          </a:xfrm>
          <a:prstGeom prst="rect">
            <a:avLst/>
          </a:prstGeom>
          <a:noFill/>
          <a:ln>
            <a:solidFill>
              <a:schemeClr val="tx1"/>
            </a:solidFill>
          </a:ln>
        </p:spPr>
        <p:txBody>
          <a:bodyPr wrap="none" rtlCol="0">
            <a:spAutoFit/>
          </a:bodyPr>
          <a:lstStyle/>
          <a:p>
            <a:r>
              <a:rPr lang="en-US" dirty="0" smtClean="0"/>
              <a:t>Generic code for </a:t>
            </a:r>
            <a:r>
              <a:rPr lang="en-US" b="1" dirty="0" smtClean="0">
                <a:solidFill>
                  <a:srgbClr val="FF0000"/>
                </a:solidFill>
              </a:rPr>
              <a:t>Write():</a:t>
            </a:r>
          </a:p>
          <a:p>
            <a:pPr marL="285750" indent="-285750">
              <a:buFont typeface="Arial" panose="020B0604020202020204" pitchFamily="34" charset="0"/>
              <a:buChar char="•"/>
            </a:pPr>
            <a:r>
              <a:rPr lang="en-US" dirty="0" smtClean="0"/>
              <a:t>Driver index = hB – 1 = </a:t>
            </a:r>
            <a:r>
              <a:rPr lang="en-US" b="1" dirty="0" smtClean="0">
                <a:solidFill>
                  <a:srgbClr val="FF0000"/>
                </a:solidFill>
              </a:rPr>
              <a:t>1</a:t>
            </a:r>
            <a:r>
              <a:rPr lang="en-US" dirty="0" smtClean="0"/>
              <a:t> </a:t>
            </a:r>
          </a:p>
          <a:p>
            <a:pPr marL="285750" indent="-285750">
              <a:buFont typeface="Arial" panose="020B0604020202020204" pitchFamily="34" charset="0"/>
              <a:buChar char="•"/>
            </a:pPr>
            <a:r>
              <a:rPr lang="en-US" dirty="0" smtClean="0"/>
              <a:t>Call </a:t>
            </a:r>
            <a:r>
              <a:rPr lang="en-US" b="1" dirty="0" smtClean="0">
                <a:solidFill>
                  <a:srgbClr val="FF0000"/>
                </a:solidFill>
              </a:rPr>
              <a:t>Write() </a:t>
            </a:r>
            <a:r>
              <a:rPr lang="en-US" dirty="0" smtClean="0"/>
              <a:t>for </a:t>
            </a:r>
            <a:r>
              <a:rPr lang="en-US" b="1" dirty="0" smtClean="0">
                <a:solidFill>
                  <a:srgbClr val="FF0000"/>
                </a:solidFill>
              </a:rPr>
              <a:t>driver 1</a:t>
            </a:r>
            <a:endParaRPr lang="en-US" b="1" dirty="0">
              <a:solidFill>
                <a:srgbClr val="FF0000"/>
              </a:solidFill>
            </a:endParaRPr>
          </a:p>
        </p:txBody>
      </p:sp>
      <p:sp>
        <p:nvSpPr>
          <p:cNvPr id="14" name="TextBox 13"/>
          <p:cNvSpPr txBox="1"/>
          <p:nvPr/>
        </p:nvSpPr>
        <p:spPr>
          <a:xfrm>
            <a:off x="4815504" y="1375678"/>
            <a:ext cx="884666" cy="461665"/>
          </a:xfrm>
          <a:prstGeom prst="rect">
            <a:avLst/>
          </a:prstGeom>
          <a:noFill/>
        </p:spPr>
        <p:txBody>
          <a:bodyPr wrap="none" rtlCol="0">
            <a:spAutoFit/>
          </a:bodyPr>
          <a:lstStyle/>
          <a:p>
            <a:r>
              <a:rPr lang="en-US" sz="2400" b="1" dirty="0" smtClean="0"/>
              <a:t>pjdf.c</a:t>
            </a:r>
            <a:endParaRPr lang="en-US" sz="2400" b="1" dirty="0"/>
          </a:p>
        </p:txBody>
      </p:sp>
      <p:sp>
        <p:nvSpPr>
          <p:cNvPr id="17" name="TextBox 16"/>
          <p:cNvSpPr txBox="1"/>
          <p:nvPr/>
        </p:nvSpPr>
        <p:spPr>
          <a:xfrm>
            <a:off x="3422734" y="5362774"/>
            <a:ext cx="3459473" cy="646331"/>
          </a:xfrm>
          <a:prstGeom prst="rect">
            <a:avLst/>
          </a:prstGeom>
          <a:noFill/>
          <a:ln>
            <a:solidFill>
              <a:schemeClr val="tx1"/>
            </a:solidFill>
          </a:ln>
        </p:spPr>
        <p:txBody>
          <a:bodyPr wrap="none" rtlCol="0">
            <a:spAutoFit/>
          </a:bodyPr>
          <a:lstStyle/>
          <a:p>
            <a:r>
              <a:rPr lang="en-US" dirty="0" smtClean="0"/>
              <a:t>Code for </a:t>
            </a:r>
            <a:r>
              <a:rPr lang="en-US" b="1" dirty="0" smtClean="0">
                <a:solidFill>
                  <a:srgbClr val="FF0000"/>
                </a:solidFill>
              </a:rPr>
              <a:t>WriteB():</a:t>
            </a:r>
          </a:p>
          <a:p>
            <a:pPr marL="285750" indent="-285750">
              <a:buFont typeface="Arial" panose="020B0604020202020204" pitchFamily="34" charset="0"/>
              <a:buChar char="•"/>
            </a:pPr>
            <a:r>
              <a:rPr lang="en-US" dirty="0" smtClean="0"/>
              <a:t>Do stuff to write buf to device B</a:t>
            </a:r>
            <a:endParaRPr lang="en-US" dirty="0"/>
          </a:p>
        </p:txBody>
      </p:sp>
      <p:cxnSp>
        <p:nvCxnSpPr>
          <p:cNvPr id="19" name="Elbow Connector 18"/>
          <p:cNvCxnSpPr>
            <a:endCxn id="17" idx="3"/>
          </p:cNvCxnSpPr>
          <p:nvPr/>
        </p:nvCxnSpPr>
        <p:spPr>
          <a:xfrm rot="10800000" flipV="1">
            <a:off x="6882207" y="4917836"/>
            <a:ext cx="3845266" cy="768104"/>
          </a:xfrm>
          <a:prstGeom prst="bentConnector3">
            <a:avLst>
              <a:gd name="adj1" fmla="val -6260"/>
            </a:avLst>
          </a:prstGeom>
          <a:ln w="3492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Elbow Connector 21"/>
          <p:cNvCxnSpPr/>
          <p:nvPr/>
        </p:nvCxnSpPr>
        <p:spPr>
          <a:xfrm flipV="1">
            <a:off x="3581399" y="2082800"/>
            <a:ext cx="854275" cy="584200"/>
          </a:xfrm>
          <a:prstGeom prst="bentConnector3">
            <a:avLst>
              <a:gd name="adj1" fmla="val 50000"/>
            </a:avLst>
          </a:prstGeom>
          <a:ln w="3492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Elbow Connector 41"/>
          <p:cNvCxnSpPr>
            <a:stCxn id="13" idx="2"/>
          </p:cNvCxnSpPr>
          <p:nvPr/>
        </p:nvCxnSpPr>
        <p:spPr>
          <a:xfrm rot="16200000" flipH="1">
            <a:off x="5912208" y="2751443"/>
            <a:ext cx="2084185" cy="2248600"/>
          </a:xfrm>
          <a:prstGeom prst="bentConnector2">
            <a:avLst/>
          </a:prstGeom>
          <a:ln w="349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58103035"/>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13117"/>
          </a:xfrm>
        </p:spPr>
        <p:txBody>
          <a:bodyPr/>
          <a:lstStyle/>
          <a:p>
            <a:r>
              <a:rPr lang="en-US" dirty="0"/>
              <a:t>PJ Driver Framework – Internals simplified</a:t>
            </a:r>
          </a:p>
        </p:txBody>
      </p:sp>
      <p:sp>
        <p:nvSpPr>
          <p:cNvPr id="4" name="Slide Number Placeholder 3"/>
          <p:cNvSpPr>
            <a:spLocks noGrp="1"/>
          </p:cNvSpPr>
          <p:nvPr>
            <p:ph type="sldNum" sz="quarter" idx="12"/>
          </p:nvPr>
        </p:nvSpPr>
        <p:spPr/>
        <p:txBody>
          <a:bodyPr/>
          <a:lstStyle/>
          <a:p>
            <a:fld id="{F9E463A4-CC55-4EB3-8549-8876C08BF813}" type="slidenum">
              <a:rPr lang="en-US" smtClean="0"/>
              <a:t>59</a:t>
            </a:fld>
            <a:endParaRPr lang="en-US" dirty="0"/>
          </a:p>
        </p:txBody>
      </p:sp>
      <p:graphicFrame>
        <p:nvGraphicFramePr>
          <p:cNvPr id="8" name="Table 7"/>
          <p:cNvGraphicFramePr>
            <a:graphicFrameLocks noGrp="1"/>
          </p:cNvGraphicFramePr>
          <p:nvPr>
            <p:extLst/>
          </p:nvPr>
        </p:nvGraphicFramePr>
        <p:xfrm>
          <a:off x="458368" y="1905121"/>
          <a:ext cx="3123031" cy="1117479"/>
        </p:xfrm>
        <a:graphic>
          <a:graphicData uri="http://schemas.openxmlformats.org/drawingml/2006/table">
            <a:tbl>
              <a:tblPr firstRow="1" bandRow="1">
                <a:tableStyleId>{5C22544A-7EE6-4342-B048-85BDC9FD1C3A}</a:tableStyleId>
              </a:tblPr>
              <a:tblGrid>
                <a:gridCol w="3123031"/>
              </a:tblGrid>
              <a:tr h="111747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prstClr val="black"/>
                          </a:solidFill>
                          <a:effectLst/>
                          <a:uLnTx/>
                          <a:uFillTx/>
                          <a:latin typeface="+mn-lt"/>
                          <a:ea typeface="+mn-ea"/>
                          <a:cs typeface="+mn-cs"/>
                        </a:rPr>
                        <a:t>char buf[4];</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prstClr val="black"/>
                          </a:solidFill>
                          <a:effectLst/>
                          <a:uLnTx/>
                          <a:uFillTx/>
                          <a:latin typeface="+mn-lt"/>
                          <a:ea typeface="+mn-ea"/>
                          <a:cs typeface="+mn-cs"/>
                        </a:rPr>
                        <a:t>INT32U len = 4;</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smtClean="0">
                          <a:ln>
                            <a:noFill/>
                          </a:ln>
                          <a:solidFill>
                            <a:srgbClr val="FF0000"/>
                          </a:solidFill>
                          <a:effectLst/>
                          <a:uLnTx/>
                          <a:uFillTx/>
                          <a:latin typeface="+mn-lt"/>
                          <a:ea typeface="+mn-ea"/>
                          <a:cs typeface="+mn-cs"/>
                        </a:rPr>
                        <a:t>Read(hB, buf, &amp;len); // hB is 2</a:t>
                      </a:r>
                      <a:endParaRPr lang="en-US"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aphicFrame>
        <p:nvGraphicFramePr>
          <p:cNvPr id="9" name="Table 8"/>
          <p:cNvGraphicFramePr>
            <a:graphicFrameLocks noGrp="1"/>
          </p:cNvGraphicFramePr>
          <p:nvPr>
            <p:extLst/>
          </p:nvPr>
        </p:nvGraphicFramePr>
        <p:xfrm>
          <a:off x="7484014" y="1938457"/>
          <a:ext cx="3343820" cy="3474720"/>
        </p:xfrm>
        <a:graphic>
          <a:graphicData uri="http://schemas.openxmlformats.org/drawingml/2006/table">
            <a:tbl>
              <a:tblPr firstRow="1" bandRow="1">
                <a:tableStyleId>{5C22544A-7EE6-4342-B048-85BDC9FD1C3A}</a:tableStyleId>
              </a:tblPr>
              <a:tblGrid>
                <a:gridCol w="649747"/>
                <a:gridCol w="1283646"/>
                <a:gridCol w="1410427"/>
              </a:tblGrid>
              <a:tr h="370840">
                <a:tc>
                  <a:txBody>
                    <a:bodyPr/>
                    <a:lstStyle/>
                    <a:p>
                      <a:pPr algn="r"/>
                      <a:r>
                        <a:rPr lang="en-US" b="0" dirty="0" smtClean="0">
                          <a:solidFill>
                            <a:schemeClr val="tx1"/>
                          </a:solidFill>
                        </a:rPr>
                        <a:t>0</a:t>
                      </a:r>
                      <a:endParaRPr lang="en-US"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b="0" dirty="0" smtClean="0">
                          <a:solidFill>
                            <a:schemeClr val="tx1"/>
                          </a:solidFill>
                        </a:rPr>
                        <a:t>*pName=</a:t>
                      </a:r>
                    </a:p>
                    <a:p>
                      <a:r>
                        <a:rPr lang="en-US" b="0" dirty="0" smtClean="0">
                          <a:solidFill>
                            <a:schemeClr val="tx1"/>
                          </a:solidFill>
                        </a:rPr>
                        <a:t>*Open=</a:t>
                      </a:r>
                    </a:p>
                    <a:p>
                      <a:r>
                        <a:rPr lang="en-US" b="0" dirty="0" smtClean="0">
                          <a:solidFill>
                            <a:schemeClr val="tx1"/>
                          </a:solidFill>
                        </a:rPr>
                        <a:t>*Close=</a:t>
                      </a:r>
                    </a:p>
                    <a:p>
                      <a:r>
                        <a:rPr lang="en-US" b="0" dirty="0" smtClean="0">
                          <a:solidFill>
                            <a:schemeClr val="tx1"/>
                          </a:solidFill>
                        </a:rPr>
                        <a:t>*Read=</a:t>
                      </a:r>
                    </a:p>
                    <a:p>
                      <a:r>
                        <a:rPr lang="en-US" b="0" dirty="0" smtClean="0">
                          <a:solidFill>
                            <a:schemeClr val="tx1"/>
                          </a:solidFill>
                        </a:rPr>
                        <a:t>*Write=</a:t>
                      </a:r>
                    </a:p>
                    <a:p>
                      <a:r>
                        <a:rPr lang="en-US" b="0" dirty="0" smtClean="0">
                          <a:solidFill>
                            <a:schemeClr val="tx1"/>
                          </a:solidFill>
                        </a:rPr>
                        <a:t>*Ioctl=</a:t>
                      </a:r>
                      <a:endParaRPr lang="en-US" b="0"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b="0" dirty="0" smtClean="0">
                          <a:solidFill>
                            <a:schemeClr val="tx1"/>
                          </a:solidFill>
                        </a:rPr>
                        <a:t>“/dev/devA”</a:t>
                      </a:r>
                    </a:p>
                    <a:p>
                      <a:r>
                        <a:rPr lang="en-US" b="0" dirty="0" smtClean="0">
                          <a:solidFill>
                            <a:schemeClr val="tx1"/>
                          </a:solidFill>
                        </a:rPr>
                        <a:t>OpenA()</a:t>
                      </a:r>
                    </a:p>
                    <a:p>
                      <a:r>
                        <a:rPr lang="en-US" b="0" dirty="0" smtClean="0">
                          <a:solidFill>
                            <a:schemeClr val="tx1"/>
                          </a:solidFill>
                        </a:rPr>
                        <a:t>CloseA()</a:t>
                      </a:r>
                    </a:p>
                    <a:p>
                      <a:r>
                        <a:rPr lang="en-US" b="0" dirty="0" smtClean="0">
                          <a:solidFill>
                            <a:schemeClr val="tx1"/>
                          </a:solidFill>
                        </a:rPr>
                        <a:t>ReadA()</a:t>
                      </a:r>
                    </a:p>
                    <a:p>
                      <a:r>
                        <a:rPr lang="en-US" b="0" dirty="0" smtClean="0">
                          <a:solidFill>
                            <a:schemeClr val="tx1"/>
                          </a:solidFill>
                        </a:rPr>
                        <a:t>WriteA()</a:t>
                      </a:r>
                    </a:p>
                    <a:p>
                      <a:r>
                        <a:rPr lang="en-US" b="0" dirty="0" smtClean="0">
                          <a:solidFill>
                            <a:schemeClr val="tx1"/>
                          </a:solidFill>
                        </a:rPr>
                        <a:t>IoctlA()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r"/>
                      <a:r>
                        <a:rPr lang="en-US" b="1" dirty="0" smtClean="0">
                          <a:solidFill>
                            <a:srgbClr val="FF0000"/>
                          </a:solidFill>
                        </a:rPr>
                        <a:t>1</a:t>
                      </a:r>
                      <a:endParaRPr lang="en-US" b="1" dirty="0">
                        <a:solidFill>
                          <a:srgbClr val="FF00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b="0" dirty="0" smtClean="0">
                          <a:solidFill>
                            <a:schemeClr val="tx1"/>
                          </a:solidFill>
                        </a:rPr>
                        <a:t>*pName=</a:t>
                      </a:r>
                    </a:p>
                    <a:p>
                      <a:r>
                        <a:rPr lang="en-US" b="0" dirty="0" smtClean="0">
                          <a:solidFill>
                            <a:schemeClr val="tx1"/>
                          </a:solidFill>
                        </a:rPr>
                        <a:t>*Open=</a:t>
                      </a:r>
                    </a:p>
                    <a:p>
                      <a:r>
                        <a:rPr lang="en-US" b="0" dirty="0" smtClean="0">
                          <a:solidFill>
                            <a:schemeClr val="tx1"/>
                          </a:solidFill>
                        </a:rPr>
                        <a:t>*Close=</a:t>
                      </a:r>
                    </a:p>
                    <a:p>
                      <a:r>
                        <a:rPr lang="en-US" b="1" dirty="0" smtClean="0">
                          <a:solidFill>
                            <a:srgbClr val="FF0000"/>
                          </a:solidFill>
                        </a:rPr>
                        <a:t>*Read=</a:t>
                      </a:r>
                    </a:p>
                    <a:p>
                      <a:r>
                        <a:rPr lang="en-US" b="0" dirty="0" smtClean="0">
                          <a:solidFill>
                            <a:schemeClr val="tx1"/>
                          </a:solidFill>
                        </a:rPr>
                        <a:t>*Write=</a:t>
                      </a:r>
                    </a:p>
                    <a:p>
                      <a:r>
                        <a:rPr lang="en-US" b="0" dirty="0" smtClean="0">
                          <a:solidFill>
                            <a:schemeClr val="tx1"/>
                          </a:solidFill>
                        </a:rPr>
                        <a:t>*Ioctl=</a:t>
                      </a:r>
                      <a:endParaRPr lang="en-US" b="0"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b="0" dirty="0" smtClean="0">
                          <a:solidFill>
                            <a:schemeClr val="tx1"/>
                          </a:solidFill>
                        </a:rPr>
                        <a:t>“/dev/devB”</a:t>
                      </a:r>
                    </a:p>
                    <a:p>
                      <a:r>
                        <a:rPr lang="en-US" b="0" dirty="0" smtClean="0">
                          <a:solidFill>
                            <a:schemeClr val="tx1"/>
                          </a:solidFill>
                        </a:rPr>
                        <a:t>OpenB()</a:t>
                      </a:r>
                    </a:p>
                    <a:p>
                      <a:r>
                        <a:rPr lang="en-US" b="0" dirty="0" smtClean="0">
                          <a:solidFill>
                            <a:schemeClr val="tx1"/>
                          </a:solidFill>
                        </a:rPr>
                        <a:t>CloseB()</a:t>
                      </a:r>
                    </a:p>
                    <a:p>
                      <a:r>
                        <a:rPr lang="en-US" b="1" dirty="0" smtClean="0">
                          <a:solidFill>
                            <a:srgbClr val="FF0000"/>
                          </a:solidFill>
                        </a:rPr>
                        <a:t>ReadB()</a:t>
                      </a:r>
                    </a:p>
                    <a:p>
                      <a:r>
                        <a:rPr lang="en-US" b="0" dirty="0" smtClean="0">
                          <a:solidFill>
                            <a:schemeClr val="tx1"/>
                          </a:solidFill>
                        </a:rPr>
                        <a:t>WriteB()</a:t>
                      </a:r>
                    </a:p>
                    <a:p>
                      <a:r>
                        <a:rPr lang="en-US" b="0" dirty="0" smtClean="0">
                          <a:solidFill>
                            <a:schemeClr val="tx1"/>
                          </a:solidFill>
                        </a:rPr>
                        <a:t>IoctlB()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bl>
          </a:graphicData>
        </a:graphic>
      </p:graphicFrame>
      <p:sp>
        <p:nvSpPr>
          <p:cNvPr id="11" name="TextBox 10"/>
          <p:cNvSpPr txBox="1"/>
          <p:nvPr/>
        </p:nvSpPr>
        <p:spPr>
          <a:xfrm>
            <a:off x="8281591" y="1461093"/>
            <a:ext cx="2264851" cy="461665"/>
          </a:xfrm>
          <a:prstGeom prst="rect">
            <a:avLst/>
          </a:prstGeom>
          <a:noFill/>
        </p:spPr>
        <p:txBody>
          <a:bodyPr wrap="none" rtlCol="0">
            <a:spAutoFit/>
          </a:bodyPr>
          <a:lstStyle/>
          <a:p>
            <a:r>
              <a:rPr lang="en-US" sz="2400" b="1" dirty="0" smtClean="0"/>
              <a:t>driversInternal[]</a:t>
            </a:r>
            <a:endParaRPr lang="en-US" sz="2400" b="1" dirty="0"/>
          </a:p>
        </p:txBody>
      </p:sp>
      <p:sp>
        <p:nvSpPr>
          <p:cNvPr id="12" name="TextBox 11"/>
          <p:cNvSpPr txBox="1"/>
          <p:nvPr/>
        </p:nvSpPr>
        <p:spPr>
          <a:xfrm>
            <a:off x="829991" y="1375679"/>
            <a:ext cx="2321726" cy="461665"/>
          </a:xfrm>
          <a:prstGeom prst="rect">
            <a:avLst/>
          </a:prstGeom>
          <a:noFill/>
        </p:spPr>
        <p:txBody>
          <a:bodyPr wrap="none" rtlCol="0">
            <a:spAutoFit/>
          </a:bodyPr>
          <a:lstStyle/>
          <a:p>
            <a:r>
              <a:rPr lang="en-US" sz="2400" b="1" dirty="0" smtClean="0"/>
              <a:t>Application code</a:t>
            </a:r>
            <a:endParaRPr lang="en-US" sz="2400" b="1" dirty="0"/>
          </a:p>
        </p:txBody>
      </p:sp>
      <p:sp>
        <p:nvSpPr>
          <p:cNvPr id="13" name="TextBox 12"/>
          <p:cNvSpPr txBox="1"/>
          <p:nvPr/>
        </p:nvSpPr>
        <p:spPr>
          <a:xfrm>
            <a:off x="4435675" y="1910321"/>
            <a:ext cx="2788649" cy="923330"/>
          </a:xfrm>
          <a:prstGeom prst="rect">
            <a:avLst/>
          </a:prstGeom>
          <a:noFill/>
          <a:ln>
            <a:solidFill>
              <a:schemeClr val="tx1"/>
            </a:solidFill>
          </a:ln>
        </p:spPr>
        <p:txBody>
          <a:bodyPr wrap="none" rtlCol="0">
            <a:spAutoFit/>
          </a:bodyPr>
          <a:lstStyle/>
          <a:p>
            <a:r>
              <a:rPr lang="en-US" dirty="0" smtClean="0"/>
              <a:t>Generic code for </a:t>
            </a:r>
            <a:r>
              <a:rPr lang="en-US" b="1" dirty="0" smtClean="0">
                <a:solidFill>
                  <a:srgbClr val="FF0000"/>
                </a:solidFill>
              </a:rPr>
              <a:t>Read():</a:t>
            </a:r>
          </a:p>
          <a:p>
            <a:pPr marL="285750" indent="-285750">
              <a:buFont typeface="Arial" panose="020B0604020202020204" pitchFamily="34" charset="0"/>
              <a:buChar char="•"/>
            </a:pPr>
            <a:r>
              <a:rPr lang="en-US" dirty="0" smtClean="0"/>
              <a:t>Driver index = hB – 1 = </a:t>
            </a:r>
            <a:r>
              <a:rPr lang="en-US" b="1" dirty="0" smtClean="0">
                <a:solidFill>
                  <a:srgbClr val="FF0000"/>
                </a:solidFill>
              </a:rPr>
              <a:t>1</a:t>
            </a:r>
            <a:r>
              <a:rPr lang="en-US" dirty="0" smtClean="0"/>
              <a:t> </a:t>
            </a:r>
          </a:p>
          <a:p>
            <a:pPr marL="285750" indent="-285750">
              <a:buFont typeface="Arial" panose="020B0604020202020204" pitchFamily="34" charset="0"/>
              <a:buChar char="•"/>
            </a:pPr>
            <a:r>
              <a:rPr lang="en-US" dirty="0" smtClean="0"/>
              <a:t>Call </a:t>
            </a:r>
            <a:r>
              <a:rPr lang="en-US" b="1" dirty="0" smtClean="0">
                <a:solidFill>
                  <a:srgbClr val="FF0000"/>
                </a:solidFill>
              </a:rPr>
              <a:t>Read() </a:t>
            </a:r>
            <a:r>
              <a:rPr lang="en-US" dirty="0" smtClean="0"/>
              <a:t>for driver </a:t>
            </a:r>
            <a:r>
              <a:rPr lang="en-US" b="1" dirty="0" smtClean="0">
                <a:solidFill>
                  <a:srgbClr val="FF0000"/>
                </a:solidFill>
              </a:rPr>
              <a:t>1</a:t>
            </a:r>
            <a:endParaRPr lang="en-US" b="1" dirty="0">
              <a:solidFill>
                <a:srgbClr val="FF0000"/>
              </a:solidFill>
            </a:endParaRPr>
          </a:p>
        </p:txBody>
      </p:sp>
      <p:sp>
        <p:nvSpPr>
          <p:cNvPr id="14" name="TextBox 13"/>
          <p:cNvSpPr txBox="1"/>
          <p:nvPr/>
        </p:nvSpPr>
        <p:spPr>
          <a:xfrm>
            <a:off x="4815504" y="1375678"/>
            <a:ext cx="884666" cy="461665"/>
          </a:xfrm>
          <a:prstGeom prst="rect">
            <a:avLst/>
          </a:prstGeom>
          <a:noFill/>
        </p:spPr>
        <p:txBody>
          <a:bodyPr wrap="none" rtlCol="0">
            <a:spAutoFit/>
          </a:bodyPr>
          <a:lstStyle/>
          <a:p>
            <a:r>
              <a:rPr lang="en-US" sz="2400" b="1" dirty="0" smtClean="0"/>
              <a:t>pjdf.c</a:t>
            </a:r>
            <a:endParaRPr lang="en-US" sz="2400" b="1" dirty="0"/>
          </a:p>
        </p:txBody>
      </p:sp>
      <p:sp>
        <p:nvSpPr>
          <p:cNvPr id="17" name="TextBox 16"/>
          <p:cNvSpPr txBox="1"/>
          <p:nvPr/>
        </p:nvSpPr>
        <p:spPr>
          <a:xfrm>
            <a:off x="3408924" y="5364332"/>
            <a:ext cx="4075090" cy="646331"/>
          </a:xfrm>
          <a:prstGeom prst="rect">
            <a:avLst/>
          </a:prstGeom>
          <a:noFill/>
          <a:ln>
            <a:solidFill>
              <a:schemeClr val="tx1"/>
            </a:solidFill>
          </a:ln>
        </p:spPr>
        <p:txBody>
          <a:bodyPr wrap="none" rtlCol="0">
            <a:spAutoFit/>
          </a:bodyPr>
          <a:lstStyle/>
          <a:p>
            <a:r>
              <a:rPr lang="en-US" dirty="0" smtClean="0"/>
              <a:t>Code for </a:t>
            </a:r>
            <a:r>
              <a:rPr lang="en-US" b="1" dirty="0" smtClean="0">
                <a:solidFill>
                  <a:srgbClr val="FF0000"/>
                </a:solidFill>
              </a:rPr>
              <a:t>ReadB():</a:t>
            </a:r>
          </a:p>
          <a:p>
            <a:pPr marL="285750" indent="-285750">
              <a:buFont typeface="Arial" panose="020B0604020202020204" pitchFamily="34" charset="0"/>
              <a:buChar char="•"/>
            </a:pPr>
            <a:r>
              <a:rPr lang="en-US" dirty="0" smtClean="0"/>
              <a:t>Do stuff to read from device B into buf</a:t>
            </a:r>
            <a:endParaRPr lang="en-US" dirty="0"/>
          </a:p>
        </p:txBody>
      </p:sp>
      <p:cxnSp>
        <p:nvCxnSpPr>
          <p:cNvPr id="19" name="Elbow Connector 18"/>
          <p:cNvCxnSpPr>
            <a:endCxn id="17" idx="3"/>
          </p:cNvCxnSpPr>
          <p:nvPr/>
        </p:nvCxnSpPr>
        <p:spPr>
          <a:xfrm rot="10800000" flipV="1">
            <a:off x="7484014" y="4703208"/>
            <a:ext cx="3343820" cy="984290"/>
          </a:xfrm>
          <a:prstGeom prst="bentConnector3">
            <a:avLst>
              <a:gd name="adj1" fmla="val -7360"/>
            </a:avLst>
          </a:prstGeom>
          <a:ln w="3492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Elbow Connector 21"/>
          <p:cNvCxnSpPr/>
          <p:nvPr/>
        </p:nvCxnSpPr>
        <p:spPr>
          <a:xfrm flipV="1">
            <a:off x="3581399" y="2082800"/>
            <a:ext cx="854275" cy="584200"/>
          </a:xfrm>
          <a:prstGeom prst="bentConnector3">
            <a:avLst>
              <a:gd name="adj1" fmla="val 50000"/>
            </a:avLst>
          </a:prstGeom>
          <a:ln w="3492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Elbow Connector 41"/>
          <p:cNvCxnSpPr>
            <a:stCxn id="13" idx="2"/>
          </p:cNvCxnSpPr>
          <p:nvPr/>
        </p:nvCxnSpPr>
        <p:spPr>
          <a:xfrm rot="16200000" flipH="1">
            <a:off x="5955322" y="2708329"/>
            <a:ext cx="1869557" cy="2120200"/>
          </a:xfrm>
          <a:prstGeom prst="bentConnector2">
            <a:avLst/>
          </a:prstGeom>
          <a:ln w="349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6667290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SPI – Serial Peripheral Interface</a:t>
            </a:r>
            <a:endParaRPr lang="en-US" dirty="0"/>
          </a:p>
        </p:txBody>
      </p:sp>
      <p:sp>
        <p:nvSpPr>
          <p:cNvPr id="4" name="Slide Number Placeholder 3"/>
          <p:cNvSpPr>
            <a:spLocks noGrp="1"/>
          </p:cNvSpPr>
          <p:nvPr>
            <p:ph type="sldNum" sz="quarter" idx="12"/>
          </p:nvPr>
        </p:nvSpPr>
        <p:spPr/>
        <p:txBody>
          <a:bodyPr/>
          <a:lstStyle/>
          <a:p>
            <a:fld id="{F9E463A4-CC55-4EB3-8549-8876C08BF813}" type="slidenum">
              <a:rPr lang="en-US" smtClean="0"/>
              <a:t>6</a:t>
            </a:fld>
            <a:endParaRPr lang="en-US" dirty="0"/>
          </a:p>
        </p:txBody>
      </p:sp>
    </p:spTree>
    <p:extLst>
      <p:ext uri="{BB962C8B-B14F-4D97-AF65-F5344CB8AC3E}">
        <p14:creationId xmlns:p14="http://schemas.microsoft.com/office/powerpoint/2010/main" val="100304696"/>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MP3Player PJDF Device Drivers</a:t>
            </a:r>
          </a:p>
        </p:txBody>
      </p:sp>
      <p:sp>
        <p:nvSpPr>
          <p:cNvPr id="3" name="Content Placeholder 2"/>
          <p:cNvSpPr>
            <a:spLocks noGrp="1"/>
          </p:cNvSpPr>
          <p:nvPr>
            <p:ph idx="1"/>
          </p:nvPr>
        </p:nvSpPr>
        <p:spPr/>
        <p:txBody>
          <a:bodyPr/>
          <a:lstStyle/>
          <a:p>
            <a:r>
              <a:rPr lang="en-US" dirty="0" smtClean="0"/>
              <a:t>Multiple drivers are implemented in the MP3Player starter app</a:t>
            </a:r>
            <a:endParaRPr lang="en-US" dirty="0"/>
          </a:p>
        </p:txBody>
      </p:sp>
      <p:sp>
        <p:nvSpPr>
          <p:cNvPr id="4" name="Slide Number Placeholder 3"/>
          <p:cNvSpPr>
            <a:spLocks noGrp="1"/>
          </p:cNvSpPr>
          <p:nvPr>
            <p:ph type="sldNum" sz="quarter" idx="12"/>
          </p:nvPr>
        </p:nvSpPr>
        <p:spPr/>
        <p:txBody>
          <a:bodyPr/>
          <a:lstStyle/>
          <a:p>
            <a:fld id="{F9E463A4-CC55-4EB3-8549-8876C08BF813}" type="slidenum">
              <a:rPr lang="en-US" smtClean="0"/>
              <a:t>60</a:t>
            </a:fld>
            <a:endParaRPr lang="en-US" dirty="0"/>
          </a:p>
        </p:txBody>
      </p:sp>
    </p:spTree>
    <p:extLst>
      <p:ext uri="{BB962C8B-B14F-4D97-AF65-F5344CB8AC3E}">
        <p14:creationId xmlns:p14="http://schemas.microsoft.com/office/powerpoint/2010/main" val="4157151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MP3Player PJDF Device Drivers</a:t>
            </a:r>
            <a:endParaRPr lang="en-US" dirty="0"/>
          </a:p>
        </p:txBody>
      </p:sp>
      <p:sp>
        <p:nvSpPr>
          <p:cNvPr id="3" name="Content Placeholder 2"/>
          <p:cNvSpPr>
            <a:spLocks noGrp="1"/>
          </p:cNvSpPr>
          <p:nvPr>
            <p:ph idx="1"/>
          </p:nvPr>
        </p:nvSpPr>
        <p:spPr>
          <a:xfrm>
            <a:off x="838200" y="1690688"/>
            <a:ext cx="10515600" cy="4486275"/>
          </a:xfrm>
        </p:spPr>
        <p:txBody>
          <a:bodyPr>
            <a:normAutofit fontScale="70000" lnSpcReduction="20000"/>
          </a:bodyPr>
          <a:lstStyle/>
          <a:p>
            <a:r>
              <a:rPr lang="en-US" dirty="0" smtClean="0"/>
              <a:t>The MP3Player starter app contains three or more PJDF device drivers. Names of the drivers are defined in pjdf.h:</a:t>
            </a:r>
          </a:p>
          <a:p>
            <a:pPr marL="0" indent="0">
              <a:buNone/>
            </a:pPr>
            <a:endParaRPr lang="en-US" dirty="0" smtClean="0"/>
          </a:p>
          <a:p>
            <a:pPr marL="457200" lvl="1" indent="0">
              <a:buNone/>
            </a:pPr>
            <a:r>
              <a:rPr lang="en-US" dirty="0"/>
              <a:t>#define PJDF_DEVICE_ID_SPI1  "/dev/spi1"</a:t>
            </a:r>
          </a:p>
          <a:p>
            <a:pPr marL="457200" lvl="1" indent="0">
              <a:buNone/>
            </a:pPr>
            <a:r>
              <a:rPr lang="en-US" dirty="0"/>
              <a:t>#define PJDF_DEVICE_ID_MP3_VS1053   "/dev/mp3_vs1053"</a:t>
            </a:r>
          </a:p>
          <a:p>
            <a:pPr marL="457200" lvl="1" indent="0">
              <a:buNone/>
            </a:pPr>
            <a:r>
              <a:rPr lang="en-US" dirty="0"/>
              <a:t>#define PJDF_DEVICE_ID_LCD_ILI9341   "/</a:t>
            </a:r>
            <a:r>
              <a:rPr lang="en-US" dirty="0" smtClean="0"/>
              <a:t>dev/lcd_ili9341“</a:t>
            </a:r>
          </a:p>
          <a:p>
            <a:pPr marL="457200" lvl="1" indent="0">
              <a:buNone/>
            </a:pPr>
            <a:endParaRPr lang="en-US" dirty="0" smtClean="0"/>
          </a:p>
          <a:p>
            <a:r>
              <a:rPr lang="en-US" dirty="0" smtClean="0"/>
              <a:t>The SPI driver is used to send/receive data between the memory and a peripheral device through a Serial Peripheral Interface (SPI)</a:t>
            </a:r>
          </a:p>
          <a:p>
            <a:r>
              <a:rPr lang="en-US" dirty="0" smtClean="0"/>
              <a:t>The MP3 driver is used to control the peripheral VS1053 MP3 decoder chip. The MP3 driver can be viewed as a simple wrapper around a SPI driver which is used to send commands and data to the MP3 decoder.</a:t>
            </a:r>
          </a:p>
          <a:p>
            <a:r>
              <a:rPr lang="en-US" dirty="0"/>
              <a:t>T</a:t>
            </a:r>
            <a:r>
              <a:rPr lang="en-US" dirty="0" smtClean="0"/>
              <a:t>he LCD driver is used to control the peripheral ILI9341 display. Like the MP3 driver it is also a wrapper around a SPI driver used to send commands and data to the display.</a:t>
            </a:r>
          </a:p>
          <a:p>
            <a:r>
              <a:rPr lang="en-US" dirty="0" smtClean="0"/>
              <a:t>It so happens that both the VS1053 and the ILI9341 are connected to the same SPI GPIO pins on the NUCLEO (SPI1). Since they share the SPI resource their accesses to it have to be serialized (using a semaphore).</a:t>
            </a:r>
            <a:endParaRPr lang="en-US" dirty="0"/>
          </a:p>
          <a:p>
            <a:pPr marL="0" indent="0">
              <a:buNone/>
            </a:pPr>
            <a:endParaRPr lang="en-US" sz="2400" dirty="0" smtClean="0"/>
          </a:p>
        </p:txBody>
      </p:sp>
      <p:sp>
        <p:nvSpPr>
          <p:cNvPr id="4" name="Slide Number Placeholder 3"/>
          <p:cNvSpPr>
            <a:spLocks noGrp="1"/>
          </p:cNvSpPr>
          <p:nvPr>
            <p:ph type="sldNum" sz="quarter" idx="12"/>
          </p:nvPr>
        </p:nvSpPr>
        <p:spPr/>
        <p:txBody>
          <a:bodyPr/>
          <a:lstStyle/>
          <a:p>
            <a:fld id="{F9E463A4-CC55-4EB3-8549-8876C08BF813}" type="slidenum">
              <a:rPr lang="en-US" smtClean="0"/>
              <a:t>61</a:t>
            </a:fld>
            <a:endParaRPr lang="en-US" dirty="0"/>
          </a:p>
        </p:txBody>
      </p:sp>
    </p:spTree>
    <p:extLst>
      <p:ext uri="{BB962C8B-B14F-4D97-AF65-F5344CB8AC3E}">
        <p14:creationId xmlns:p14="http://schemas.microsoft.com/office/powerpoint/2010/main" val="1817563880"/>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MP3Player PJDF Device Drivers</a:t>
            </a:r>
          </a:p>
        </p:txBody>
      </p:sp>
      <p:sp>
        <p:nvSpPr>
          <p:cNvPr id="4" name="Slide Number Placeholder 3"/>
          <p:cNvSpPr>
            <a:spLocks noGrp="1"/>
          </p:cNvSpPr>
          <p:nvPr>
            <p:ph type="sldNum" sz="quarter" idx="12"/>
          </p:nvPr>
        </p:nvSpPr>
        <p:spPr/>
        <p:txBody>
          <a:bodyPr/>
          <a:lstStyle/>
          <a:p>
            <a:fld id="{F9E463A4-CC55-4EB3-8549-8876C08BF813}" type="slidenum">
              <a:rPr lang="en-US" smtClean="0"/>
              <a:t>62</a:t>
            </a:fld>
            <a:endParaRPr lang="en-US" dirty="0"/>
          </a:p>
        </p:txBody>
      </p:sp>
      <p:sp>
        <p:nvSpPr>
          <p:cNvPr id="6" name="TextBox 5"/>
          <p:cNvSpPr txBox="1"/>
          <p:nvPr/>
        </p:nvSpPr>
        <p:spPr>
          <a:xfrm>
            <a:off x="2402253" y="4735874"/>
            <a:ext cx="1533378" cy="1200329"/>
          </a:xfrm>
          <a:prstGeom prst="rect">
            <a:avLst/>
          </a:prstGeom>
          <a:noFill/>
          <a:ln w="28575">
            <a:solidFill>
              <a:srgbClr val="0070C0"/>
            </a:solidFill>
          </a:ln>
        </p:spPr>
        <p:txBody>
          <a:bodyPr wrap="square" rtlCol="0">
            <a:spAutoFit/>
          </a:bodyPr>
          <a:lstStyle/>
          <a:p>
            <a:r>
              <a:rPr lang="en-US" dirty="0" smtClean="0"/>
              <a:t>SRAM/FLASH</a:t>
            </a:r>
          </a:p>
          <a:p>
            <a:endParaRPr lang="en-US" dirty="0"/>
          </a:p>
          <a:p>
            <a:endParaRPr lang="en-US" dirty="0" smtClean="0"/>
          </a:p>
          <a:p>
            <a:endParaRPr lang="en-US" dirty="0"/>
          </a:p>
        </p:txBody>
      </p:sp>
      <p:sp>
        <p:nvSpPr>
          <p:cNvPr id="8" name="TextBox 7"/>
          <p:cNvSpPr txBox="1"/>
          <p:nvPr/>
        </p:nvSpPr>
        <p:spPr>
          <a:xfrm>
            <a:off x="7596747" y="4854734"/>
            <a:ext cx="1490005" cy="923330"/>
          </a:xfrm>
          <a:prstGeom prst="rect">
            <a:avLst/>
          </a:prstGeom>
          <a:noFill/>
          <a:ln w="28575">
            <a:solidFill>
              <a:srgbClr val="0070C0"/>
            </a:solidFill>
          </a:ln>
        </p:spPr>
        <p:txBody>
          <a:bodyPr wrap="square" rtlCol="0">
            <a:spAutoFit/>
          </a:bodyPr>
          <a:lstStyle/>
          <a:p>
            <a:r>
              <a:rPr lang="en-US" dirty="0" smtClean="0"/>
              <a:t>VS1053 MP3 decoder</a:t>
            </a:r>
          </a:p>
          <a:p>
            <a:endParaRPr lang="en-US" dirty="0"/>
          </a:p>
        </p:txBody>
      </p:sp>
      <p:sp>
        <p:nvSpPr>
          <p:cNvPr id="9" name="TextBox 8"/>
          <p:cNvSpPr txBox="1"/>
          <p:nvPr/>
        </p:nvSpPr>
        <p:spPr>
          <a:xfrm>
            <a:off x="9851095" y="4870768"/>
            <a:ext cx="1336431" cy="923330"/>
          </a:xfrm>
          <a:prstGeom prst="rect">
            <a:avLst/>
          </a:prstGeom>
          <a:noFill/>
          <a:ln w="28575">
            <a:solidFill>
              <a:srgbClr val="0070C0"/>
            </a:solidFill>
          </a:ln>
        </p:spPr>
        <p:txBody>
          <a:bodyPr wrap="square" rtlCol="0">
            <a:spAutoFit/>
          </a:bodyPr>
          <a:lstStyle/>
          <a:p>
            <a:r>
              <a:rPr lang="en-US" dirty="0" smtClean="0"/>
              <a:t>ILI9341 LCD</a:t>
            </a:r>
          </a:p>
          <a:p>
            <a:endParaRPr lang="en-US" dirty="0" smtClean="0"/>
          </a:p>
          <a:p>
            <a:endParaRPr lang="en-US" dirty="0"/>
          </a:p>
        </p:txBody>
      </p:sp>
      <p:sp>
        <p:nvSpPr>
          <p:cNvPr id="10" name="TextBox 9"/>
          <p:cNvSpPr txBox="1"/>
          <p:nvPr/>
        </p:nvSpPr>
        <p:spPr>
          <a:xfrm>
            <a:off x="5275188" y="4872194"/>
            <a:ext cx="1497624" cy="923330"/>
          </a:xfrm>
          <a:prstGeom prst="rect">
            <a:avLst/>
          </a:prstGeom>
          <a:noFill/>
          <a:ln w="28575">
            <a:solidFill>
              <a:srgbClr val="0070C0"/>
            </a:solidFill>
          </a:ln>
        </p:spPr>
        <p:txBody>
          <a:bodyPr wrap="square" rtlCol="0">
            <a:spAutoFit/>
          </a:bodyPr>
          <a:lstStyle/>
          <a:p>
            <a:pPr algn="ctr"/>
            <a:r>
              <a:rPr lang="en-US" dirty="0" smtClean="0"/>
              <a:t>SPI1</a:t>
            </a:r>
          </a:p>
          <a:p>
            <a:pPr algn="ctr"/>
            <a:r>
              <a:rPr lang="en-US" dirty="0" smtClean="0"/>
              <a:t>Hardware</a:t>
            </a:r>
          </a:p>
          <a:p>
            <a:pPr algn="ctr"/>
            <a:endParaRPr lang="en-US" dirty="0"/>
          </a:p>
        </p:txBody>
      </p:sp>
      <p:cxnSp>
        <p:nvCxnSpPr>
          <p:cNvPr id="24" name="Elbow Connector 23"/>
          <p:cNvCxnSpPr>
            <a:stCxn id="6" idx="3"/>
            <a:endCxn id="10" idx="1"/>
          </p:cNvCxnSpPr>
          <p:nvPr/>
        </p:nvCxnSpPr>
        <p:spPr>
          <a:xfrm flipV="1">
            <a:off x="3935631" y="5333859"/>
            <a:ext cx="1339557" cy="2180"/>
          </a:xfrm>
          <a:prstGeom prst="bentConnector3">
            <a:avLst>
              <a:gd name="adj1" fmla="val 50000"/>
            </a:avLst>
          </a:prstGeom>
          <a:ln w="127000"/>
        </p:spPr>
        <p:style>
          <a:lnRef idx="1">
            <a:schemeClr val="accent1"/>
          </a:lnRef>
          <a:fillRef idx="0">
            <a:schemeClr val="accent1"/>
          </a:fillRef>
          <a:effectRef idx="0">
            <a:schemeClr val="accent1"/>
          </a:effectRef>
          <a:fontRef idx="minor">
            <a:schemeClr val="tx1"/>
          </a:fontRef>
        </p:style>
      </p:cxnSp>
      <p:cxnSp>
        <p:nvCxnSpPr>
          <p:cNvPr id="38" name="Elbow Connector 37"/>
          <p:cNvCxnSpPr>
            <a:stCxn id="10" idx="2"/>
            <a:endCxn id="8" idx="2"/>
          </p:cNvCxnSpPr>
          <p:nvPr/>
        </p:nvCxnSpPr>
        <p:spPr>
          <a:xfrm rot="5400000" flipH="1" flipV="1">
            <a:off x="7174145" y="4627919"/>
            <a:ext cx="17460" cy="2317750"/>
          </a:xfrm>
          <a:prstGeom prst="bentConnector3">
            <a:avLst>
              <a:gd name="adj1" fmla="val -1309278"/>
            </a:avLst>
          </a:prstGeom>
          <a:ln w="127000"/>
        </p:spPr>
        <p:style>
          <a:lnRef idx="1">
            <a:schemeClr val="accent1"/>
          </a:lnRef>
          <a:fillRef idx="0">
            <a:schemeClr val="accent1"/>
          </a:fillRef>
          <a:effectRef idx="0">
            <a:schemeClr val="accent1"/>
          </a:effectRef>
          <a:fontRef idx="minor">
            <a:schemeClr val="tx1"/>
          </a:fontRef>
        </p:style>
      </p:cxnSp>
      <p:cxnSp>
        <p:nvCxnSpPr>
          <p:cNvPr id="40" name="Elbow Connector 39"/>
          <p:cNvCxnSpPr>
            <a:stCxn id="10" idx="2"/>
            <a:endCxn id="9" idx="2"/>
          </p:cNvCxnSpPr>
          <p:nvPr/>
        </p:nvCxnSpPr>
        <p:spPr>
          <a:xfrm rot="5400000" flipH="1" flipV="1">
            <a:off x="8270942" y="3547155"/>
            <a:ext cx="1426" cy="4495311"/>
          </a:xfrm>
          <a:prstGeom prst="bentConnector3">
            <a:avLst>
              <a:gd name="adj1" fmla="val -16030856"/>
            </a:avLst>
          </a:prstGeom>
          <a:ln w="127000"/>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7834932" y="6042660"/>
            <a:ext cx="1006879" cy="369332"/>
          </a:xfrm>
          <a:prstGeom prst="rect">
            <a:avLst/>
          </a:prstGeom>
          <a:noFill/>
        </p:spPr>
        <p:txBody>
          <a:bodyPr wrap="none" rtlCol="0">
            <a:spAutoFit/>
          </a:bodyPr>
          <a:lstStyle/>
          <a:p>
            <a:r>
              <a:rPr lang="en-US" dirty="0" smtClean="0"/>
              <a:t>Data bus</a:t>
            </a:r>
            <a:endParaRPr lang="en-US" dirty="0"/>
          </a:p>
        </p:txBody>
      </p:sp>
      <p:cxnSp>
        <p:nvCxnSpPr>
          <p:cNvPr id="44" name="Elbow Connector 43"/>
          <p:cNvCxnSpPr>
            <a:stCxn id="56" idx="3"/>
            <a:endCxn id="8" idx="0"/>
          </p:cNvCxnSpPr>
          <p:nvPr/>
        </p:nvCxnSpPr>
        <p:spPr>
          <a:xfrm>
            <a:off x="7890411" y="2898562"/>
            <a:ext cx="451339" cy="1956172"/>
          </a:xfrm>
          <a:prstGeom prst="bentConnector2">
            <a:avLst/>
          </a:prstGeom>
          <a:ln w="508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Elbow Connector 48"/>
          <p:cNvCxnSpPr>
            <a:stCxn id="57" idx="3"/>
            <a:endCxn id="9" idx="0"/>
          </p:cNvCxnSpPr>
          <p:nvPr/>
        </p:nvCxnSpPr>
        <p:spPr>
          <a:xfrm>
            <a:off x="7865011" y="1907417"/>
            <a:ext cx="2654300" cy="2963351"/>
          </a:xfrm>
          <a:prstGeom prst="bentConnector2">
            <a:avLst/>
          </a:prstGeom>
          <a:ln w="508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10506498" y="3625372"/>
            <a:ext cx="1351332" cy="307777"/>
          </a:xfrm>
          <a:prstGeom prst="rect">
            <a:avLst/>
          </a:prstGeom>
          <a:noFill/>
        </p:spPr>
        <p:txBody>
          <a:bodyPr wrap="none" rtlCol="0">
            <a:spAutoFit/>
          </a:bodyPr>
          <a:lstStyle/>
          <a:p>
            <a:r>
              <a:rPr lang="en-US" sz="1400" dirty="0" smtClean="0"/>
              <a:t>LCD Chip Select</a:t>
            </a:r>
            <a:endParaRPr lang="en-US" sz="1400" dirty="0"/>
          </a:p>
        </p:txBody>
      </p:sp>
      <p:sp>
        <p:nvSpPr>
          <p:cNvPr id="51" name="TextBox 50"/>
          <p:cNvSpPr txBox="1"/>
          <p:nvPr/>
        </p:nvSpPr>
        <p:spPr>
          <a:xfrm>
            <a:off x="8302674" y="3625372"/>
            <a:ext cx="1369286" cy="307777"/>
          </a:xfrm>
          <a:prstGeom prst="rect">
            <a:avLst/>
          </a:prstGeom>
          <a:noFill/>
        </p:spPr>
        <p:txBody>
          <a:bodyPr wrap="none" rtlCol="0">
            <a:spAutoFit/>
          </a:bodyPr>
          <a:lstStyle/>
          <a:p>
            <a:r>
              <a:rPr lang="en-US" sz="1400" dirty="0" smtClean="0"/>
              <a:t>MP3 Chip Select</a:t>
            </a:r>
            <a:endParaRPr lang="en-US" sz="1400" dirty="0"/>
          </a:p>
        </p:txBody>
      </p:sp>
      <p:sp>
        <p:nvSpPr>
          <p:cNvPr id="56" name="TextBox 55"/>
          <p:cNvSpPr txBox="1"/>
          <p:nvPr/>
        </p:nvSpPr>
        <p:spPr>
          <a:xfrm>
            <a:off x="6392787" y="2575396"/>
            <a:ext cx="1497624" cy="646331"/>
          </a:xfrm>
          <a:prstGeom prst="rect">
            <a:avLst/>
          </a:prstGeom>
          <a:solidFill>
            <a:srgbClr val="92D050"/>
          </a:solidFill>
          <a:ln w="28575">
            <a:solidFill>
              <a:srgbClr val="92D050"/>
            </a:solidFill>
          </a:ln>
        </p:spPr>
        <p:txBody>
          <a:bodyPr wrap="square" rtlCol="0">
            <a:spAutoFit/>
          </a:bodyPr>
          <a:lstStyle/>
          <a:p>
            <a:pPr algn="ctr"/>
            <a:r>
              <a:rPr lang="en-US" dirty="0" smtClean="0"/>
              <a:t>MP3</a:t>
            </a:r>
          </a:p>
          <a:p>
            <a:pPr algn="ctr"/>
            <a:r>
              <a:rPr lang="en-US" dirty="0" smtClean="0"/>
              <a:t>Driver</a:t>
            </a:r>
            <a:endParaRPr lang="en-US" dirty="0"/>
          </a:p>
        </p:txBody>
      </p:sp>
      <p:sp>
        <p:nvSpPr>
          <p:cNvPr id="57" name="TextBox 56"/>
          <p:cNvSpPr txBox="1"/>
          <p:nvPr/>
        </p:nvSpPr>
        <p:spPr>
          <a:xfrm>
            <a:off x="6367387" y="1584251"/>
            <a:ext cx="1497624" cy="646331"/>
          </a:xfrm>
          <a:prstGeom prst="rect">
            <a:avLst/>
          </a:prstGeom>
          <a:solidFill>
            <a:srgbClr val="92D050"/>
          </a:solidFill>
          <a:ln w="28575">
            <a:solidFill>
              <a:srgbClr val="92D050"/>
            </a:solidFill>
          </a:ln>
        </p:spPr>
        <p:txBody>
          <a:bodyPr wrap="square" rtlCol="0">
            <a:spAutoFit/>
          </a:bodyPr>
          <a:lstStyle/>
          <a:p>
            <a:pPr algn="ctr"/>
            <a:r>
              <a:rPr lang="en-US" dirty="0" smtClean="0"/>
              <a:t>LCD</a:t>
            </a:r>
          </a:p>
          <a:p>
            <a:pPr algn="ctr"/>
            <a:r>
              <a:rPr lang="en-US" dirty="0" smtClean="0"/>
              <a:t>Driver</a:t>
            </a:r>
            <a:endParaRPr lang="en-US" dirty="0"/>
          </a:p>
        </p:txBody>
      </p:sp>
      <p:cxnSp>
        <p:nvCxnSpPr>
          <p:cNvPr id="69" name="Elbow Connector 68"/>
          <p:cNvCxnSpPr>
            <a:stCxn id="57" idx="1"/>
            <a:endCxn id="90" idx="0"/>
          </p:cNvCxnSpPr>
          <p:nvPr/>
        </p:nvCxnSpPr>
        <p:spPr>
          <a:xfrm rot="10800000" flipV="1">
            <a:off x="6019237" y="1907416"/>
            <a:ext cx="348150" cy="1668127"/>
          </a:xfrm>
          <a:prstGeom prst="bentConnector2">
            <a:avLst/>
          </a:prstGeom>
          <a:ln w="508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74" name="Elbow Connector 73"/>
          <p:cNvCxnSpPr>
            <a:stCxn id="56" idx="1"/>
            <a:endCxn id="90" idx="0"/>
          </p:cNvCxnSpPr>
          <p:nvPr/>
        </p:nvCxnSpPr>
        <p:spPr>
          <a:xfrm rot="10800000" flipV="1">
            <a:off x="6019237" y="2898562"/>
            <a:ext cx="373550" cy="676982"/>
          </a:xfrm>
          <a:prstGeom prst="bentConnector2">
            <a:avLst/>
          </a:prstGeom>
          <a:ln w="508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5347213" y="2131667"/>
            <a:ext cx="727892" cy="830997"/>
          </a:xfrm>
          <a:prstGeom prst="rect">
            <a:avLst/>
          </a:prstGeom>
          <a:noFill/>
        </p:spPr>
        <p:txBody>
          <a:bodyPr wrap="none" rtlCol="0">
            <a:spAutoFit/>
          </a:bodyPr>
          <a:lstStyle/>
          <a:p>
            <a:r>
              <a:rPr lang="en-US" sz="1600" dirty="0" smtClean="0"/>
              <a:t>Read/</a:t>
            </a:r>
          </a:p>
          <a:p>
            <a:r>
              <a:rPr lang="en-US" sz="1600" dirty="0" smtClean="0"/>
              <a:t>Write/</a:t>
            </a:r>
          </a:p>
          <a:p>
            <a:r>
              <a:rPr lang="en-US" sz="1600" dirty="0" smtClean="0"/>
              <a:t>Ioctl</a:t>
            </a:r>
          </a:p>
        </p:txBody>
      </p:sp>
      <p:sp>
        <p:nvSpPr>
          <p:cNvPr id="78" name="TextBox 77"/>
          <p:cNvSpPr txBox="1"/>
          <p:nvPr/>
        </p:nvSpPr>
        <p:spPr>
          <a:xfrm>
            <a:off x="392556" y="1457700"/>
            <a:ext cx="4784117" cy="2585323"/>
          </a:xfrm>
          <a:prstGeom prst="rect">
            <a:avLst/>
          </a:prstGeom>
          <a:noFill/>
          <a:ln>
            <a:solidFill>
              <a:srgbClr val="7030A0"/>
            </a:solidFill>
          </a:ln>
        </p:spPr>
        <p:txBody>
          <a:bodyPr wrap="square" rtlCol="0">
            <a:spAutoFit/>
          </a:bodyPr>
          <a:lstStyle/>
          <a:p>
            <a:r>
              <a:rPr lang="en-US" b="1" dirty="0" smtClean="0"/>
              <a:t>Example: application writes to LCD:</a:t>
            </a:r>
          </a:p>
          <a:p>
            <a:pPr marL="285750" indent="-285750">
              <a:buFont typeface="Arial" panose="020B0604020202020204" pitchFamily="34" charset="0"/>
              <a:buChar char="•"/>
            </a:pPr>
            <a:r>
              <a:rPr lang="en-US" dirty="0" smtClean="0"/>
              <a:t>Application calls Write(hLCD, buf, &amp;len)</a:t>
            </a:r>
          </a:p>
          <a:p>
            <a:pPr marL="742950" lvl="1" indent="-285750">
              <a:buFont typeface="Arial" panose="020B0604020202020204" pitchFamily="34" charset="0"/>
              <a:buChar char="•"/>
            </a:pPr>
            <a:r>
              <a:rPr lang="en-US" dirty="0" smtClean="0"/>
              <a:t>LCD Driver waits for SPI1 semaphore</a:t>
            </a:r>
          </a:p>
          <a:p>
            <a:pPr marL="742950" lvl="1" indent="-285750">
              <a:buFont typeface="Arial" panose="020B0604020202020204" pitchFamily="34" charset="0"/>
              <a:buChar char="•"/>
            </a:pPr>
            <a:r>
              <a:rPr lang="en-US" dirty="0" smtClean="0"/>
              <a:t>LCD Driver asserts LCD Chip Select (GPIO)</a:t>
            </a:r>
          </a:p>
          <a:p>
            <a:pPr marL="742950" lvl="1" indent="-285750">
              <a:buFont typeface="Arial" panose="020B0604020202020204" pitchFamily="34" charset="0"/>
              <a:buChar char="•"/>
            </a:pPr>
            <a:r>
              <a:rPr lang="en-US" dirty="0" smtClean="0"/>
              <a:t>LCD Driver calls Write(hSPI, buf, &amp;len)</a:t>
            </a:r>
          </a:p>
          <a:p>
            <a:pPr marL="742950" lvl="1" indent="-285750">
              <a:buFont typeface="Arial" panose="020B0604020202020204" pitchFamily="34" charset="0"/>
              <a:buChar char="•"/>
            </a:pPr>
            <a:r>
              <a:rPr lang="en-US" dirty="0" smtClean="0"/>
              <a:t>SPI1 Driver calls BSP functions to perform Write operation(s) on SPI1 Hardware</a:t>
            </a:r>
          </a:p>
          <a:p>
            <a:pPr marL="742950" lvl="1" indent="-285750">
              <a:buFont typeface="Arial" panose="020B0604020202020204" pitchFamily="34" charset="0"/>
              <a:buChar char="•"/>
            </a:pPr>
            <a:r>
              <a:rPr lang="en-US" dirty="0" smtClean="0"/>
              <a:t>LCD Driver de-asserts LCD Chip Select</a:t>
            </a:r>
          </a:p>
          <a:p>
            <a:pPr marL="742950" lvl="1" indent="-285750">
              <a:buFont typeface="Arial" panose="020B0604020202020204" pitchFamily="34" charset="0"/>
              <a:buChar char="•"/>
            </a:pPr>
            <a:r>
              <a:rPr lang="en-US" dirty="0" smtClean="0"/>
              <a:t>LCD Driver releases SPI1 semaphore</a:t>
            </a:r>
          </a:p>
        </p:txBody>
      </p:sp>
      <p:sp>
        <p:nvSpPr>
          <p:cNvPr id="90" name="TextBox 89"/>
          <p:cNvSpPr txBox="1"/>
          <p:nvPr/>
        </p:nvSpPr>
        <p:spPr>
          <a:xfrm>
            <a:off x="5265662" y="3575544"/>
            <a:ext cx="1507149" cy="646331"/>
          </a:xfrm>
          <a:prstGeom prst="rect">
            <a:avLst/>
          </a:prstGeom>
          <a:solidFill>
            <a:srgbClr val="92D050"/>
          </a:solidFill>
          <a:ln w="28575">
            <a:solidFill>
              <a:srgbClr val="92D050"/>
            </a:solidFill>
          </a:ln>
        </p:spPr>
        <p:txBody>
          <a:bodyPr wrap="square" rtlCol="0">
            <a:spAutoFit/>
          </a:bodyPr>
          <a:lstStyle/>
          <a:p>
            <a:pPr algn="ctr"/>
            <a:r>
              <a:rPr lang="en-US" dirty="0" smtClean="0"/>
              <a:t>SPI1</a:t>
            </a:r>
          </a:p>
          <a:p>
            <a:pPr algn="ctr"/>
            <a:r>
              <a:rPr lang="en-US" dirty="0" smtClean="0"/>
              <a:t>Driver</a:t>
            </a:r>
            <a:endParaRPr lang="en-US" dirty="0"/>
          </a:p>
        </p:txBody>
      </p:sp>
      <p:cxnSp>
        <p:nvCxnSpPr>
          <p:cNvPr id="93" name="Elbow Connector 92"/>
          <p:cNvCxnSpPr>
            <a:stCxn id="90" idx="2"/>
            <a:endCxn id="10" idx="0"/>
          </p:cNvCxnSpPr>
          <p:nvPr/>
        </p:nvCxnSpPr>
        <p:spPr>
          <a:xfrm rot="16200000" flipH="1">
            <a:off x="5696459" y="4544652"/>
            <a:ext cx="650319" cy="4763"/>
          </a:xfrm>
          <a:prstGeom prst="bentConnector3">
            <a:avLst>
              <a:gd name="adj1" fmla="val 50000"/>
            </a:avLst>
          </a:prstGeom>
          <a:ln w="508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04" name="TextBox 103"/>
          <p:cNvSpPr txBox="1"/>
          <p:nvPr/>
        </p:nvSpPr>
        <p:spPr>
          <a:xfrm>
            <a:off x="6004462" y="4327524"/>
            <a:ext cx="833883" cy="307777"/>
          </a:xfrm>
          <a:prstGeom prst="rect">
            <a:avLst/>
          </a:prstGeom>
          <a:noFill/>
        </p:spPr>
        <p:txBody>
          <a:bodyPr wrap="none" rtlCol="0">
            <a:spAutoFit/>
          </a:bodyPr>
          <a:lstStyle/>
          <a:p>
            <a:r>
              <a:rPr lang="en-US" sz="1400" dirty="0" smtClean="0"/>
              <a:t>BSP Calls</a:t>
            </a:r>
            <a:endParaRPr lang="en-US" sz="1400" dirty="0"/>
          </a:p>
        </p:txBody>
      </p:sp>
      <p:sp>
        <p:nvSpPr>
          <p:cNvPr id="105" name="TextBox 104"/>
          <p:cNvSpPr txBox="1"/>
          <p:nvPr/>
        </p:nvSpPr>
        <p:spPr>
          <a:xfrm>
            <a:off x="4101970" y="5332433"/>
            <a:ext cx="1006879" cy="369332"/>
          </a:xfrm>
          <a:prstGeom prst="rect">
            <a:avLst/>
          </a:prstGeom>
          <a:noFill/>
        </p:spPr>
        <p:txBody>
          <a:bodyPr wrap="none" rtlCol="0">
            <a:spAutoFit/>
          </a:bodyPr>
          <a:lstStyle/>
          <a:p>
            <a:r>
              <a:rPr lang="en-US" dirty="0" smtClean="0"/>
              <a:t>Data bus</a:t>
            </a:r>
            <a:endParaRPr lang="en-US" dirty="0"/>
          </a:p>
        </p:txBody>
      </p:sp>
    </p:spTree>
    <p:extLst>
      <p:ext uri="{BB962C8B-B14F-4D97-AF65-F5344CB8AC3E}">
        <p14:creationId xmlns:p14="http://schemas.microsoft.com/office/powerpoint/2010/main" val="3401371864"/>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62891"/>
          </a:xfrm>
        </p:spPr>
        <p:txBody>
          <a:bodyPr/>
          <a:lstStyle/>
          <a:p>
            <a:r>
              <a:rPr lang="en-US" dirty="0"/>
              <a:t>MP3Player PJDF Device Drivers</a:t>
            </a:r>
          </a:p>
        </p:txBody>
      </p:sp>
      <p:sp>
        <p:nvSpPr>
          <p:cNvPr id="4" name="Slide Number Placeholder 3"/>
          <p:cNvSpPr>
            <a:spLocks noGrp="1"/>
          </p:cNvSpPr>
          <p:nvPr>
            <p:ph type="sldNum" sz="quarter" idx="12"/>
          </p:nvPr>
        </p:nvSpPr>
        <p:spPr/>
        <p:txBody>
          <a:bodyPr/>
          <a:lstStyle/>
          <a:p>
            <a:fld id="{F9E463A4-CC55-4EB3-8549-8876C08BF813}" type="slidenum">
              <a:rPr lang="en-US" smtClean="0"/>
              <a:t>63</a:t>
            </a:fld>
            <a:endParaRPr lang="en-US" dirty="0"/>
          </a:p>
        </p:txBody>
      </p:sp>
      <p:sp>
        <p:nvSpPr>
          <p:cNvPr id="5" name="TextBox 4"/>
          <p:cNvSpPr txBox="1"/>
          <p:nvPr/>
        </p:nvSpPr>
        <p:spPr>
          <a:xfrm>
            <a:off x="1770320" y="1262615"/>
            <a:ext cx="5907951" cy="523220"/>
          </a:xfrm>
          <a:prstGeom prst="rect">
            <a:avLst/>
          </a:prstGeom>
          <a:noFill/>
        </p:spPr>
        <p:txBody>
          <a:bodyPr wrap="square" rtlCol="0">
            <a:spAutoFit/>
          </a:bodyPr>
          <a:lstStyle/>
          <a:p>
            <a:r>
              <a:rPr lang="en-US" sz="2800" b="1" dirty="0" smtClean="0"/>
              <a:t>PJFD source code organization</a:t>
            </a:r>
          </a:p>
        </p:txBody>
      </p:sp>
      <p:pic>
        <p:nvPicPr>
          <p:cNvPr id="3" name="Picture 2"/>
          <p:cNvPicPr>
            <a:picLocks noChangeAspect="1"/>
          </p:cNvPicPr>
          <p:nvPr/>
        </p:nvPicPr>
        <p:blipFill>
          <a:blip r:embed="rId2"/>
          <a:stretch>
            <a:fillRect/>
          </a:stretch>
        </p:blipFill>
        <p:spPr>
          <a:xfrm>
            <a:off x="2242016" y="1785835"/>
            <a:ext cx="3627625" cy="4344998"/>
          </a:xfrm>
          <a:prstGeom prst="rect">
            <a:avLst/>
          </a:prstGeom>
        </p:spPr>
      </p:pic>
      <p:sp>
        <p:nvSpPr>
          <p:cNvPr id="6" name="Right Brace 5"/>
          <p:cNvSpPr/>
          <p:nvPr/>
        </p:nvSpPr>
        <p:spPr>
          <a:xfrm>
            <a:off x="5533465" y="2143654"/>
            <a:ext cx="571499" cy="720570"/>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9" name="Right Brace 8"/>
          <p:cNvSpPr/>
          <p:nvPr/>
        </p:nvSpPr>
        <p:spPr>
          <a:xfrm>
            <a:off x="5533466" y="2921342"/>
            <a:ext cx="598386" cy="1301034"/>
          </a:xfrm>
          <a:prstGeom prst="rightBrace">
            <a:avLst>
              <a:gd name="adj1" fmla="val 8333"/>
              <a:gd name="adj2" fmla="val 50983"/>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0" name="Right Brace 9"/>
          <p:cNvSpPr/>
          <p:nvPr/>
        </p:nvSpPr>
        <p:spPr>
          <a:xfrm>
            <a:off x="5533465" y="4356847"/>
            <a:ext cx="578220" cy="1712278"/>
          </a:xfrm>
          <a:prstGeom prst="rightBrace">
            <a:avLst>
              <a:gd name="adj1" fmla="val 8333"/>
              <a:gd name="adj2" fmla="val 50983"/>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8" name="TextBox 7"/>
          <p:cNvSpPr txBox="1"/>
          <p:nvPr/>
        </p:nvSpPr>
        <p:spPr>
          <a:xfrm>
            <a:off x="6341337" y="2181429"/>
            <a:ext cx="3718069" cy="646331"/>
          </a:xfrm>
          <a:prstGeom prst="rect">
            <a:avLst/>
          </a:prstGeom>
          <a:noFill/>
        </p:spPr>
        <p:txBody>
          <a:bodyPr wrap="none" rtlCol="0">
            <a:spAutoFit/>
          </a:bodyPr>
          <a:lstStyle/>
          <a:p>
            <a:r>
              <a:rPr lang="en-US" dirty="0" smtClean="0"/>
              <a:t>Interface (.h) exposed to applications,</a:t>
            </a:r>
          </a:p>
          <a:p>
            <a:r>
              <a:rPr lang="en-US" dirty="0"/>
              <a:t>a</a:t>
            </a:r>
            <a:r>
              <a:rPr lang="en-US" dirty="0" smtClean="0"/>
              <a:t>nd its implementation (.c)</a:t>
            </a:r>
            <a:endParaRPr lang="en-US" dirty="0"/>
          </a:p>
        </p:txBody>
      </p:sp>
      <p:sp>
        <p:nvSpPr>
          <p:cNvPr id="12" name="TextBox 11"/>
          <p:cNvSpPr txBox="1"/>
          <p:nvPr/>
        </p:nvSpPr>
        <p:spPr>
          <a:xfrm>
            <a:off x="6392877" y="3402877"/>
            <a:ext cx="2880276" cy="369332"/>
          </a:xfrm>
          <a:prstGeom prst="rect">
            <a:avLst/>
          </a:prstGeom>
          <a:noFill/>
        </p:spPr>
        <p:txBody>
          <a:bodyPr wrap="none" rtlCol="0">
            <a:spAutoFit/>
          </a:bodyPr>
          <a:lstStyle/>
          <a:p>
            <a:r>
              <a:rPr lang="en-US" dirty="0" smtClean="0"/>
              <a:t>Ioctl interface (.h) per device</a:t>
            </a:r>
            <a:endParaRPr lang="en-US" dirty="0"/>
          </a:p>
        </p:txBody>
      </p:sp>
      <p:sp>
        <p:nvSpPr>
          <p:cNvPr id="14" name="TextBox 13"/>
          <p:cNvSpPr txBox="1"/>
          <p:nvPr/>
        </p:nvSpPr>
        <p:spPr>
          <a:xfrm>
            <a:off x="6341337" y="4879734"/>
            <a:ext cx="4197046" cy="646331"/>
          </a:xfrm>
          <a:prstGeom prst="rect">
            <a:avLst/>
          </a:prstGeom>
          <a:noFill/>
        </p:spPr>
        <p:txBody>
          <a:bodyPr wrap="none" rtlCol="0">
            <a:spAutoFit/>
          </a:bodyPr>
          <a:lstStyle/>
          <a:p>
            <a:r>
              <a:rPr lang="en-US" dirty="0" smtClean="0"/>
              <a:t>Internal interface (.h), and implementation</a:t>
            </a:r>
          </a:p>
          <a:p>
            <a:r>
              <a:rPr lang="en-US" dirty="0"/>
              <a:t>p</a:t>
            </a:r>
            <a:r>
              <a:rPr lang="en-US" dirty="0" smtClean="0"/>
              <a:t>er device (.c)</a:t>
            </a:r>
            <a:endParaRPr lang="en-US" dirty="0"/>
          </a:p>
        </p:txBody>
      </p:sp>
    </p:spTree>
    <p:extLst>
      <p:ext uri="{BB962C8B-B14F-4D97-AF65-F5344CB8AC3E}">
        <p14:creationId xmlns:p14="http://schemas.microsoft.com/office/powerpoint/2010/main" val="3321413548"/>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62891"/>
          </a:xfrm>
        </p:spPr>
        <p:txBody>
          <a:bodyPr/>
          <a:lstStyle/>
          <a:p>
            <a:r>
              <a:rPr lang="en-US" dirty="0"/>
              <a:t>MP3Player Device Drivers</a:t>
            </a:r>
          </a:p>
        </p:txBody>
      </p:sp>
      <p:sp>
        <p:nvSpPr>
          <p:cNvPr id="4" name="Slide Number Placeholder 3"/>
          <p:cNvSpPr>
            <a:spLocks noGrp="1"/>
          </p:cNvSpPr>
          <p:nvPr>
            <p:ph type="sldNum" sz="quarter" idx="12"/>
          </p:nvPr>
        </p:nvSpPr>
        <p:spPr/>
        <p:txBody>
          <a:bodyPr/>
          <a:lstStyle/>
          <a:p>
            <a:fld id="{F9E463A4-CC55-4EB3-8549-8876C08BF813}" type="slidenum">
              <a:rPr lang="en-US" smtClean="0"/>
              <a:t>64</a:t>
            </a:fld>
            <a:endParaRPr lang="en-US" dirty="0"/>
          </a:p>
        </p:txBody>
      </p:sp>
      <p:sp>
        <p:nvSpPr>
          <p:cNvPr id="6" name="TextBox 5"/>
          <p:cNvSpPr txBox="1"/>
          <p:nvPr/>
        </p:nvSpPr>
        <p:spPr>
          <a:xfrm>
            <a:off x="643190" y="1602300"/>
            <a:ext cx="1752852" cy="369332"/>
          </a:xfrm>
          <a:prstGeom prst="rect">
            <a:avLst/>
          </a:prstGeom>
          <a:noFill/>
          <a:ln w="25400">
            <a:solidFill>
              <a:schemeClr val="accent1">
                <a:shade val="50000"/>
              </a:schemeClr>
            </a:solidFill>
          </a:ln>
        </p:spPr>
        <p:txBody>
          <a:bodyPr wrap="square" rtlCol="0">
            <a:spAutoFit/>
          </a:bodyPr>
          <a:lstStyle/>
          <a:p>
            <a:r>
              <a:rPr lang="en-US" dirty="0" smtClean="0"/>
              <a:t>Application code</a:t>
            </a:r>
            <a:endParaRPr lang="en-US" dirty="0"/>
          </a:p>
        </p:txBody>
      </p:sp>
      <p:sp>
        <p:nvSpPr>
          <p:cNvPr id="7" name="TextBox 6"/>
          <p:cNvSpPr txBox="1"/>
          <p:nvPr/>
        </p:nvSpPr>
        <p:spPr>
          <a:xfrm>
            <a:off x="754746" y="2435948"/>
            <a:ext cx="3526971" cy="923330"/>
          </a:xfrm>
          <a:prstGeom prst="rect">
            <a:avLst/>
          </a:prstGeom>
          <a:noFill/>
          <a:ln w="25400">
            <a:solidFill>
              <a:schemeClr val="accent1">
                <a:shade val="50000"/>
              </a:schemeClr>
            </a:solidFill>
          </a:ln>
        </p:spPr>
        <p:txBody>
          <a:bodyPr wrap="square" rtlCol="0">
            <a:spAutoFit/>
          </a:bodyPr>
          <a:lstStyle/>
          <a:p>
            <a:r>
              <a:rPr lang="en-US" b="1" dirty="0" smtClean="0"/>
              <a:t>pjdf.h</a:t>
            </a:r>
          </a:p>
          <a:p>
            <a:r>
              <a:rPr lang="en-US" dirty="0" smtClean="0"/>
              <a:t>The public driver interface exposed to applications</a:t>
            </a:r>
            <a:endParaRPr lang="en-US" dirty="0"/>
          </a:p>
        </p:txBody>
      </p:sp>
      <p:sp>
        <p:nvSpPr>
          <p:cNvPr id="9" name="TextBox 8"/>
          <p:cNvSpPr txBox="1"/>
          <p:nvPr/>
        </p:nvSpPr>
        <p:spPr>
          <a:xfrm>
            <a:off x="4768423" y="3725880"/>
            <a:ext cx="2657522" cy="1200329"/>
          </a:xfrm>
          <a:prstGeom prst="rect">
            <a:avLst/>
          </a:prstGeom>
          <a:noFill/>
          <a:ln w="25400">
            <a:solidFill>
              <a:schemeClr val="accent1">
                <a:shade val="50000"/>
              </a:schemeClr>
            </a:solidFill>
          </a:ln>
        </p:spPr>
        <p:txBody>
          <a:bodyPr wrap="none" rtlCol="0">
            <a:spAutoFit/>
          </a:bodyPr>
          <a:lstStyle/>
          <a:p>
            <a:pPr algn="ctr"/>
            <a:r>
              <a:rPr lang="en-US" b="1" dirty="0" smtClean="0"/>
              <a:t>pjdfInternal.h</a:t>
            </a:r>
          </a:p>
          <a:p>
            <a:r>
              <a:rPr lang="en-US" dirty="0" smtClean="0"/>
              <a:t>Internal driver interface to</a:t>
            </a:r>
          </a:p>
          <a:p>
            <a:r>
              <a:rPr lang="en-US" dirty="0"/>
              <a:t>b</a:t>
            </a:r>
            <a:r>
              <a:rPr lang="en-US" dirty="0" smtClean="0"/>
              <a:t>e implemented by driver</a:t>
            </a:r>
          </a:p>
          <a:p>
            <a:r>
              <a:rPr lang="en-US" dirty="0" smtClean="0"/>
              <a:t>developers.</a:t>
            </a:r>
          </a:p>
        </p:txBody>
      </p:sp>
      <p:sp>
        <p:nvSpPr>
          <p:cNvPr id="10" name="TextBox 9"/>
          <p:cNvSpPr txBox="1"/>
          <p:nvPr/>
        </p:nvSpPr>
        <p:spPr>
          <a:xfrm>
            <a:off x="7996014" y="2319762"/>
            <a:ext cx="3209011" cy="1200329"/>
          </a:xfrm>
          <a:prstGeom prst="rect">
            <a:avLst/>
          </a:prstGeom>
          <a:noFill/>
          <a:ln w="25400">
            <a:solidFill>
              <a:schemeClr val="accent1">
                <a:shade val="50000"/>
              </a:schemeClr>
            </a:solidFill>
          </a:ln>
        </p:spPr>
        <p:txBody>
          <a:bodyPr wrap="square" rtlCol="0">
            <a:spAutoFit/>
          </a:bodyPr>
          <a:lstStyle/>
          <a:p>
            <a:pPr algn="ctr"/>
            <a:r>
              <a:rPr lang="en-US" b="1" dirty="0" smtClean="0"/>
              <a:t>pjdfInternalLcdILI9341.c</a:t>
            </a:r>
          </a:p>
          <a:p>
            <a:r>
              <a:rPr lang="en-US" dirty="0" smtClean="0"/>
              <a:t>Developer implementation of </a:t>
            </a:r>
          </a:p>
          <a:p>
            <a:r>
              <a:rPr lang="en-US" dirty="0" smtClean="0"/>
              <a:t>pjdfInternal.h for the LCD hardware</a:t>
            </a:r>
          </a:p>
        </p:txBody>
      </p:sp>
      <p:sp>
        <p:nvSpPr>
          <p:cNvPr id="11" name="TextBox 10"/>
          <p:cNvSpPr txBox="1"/>
          <p:nvPr/>
        </p:nvSpPr>
        <p:spPr>
          <a:xfrm>
            <a:off x="7996014" y="3725095"/>
            <a:ext cx="3209011" cy="1200329"/>
          </a:xfrm>
          <a:prstGeom prst="rect">
            <a:avLst/>
          </a:prstGeom>
          <a:noFill/>
          <a:ln w="25400">
            <a:solidFill>
              <a:schemeClr val="accent1">
                <a:shade val="50000"/>
              </a:schemeClr>
            </a:solidFill>
          </a:ln>
        </p:spPr>
        <p:txBody>
          <a:bodyPr wrap="square" rtlCol="0">
            <a:spAutoFit/>
          </a:bodyPr>
          <a:lstStyle/>
          <a:p>
            <a:pPr algn="ctr"/>
            <a:r>
              <a:rPr lang="en-US" b="1" dirty="0" smtClean="0"/>
              <a:t>pjdfInternalMp3VS1053.c</a:t>
            </a:r>
          </a:p>
          <a:p>
            <a:r>
              <a:rPr lang="en-US" dirty="0" smtClean="0"/>
              <a:t>Developer implementation of </a:t>
            </a:r>
          </a:p>
          <a:p>
            <a:r>
              <a:rPr lang="en-US" dirty="0" smtClean="0"/>
              <a:t>pjdfInternal.h for the MP3 hardware</a:t>
            </a:r>
          </a:p>
        </p:txBody>
      </p:sp>
      <p:sp>
        <p:nvSpPr>
          <p:cNvPr id="12" name="TextBox 11"/>
          <p:cNvSpPr txBox="1"/>
          <p:nvPr/>
        </p:nvSpPr>
        <p:spPr>
          <a:xfrm>
            <a:off x="7996014" y="5070807"/>
            <a:ext cx="3209011" cy="1200329"/>
          </a:xfrm>
          <a:prstGeom prst="rect">
            <a:avLst/>
          </a:prstGeom>
          <a:noFill/>
          <a:ln w="25400">
            <a:solidFill>
              <a:schemeClr val="accent1">
                <a:shade val="50000"/>
              </a:schemeClr>
            </a:solidFill>
          </a:ln>
        </p:spPr>
        <p:txBody>
          <a:bodyPr wrap="square" rtlCol="0">
            <a:spAutoFit/>
          </a:bodyPr>
          <a:lstStyle/>
          <a:p>
            <a:pPr algn="ctr"/>
            <a:r>
              <a:rPr lang="en-US" b="1" dirty="0" smtClean="0"/>
              <a:t>pjdfInternalSPI.c</a:t>
            </a:r>
          </a:p>
          <a:p>
            <a:r>
              <a:rPr lang="en-US" dirty="0" smtClean="0"/>
              <a:t>Developer implementation of </a:t>
            </a:r>
          </a:p>
          <a:p>
            <a:r>
              <a:rPr lang="en-US" dirty="0" smtClean="0"/>
              <a:t>pjdfInternal.h for the SPI hardware</a:t>
            </a:r>
          </a:p>
        </p:txBody>
      </p:sp>
      <p:cxnSp>
        <p:nvCxnSpPr>
          <p:cNvPr id="14" name="Elbow Connector 13"/>
          <p:cNvCxnSpPr>
            <a:stCxn id="6" idx="3"/>
          </p:cNvCxnSpPr>
          <p:nvPr/>
        </p:nvCxnSpPr>
        <p:spPr>
          <a:xfrm>
            <a:off x="2396042" y="1786966"/>
            <a:ext cx="347158" cy="647617"/>
          </a:xfrm>
          <a:prstGeom prst="bentConnector2">
            <a:avLst/>
          </a:prstGeom>
          <a:ln w="53975">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754746" y="3357913"/>
            <a:ext cx="3526971" cy="646331"/>
          </a:xfrm>
          <a:prstGeom prst="rect">
            <a:avLst/>
          </a:prstGeom>
          <a:noFill/>
          <a:ln w="25400">
            <a:solidFill>
              <a:schemeClr val="accent1">
                <a:shade val="50000"/>
              </a:schemeClr>
            </a:solidFill>
          </a:ln>
        </p:spPr>
        <p:txBody>
          <a:bodyPr wrap="square" rtlCol="0">
            <a:spAutoFit/>
          </a:bodyPr>
          <a:lstStyle/>
          <a:p>
            <a:r>
              <a:rPr lang="en-US" b="1" dirty="0" smtClean="0"/>
              <a:t>pjdfCtrlLcdILI9341.h</a:t>
            </a:r>
          </a:p>
          <a:p>
            <a:r>
              <a:rPr lang="en-US" dirty="0" smtClean="0"/>
              <a:t>Public Ioctl definitions for the LCD </a:t>
            </a:r>
            <a:endParaRPr lang="en-US" dirty="0"/>
          </a:p>
        </p:txBody>
      </p:sp>
      <p:sp>
        <p:nvSpPr>
          <p:cNvPr id="17" name="TextBox 16"/>
          <p:cNvSpPr txBox="1"/>
          <p:nvPr/>
        </p:nvSpPr>
        <p:spPr>
          <a:xfrm>
            <a:off x="754745" y="4004244"/>
            <a:ext cx="3526971" cy="923330"/>
          </a:xfrm>
          <a:prstGeom prst="rect">
            <a:avLst/>
          </a:prstGeom>
          <a:noFill/>
          <a:ln w="25400">
            <a:solidFill>
              <a:schemeClr val="accent1">
                <a:shade val="50000"/>
              </a:schemeClr>
            </a:solidFill>
          </a:ln>
        </p:spPr>
        <p:txBody>
          <a:bodyPr wrap="square" rtlCol="0">
            <a:spAutoFit/>
          </a:bodyPr>
          <a:lstStyle/>
          <a:p>
            <a:r>
              <a:rPr lang="en-US" b="1" dirty="0" smtClean="0"/>
              <a:t>pjdfCtrlMp3VS1053.h</a:t>
            </a:r>
          </a:p>
          <a:p>
            <a:r>
              <a:rPr lang="en-US" dirty="0" smtClean="0"/>
              <a:t>Public Ioctl definitions for the MP3 decoder</a:t>
            </a:r>
            <a:endParaRPr lang="en-US" dirty="0"/>
          </a:p>
        </p:txBody>
      </p:sp>
      <p:sp>
        <p:nvSpPr>
          <p:cNvPr id="18" name="TextBox 17"/>
          <p:cNvSpPr txBox="1"/>
          <p:nvPr/>
        </p:nvSpPr>
        <p:spPr>
          <a:xfrm>
            <a:off x="754745" y="4926209"/>
            <a:ext cx="3526971" cy="923330"/>
          </a:xfrm>
          <a:prstGeom prst="rect">
            <a:avLst/>
          </a:prstGeom>
          <a:noFill/>
          <a:ln w="25400">
            <a:solidFill>
              <a:schemeClr val="accent1">
                <a:shade val="50000"/>
              </a:schemeClr>
            </a:solidFill>
          </a:ln>
        </p:spPr>
        <p:txBody>
          <a:bodyPr wrap="square" rtlCol="0">
            <a:spAutoFit/>
          </a:bodyPr>
          <a:lstStyle/>
          <a:p>
            <a:r>
              <a:rPr lang="en-US" b="1" dirty="0" smtClean="0"/>
              <a:t>pjdfCtrlSpi.h</a:t>
            </a:r>
          </a:p>
          <a:p>
            <a:r>
              <a:rPr lang="en-US" dirty="0" smtClean="0"/>
              <a:t>Public Ioctl definitions for the SPI hardware</a:t>
            </a:r>
            <a:endParaRPr lang="en-US" dirty="0"/>
          </a:p>
        </p:txBody>
      </p:sp>
      <p:sp>
        <p:nvSpPr>
          <p:cNvPr id="42" name="TextBox 41"/>
          <p:cNvSpPr txBox="1"/>
          <p:nvPr/>
        </p:nvSpPr>
        <p:spPr>
          <a:xfrm>
            <a:off x="4672603" y="2432606"/>
            <a:ext cx="2066024" cy="923330"/>
          </a:xfrm>
          <a:prstGeom prst="rect">
            <a:avLst/>
          </a:prstGeom>
          <a:noFill/>
          <a:ln w="25400">
            <a:solidFill>
              <a:schemeClr val="accent1">
                <a:shade val="50000"/>
              </a:schemeClr>
            </a:solidFill>
          </a:ln>
        </p:spPr>
        <p:txBody>
          <a:bodyPr wrap="square" rtlCol="0">
            <a:spAutoFit/>
          </a:bodyPr>
          <a:lstStyle/>
          <a:p>
            <a:r>
              <a:rPr lang="en-US" b="1" dirty="0" smtClean="0"/>
              <a:t>pjdf.c</a:t>
            </a:r>
          </a:p>
          <a:p>
            <a:r>
              <a:rPr lang="en-US" dirty="0" smtClean="0"/>
              <a:t>Implements pjdf.h</a:t>
            </a:r>
          </a:p>
          <a:p>
            <a:endParaRPr lang="en-US" dirty="0"/>
          </a:p>
        </p:txBody>
      </p:sp>
      <p:cxnSp>
        <p:nvCxnSpPr>
          <p:cNvPr id="43" name="Elbow Connector 42"/>
          <p:cNvCxnSpPr>
            <a:stCxn id="7" idx="3"/>
            <a:endCxn id="42" idx="1"/>
          </p:cNvCxnSpPr>
          <p:nvPr/>
        </p:nvCxnSpPr>
        <p:spPr>
          <a:xfrm flipV="1">
            <a:off x="4281717" y="2894271"/>
            <a:ext cx="390886" cy="3342"/>
          </a:xfrm>
          <a:prstGeom prst="bentConnector3">
            <a:avLst>
              <a:gd name="adj1" fmla="val 50000"/>
            </a:avLst>
          </a:prstGeom>
          <a:ln w="53975">
            <a:tailEnd type="triangle"/>
          </a:ln>
        </p:spPr>
        <p:style>
          <a:lnRef idx="1">
            <a:schemeClr val="accent1"/>
          </a:lnRef>
          <a:fillRef idx="0">
            <a:schemeClr val="accent1"/>
          </a:fillRef>
          <a:effectRef idx="0">
            <a:schemeClr val="accent1"/>
          </a:effectRef>
          <a:fontRef idx="minor">
            <a:schemeClr val="tx1"/>
          </a:fontRef>
        </p:style>
      </p:cxnSp>
      <p:cxnSp>
        <p:nvCxnSpPr>
          <p:cNvPr id="46" name="Elbow Connector 45"/>
          <p:cNvCxnSpPr/>
          <p:nvPr/>
        </p:nvCxnSpPr>
        <p:spPr>
          <a:xfrm rot="16200000" flipH="1">
            <a:off x="6491454" y="3149345"/>
            <a:ext cx="830246" cy="322828"/>
          </a:xfrm>
          <a:prstGeom prst="bentConnector3">
            <a:avLst>
              <a:gd name="adj1" fmla="val 2799"/>
            </a:avLst>
          </a:prstGeom>
          <a:ln w="53975">
            <a:tailEnd type="triangle"/>
          </a:ln>
        </p:spPr>
        <p:style>
          <a:lnRef idx="1">
            <a:schemeClr val="accent1"/>
          </a:lnRef>
          <a:fillRef idx="0">
            <a:schemeClr val="accent1"/>
          </a:fillRef>
          <a:effectRef idx="0">
            <a:schemeClr val="accent1"/>
          </a:effectRef>
          <a:fontRef idx="minor">
            <a:schemeClr val="tx1"/>
          </a:fontRef>
        </p:style>
      </p:cxnSp>
      <p:cxnSp>
        <p:nvCxnSpPr>
          <p:cNvPr id="51" name="Elbow Connector 50"/>
          <p:cNvCxnSpPr>
            <a:stCxn id="9" idx="3"/>
            <a:endCxn id="10" idx="1"/>
          </p:cNvCxnSpPr>
          <p:nvPr/>
        </p:nvCxnSpPr>
        <p:spPr>
          <a:xfrm flipV="1">
            <a:off x="7425945" y="2919927"/>
            <a:ext cx="570069" cy="1406118"/>
          </a:xfrm>
          <a:prstGeom prst="bentConnector3">
            <a:avLst>
              <a:gd name="adj1" fmla="val 50000"/>
            </a:avLst>
          </a:prstGeom>
          <a:ln w="53975">
            <a:tailEnd type="triangle"/>
          </a:ln>
        </p:spPr>
        <p:style>
          <a:lnRef idx="1">
            <a:schemeClr val="accent1"/>
          </a:lnRef>
          <a:fillRef idx="0">
            <a:schemeClr val="accent1"/>
          </a:fillRef>
          <a:effectRef idx="0">
            <a:schemeClr val="accent1"/>
          </a:effectRef>
          <a:fontRef idx="minor">
            <a:schemeClr val="tx1"/>
          </a:fontRef>
        </p:style>
      </p:cxnSp>
      <p:cxnSp>
        <p:nvCxnSpPr>
          <p:cNvPr id="54" name="Elbow Connector 53"/>
          <p:cNvCxnSpPr>
            <a:stCxn id="9" idx="3"/>
            <a:endCxn id="11" idx="1"/>
          </p:cNvCxnSpPr>
          <p:nvPr/>
        </p:nvCxnSpPr>
        <p:spPr>
          <a:xfrm flipV="1">
            <a:off x="7425945" y="4325260"/>
            <a:ext cx="570069" cy="785"/>
          </a:xfrm>
          <a:prstGeom prst="bentConnector3">
            <a:avLst>
              <a:gd name="adj1" fmla="val 50000"/>
            </a:avLst>
          </a:prstGeom>
          <a:ln w="53975">
            <a:tailEnd type="triangle"/>
          </a:ln>
        </p:spPr>
        <p:style>
          <a:lnRef idx="1">
            <a:schemeClr val="accent1"/>
          </a:lnRef>
          <a:fillRef idx="0">
            <a:schemeClr val="accent1"/>
          </a:fillRef>
          <a:effectRef idx="0">
            <a:schemeClr val="accent1"/>
          </a:effectRef>
          <a:fontRef idx="minor">
            <a:schemeClr val="tx1"/>
          </a:fontRef>
        </p:style>
      </p:cxnSp>
      <p:cxnSp>
        <p:nvCxnSpPr>
          <p:cNvPr id="57" name="Elbow Connector 56"/>
          <p:cNvCxnSpPr>
            <a:stCxn id="9" idx="3"/>
            <a:endCxn id="12" idx="1"/>
          </p:cNvCxnSpPr>
          <p:nvPr/>
        </p:nvCxnSpPr>
        <p:spPr>
          <a:xfrm>
            <a:off x="7425945" y="4326045"/>
            <a:ext cx="570069" cy="1344927"/>
          </a:xfrm>
          <a:prstGeom prst="bentConnector3">
            <a:avLst>
              <a:gd name="adj1" fmla="val 50000"/>
            </a:avLst>
          </a:prstGeom>
          <a:ln w="53975">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3947249" y="1316404"/>
            <a:ext cx="5907951" cy="523220"/>
          </a:xfrm>
          <a:prstGeom prst="rect">
            <a:avLst/>
          </a:prstGeom>
          <a:noFill/>
        </p:spPr>
        <p:txBody>
          <a:bodyPr wrap="square" rtlCol="0">
            <a:spAutoFit/>
          </a:bodyPr>
          <a:lstStyle/>
          <a:p>
            <a:r>
              <a:rPr lang="en-US" sz="2800" b="1" dirty="0" smtClean="0"/>
              <a:t>PJFD source code organization</a:t>
            </a:r>
          </a:p>
        </p:txBody>
      </p:sp>
    </p:spTree>
    <p:extLst>
      <p:ext uri="{BB962C8B-B14F-4D97-AF65-F5344CB8AC3E}">
        <p14:creationId xmlns:p14="http://schemas.microsoft.com/office/powerpoint/2010/main" val="1041899067"/>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MP3Player Device Drivers</a:t>
            </a:r>
          </a:p>
        </p:txBody>
      </p:sp>
      <p:sp>
        <p:nvSpPr>
          <p:cNvPr id="3" name="Content Placeholder 2"/>
          <p:cNvSpPr>
            <a:spLocks noGrp="1"/>
          </p:cNvSpPr>
          <p:nvPr>
            <p:ph idx="1"/>
          </p:nvPr>
        </p:nvSpPr>
        <p:spPr/>
        <p:txBody>
          <a:bodyPr/>
          <a:lstStyle/>
          <a:p>
            <a:pPr marL="0" indent="0">
              <a:buNone/>
            </a:pPr>
            <a:r>
              <a:rPr lang="en-US" b="1" dirty="0" smtClean="0"/>
              <a:t>Adding a new driver</a:t>
            </a:r>
          </a:p>
          <a:p>
            <a:pPr marL="0" indent="0">
              <a:buNone/>
            </a:pPr>
            <a:endParaRPr lang="en-US" dirty="0"/>
          </a:p>
        </p:txBody>
      </p:sp>
      <p:sp>
        <p:nvSpPr>
          <p:cNvPr id="4" name="Slide Number Placeholder 3"/>
          <p:cNvSpPr>
            <a:spLocks noGrp="1"/>
          </p:cNvSpPr>
          <p:nvPr>
            <p:ph type="sldNum" sz="quarter" idx="12"/>
          </p:nvPr>
        </p:nvSpPr>
        <p:spPr/>
        <p:txBody>
          <a:bodyPr/>
          <a:lstStyle/>
          <a:p>
            <a:fld id="{F9E463A4-CC55-4EB3-8549-8876C08BF813}" type="slidenum">
              <a:rPr lang="en-US" smtClean="0"/>
              <a:t>65</a:t>
            </a:fld>
            <a:endParaRPr lang="en-US" dirty="0"/>
          </a:p>
        </p:txBody>
      </p:sp>
    </p:spTree>
    <p:extLst>
      <p:ext uri="{BB962C8B-B14F-4D97-AF65-F5344CB8AC3E}">
        <p14:creationId xmlns:p14="http://schemas.microsoft.com/office/powerpoint/2010/main" val="3519775589"/>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62891"/>
          </a:xfrm>
        </p:spPr>
        <p:txBody>
          <a:bodyPr/>
          <a:lstStyle/>
          <a:p>
            <a:r>
              <a:rPr lang="en-US" dirty="0"/>
              <a:t>MP3Player Device Drivers</a:t>
            </a:r>
          </a:p>
        </p:txBody>
      </p:sp>
      <p:sp>
        <p:nvSpPr>
          <p:cNvPr id="4" name="Slide Number Placeholder 3"/>
          <p:cNvSpPr>
            <a:spLocks noGrp="1"/>
          </p:cNvSpPr>
          <p:nvPr>
            <p:ph type="sldNum" sz="quarter" idx="12"/>
          </p:nvPr>
        </p:nvSpPr>
        <p:spPr/>
        <p:txBody>
          <a:bodyPr/>
          <a:lstStyle/>
          <a:p>
            <a:fld id="{F9E463A4-CC55-4EB3-8549-8876C08BF813}" type="slidenum">
              <a:rPr lang="en-US" smtClean="0"/>
              <a:t>66</a:t>
            </a:fld>
            <a:endParaRPr lang="en-US" dirty="0"/>
          </a:p>
        </p:txBody>
      </p:sp>
      <p:sp>
        <p:nvSpPr>
          <p:cNvPr id="5" name="TextBox 4"/>
          <p:cNvSpPr txBox="1"/>
          <p:nvPr/>
        </p:nvSpPr>
        <p:spPr>
          <a:xfrm>
            <a:off x="838200" y="1428016"/>
            <a:ext cx="9234714" cy="4893647"/>
          </a:xfrm>
          <a:prstGeom prst="rect">
            <a:avLst/>
          </a:prstGeom>
          <a:noFill/>
        </p:spPr>
        <p:txBody>
          <a:bodyPr wrap="square" rtlCol="0">
            <a:spAutoFit/>
          </a:bodyPr>
          <a:lstStyle/>
          <a:p>
            <a:r>
              <a:rPr lang="en-US" sz="2400" b="1" dirty="0" smtClean="0"/>
              <a:t>Adding a new driver</a:t>
            </a:r>
          </a:p>
          <a:p>
            <a:endParaRPr lang="en-US" sz="2400" b="1" dirty="0" smtClean="0"/>
          </a:p>
          <a:p>
            <a:r>
              <a:rPr lang="en-US" sz="2400" b="1" dirty="0" smtClean="0"/>
              <a:t>pjdfInternal.h</a:t>
            </a:r>
            <a:endParaRPr lang="en-US" sz="2400" b="1" dirty="0"/>
          </a:p>
          <a:p>
            <a:pPr marL="342900" indent="-342900">
              <a:buFont typeface="Arial" panose="020B0604020202020204" pitchFamily="34" charset="0"/>
              <a:buChar char="•"/>
            </a:pPr>
            <a:r>
              <a:rPr lang="en-US" sz="2400" dirty="0" smtClean="0"/>
              <a:t>pjdfInternal.h is the interface to be implemented by device driver developers</a:t>
            </a:r>
          </a:p>
          <a:p>
            <a:pPr marL="342900" indent="-342900">
              <a:buFont typeface="Arial" panose="020B0604020202020204" pitchFamily="34" charset="0"/>
              <a:buChar char="•"/>
            </a:pPr>
            <a:r>
              <a:rPr lang="en-US" sz="2400" dirty="0" smtClean="0"/>
              <a:t>It consists of the 5 standard functions to implement per device:</a:t>
            </a:r>
          </a:p>
          <a:p>
            <a:pPr marL="800100" lvl="1" indent="-342900">
              <a:buFont typeface="Arial" panose="020B0604020202020204" pitchFamily="34" charset="0"/>
              <a:buChar char="•"/>
            </a:pPr>
            <a:r>
              <a:rPr lang="en-US" sz="2400" dirty="0" smtClean="0"/>
              <a:t>Open(), Close(), Read(), Write(), Ioctl()</a:t>
            </a:r>
          </a:p>
          <a:p>
            <a:pPr marL="342900" indent="-342900">
              <a:buFont typeface="Arial" panose="020B0604020202020204" pitchFamily="34" charset="0"/>
              <a:buChar char="•"/>
            </a:pPr>
            <a:r>
              <a:rPr lang="en-US" sz="2400" dirty="0" smtClean="0"/>
              <a:t>And one additional function per device:</a:t>
            </a:r>
          </a:p>
          <a:p>
            <a:pPr marL="800100" lvl="1" indent="-342900">
              <a:buFont typeface="Arial" panose="020B0604020202020204" pitchFamily="34" charset="0"/>
              <a:buChar char="•"/>
            </a:pPr>
            <a:r>
              <a:rPr lang="en-US" sz="2400" b="1" dirty="0" smtClean="0"/>
              <a:t>Init()</a:t>
            </a:r>
            <a:r>
              <a:rPr lang="en-US" sz="2400" dirty="0" smtClean="0"/>
              <a:t>: function for initializing the device before it is exposed to applications i.e. before multitasking begins</a:t>
            </a:r>
          </a:p>
          <a:p>
            <a:pPr marL="800100" lvl="1" indent="-342900">
              <a:buFont typeface="Arial" panose="020B0604020202020204" pitchFamily="34" charset="0"/>
              <a:buChar char="•"/>
            </a:pPr>
            <a:r>
              <a:rPr lang="en-US" sz="2400" dirty="0" smtClean="0"/>
              <a:t>To make this work, function InitPjdf() is provided by the framework and is called before multitasking begins. It calls the Init() function for each PJDF driver.</a:t>
            </a:r>
          </a:p>
        </p:txBody>
      </p:sp>
    </p:spTree>
    <p:extLst>
      <p:ext uri="{BB962C8B-B14F-4D97-AF65-F5344CB8AC3E}">
        <p14:creationId xmlns:p14="http://schemas.microsoft.com/office/powerpoint/2010/main" val="3705239507"/>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62891"/>
          </a:xfrm>
        </p:spPr>
        <p:txBody>
          <a:bodyPr/>
          <a:lstStyle/>
          <a:p>
            <a:r>
              <a:rPr lang="en-US" dirty="0"/>
              <a:t>MP3Player Device Drivers</a:t>
            </a:r>
          </a:p>
        </p:txBody>
      </p:sp>
      <p:sp>
        <p:nvSpPr>
          <p:cNvPr id="4" name="Slide Number Placeholder 3"/>
          <p:cNvSpPr>
            <a:spLocks noGrp="1"/>
          </p:cNvSpPr>
          <p:nvPr>
            <p:ph type="sldNum" sz="quarter" idx="12"/>
          </p:nvPr>
        </p:nvSpPr>
        <p:spPr/>
        <p:txBody>
          <a:bodyPr/>
          <a:lstStyle/>
          <a:p>
            <a:fld id="{F9E463A4-CC55-4EB3-8549-8876C08BF813}" type="slidenum">
              <a:rPr lang="en-US" smtClean="0"/>
              <a:t>67</a:t>
            </a:fld>
            <a:endParaRPr lang="en-US" dirty="0"/>
          </a:p>
        </p:txBody>
      </p:sp>
      <p:sp>
        <p:nvSpPr>
          <p:cNvPr id="5" name="TextBox 4"/>
          <p:cNvSpPr txBox="1"/>
          <p:nvPr/>
        </p:nvSpPr>
        <p:spPr>
          <a:xfrm>
            <a:off x="838200" y="1428016"/>
            <a:ext cx="9234714" cy="3046988"/>
          </a:xfrm>
          <a:prstGeom prst="rect">
            <a:avLst/>
          </a:prstGeom>
          <a:noFill/>
        </p:spPr>
        <p:txBody>
          <a:bodyPr wrap="square" rtlCol="0">
            <a:spAutoFit/>
          </a:bodyPr>
          <a:lstStyle/>
          <a:p>
            <a:r>
              <a:rPr lang="en-US" sz="2400" b="1" dirty="0" smtClean="0"/>
              <a:t>Adding the touch driver to the PJDF framework</a:t>
            </a:r>
          </a:p>
          <a:p>
            <a:pPr marL="342900" indent="-342900">
              <a:buFont typeface="Arial" panose="020B0604020202020204" pitchFamily="34" charset="0"/>
              <a:buChar char="•"/>
            </a:pPr>
            <a:r>
              <a:rPr lang="en-US" sz="2400" dirty="0" smtClean="0"/>
              <a:t>This driver should be simpler to add than the MP3 or LCD drivers</a:t>
            </a:r>
          </a:p>
          <a:p>
            <a:pPr marL="342900" indent="-342900">
              <a:buFont typeface="Arial" panose="020B0604020202020204" pitchFamily="34" charset="0"/>
              <a:buChar char="•"/>
            </a:pPr>
            <a:r>
              <a:rPr lang="en-US" sz="2400" dirty="0" smtClean="0"/>
              <a:t>The touch controller does not use SPI, instead it uses I2C</a:t>
            </a:r>
          </a:p>
          <a:p>
            <a:pPr marL="342900" indent="-342900">
              <a:buFont typeface="Arial" panose="020B0604020202020204" pitchFamily="34" charset="0"/>
              <a:buChar char="•"/>
            </a:pPr>
            <a:r>
              <a:rPr lang="en-US" sz="2400" dirty="0" smtClean="0"/>
              <a:t>Currently, the MP3Player starter app directly calls BSP functions when it wants to read or write to the I2C bus.</a:t>
            </a:r>
          </a:p>
          <a:p>
            <a:pPr marL="342900" indent="-342900">
              <a:buFont typeface="Arial" panose="020B0604020202020204" pitchFamily="34" charset="0"/>
              <a:buChar char="•"/>
            </a:pPr>
            <a:r>
              <a:rPr lang="en-US" sz="2400" dirty="0" smtClean="0"/>
              <a:t>Your job will be to replace those direct BSP calls with calls to Open(), Close(), Read(), Write() and Ioctl() as necessary. Of course you will need to implement those functions as well.</a:t>
            </a:r>
          </a:p>
        </p:txBody>
      </p:sp>
    </p:spTree>
    <p:extLst>
      <p:ext uri="{BB962C8B-B14F-4D97-AF65-F5344CB8AC3E}">
        <p14:creationId xmlns:p14="http://schemas.microsoft.com/office/powerpoint/2010/main" val="3029337791"/>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62891"/>
          </a:xfrm>
        </p:spPr>
        <p:txBody>
          <a:bodyPr/>
          <a:lstStyle/>
          <a:p>
            <a:r>
              <a:rPr lang="en-US" dirty="0"/>
              <a:t>MP3Player Device Drivers</a:t>
            </a:r>
          </a:p>
        </p:txBody>
      </p:sp>
      <p:sp>
        <p:nvSpPr>
          <p:cNvPr id="4" name="Slide Number Placeholder 3"/>
          <p:cNvSpPr>
            <a:spLocks noGrp="1"/>
          </p:cNvSpPr>
          <p:nvPr>
            <p:ph type="sldNum" sz="quarter" idx="12"/>
          </p:nvPr>
        </p:nvSpPr>
        <p:spPr/>
        <p:txBody>
          <a:bodyPr/>
          <a:lstStyle/>
          <a:p>
            <a:fld id="{F9E463A4-CC55-4EB3-8549-8876C08BF813}" type="slidenum">
              <a:rPr lang="en-US" smtClean="0"/>
              <a:t>68</a:t>
            </a:fld>
            <a:endParaRPr lang="en-US" dirty="0"/>
          </a:p>
        </p:txBody>
      </p:sp>
      <p:sp>
        <p:nvSpPr>
          <p:cNvPr id="5" name="TextBox 4"/>
          <p:cNvSpPr txBox="1"/>
          <p:nvPr/>
        </p:nvSpPr>
        <p:spPr>
          <a:xfrm>
            <a:off x="838200" y="1428016"/>
            <a:ext cx="9234714" cy="2677656"/>
          </a:xfrm>
          <a:prstGeom prst="rect">
            <a:avLst/>
          </a:prstGeom>
          <a:noFill/>
        </p:spPr>
        <p:txBody>
          <a:bodyPr wrap="square" rtlCol="0">
            <a:spAutoFit/>
          </a:bodyPr>
          <a:lstStyle/>
          <a:p>
            <a:r>
              <a:rPr lang="en-US" sz="2400" b="1" dirty="0" smtClean="0"/>
              <a:t>Steps to add the I2C driver to the PJDF framework</a:t>
            </a:r>
          </a:p>
          <a:p>
            <a:endParaRPr lang="en-US" sz="2400" b="1" dirty="0" smtClean="0"/>
          </a:p>
          <a:p>
            <a:pPr marL="342900" indent="-342900">
              <a:buFont typeface="Arial" panose="020B0604020202020204" pitchFamily="34" charset="0"/>
              <a:buChar char="•"/>
            </a:pPr>
            <a:r>
              <a:rPr lang="en-US" sz="2400" dirty="0" smtClean="0"/>
              <a:t>Start in pjdf.h</a:t>
            </a:r>
          </a:p>
          <a:p>
            <a:pPr marL="800100" lvl="1" indent="-342900">
              <a:buFont typeface="Arial" panose="020B0604020202020204" pitchFamily="34" charset="0"/>
              <a:buChar char="•"/>
            </a:pPr>
            <a:r>
              <a:rPr lang="en-US" sz="2400" dirty="0" smtClean="0"/>
              <a:t>Observe the “TODO LIST” for developers</a:t>
            </a:r>
          </a:p>
          <a:p>
            <a:pPr marL="800100" lvl="1" indent="-342900">
              <a:buFont typeface="Arial" panose="020B0604020202020204" pitchFamily="34" charset="0"/>
              <a:buChar char="•"/>
            </a:pPr>
            <a:r>
              <a:rPr lang="en-US" sz="2400" dirty="0" smtClean="0"/>
              <a:t>Add the new driver ID: </a:t>
            </a:r>
          </a:p>
          <a:p>
            <a:pPr marL="1257300" lvl="2" indent="-342900">
              <a:buFont typeface="Arial" panose="020B0604020202020204" pitchFamily="34" charset="0"/>
              <a:buChar char="•"/>
            </a:pPr>
            <a:r>
              <a:rPr lang="en-US" sz="2400" dirty="0"/>
              <a:t>#define PJDF_DEVICE_ID_I2C1   "/dev/sd_I2C1</a:t>
            </a:r>
            <a:r>
              <a:rPr lang="en-US" sz="2400" dirty="0" smtClean="0"/>
              <a:t>"</a:t>
            </a:r>
          </a:p>
          <a:p>
            <a:pPr marL="800100" lvl="1" indent="-342900">
              <a:buFont typeface="Arial" panose="020B0604020202020204" pitchFamily="34" charset="0"/>
              <a:buChar char="•"/>
            </a:pPr>
            <a:r>
              <a:rPr lang="en-US" sz="2400" dirty="0" smtClean="0"/>
              <a:t>etc – see the TODO LIST</a:t>
            </a:r>
          </a:p>
        </p:txBody>
      </p:sp>
    </p:spTree>
    <p:extLst>
      <p:ext uri="{BB962C8B-B14F-4D97-AF65-F5344CB8AC3E}">
        <p14:creationId xmlns:p14="http://schemas.microsoft.com/office/powerpoint/2010/main" val="123329992"/>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Assignment 5</a:t>
            </a:r>
            <a:endParaRPr lang="en-US" dirty="0"/>
          </a:p>
        </p:txBody>
      </p:sp>
      <p:sp>
        <p:nvSpPr>
          <p:cNvPr id="3" name="Content Placeholder 2"/>
          <p:cNvSpPr>
            <a:spLocks noGrp="1"/>
          </p:cNvSpPr>
          <p:nvPr>
            <p:ph idx="1"/>
          </p:nvPr>
        </p:nvSpPr>
        <p:spPr/>
        <p:txBody>
          <a:bodyPr/>
          <a:lstStyle/>
          <a:p>
            <a:r>
              <a:rPr lang="en-US" dirty="0" smtClean="0"/>
              <a:t>Touch Driver</a:t>
            </a:r>
            <a:endParaRPr lang="en-US" dirty="0"/>
          </a:p>
        </p:txBody>
      </p:sp>
      <p:sp>
        <p:nvSpPr>
          <p:cNvPr id="4" name="Slide Number Placeholder 3"/>
          <p:cNvSpPr>
            <a:spLocks noGrp="1"/>
          </p:cNvSpPr>
          <p:nvPr>
            <p:ph type="sldNum" sz="quarter" idx="12"/>
          </p:nvPr>
        </p:nvSpPr>
        <p:spPr/>
        <p:txBody>
          <a:bodyPr/>
          <a:lstStyle/>
          <a:p>
            <a:fld id="{F9E463A4-CC55-4EB3-8549-8876C08BF813}" type="slidenum">
              <a:rPr lang="en-US" smtClean="0"/>
              <a:t>69</a:t>
            </a:fld>
            <a:endParaRPr lang="en-US" dirty="0"/>
          </a:p>
        </p:txBody>
      </p:sp>
    </p:spTree>
    <p:extLst>
      <p:ext uri="{BB962C8B-B14F-4D97-AF65-F5344CB8AC3E}">
        <p14:creationId xmlns:p14="http://schemas.microsoft.com/office/powerpoint/2010/main" val="413424065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SPI – Serial Peripheral Interface</a:t>
            </a:r>
            <a:endParaRPr lang="en-US" dirty="0"/>
          </a:p>
        </p:txBody>
      </p:sp>
      <p:sp>
        <p:nvSpPr>
          <p:cNvPr id="4" name="Slide Number Placeholder 3"/>
          <p:cNvSpPr>
            <a:spLocks noGrp="1"/>
          </p:cNvSpPr>
          <p:nvPr>
            <p:ph type="sldNum" sz="quarter" idx="12"/>
          </p:nvPr>
        </p:nvSpPr>
        <p:spPr/>
        <p:txBody>
          <a:bodyPr/>
          <a:lstStyle/>
          <a:p>
            <a:fld id="{F9E463A4-CC55-4EB3-8549-8876C08BF813}" type="slidenum">
              <a:rPr lang="en-US" smtClean="0"/>
              <a:t>7</a:t>
            </a:fld>
            <a:endParaRPr lang="en-US" dirty="0"/>
          </a:p>
        </p:txBody>
      </p:sp>
      <p:sp>
        <p:nvSpPr>
          <p:cNvPr id="6" name="TextBox 5"/>
          <p:cNvSpPr txBox="1"/>
          <p:nvPr/>
        </p:nvSpPr>
        <p:spPr>
          <a:xfrm>
            <a:off x="838200" y="1690688"/>
            <a:ext cx="4155831" cy="5016758"/>
          </a:xfrm>
          <a:prstGeom prst="rect">
            <a:avLst/>
          </a:prstGeom>
          <a:noFill/>
        </p:spPr>
        <p:txBody>
          <a:bodyPr wrap="square" rtlCol="0">
            <a:spAutoFit/>
          </a:bodyPr>
          <a:lstStyle/>
          <a:p>
            <a:pPr marL="285750" indent="-285750">
              <a:buFont typeface="Arial" panose="020B0604020202020204" pitchFamily="34" charset="0"/>
              <a:buChar char="•"/>
            </a:pPr>
            <a:r>
              <a:rPr lang="en-US" sz="2000" dirty="0"/>
              <a:t>Developed by </a:t>
            </a:r>
            <a:r>
              <a:rPr lang="en-US" sz="2000" dirty="0" smtClean="0"/>
              <a:t>Motorola (1980s)</a:t>
            </a:r>
            <a:endParaRPr lang="en-US" sz="2000" dirty="0"/>
          </a:p>
          <a:p>
            <a:pPr marL="285750" indent="-285750">
              <a:buFont typeface="Arial" panose="020B0604020202020204" pitchFamily="34" charset="0"/>
              <a:buChar char="•"/>
            </a:pPr>
            <a:r>
              <a:rPr lang="en-US" sz="2000" dirty="0" smtClean="0"/>
              <a:t>A four-wire serial bus</a:t>
            </a:r>
          </a:p>
          <a:p>
            <a:pPr marL="285750" indent="-285750">
              <a:buFont typeface="Arial" panose="020B0604020202020204" pitchFamily="34" charset="0"/>
              <a:buChar char="•"/>
            </a:pPr>
            <a:r>
              <a:rPr lang="en-US" sz="2000" dirty="0" smtClean="0"/>
              <a:t>Synchronous serial communication – meaning bits are transmitted only on clock pulses</a:t>
            </a:r>
          </a:p>
          <a:p>
            <a:pPr marL="285750" indent="-285750">
              <a:buFont typeface="Arial" panose="020B0604020202020204" pitchFamily="34" charset="0"/>
              <a:buChar char="•"/>
            </a:pPr>
            <a:r>
              <a:rPr lang="en-US" sz="2000" dirty="0" smtClean="0"/>
              <a:t>De facto standard – meaning no official standard for usage</a:t>
            </a:r>
          </a:p>
          <a:p>
            <a:endParaRPr lang="en-US" sz="2000" dirty="0" smtClean="0"/>
          </a:p>
          <a:p>
            <a:pPr marL="342900" indent="-342900">
              <a:buFont typeface="Arial" panose="020B0604020202020204" pitchFamily="34" charset="0"/>
              <a:buChar char="•"/>
            </a:pPr>
            <a:r>
              <a:rPr lang="en-US" sz="2000" dirty="0"/>
              <a:t>SCLK : Serial Clock (output from master</a:t>
            </a:r>
            <a:r>
              <a:rPr lang="en-US" sz="2000" dirty="0" smtClean="0"/>
              <a:t>)</a:t>
            </a:r>
            <a:endParaRPr lang="en-US" sz="2000" dirty="0"/>
          </a:p>
          <a:p>
            <a:pPr marL="342900" indent="-342900">
              <a:buFont typeface="Arial" panose="020B0604020202020204" pitchFamily="34" charset="0"/>
              <a:buChar char="•"/>
            </a:pPr>
            <a:r>
              <a:rPr lang="en-US" sz="2000" dirty="0"/>
              <a:t>MOSI : Master Output, Slave Input (output from master</a:t>
            </a:r>
            <a:r>
              <a:rPr lang="en-US" sz="2000" dirty="0" smtClean="0"/>
              <a:t>)</a:t>
            </a:r>
            <a:endParaRPr lang="en-US" sz="2000" dirty="0"/>
          </a:p>
          <a:p>
            <a:pPr marL="342900" indent="-342900">
              <a:buFont typeface="Arial" panose="020B0604020202020204" pitchFamily="34" charset="0"/>
              <a:buChar char="•"/>
            </a:pPr>
            <a:r>
              <a:rPr lang="en-US" sz="2000" dirty="0"/>
              <a:t>MISO : Master Input, Slave Output (output from slave</a:t>
            </a:r>
            <a:r>
              <a:rPr lang="en-US" sz="2000" dirty="0" smtClean="0"/>
              <a:t>)</a:t>
            </a:r>
            <a:endParaRPr lang="en-US" sz="2000" dirty="0"/>
          </a:p>
          <a:p>
            <a:pPr marL="342900" indent="-342900">
              <a:buFont typeface="Arial" panose="020B0604020202020204" pitchFamily="34" charset="0"/>
              <a:buChar char="•"/>
            </a:pPr>
            <a:r>
              <a:rPr lang="en-US" sz="2000" dirty="0"/>
              <a:t>SS : Slave Select (active low, output from master</a:t>
            </a:r>
            <a:r>
              <a:rPr lang="en-US" sz="2000" dirty="0" smtClean="0"/>
              <a:t>)</a:t>
            </a:r>
            <a:endParaRPr lang="en-US" sz="2000" dirty="0">
              <a:effectLst/>
            </a:endParaRPr>
          </a:p>
        </p:txBody>
      </p:sp>
      <p:pic>
        <p:nvPicPr>
          <p:cNvPr id="9" name="Content Placeholder 8"/>
          <p:cNvPicPr>
            <a:picLocks noGrp="1" noChangeAspect="1"/>
          </p:cNvPicPr>
          <p:nvPr>
            <p:ph idx="1"/>
          </p:nvPr>
        </p:nvPicPr>
        <p:blipFill>
          <a:blip r:embed="rId2"/>
          <a:stretch>
            <a:fillRect/>
          </a:stretch>
        </p:blipFill>
        <p:spPr>
          <a:xfrm>
            <a:off x="5114630" y="2537737"/>
            <a:ext cx="5923966" cy="1707496"/>
          </a:xfrm>
          <a:prstGeom prst="rect">
            <a:avLst/>
          </a:prstGeom>
        </p:spPr>
      </p:pic>
      <p:sp>
        <p:nvSpPr>
          <p:cNvPr id="3" name="TextBox 2"/>
          <p:cNvSpPr txBox="1"/>
          <p:nvPr/>
        </p:nvSpPr>
        <p:spPr>
          <a:xfrm>
            <a:off x="6924907" y="5965902"/>
            <a:ext cx="2699650" cy="369332"/>
          </a:xfrm>
          <a:prstGeom prst="rect">
            <a:avLst/>
          </a:prstGeom>
          <a:noFill/>
        </p:spPr>
        <p:txBody>
          <a:bodyPr wrap="none" rtlCol="0">
            <a:spAutoFit/>
          </a:bodyPr>
          <a:lstStyle/>
          <a:p>
            <a:r>
              <a:rPr lang="en-US" dirty="0" smtClean="0"/>
              <a:t>Diagram source: Wikipedia</a:t>
            </a:r>
            <a:endParaRPr lang="en-US" dirty="0"/>
          </a:p>
        </p:txBody>
      </p:sp>
    </p:spTree>
    <p:extLst>
      <p:ext uri="{BB962C8B-B14F-4D97-AF65-F5344CB8AC3E}">
        <p14:creationId xmlns:p14="http://schemas.microsoft.com/office/powerpoint/2010/main" val="276457122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SPI – Serial Peripheral Interface</a:t>
            </a:r>
            <a:endParaRPr lang="en-US" dirty="0"/>
          </a:p>
        </p:txBody>
      </p:sp>
      <p:sp>
        <p:nvSpPr>
          <p:cNvPr id="4" name="Slide Number Placeholder 3"/>
          <p:cNvSpPr>
            <a:spLocks noGrp="1"/>
          </p:cNvSpPr>
          <p:nvPr>
            <p:ph type="sldNum" sz="quarter" idx="12"/>
          </p:nvPr>
        </p:nvSpPr>
        <p:spPr/>
        <p:txBody>
          <a:bodyPr/>
          <a:lstStyle/>
          <a:p>
            <a:fld id="{F9E463A4-CC55-4EB3-8549-8876C08BF813}" type="slidenum">
              <a:rPr lang="en-US" smtClean="0"/>
              <a:t>8</a:t>
            </a:fld>
            <a:endParaRPr lang="en-US" dirty="0"/>
          </a:p>
        </p:txBody>
      </p:sp>
      <p:sp>
        <p:nvSpPr>
          <p:cNvPr id="3" name="Content Placeholder 2"/>
          <p:cNvSpPr>
            <a:spLocks noGrp="1"/>
          </p:cNvSpPr>
          <p:nvPr>
            <p:ph idx="1"/>
          </p:nvPr>
        </p:nvSpPr>
        <p:spPr/>
        <p:txBody>
          <a:bodyPr>
            <a:normAutofit lnSpcReduction="10000"/>
          </a:bodyPr>
          <a:lstStyle/>
          <a:p>
            <a:r>
              <a:rPr lang="en-US" dirty="0" smtClean="0"/>
              <a:t>Full duplex communication</a:t>
            </a:r>
          </a:p>
          <a:p>
            <a:pPr lvl="1"/>
            <a:r>
              <a:rPr lang="en-US" dirty="0" smtClean="0"/>
              <a:t>1 bit of data is simultaneously shifted out from master to slave and slave to master on each clock pulse.</a:t>
            </a:r>
          </a:p>
          <a:p>
            <a:pPr lvl="1"/>
            <a:r>
              <a:rPr lang="en-US" dirty="0" smtClean="0"/>
              <a:t>Data moves from the master to the slave on the MOSI line</a:t>
            </a:r>
          </a:p>
          <a:p>
            <a:pPr lvl="1"/>
            <a:r>
              <a:rPr lang="en-US" dirty="0" smtClean="0"/>
              <a:t>Data moves from the slave to the master on the MISO line</a:t>
            </a:r>
          </a:p>
          <a:p>
            <a:pPr lvl="1"/>
            <a:r>
              <a:rPr lang="en-US" dirty="0" smtClean="0"/>
              <a:t>Allows for high speed data transfers determined by clock rate</a:t>
            </a:r>
          </a:p>
          <a:p>
            <a:r>
              <a:rPr lang="en-US" dirty="0" smtClean="0"/>
              <a:t>Master controls the clock which controls data transfer protocol</a:t>
            </a:r>
          </a:p>
          <a:p>
            <a:pPr lvl="1"/>
            <a:r>
              <a:rPr lang="en-US" dirty="0" smtClean="0"/>
              <a:t>When clock is not pulsing no data is exchanged</a:t>
            </a:r>
            <a:endParaRPr lang="en-US" dirty="0"/>
          </a:p>
          <a:p>
            <a:pPr lvl="1"/>
            <a:r>
              <a:rPr lang="en-US" dirty="0" smtClean="0"/>
              <a:t>2 parameters combined give 4 variations for data transfer</a:t>
            </a:r>
          </a:p>
          <a:p>
            <a:pPr lvl="2"/>
            <a:r>
              <a:rPr lang="en-US" dirty="0" smtClean="0"/>
              <a:t>CPOL – need to choose the clock-idle polarity, either high or low</a:t>
            </a:r>
          </a:p>
          <a:p>
            <a:pPr lvl="2"/>
            <a:r>
              <a:rPr lang="en-US" dirty="0" smtClean="0"/>
              <a:t>CPHA – need to choose clock phase when data  are captured – either rising or falling clock edge</a:t>
            </a:r>
          </a:p>
        </p:txBody>
      </p:sp>
    </p:spTree>
    <p:extLst>
      <p:ext uri="{BB962C8B-B14F-4D97-AF65-F5344CB8AC3E}">
        <p14:creationId xmlns:p14="http://schemas.microsoft.com/office/powerpoint/2010/main" val="42178576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SPI – Serial Peripheral Interface</a:t>
            </a:r>
          </a:p>
        </p:txBody>
      </p:sp>
      <p:sp>
        <p:nvSpPr>
          <p:cNvPr id="3" name="Slide Number Placeholder 2"/>
          <p:cNvSpPr>
            <a:spLocks noGrp="1"/>
          </p:cNvSpPr>
          <p:nvPr>
            <p:ph type="sldNum" sz="quarter" idx="12"/>
          </p:nvPr>
        </p:nvSpPr>
        <p:spPr/>
        <p:txBody>
          <a:bodyPr/>
          <a:lstStyle/>
          <a:p>
            <a:fld id="{F9E463A4-CC55-4EB3-8549-8876C08BF813}" type="slidenum">
              <a:rPr lang="en-US" smtClean="0"/>
              <a:t>9</a:t>
            </a:fld>
            <a:endParaRPr lang="en-US" dirty="0"/>
          </a:p>
        </p:txBody>
      </p:sp>
      <p:pic>
        <p:nvPicPr>
          <p:cNvPr id="4" name="Picture 3"/>
          <p:cNvPicPr>
            <a:picLocks noChangeAspect="1"/>
          </p:cNvPicPr>
          <p:nvPr/>
        </p:nvPicPr>
        <p:blipFill>
          <a:blip r:embed="rId2"/>
          <a:stretch>
            <a:fillRect/>
          </a:stretch>
        </p:blipFill>
        <p:spPr>
          <a:xfrm>
            <a:off x="4124053" y="2321169"/>
            <a:ext cx="6692002" cy="2862322"/>
          </a:xfrm>
          <a:prstGeom prst="rect">
            <a:avLst/>
          </a:prstGeom>
        </p:spPr>
      </p:pic>
      <p:sp>
        <p:nvSpPr>
          <p:cNvPr id="5" name="TextBox 4"/>
          <p:cNvSpPr txBox="1"/>
          <p:nvPr/>
        </p:nvSpPr>
        <p:spPr>
          <a:xfrm>
            <a:off x="1139482" y="2321169"/>
            <a:ext cx="2984571" cy="2862322"/>
          </a:xfrm>
          <a:prstGeom prst="rect">
            <a:avLst/>
          </a:prstGeom>
          <a:noFill/>
        </p:spPr>
        <p:txBody>
          <a:bodyPr wrap="square" rtlCol="0">
            <a:spAutoFit/>
          </a:bodyPr>
          <a:lstStyle/>
          <a:p>
            <a:r>
              <a:rPr lang="en-US" sz="2000" dirty="0" smtClean="0"/>
              <a:t>CPOL == 0, CPHA == 0</a:t>
            </a:r>
          </a:p>
          <a:p>
            <a:pPr marL="285750" indent="-285750">
              <a:buFont typeface="Arial" panose="020B0604020202020204" pitchFamily="34" charset="0"/>
              <a:buChar char="•"/>
            </a:pPr>
            <a:r>
              <a:rPr lang="en-US" sz="2000" dirty="0" smtClean="0"/>
              <a:t>Clock polarity idle state is </a:t>
            </a:r>
            <a:r>
              <a:rPr lang="en-US" sz="2000" b="1" dirty="0" smtClean="0"/>
              <a:t>low</a:t>
            </a:r>
          </a:p>
          <a:p>
            <a:pPr marL="285750" indent="-285750">
              <a:buFont typeface="Arial" panose="020B0604020202020204" pitchFamily="34" charset="0"/>
              <a:buChar char="•"/>
            </a:pPr>
            <a:r>
              <a:rPr lang="en-US" sz="2000" dirty="0" smtClean="0"/>
              <a:t>Data capture occurs on clock </a:t>
            </a:r>
            <a:r>
              <a:rPr lang="en-US" sz="2000" b="1" dirty="0" smtClean="0"/>
              <a:t>rising</a:t>
            </a:r>
            <a:r>
              <a:rPr lang="en-US" sz="2000" dirty="0" smtClean="0"/>
              <a:t> edge</a:t>
            </a:r>
          </a:p>
          <a:p>
            <a:pPr marL="285750" indent="-285750">
              <a:buFont typeface="Arial" panose="020B0604020202020204" pitchFamily="34" charset="0"/>
              <a:buChar char="•"/>
            </a:pPr>
            <a:r>
              <a:rPr lang="en-US" sz="2000" dirty="0" smtClean="0"/>
              <a:t>Diagram is for LPC23xx which provides for frame sizes between 4 and 16 bits</a:t>
            </a:r>
          </a:p>
        </p:txBody>
      </p:sp>
    </p:spTree>
    <p:extLst>
      <p:ext uri="{BB962C8B-B14F-4D97-AF65-F5344CB8AC3E}">
        <p14:creationId xmlns:p14="http://schemas.microsoft.com/office/powerpoint/2010/main" val="247448240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60700</TotalTime>
  <Words>4090</Words>
  <Application>Microsoft Office PowerPoint</Application>
  <PresentationFormat>Widescreen</PresentationFormat>
  <Paragraphs>875</Paragraphs>
  <Slides>69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69</vt:i4>
      </vt:variant>
    </vt:vector>
  </HeadingPairs>
  <TitlesOfParts>
    <vt:vector size="74" baseType="lpstr">
      <vt:lpstr>Arial</vt:lpstr>
      <vt:lpstr>Calibri</vt:lpstr>
      <vt:lpstr>Calibri Light</vt:lpstr>
      <vt:lpstr>Lucida Console</vt:lpstr>
      <vt:lpstr>Office Theme</vt:lpstr>
      <vt:lpstr>EMBSYS 105 Programming with Embedded &amp; Real-Time Operating Systems</vt:lpstr>
      <vt:lpstr>Looking ahead</vt:lpstr>
      <vt:lpstr>Previous Lecture (L4) Overview</vt:lpstr>
      <vt:lpstr>Current Lecture Overview</vt:lpstr>
      <vt:lpstr>Music Player Project</vt:lpstr>
      <vt:lpstr>SPI – Serial Peripheral Interface</vt:lpstr>
      <vt:lpstr>SPI – Serial Peripheral Interface</vt:lpstr>
      <vt:lpstr>SPI – Serial Peripheral Interface</vt:lpstr>
      <vt:lpstr>SPI – Serial Peripheral Interface</vt:lpstr>
      <vt:lpstr>SPI – Serial Peripheral Interface</vt:lpstr>
      <vt:lpstr>SPI – Serial Peripheral Interface</vt:lpstr>
      <vt:lpstr>SPI – Serial Peripheral Interface</vt:lpstr>
      <vt:lpstr>Block diagram showing SPI1</vt:lpstr>
      <vt:lpstr>SPI – Serial Peripheral Interface</vt:lpstr>
      <vt:lpstr>SPI – Serial Peripheral Interface</vt:lpstr>
      <vt:lpstr>I2C Inter-Integrated Circuit</vt:lpstr>
      <vt:lpstr>I2C Inter-Integrated Circuit</vt:lpstr>
      <vt:lpstr>I2C</vt:lpstr>
      <vt:lpstr>I2C</vt:lpstr>
      <vt:lpstr>I2C</vt:lpstr>
      <vt:lpstr>I2C</vt:lpstr>
      <vt:lpstr>I2C</vt:lpstr>
      <vt:lpstr>I2C</vt:lpstr>
      <vt:lpstr>Communicating with the FT6206 (touch)</vt:lpstr>
      <vt:lpstr>Communicating  with the  FT6206 (touch)</vt:lpstr>
      <vt:lpstr>Intro to C++</vt:lpstr>
      <vt:lpstr>Intro to C++</vt:lpstr>
      <vt:lpstr>Intro to C++</vt:lpstr>
      <vt:lpstr>Intro to C++</vt:lpstr>
      <vt:lpstr>Intro to C++</vt:lpstr>
      <vt:lpstr>Intro to C++</vt:lpstr>
      <vt:lpstr>Intro to C++</vt:lpstr>
      <vt:lpstr>Intro to C++</vt:lpstr>
      <vt:lpstr>Intro to C++</vt:lpstr>
      <vt:lpstr>Intro to C++</vt:lpstr>
      <vt:lpstr>Intro to C++</vt:lpstr>
      <vt:lpstr>PowerPoint Presentation</vt:lpstr>
      <vt:lpstr>Device Drivers</vt:lpstr>
      <vt:lpstr>Device Drivers</vt:lpstr>
      <vt:lpstr>Class Driver</vt:lpstr>
      <vt:lpstr>Device Driver Model</vt:lpstr>
      <vt:lpstr>Device Driver Model</vt:lpstr>
      <vt:lpstr>Char Device Driver Model</vt:lpstr>
      <vt:lpstr>Char Device Driver Model</vt:lpstr>
      <vt:lpstr>Char Device Driver Model</vt:lpstr>
      <vt:lpstr>Char Device Driver Model</vt:lpstr>
      <vt:lpstr>Char Device Driver Model</vt:lpstr>
      <vt:lpstr>Example of a Char Driver Model:  PJ Driver Framework  used in M3Player starter app</vt:lpstr>
      <vt:lpstr>PJ Driver Framework – Interface Spec</vt:lpstr>
      <vt:lpstr>PJ Driver Framework – Interface Spec</vt:lpstr>
      <vt:lpstr>PJ Driver Framework – Interface Spec</vt:lpstr>
      <vt:lpstr>PJ Driver Framework – Interface Spec</vt:lpstr>
      <vt:lpstr>PJ Driver Framework – Interface Spec</vt:lpstr>
      <vt:lpstr>PJ Driver Framework – Interface Spec</vt:lpstr>
      <vt:lpstr>PJ Driver Framework – Internals simplified</vt:lpstr>
      <vt:lpstr>PJ Driver Framework – Internals simplified</vt:lpstr>
      <vt:lpstr>PJ Driver Framework – Internals simplified</vt:lpstr>
      <vt:lpstr>PJ Driver Framework – Internals simplified</vt:lpstr>
      <vt:lpstr>PJ Driver Framework – Internals simplified</vt:lpstr>
      <vt:lpstr>MP3Player PJDF Device Drivers</vt:lpstr>
      <vt:lpstr>MP3Player PJDF Device Drivers</vt:lpstr>
      <vt:lpstr>MP3Player PJDF Device Drivers</vt:lpstr>
      <vt:lpstr>MP3Player PJDF Device Drivers</vt:lpstr>
      <vt:lpstr>MP3Player Device Drivers</vt:lpstr>
      <vt:lpstr>MP3Player Device Drivers</vt:lpstr>
      <vt:lpstr>MP3Player Device Drivers</vt:lpstr>
      <vt:lpstr>MP3Player Device Drivers</vt:lpstr>
      <vt:lpstr>MP3Player Device Drivers</vt:lpstr>
      <vt:lpstr>Assignment 5</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Nick Strathy</dc:creator>
  <cp:lastModifiedBy>Nick</cp:lastModifiedBy>
  <cp:revision>1271</cp:revision>
  <dcterms:created xsi:type="dcterms:W3CDTF">2015-01-03T00:17:11Z</dcterms:created>
  <dcterms:modified xsi:type="dcterms:W3CDTF">2020-02-02T22:09:34Z</dcterms:modified>
</cp:coreProperties>
</file>