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453" r:id="rId2"/>
    <p:sldId id="517" r:id="rId3"/>
    <p:sldId id="476" r:id="rId4"/>
    <p:sldId id="516" r:id="rId5"/>
    <p:sldId id="518" r:id="rId6"/>
    <p:sldId id="492" r:id="rId7"/>
    <p:sldId id="493" r:id="rId8"/>
    <p:sldId id="494" r:id="rId9"/>
    <p:sldId id="495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488" r:id="rId28"/>
    <p:sldId id="489" r:id="rId29"/>
    <p:sldId id="490" r:id="rId3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479E2-D98E-4E49-963C-A5C11FFF74E7}">
          <p14:sldIdLst>
            <p14:sldId id="453"/>
            <p14:sldId id="517"/>
            <p14:sldId id="476"/>
            <p14:sldId id="516"/>
            <p14:sldId id="518"/>
            <p14:sldId id="492"/>
            <p14:sldId id="493"/>
            <p14:sldId id="494"/>
            <p14:sldId id="495"/>
            <p14:sldId id="519"/>
            <p14:sldId id="520"/>
            <p14:sldId id="521"/>
            <p14:sldId id="522"/>
            <p14:sldId id="523"/>
            <p14:sldId id="524"/>
            <p14:sldId id="52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488"/>
            <p14:sldId id="489"/>
            <p14:sldId id="4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AEFF7"/>
    <a:srgbClr val="FFFFFF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56" autoAdjust="0"/>
    <p:restoredTop sz="95501" autoAdjust="0"/>
  </p:normalViewPr>
  <p:slideViewPr>
    <p:cSldViewPr snapToGrid="0">
      <p:cViewPr varScale="1">
        <p:scale>
          <a:sx n="67" d="100"/>
          <a:sy n="67" d="100"/>
        </p:scale>
        <p:origin x="7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9232168-CCB6-4D43-AF6F-1C21CACFCF4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D20D94E-54D1-4437-8521-3A4DFBD5C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4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439B-850B-4B42-9503-4794F9F072C9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AF0C-6656-4DB7-ADD2-C478B512323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92AD-64F7-4D38-A997-8DFBDF0F5FA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687-EB8C-460D-AC9B-C038F75EF43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4718-E590-4EDE-9CB9-ACCE3A697C65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4127-3DA5-4415-A545-E3094291FE96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69A9-E6AE-4F8A-A106-6B2FF9EFEFF1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716E-117F-4040-BB22-CCC20740305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5A91-1027-49D5-9264-0744807D69B9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7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21C9-4362-45F3-849B-A3FA03A9B26B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465-77EA-4D84-A485-92031561AFF6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1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7E25-A412-405F-A5B9-01A4D0A971B8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w.edu/courses/1347174/pages/embsys-105-resourc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8" y="0"/>
            <a:ext cx="9139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EMBSYS 105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with Embedded &amp; Real-Time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perating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ystems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847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Instructor: Nick Strathy, nstrathy@uw.edu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TA: Gideon Lee, gideonhlee@yahoo.com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© N. Strathy 2020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Lecture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6                                     2/10/2020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6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854" y="1417662"/>
            <a:ext cx="5185229" cy="5628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Play/Stop flow chart – one solution</a:t>
            </a:r>
          </a:p>
          <a:p>
            <a:pPr marL="0" indent="0">
              <a:buNone/>
            </a:pPr>
            <a:endParaRPr lang="en-US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16483" y="1417662"/>
            <a:ext cx="4746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434765" y="2107656"/>
            <a:ext cx="2519400" cy="143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Busy wait for playerStatus to change to </a:t>
            </a:r>
            <a:r>
              <a:rPr lang="en-US" i="1" dirty="0" smtClean="0"/>
              <a:t>Playing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228106" y="2175649"/>
            <a:ext cx="2839382" cy="13079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data and playerStatus == </a:t>
            </a:r>
            <a:r>
              <a:rPr lang="en-US" i="1" dirty="0" smtClean="0"/>
              <a:t>Playing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73510" y="3924551"/>
            <a:ext cx="2119338" cy="1088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a chunk to </a:t>
            </a:r>
          </a:p>
          <a:p>
            <a:pPr algn="ctr"/>
            <a:r>
              <a:rPr lang="en-US" dirty="0" smtClean="0"/>
              <a:t>the MP3 decoder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4477" y="4293392"/>
            <a:ext cx="2519400" cy="125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playerStatus = </a:t>
            </a:r>
            <a:r>
              <a:rPr lang="en-US" i="1" dirty="0" smtClean="0"/>
              <a:t>Stopped;</a:t>
            </a:r>
          </a:p>
          <a:p>
            <a:pPr algn="ctr"/>
            <a:r>
              <a:rPr lang="en-US" dirty="0" smtClean="0"/>
              <a:t>Do stuff to stop streaming</a:t>
            </a:r>
          </a:p>
        </p:txBody>
      </p:sp>
      <p:cxnSp>
        <p:nvCxnSpPr>
          <p:cNvPr id="11" name="Elbow Connector 10"/>
          <p:cNvCxnSpPr>
            <a:stCxn id="6" idx="3"/>
            <a:endCxn id="48" idx="1"/>
          </p:cNvCxnSpPr>
          <p:nvPr/>
        </p:nvCxnSpPr>
        <p:spPr>
          <a:xfrm>
            <a:off x="4954165" y="2827418"/>
            <a:ext cx="381113" cy="719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8" idx="0"/>
          </p:cNvCxnSpPr>
          <p:nvPr/>
        </p:nvCxnSpPr>
        <p:spPr>
          <a:xfrm>
            <a:off x="10067488" y="2829637"/>
            <a:ext cx="365691" cy="109491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9" idx="3"/>
          </p:cNvCxnSpPr>
          <p:nvPr/>
        </p:nvCxnSpPr>
        <p:spPr>
          <a:xfrm rot="5400000">
            <a:off x="7358187" y="3629315"/>
            <a:ext cx="1435300" cy="11439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392222" y="322002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1" name="Elbow Connector 20"/>
          <p:cNvCxnSpPr>
            <a:stCxn id="8" idx="3"/>
            <a:endCxn id="7" idx="0"/>
          </p:cNvCxnSpPr>
          <p:nvPr/>
        </p:nvCxnSpPr>
        <p:spPr>
          <a:xfrm flipH="1" flipV="1">
            <a:off x="8647797" y="2175649"/>
            <a:ext cx="2845051" cy="2293108"/>
          </a:xfrm>
          <a:prstGeom prst="bentConnector4">
            <a:avLst>
              <a:gd name="adj1" fmla="val -8035"/>
              <a:gd name="adj2" fmla="val 11819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29589" y="40422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6" name="Elbow Connector 25"/>
          <p:cNvCxnSpPr>
            <a:stCxn id="9" idx="1"/>
            <a:endCxn id="6" idx="2"/>
          </p:cNvCxnSpPr>
          <p:nvPr/>
        </p:nvCxnSpPr>
        <p:spPr>
          <a:xfrm rot="10800000">
            <a:off x="3694465" y="3547179"/>
            <a:ext cx="1290012" cy="137174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997854" y="2535707"/>
            <a:ext cx="978551" cy="5796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32" name="Elbow Connector 31"/>
          <p:cNvCxnSpPr>
            <a:stCxn id="29" idx="3"/>
            <a:endCxn id="6" idx="1"/>
          </p:cNvCxnSpPr>
          <p:nvPr/>
        </p:nvCxnSpPr>
        <p:spPr>
          <a:xfrm>
            <a:off x="1976405" y="2825554"/>
            <a:ext cx="458360" cy="1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335278" y="2114853"/>
            <a:ext cx="1411181" cy="143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streaming</a:t>
            </a:r>
            <a:endParaRPr lang="en-US" i="1" dirty="0" smtClean="0"/>
          </a:p>
        </p:txBody>
      </p:sp>
      <p:cxnSp>
        <p:nvCxnSpPr>
          <p:cNvPr id="52" name="Elbow Connector 51"/>
          <p:cNvCxnSpPr>
            <a:stCxn id="48" idx="3"/>
            <a:endCxn id="7" idx="1"/>
          </p:cNvCxnSpPr>
          <p:nvPr/>
        </p:nvCxnSpPr>
        <p:spPr>
          <a:xfrm flipV="1">
            <a:off x="6746459" y="2829637"/>
            <a:ext cx="481647" cy="49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task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with reversing task priorities in MP3Player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Monotonic Scheduling (RMS)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With priority based scheduling, how can we determine the relative priority order for our tasks? </a:t>
            </a:r>
          </a:p>
          <a:p>
            <a:pPr lvl="1"/>
            <a:r>
              <a:rPr lang="en-US" dirty="0" smtClean="0"/>
              <a:t>Does our CPU have enough speed to guarantee hard deadlines for our application?</a:t>
            </a:r>
          </a:p>
          <a:p>
            <a:r>
              <a:rPr lang="en-US" dirty="0"/>
              <a:t>Liu &amp; Layland (1973) proved that for a set of n periodic tasks with unique periods, a feasible schedule that will always meet deadlines exists if the CPU utilization is below a specific bound (depending on the number of tasks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periodic task is one that does its job at a set time interval, e.g. the MP3 streaming task takes x milliseconds to send a chunk of 32 bytes to the decoder and it needs to do that every y milliseconds to maintain sound quality.</a:t>
            </a:r>
          </a:p>
          <a:p>
            <a:r>
              <a:rPr lang="en-US" dirty="0" smtClean="0"/>
              <a:t>RMS applies to an ideal system and thus serves as a good starting point for a real world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4058" y="6176963"/>
            <a:ext cx="330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Sources: Labrosse, and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Monotonic Scheduling (RMS)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scheduling test for CPU utilization </a:t>
            </a:r>
            <a:r>
              <a:rPr lang="en-US" i="1" dirty="0" smtClean="0"/>
              <a:t>U for n tasks</a:t>
            </a:r>
            <a:r>
              <a:rPr lang="en-US" dirty="0" smtClean="0"/>
              <a:t> 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computation time for task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i </a:t>
            </a:r>
            <a:r>
              <a:rPr lang="en-US" dirty="0" smtClean="0"/>
              <a:t>corresponds to the execution period of task </a:t>
            </a:r>
            <a:r>
              <a:rPr lang="en-US" i="1" dirty="0" smtClean="0"/>
              <a:t>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other words, </a:t>
            </a:r>
            <a:r>
              <a:rPr lang="en-US" i="1" dirty="0" smtClean="0"/>
              <a:t>C</a:t>
            </a:r>
            <a:r>
              <a:rPr lang="en-US" i="1" baseline="-25000" dirty="0" smtClean="0"/>
              <a:t>i </a:t>
            </a:r>
            <a:r>
              <a:rPr lang="en-US" dirty="0" smtClean="0"/>
              <a:t>/</a:t>
            </a:r>
            <a:r>
              <a:rPr lang="en-US" i="1" dirty="0" smtClean="0"/>
              <a:t>T</a:t>
            </a:r>
            <a:r>
              <a:rPr lang="en-US" i="1" baseline="-25000" dirty="0" smtClean="0"/>
              <a:t>i </a:t>
            </a:r>
            <a:r>
              <a:rPr lang="en-US" dirty="0" smtClean="0"/>
              <a:t>is the fraction of CPU time required to execute task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2 tasks, U = 2(sqrt(2) – 1) = 0.8284 i.e. we’re OK as long as our 2 tasks don’t use more than around 82% of the CPU time.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8" name="Picture 4" descr="U = \sum_{i=1}^{n} \frac{C_i}{T_i} \leq n({2}^{1/n} - 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8" y="2505075"/>
            <a:ext cx="3981667" cy="90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Monotonic Scheduling (RMS)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for 3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RMS states that the highest rate task gets the highest priority</a:t>
            </a:r>
          </a:p>
          <a:p>
            <a:r>
              <a:rPr lang="en-US" dirty="0" smtClean="0"/>
              <a:t>CPU utilization = </a:t>
            </a:r>
            <a:r>
              <a:rPr lang="en-US" dirty="0"/>
              <a:t>2/5 + 2/10 + 1/8  </a:t>
            </a:r>
            <a:r>
              <a:rPr lang="en-US" dirty="0" smtClean="0"/>
              <a:t>= 0.725</a:t>
            </a:r>
          </a:p>
          <a:p>
            <a:r>
              <a:rPr lang="en-US" dirty="0" smtClean="0"/>
              <a:t>U = 3(2</a:t>
            </a:r>
            <a:r>
              <a:rPr lang="en-US" baseline="30000" dirty="0" smtClean="0"/>
              <a:t>1/3</a:t>
            </a:r>
            <a:r>
              <a:rPr lang="en-US" dirty="0" smtClean="0"/>
              <a:t> – 1) = 0.78</a:t>
            </a:r>
          </a:p>
          <a:p>
            <a:r>
              <a:rPr lang="en-US" dirty="0" smtClean="0"/>
              <a:t>Since 0.725 &lt;= 0.78 then our system should meet all hard deadlines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8200" y="20643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9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Monotonic Scheduling (RMS)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Rule of thumb is to keep CPU utilization below 70% for tasks with hard deadlines.</a:t>
            </a:r>
          </a:p>
          <a:p>
            <a:r>
              <a:rPr lang="en-US" dirty="0" smtClean="0"/>
              <a:t>RMS is proven for an ideal theoretical system however it is a good starting point for real world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15</a:t>
            </a:fld>
            <a:endParaRPr lang="en-US" dirty="0"/>
          </a:p>
        </p:txBody>
      </p:sp>
      <p:pic>
        <p:nvPicPr>
          <p:cNvPr id="3078" name="Picture 6" descr="U = \sum_{i=1}^{n} \frac{C_i}{T_i} \leq n({2}^{1/n} - 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8" y="1825625"/>
            <a:ext cx="3152239" cy="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lim_{n \rightarrow \infty} n(\sqrt[n]{2} - 1) = \ln 2 \approx 0.693147\ld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" y="3077029"/>
            <a:ext cx="5739113" cy="55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9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Adafruit_FT6206 touch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Adafruit driver is designed for polling the touch panel without being interrupted.</a:t>
            </a:r>
          </a:p>
          <a:p>
            <a:r>
              <a:rPr lang="en-US" dirty="0" smtClean="0"/>
              <a:t>Adafruit_FT6206.h</a:t>
            </a:r>
          </a:p>
          <a:p>
            <a:pPr lvl="1"/>
            <a:r>
              <a:rPr lang="en-US" dirty="0"/>
              <a:t>#define FT6206_ADDR           </a:t>
            </a:r>
            <a:r>
              <a:rPr lang="en-US" dirty="0" smtClean="0"/>
              <a:t>0x38</a:t>
            </a:r>
          </a:p>
          <a:p>
            <a:pPr lvl="2"/>
            <a:r>
              <a:rPr lang="en-US" dirty="0" smtClean="0"/>
              <a:t>The 7-bit I2C slave address of the touch hardware</a:t>
            </a:r>
          </a:p>
          <a:p>
            <a:pPr lvl="2"/>
            <a:r>
              <a:rPr lang="en-US" dirty="0" smtClean="0"/>
              <a:t>Assigned by NXP</a:t>
            </a:r>
          </a:p>
          <a:p>
            <a:pPr lvl="1"/>
            <a:r>
              <a:rPr lang="en-US" dirty="0" smtClean="0"/>
              <a:t>Has #defines for register addresses in the touch hardware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Defines class AdaFruit_FT6206</a:t>
            </a:r>
          </a:p>
          <a:p>
            <a:pPr lvl="1"/>
            <a:r>
              <a:rPr lang="en-US" dirty="0" smtClean="0"/>
              <a:t>Constructor:</a:t>
            </a:r>
            <a:endParaRPr lang="en-US" dirty="0"/>
          </a:p>
          <a:p>
            <a:pPr lvl="2"/>
            <a:r>
              <a:rPr lang="en-US" dirty="0" smtClean="0"/>
              <a:t>Adafruit_FT6206(void);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Adafruit_FT6206 touch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Adafruit_FT6206 methods: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boolean </a:t>
            </a:r>
            <a:r>
              <a:rPr lang="en-US" dirty="0"/>
              <a:t>begin(uint8_t thresh = FT6206_DEFAULT_THRESSHOLD); </a:t>
            </a:r>
            <a:endParaRPr lang="en-US" dirty="0" smtClean="0"/>
          </a:p>
          <a:p>
            <a:pPr lvl="2"/>
            <a:r>
              <a:rPr lang="en-US" dirty="0" smtClean="0"/>
              <a:t>Initializes the touch hardware 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writeRegister8(uint8_t reg, uint8_t val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Writes a value to a register in the touch hardware</a:t>
            </a:r>
          </a:p>
          <a:p>
            <a:pPr lvl="1"/>
            <a:r>
              <a:rPr lang="en-US" dirty="0" smtClean="0"/>
              <a:t>uint8_t </a:t>
            </a:r>
            <a:r>
              <a:rPr lang="en-US" dirty="0"/>
              <a:t>readRegister8(uint8_t reg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Reads a byte from a register in the touch hardware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readData(uint16_t *x, uint16_t *y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Reads a touch (x,y) point from the touch hardware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autoCalibrate(void); </a:t>
            </a:r>
            <a:endParaRPr lang="en-US" dirty="0" smtClean="0"/>
          </a:p>
          <a:p>
            <a:pPr lvl="2"/>
            <a:r>
              <a:rPr lang="en-US" dirty="0" smtClean="0"/>
              <a:t>Don’t use this</a:t>
            </a:r>
          </a:p>
          <a:p>
            <a:pPr lvl="1"/>
            <a:r>
              <a:rPr lang="en-US" dirty="0" smtClean="0"/>
              <a:t>boolean </a:t>
            </a:r>
            <a:r>
              <a:rPr lang="en-US" dirty="0"/>
              <a:t>touched(void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Queries the touch hardware to see if a touch occurred</a:t>
            </a:r>
          </a:p>
          <a:p>
            <a:pPr lvl="1"/>
            <a:r>
              <a:rPr lang="en-US" dirty="0"/>
              <a:t>TS_Point getPoint(void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Wrapper for readData() that returns an (x,y,z)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Adafruit_FT6206 touch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Adafruit_FT6206 usage:</a:t>
            </a:r>
          </a:p>
          <a:p>
            <a:r>
              <a:rPr lang="en-US" dirty="0" smtClean="0"/>
              <a:t>Create an instance of the device in tasks.c:</a:t>
            </a:r>
          </a:p>
          <a:p>
            <a:pPr lvl="1"/>
            <a:r>
              <a:rPr lang="en-US" dirty="0"/>
              <a:t>Adafruit_FT6206 touchCtrl = Adafruit_FT6206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Initialize:</a:t>
            </a:r>
          </a:p>
          <a:p>
            <a:pPr lvl="1"/>
            <a:r>
              <a:rPr lang="en-US" dirty="0" smtClean="0"/>
              <a:t>touchCtrl.begin(40);</a:t>
            </a:r>
          </a:p>
          <a:p>
            <a:r>
              <a:rPr lang="en-US" dirty="0" smtClean="0"/>
              <a:t>See if a touch occurred and get the touch point:</a:t>
            </a:r>
          </a:p>
          <a:p>
            <a:pPr marL="457200" lvl="1" indent="0">
              <a:buNone/>
            </a:pPr>
            <a:r>
              <a:rPr lang="en-US" dirty="0"/>
              <a:t>TS_Point rawPoint;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(touchCtrl.touched()) {</a:t>
            </a:r>
          </a:p>
          <a:p>
            <a:pPr marL="914400" lvl="2" indent="0">
              <a:buNone/>
            </a:pPr>
            <a:r>
              <a:rPr lang="en-US" dirty="0" smtClean="0"/>
              <a:t>rawPoint</a:t>
            </a:r>
            <a:r>
              <a:rPr lang="en-US" dirty="0"/>
              <a:t> = touchCtrl.getPoint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I2C driver to PJDF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Goal:</a:t>
            </a:r>
          </a:p>
          <a:p>
            <a:r>
              <a:rPr lang="en-US" dirty="0" smtClean="0"/>
              <a:t>Make class Adafruit_FT6206 hardware independent by using the PJDF Char model.</a:t>
            </a:r>
          </a:p>
          <a:p>
            <a:r>
              <a:rPr lang="en-US" dirty="0" smtClean="0"/>
              <a:t>Result (ideally) will be that to port class Adafruit_FT6206 to a new microcontroller the only code we will need to </a:t>
            </a:r>
            <a:r>
              <a:rPr lang="en-US" dirty="0" smtClean="0"/>
              <a:t>change will </a:t>
            </a:r>
            <a:r>
              <a:rPr lang="en-US" dirty="0" smtClean="0"/>
              <a:t>be PJDF code and not Adafruit_FT6206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270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0685"/>
              </p:ext>
            </p:extLst>
          </p:nvPr>
        </p:nvGraphicFramePr>
        <p:xfrm>
          <a:off x="838200" y="657225"/>
          <a:ext cx="8908774" cy="498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25"/>
                <a:gridCol w="2524125"/>
                <a:gridCol w="3860524"/>
              </a:tblGrid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due* before L2</a:t>
                      </a:r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1/13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A2 due before L3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1/20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r>
                        <a:rPr lang="en-US" baseline="0" dirty="0" smtClean="0"/>
                        <a:t> due before L4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1/27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r>
                        <a:rPr lang="en-US" baseline="0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 due before L5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A5</a:t>
                      </a:r>
                      <a:r>
                        <a:rPr lang="en-US" baseline="0" dirty="0" smtClean="0"/>
                        <a:t> due before L7,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Project due before</a:t>
                      </a:r>
                      <a:r>
                        <a:rPr lang="en-US" baseline="0" dirty="0" smtClean="0"/>
                        <a:t> L10</a:t>
                      </a:r>
                      <a:endParaRPr lang="en-US" dirty="0" smtClean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408250">
                <a:tc>
                  <a:txBody>
                    <a:bodyPr/>
                    <a:lstStyle/>
                    <a:p>
                      <a:r>
                        <a:rPr lang="en-US" dirty="0" smtClean="0"/>
                        <a:t>2/10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Holiday</a:t>
                      </a:r>
                      <a:r>
                        <a:rPr lang="en-US" baseline="0" dirty="0" smtClean="0"/>
                        <a:t> – enjoy!</a:t>
                      </a:r>
                      <a:endParaRPr lang="en-US" dirty="0" smtClean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3/16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L10 – Student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880100"/>
            <a:ext cx="47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Assignments are due Sunday night at 11:59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I2C driver to PJDF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55376"/>
            <a:ext cx="1533378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tasks.c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908110" y="2054147"/>
            <a:ext cx="2086511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Adafruit_FT6206.c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39534" y="2054147"/>
            <a:ext cx="2095485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Touch Panel HW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97741" y="1705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513651"/>
            <a:ext cx="1240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Before: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2371578" y="2515812"/>
            <a:ext cx="536532" cy="1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4994621" y="2515812"/>
            <a:ext cx="3244913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200" y="3871964"/>
            <a:ext cx="1533378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tasks.c</a:t>
            </a:r>
          </a:p>
          <a:p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908110" y="3870735"/>
            <a:ext cx="2086511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Adafruit_FT6206.c</a:t>
            </a:r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239534" y="3890984"/>
            <a:ext cx="2095485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Touch Panel HW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250141" y="350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3310427"/>
            <a:ext cx="101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After: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 flipV="1">
            <a:off x="2371578" y="4332400"/>
            <a:ext cx="536532" cy="1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4091" y="3890984"/>
            <a:ext cx="2086511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pjdf.c</a:t>
            </a:r>
          </a:p>
          <a:p>
            <a:endParaRPr lang="en-US" dirty="0" smtClean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4994621" y="4332401"/>
            <a:ext cx="469470" cy="101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34" idx="0"/>
          </p:cNvCxnSpPr>
          <p:nvPr/>
        </p:nvCxnSpPr>
        <p:spPr>
          <a:xfrm flipH="1">
            <a:off x="6505459" y="4814314"/>
            <a:ext cx="1888" cy="487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62203" y="5301835"/>
            <a:ext cx="2086511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pjdfInternalI2C.c</a:t>
            </a:r>
          </a:p>
          <a:p>
            <a:endParaRPr lang="en-US" dirty="0" smtClean="0"/>
          </a:p>
        </p:txBody>
      </p:sp>
      <p:cxnSp>
        <p:nvCxnSpPr>
          <p:cNvPr id="40" name="Elbow Connector 39"/>
          <p:cNvCxnSpPr>
            <a:stCxn id="34" idx="3"/>
            <a:endCxn id="20" idx="2"/>
          </p:cNvCxnSpPr>
          <p:nvPr/>
        </p:nvCxnSpPr>
        <p:spPr>
          <a:xfrm flipV="1">
            <a:off x="7548714" y="4814314"/>
            <a:ext cx="1738563" cy="949186"/>
          </a:xfrm>
          <a:prstGeom prst="bentConnector2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I2C driver to PJDF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Steps: Begin in pjdf.h</a:t>
            </a:r>
          </a:p>
          <a:p>
            <a:pPr marL="0" indent="0">
              <a:buNone/>
            </a:pPr>
            <a:r>
              <a:rPr lang="en-US" sz="2200" dirty="0"/>
              <a:t>// PJDF DEVELOPER TODO LIST FOR ADDING A NEW DRIVER: </a:t>
            </a:r>
          </a:p>
          <a:p>
            <a:pPr marL="0" indent="0">
              <a:buNone/>
            </a:pPr>
            <a:r>
              <a:rPr lang="en-US" sz="2200" dirty="0"/>
              <a:t>//    - define a new PJDF_DEVICE_ID_&lt;MYDEVICE&gt; below</a:t>
            </a:r>
          </a:p>
          <a:p>
            <a:pPr marL="0" indent="0">
              <a:buNone/>
            </a:pPr>
            <a:r>
              <a:rPr lang="en-US" sz="2200" dirty="0"/>
              <a:t>//    - reference it under PJDF_DEVICE_IDS below</a:t>
            </a:r>
          </a:p>
          <a:p>
            <a:pPr marL="0" indent="0">
              <a:buNone/>
            </a:pPr>
            <a:r>
              <a:rPr lang="en-US" sz="2200" dirty="0"/>
              <a:t>//    - add a new pjdfInternal&lt;mydevice&gt;.c module to implement the pjdfInternal.h interface</a:t>
            </a:r>
          </a:p>
          <a:p>
            <a:pPr marL="0" indent="0">
              <a:buNone/>
            </a:pPr>
            <a:r>
              <a:rPr lang="en-US" sz="2200" dirty="0"/>
              <a:t>//    - reference the Init() function of your driver in the driversInternal array in pjdf.c</a:t>
            </a:r>
          </a:p>
          <a:p>
            <a:pPr marL="0" indent="0">
              <a:buNone/>
            </a:pPr>
            <a:r>
              <a:rPr lang="en-US" sz="2200" dirty="0"/>
              <a:t>//    - add a new pjdfCtrl&lt;mydevice&gt;.h interface to define the Ioctl() functionality of your device</a:t>
            </a:r>
          </a:p>
          <a:p>
            <a:pPr marL="0" indent="0">
              <a:buNone/>
            </a:pPr>
            <a:r>
              <a:rPr lang="en-US" sz="2200" dirty="0"/>
              <a:t>//    - #include your pjdfCtrl&lt;mydevice&gt;.h in the present header file above</a:t>
            </a:r>
          </a:p>
          <a:p>
            <a:pPr marL="0" indent="0">
              <a:buNone/>
            </a:pPr>
            <a:r>
              <a:rPr lang="en-US" sz="2200" dirty="0"/>
              <a:t>//    - add modules as needed to the BSP folder to keep board-dependent code out of your PJDF implementation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I2C driver to PJDF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pjdf.h</a:t>
            </a:r>
          </a:p>
          <a:p>
            <a:pPr marL="0" indent="0">
              <a:buNone/>
            </a:pPr>
            <a:r>
              <a:rPr lang="en-US" dirty="0"/>
              <a:t>// Master list of device drivers.</a:t>
            </a:r>
          </a:p>
          <a:p>
            <a:pPr marL="0" indent="0">
              <a:buNone/>
            </a:pPr>
            <a:r>
              <a:rPr lang="en-US" dirty="0"/>
              <a:t>// These are the identifiers used by applications to Open device drivers.</a:t>
            </a:r>
          </a:p>
          <a:p>
            <a:pPr marL="0" indent="0">
              <a:buNone/>
            </a:pPr>
            <a:r>
              <a:rPr lang="en-US" dirty="0"/>
              <a:t>#define PJDF_DEVICE_ID_SPI1  "/dev/spi1"</a:t>
            </a:r>
          </a:p>
          <a:p>
            <a:pPr marL="0" indent="0">
              <a:buNone/>
            </a:pPr>
            <a:r>
              <a:rPr lang="en-US" dirty="0"/>
              <a:t>#define PJDF_DEVICE_ID_MP3_VS1053   "/dev/mp3_vs1053"</a:t>
            </a:r>
          </a:p>
          <a:p>
            <a:pPr marL="0" indent="0">
              <a:buNone/>
            </a:pPr>
            <a:r>
              <a:rPr lang="en-US" dirty="0"/>
              <a:t>#define PJDF_DEVICE_ID_LCD_ILI9341   "/dev/lcd_ili9341"</a:t>
            </a:r>
          </a:p>
          <a:p>
            <a:pPr marL="0" indent="0">
              <a:buNone/>
            </a:pPr>
            <a:r>
              <a:rPr lang="en-US" dirty="0"/>
              <a:t>#define PJDF_DEVICE_ID_SD_ADAFRUIT   "/dev/sd_adafruit"</a:t>
            </a:r>
          </a:p>
          <a:p>
            <a:pPr marL="0" indent="0">
              <a:buNone/>
            </a:pPr>
            <a:r>
              <a:rPr lang="en-US" b="1" dirty="0"/>
              <a:t>#define </a:t>
            </a:r>
            <a:r>
              <a:rPr lang="en-US" b="1" dirty="0" smtClean="0"/>
              <a:t>PJDF_DEVICE_ID_I2C1   </a:t>
            </a:r>
            <a:r>
              <a:rPr lang="en-US" b="1" dirty="0"/>
              <a:t>"/</a:t>
            </a:r>
            <a:r>
              <a:rPr lang="en-US" b="1" dirty="0" smtClean="0"/>
              <a:t>dev/i2c1"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#define PJDF_DEVICE_IDS \</a:t>
            </a:r>
          </a:p>
          <a:p>
            <a:pPr marL="0" indent="0">
              <a:buNone/>
            </a:pPr>
            <a:r>
              <a:rPr lang="en-US" dirty="0"/>
              <a:t>        PJDF_DEVICE_ID_SPI1, \</a:t>
            </a:r>
          </a:p>
          <a:p>
            <a:pPr marL="0" indent="0">
              <a:buNone/>
            </a:pPr>
            <a:r>
              <a:rPr lang="en-US" dirty="0"/>
              <a:t>        PJDF_DEVICE_ID_MP3_VS1053, \</a:t>
            </a:r>
          </a:p>
          <a:p>
            <a:pPr marL="0" indent="0">
              <a:buNone/>
            </a:pPr>
            <a:r>
              <a:rPr lang="en-US" dirty="0"/>
              <a:t>        PJDF_DEVICE_ID_LCD_ILI9341, \</a:t>
            </a:r>
          </a:p>
          <a:p>
            <a:pPr marL="0" indent="0">
              <a:buNone/>
            </a:pPr>
            <a:r>
              <a:rPr lang="en-US" dirty="0"/>
              <a:t>        PJDF_DEVICE_ID_SD_ADAFRUIT, \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smtClean="0"/>
              <a:t>PJDF_DEVICE_ID_I2C1, </a:t>
            </a:r>
            <a:r>
              <a:rPr lang="en-US" b="1" dirty="0"/>
              <a:t>\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I2C driver to PJDF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Changes to file Adafruit_FT6206.c</a:t>
            </a:r>
          </a:p>
          <a:p>
            <a:pPr marL="0" indent="0">
              <a:buNone/>
            </a:pPr>
            <a:r>
              <a:rPr lang="en-US" dirty="0" smtClean="0"/>
              <a:t>Modify the following functions:</a:t>
            </a:r>
          </a:p>
          <a:p>
            <a:pPr lvl="1"/>
            <a:r>
              <a:rPr lang="en-US" dirty="0"/>
              <a:t>Adafruit_FT6206::</a:t>
            </a:r>
            <a:r>
              <a:rPr lang="en-US" dirty="0" smtClean="0"/>
              <a:t>readRegister8()</a:t>
            </a:r>
          </a:p>
          <a:p>
            <a:pPr lvl="1"/>
            <a:r>
              <a:rPr lang="en-US" dirty="0"/>
              <a:t>Adafruit_FT6206::</a:t>
            </a:r>
            <a:r>
              <a:rPr lang="en-US" dirty="0" smtClean="0"/>
              <a:t>readData()</a:t>
            </a:r>
          </a:p>
          <a:p>
            <a:pPr lvl="1"/>
            <a:r>
              <a:rPr lang="en-US" dirty="0" smtClean="0"/>
              <a:t>Adafruit_FT6206::writeRegister8()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Don’t call I2C_* functions from here anymore; instead call pjdf.h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Move the I2C_* function calls to pjdfInternalI2C.c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I2C driver to PJDF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Adafruit_FT6206 will now become a client of pjdf</a:t>
            </a:r>
          </a:p>
          <a:p>
            <a:r>
              <a:rPr lang="en-US" dirty="0" smtClean="0"/>
              <a:t>Replace the code in the following methods with calls to your driver</a:t>
            </a:r>
          </a:p>
          <a:p>
            <a:pPr lvl="1"/>
            <a:r>
              <a:rPr lang="en-US" dirty="0"/>
              <a:t>Adafruit_FT6206::readRegister8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Adafruit_FT6206::readData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Adafruit_FT6206</a:t>
            </a:r>
            <a:r>
              <a:rPr lang="en-US" dirty="0"/>
              <a:t>::writeRegister8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Adafruit_FT6206 will need a handle to your driver</a:t>
            </a:r>
          </a:p>
          <a:p>
            <a:pPr lvl="1"/>
            <a:r>
              <a:rPr lang="en-US" dirty="0" smtClean="0"/>
              <a:t>You can follow a pattern similar to that of Adafruit_ILI9341 where</a:t>
            </a:r>
          </a:p>
          <a:p>
            <a:pPr marL="914400" lvl="2" indent="0">
              <a:buNone/>
            </a:pPr>
            <a:r>
              <a:rPr lang="en-US" dirty="0" smtClean="0"/>
              <a:t>HANDLE hLcd is defined in the header file </a:t>
            </a:r>
            <a:r>
              <a:rPr lang="en-US" dirty="0"/>
              <a:t>and initialized with </a:t>
            </a:r>
            <a:r>
              <a:rPr lang="en-US" dirty="0" smtClean="0"/>
              <a:t>setPjdfHandle()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I2C driver to PJDF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What is being supplied to you (see PjdfI2c.zip on Canvas):</a:t>
            </a:r>
          </a:p>
          <a:p>
            <a:r>
              <a:rPr lang="en-US" dirty="0"/>
              <a:t>p</a:t>
            </a:r>
            <a:r>
              <a:rPr lang="en-US" dirty="0" smtClean="0"/>
              <a:t>jdf.h – already completed for you</a:t>
            </a:r>
          </a:p>
          <a:p>
            <a:r>
              <a:rPr lang="en-US" dirty="0" smtClean="0"/>
              <a:t>pjdfCtrlI2C.h – already completed for you</a:t>
            </a:r>
          </a:p>
          <a:p>
            <a:r>
              <a:rPr lang="en-US" dirty="0" smtClean="0"/>
              <a:t>pjdfInternalI2C.c – partially completed for you</a:t>
            </a:r>
          </a:p>
          <a:p>
            <a:pPr marL="0" indent="0">
              <a:buNone/>
            </a:pPr>
            <a:r>
              <a:rPr lang="en-US" b="1" dirty="0" smtClean="0"/>
              <a:t>What’s left for you to do:</a:t>
            </a:r>
          </a:p>
          <a:p>
            <a:r>
              <a:rPr lang="en-US" dirty="0" smtClean="0"/>
              <a:t>Finish pjdfInternalI2C.c – just the &lt;your code here&gt; portions</a:t>
            </a:r>
          </a:p>
          <a:p>
            <a:r>
              <a:rPr lang="en-US" dirty="0" smtClean="0"/>
              <a:t>Handle initialization of the new I2C PJDF driver</a:t>
            </a:r>
          </a:p>
          <a:p>
            <a:r>
              <a:rPr lang="en-US" dirty="0" smtClean="0"/>
              <a:t>Modify Adafruit_FT6206.c and Adafruit_FT6206.h as needed to stop calling I2C_* functions and start calling PJDF functions.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Touch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handy reference links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canvas.uw.edu/courses/1347174/pages/embsys-105-resources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 smtClean="0"/>
              <a:t>Note contains register spec</a:t>
            </a:r>
          </a:p>
          <a:p>
            <a:pPr lvl="1"/>
            <a:r>
              <a:rPr lang="en-US" dirty="0" smtClean="0"/>
              <a:t>Data Sheet contains pin spec and electrical schematics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uCOS message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uCosQueue.zip from Canvas</a:t>
            </a:r>
          </a:p>
          <a:p>
            <a:r>
              <a:rPr lang="en-US" dirty="0" smtClean="0"/>
              <a:t>Requires your context switch</a:t>
            </a:r>
          </a:p>
          <a:p>
            <a:r>
              <a:rPr lang="en-US" dirty="0" smtClean="0"/>
              <a:t>Task one sends lower case letters</a:t>
            </a:r>
          </a:p>
          <a:p>
            <a:r>
              <a:rPr lang="en-US" dirty="0" smtClean="0"/>
              <a:t>Task two sends upper case letters</a:t>
            </a:r>
          </a:p>
          <a:p>
            <a:r>
              <a:rPr lang="en-US" dirty="0" smtClean="0"/>
              <a:t>Task three consumes and prints the received letters</a:t>
            </a:r>
          </a:p>
          <a:p>
            <a:r>
              <a:rPr lang="en-US" dirty="0" smtClean="0"/>
              <a:t>Experiment with changing the priorities of the tasks</a:t>
            </a:r>
            <a:endParaRPr lang="en-US" dirty="0"/>
          </a:p>
          <a:p>
            <a:pPr lvl="1"/>
            <a:r>
              <a:rPr lang="en-US" dirty="0" smtClean="0"/>
              <a:t>Consumer low pri</a:t>
            </a:r>
          </a:p>
          <a:p>
            <a:pPr lvl="1"/>
            <a:r>
              <a:rPr lang="en-US" dirty="0" smtClean="0"/>
              <a:t>Consumer high pri</a:t>
            </a:r>
          </a:p>
          <a:p>
            <a:r>
              <a:rPr lang="en-US" dirty="0" smtClean="0"/>
              <a:t>Set breakpoints and look at the data returned by OSQQuery()</a:t>
            </a:r>
          </a:p>
          <a:p>
            <a:pPr lvl="1"/>
            <a:r>
              <a:rPr lang="en-US" dirty="0" smtClean="0"/>
              <a:t>Notice the priority of the blocked task is stored as a bit</a:t>
            </a:r>
          </a:p>
          <a:p>
            <a:pPr lvl="1"/>
            <a:r>
              <a:rPr lang="en-US" dirty="0" smtClean="0"/>
              <a:t>Look at the queue in memory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Graphics library</a:t>
            </a:r>
          </a:p>
          <a:p>
            <a:pPr marL="0" indent="0">
              <a:buNone/>
            </a:pPr>
            <a:r>
              <a:rPr lang="en-US" dirty="0"/>
              <a:t>Adafruit_GFX_Button button1 = Adafruit_GFX_Button(); // Declare a </a:t>
            </a:r>
            <a:r>
              <a:rPr lang="en-US" dirty="0" smtClean="0"/>
              <a:t>button</a:t>
            </a:r>
          </a:p>
          <a:p>
            <a:pPr marL="0" indent="0">
              <a:buNone/>
            </a:pPr>
            <a:r>
              <a:rPr lang="en-US" dirty="0"/>
              <a:t> // Initialize a </a:t>
            </a:r>
            <a:r>
              <a:rPr lang="en-US" dirty="0" smtClean="0"/>
              <a:t>button for clearing the screen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button1.initButton(</a:t>
            </a:r>
          </a:p>
          <a:p>
            <a:pPr marL="0" indent="0">
              <a:buNone/>
            </a:pPr>
            <a:r>
              <a:rPr lang="en-US" dirty="0"/>
              <a:t>                       &amp;lcdCtrl,</a:t>
            </a:r>
          </a:p>
          <a:p>
            <a:pPr marL="0" indent="0">
              <a:buNone/>
            </a:pPr>
            <a:r>
              <a:rPr lang="en-US" dirty="0"/>
              <a:t>                       ILI9341_TFTWIDTH-30, ILI9341_TFTHEIGHT-20, // x, y center of button</a:t>
            </a:r>
          </a:p>
          <a:p>
            <a:pPr marL="0" indent="0">
              <a:buNone/>
            </a:pPr>
            <a:r>
              <a:rPr lang="en-US" dirty="0"/>
              <a:t>                       60, 40, // width, height</a:t>
            </a:r>
          </a:p>
          <a:p>
            <a:pPr marL="0" indent="0">
              <a:buNone/>
            </a:pPr>
            <a:r>
              <a:rPr lang="en-US" dirty="0"/>
              <a:t>                       ILI9341_YELLOW, // outline</a:t>
            </a:r>
          </a:p>
          <a:p>
            <a:pPr marL="0" indent="0">
              <a:buNone/>
            </a:pPr>
            <a:r>
              <a:rPr lang="en-US" dirty="0"/>
              <a:t>                       ILI9341_BLACK, // fill</a:t>
            </a:r>
          </a:p>
          <a:p>
            <a:pPr marL="0" indent="0">
              <a:buNone/>
            </a:pPr>
            <a:r>
              <a:rPr lang="en-US" dirty="0"/>
              <a:t>                       ILI9341_YELLOW, // text color</a:t>
            </a:r>
          </a:p>
          <a:p>
            <a:pPr marL="0" indent="0">
              <a:buNone/>
            </a:pPr>
            <a:r>
              <a:rPr lang="en-US" dirty="0"/>
              <a:t>                       "Clear", // label</a:t>
            </a:r>
          </a:p>
          <a:p>
            <a:pPr marL="0" indent="0">
              <a:buNone/>
            </a:pPr>
            <a:r>
              <a:rPr lang="en-US" dirty="0"/>
              <a:t>                       1); // text size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Graphics library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// Get a touch point p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(button1.contains(p.x, p.y</a:t>
            </a:r>
            <a:r>
              <a:rPr lang="en-US" dirty="0" smtClean="0"/>
              <a:t>))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// </a:t>
            </a:r>
            <a:r>
              <a:rPr lang="en-US" dirty="0"/>
              <a:t>clear screen and start over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DrawLcdContents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(L5)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43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Music Player Project</a:t>
            </a:r>
          </a:p>
          <a:p>
            <a:pPr lvl="1"/>
            <a:r>
              <a:rPr lang="en-US" dirty="0"/>
              <a:t>Assignment spec</a:t>
            </a:r>
          </a:p>
          <a:p>
            <a:pPr lvl="1"/>
            <a:r>
              <a:rPr lang="en-US" dirty="0"/>
              <a:t>Demo skeleton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SPI protocol</a:t>
            </a:r>
          </a:p>
          <a:p>
            <a:r>
              <a:rPr lang="en-US" dirty="0" smtClean="0"/>
              <a:t>I2C protocol</a:t>
            </a:r>
            <a:endParaRPr lang="en-US" dirty="0"/>
          </a:p>
          <a:p>
            <a:r>
              <a:rPr lang="en-US" dirty="0" smtClean="0"/>
              <a:t>Intro to C++</a:t>
            </a:r>
          </a:p>
          <a:p>
            <a:r>
              <a:rPr lang="en-US" dirty="0" smtClean="0"/>
              <a:t>Device Drivers</a:t>
            </a:r>
          </a:p>
          <a:p>
            <a:pPr lvl="1"/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CHAR model</a:t>
            </a:r>
          </a:p>
          <a:p>
            <a:pPr lvl="1"/>
            <a:r>
              <a:rPr lang="en-US" dirty="0" smtClean="0"/>
              <a:t>PJ driver framework</a:t>
            </a:r>
          </a:p>
          <a:p>
            <a:r>
              <a:rPr lang="en-US" dirty="0" smtClean="0"/>
              <a:t>Assignment 5 –  Touch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Lecture (L6)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158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Connecting jumper wires to make the LCD work</a:t>
            </a:r>
          </a:p>
          <a:p>
            <a:r>
              <a:rPr lang="en-US" dirty="0" smtClean="0"/>
              <a:t>Event </a:t>
            </a:r>
            <a:r>
              <a:rPr lang="en-US" dirty="0"/>
              <a:t>driven MP3 player</a:t>
            </a:r>
          </a:p>
          <a:p>
            <a:r>
              <a:rPr lang="en-US" dirty="0"/>
              <a:t>Task priorities - Rate monotonic scheduling</a:t>
            </a:r>
          </a:p>
          <a:p>
            <a:r>
              <a:rPr lang="en-US" dirty="0"/>
              <a:t>Adding I2C driver to PJDF</a:t>
            </a:r>
          </a:p>
          <a:p>
            <a:r>
              <a:rPr lang="en-US" dirty="0" smtClean="0"/>
              <a:t>Tracing </a:t>
            </a:r>
            <a:r>
              <a:rPr lang="en-US" dirty="0"/>
              <a:t>uCOS message queue</a:t>
            </a:r>
          </a:p>
          <a:p>
            <a:r>
              <a:rPr lang="en-US" dirty="0" smtClean="0"/>
              <a:t>Explore graphics library – Button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97497" y="1847850"/>
            <a:ext cx="43136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2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Connecting jumper wires to make the LCD work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7737"/>
            <a:ext cx="2743200" cy="365125"/>
          </a:xfrm>
        </p:spPr>
        <p:txBody>
          <a:bodyPr/>
          <a:lstStyle/>
          <a:p>
            <a:fld id="{F9E463A4-CC55-4EB3-8549-8876C08BF81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26072" y="1810521"/>
            <a:ext cx="43136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48" y="2073768"/>
            <a:ext cx="5180866" cy="357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9" y="2073768"/>
            <a:ext cx="5489021" cy="3611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9950" y="1441189"/>
            <a:ext cx="868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 the video in the lecture to learn how to connect the jumper wires to the ICSP header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50023" y="591118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1     2     3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23715" y="5564782"/>
            <a:ext cx="145997" cy="3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4043405" y="5661346"/>
            <a:ext cx="38976" cy="249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229623" y="5685264"/>
            <a:ext cx="199223" cy="27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22048" y="570889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    </a:t>
            </a:r>
            <a:r>
              <a:rPr lang="en-US" dirty="0"/>
              <a:t>3</a:t>
            </a:r>
            <a:r>
              <a:rPr lang="en-US" dirty="0" smtClean="0"/>
              <a:t>     1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438035" y="4876800"/>
            <a:ext cx="172565" cy="8082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8791575" y="4876800"/>
            <a:ext cx="62831" cy="8320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943975" y="4876800"/>
            <a:ext cx="279532" cy="88817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MP3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Terminals:</a:t>
            </a:r>
          </a:p>
          <a:p>
            <a:pPr lvl="1"/>
            <a:r>
              <a:rPr lang="en-US" sz="2800" dirty="0" smtClean="0"/>
              <a:t>Input touch panel:</a:t>
            </a:r>
          </a:p>
          <a:p>
            <a:pPr lvl="2"/>
            <a:r>
              <a:rPr lang="en-US" sz="2400" dirty="0"/>
              <a:t>E</a:t>
            </a:r>
            <a:r>
              <a:rPr lang="en-US" sz="2400" dirty="0" smtClean="0"/>
              <a:t>vent stream of x-y points from the touch panel</a:t>
            </a:r>
          </a:p>
          <a:p>
            <a:pPr lvl="2"/>
            <a:r>
              <a:rPr lang="en-US" sz="2400" dirty="0" smtClean="0"/>
              <a:t>Button ideas: can have buttons for “play/pause”, “stop”, “fast forward”, “reverse”, volume up, volume down, etc.</a:t>
            </a:r>
          </a:p>
          <a:p>
            <a:pPr lvl="2"/>
            <a:r>
              <a:rPr lang="en-US" sz="2400" dirty="0" smtClean="0"/>
              <a:t>Can have a “message loop” to filter each touch event to determine if it is within a button</a:t>
            </a:r>
          </a:p>
          <a:p>
            <a:pPr lvl="1"/>
            <a:r>
              <a:rPr lang="en-US" sz="2800" dirty="0" smtClean="0"/>
              <a:t>UART: status and debugging information</a:t>
            </a:r>
          </a:p>
          <a:p>
            <a:pPr lvl="1"/>
            <a:r>
              <a:rPr lang="en-US" sz="2800" dirty="0" smtClean="0"/>
              <a:t>LCD: display buttons, song list, current status, current song, etc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smtClean="0"/>
              <a:t>MP3 </a:t>
            </a:r>
            <a:r>
              <a:rPr lang="en-US" sz="2800" dirty="0"/>
              <a:t>decoder: </a:t>
            </a:r>
            <a:r>
              <a:rPr lang="en-US" sz="2800" dirty="0" smtClean="0"/>
              <a:t>need task </a:t>
            </a:r>
            <a:r>
              <a:rPr lang="en-US" sz="2800" dirty="0"/>
              <a:t>to stream data to the </a:t>
            </a:r>
            <a:r>
              <a:rPr lang="en-US" sz="2800" dirty="0" smtClean="0"/>
              <a:t>decoder. Start/stop/pause streaming.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MP3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174357" cy="4530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Review: what to implement</a:t>
            </a:r>
          </a:p>
          <a:p>
            <a:r>
              <a:rPr lang="en-US" dirty="0" smtClean="0"/>
              <a:t>Required features:</a:t>
            </a:r>
          </a:p>
          <a:p>
            <a:pPr lvl="1"/>
            <a:r>
              <a:rPr lang="en-US" dirty="0" smtClean="0"/>
              <a:t>Initial state: no music playing</a:t>
            </a:r>
          </a:p>
          <a:p>
            <a:pPr lvl="1"/>
            <a:r>
              <a:rPr lang="en-US" dirty="0" smtClean="0"/>
              <a:t>Start: start playing an MP3 audio file from the beginning in response to a </a:t>
            </a:r>
            <a:r>
              <a:rPr lang="en-US" dirty="0" smtClean="0"/>
              <a:t>screen button </a:t>
            </a:r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Stop: stop playing an MP3 audio file in response to a </a:t>
            </a:r>
            <a:r>
              <a:rPr lang="en-US" dirty="0" smtClean="0"/>
              <a:t>screen button </a:t>
            </a:r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Indicate play in progress or stopped on the LCD</a:t>
            </a:r>
          </a:p>
          <a:p>
            <a:pPr lvl="1"/>
            <a:r>
              <a:rPr lang="en-US" dirty="0" smtClean="0"/>
              <a:t>Add one additional functionality</a:t>
            </a:r>
          </a:p>
          <a:p>
            <a:pPr lvl="1"/>
            <a:r>
              <a:rPr lang="en-US" dirty="0" smtClean="0"/>
              <a:t>UART: use for more detailed (debug) information</a:t>
            </a:r>
          </a:p>
          <a:p>
            <a:r>
              <a:rPr lang="en-US" dirty="0" smtClean="0"/>
              <a:t>Optional features (suggestions):</a:t>
            </a:r>
          </a:p>
          <a:p>
            <a:pPr lvl="1"/>
            <a:r>
              <a:rPr lang="en-US" dirty="0" smtClean="0"/>
              <a:t>Pause/play toggle: toggle to pause or resume playing an MP3 audio file  in response to a button touch</a:t>
            </a:r>
          </a:p>
          <a:p>
            <a:pPr lvl="1"/>
            <a:r>
              <a:rPr lang="en-US" dirty="0" smtClean="0"/>
              <a:t>Volume up/down in response to button touch</a:t>
            </a:r>
          </a:p>
          <a:p>
            <a:pPr lvl="1"/>
            <a:r>
              <a:rPr lang="en-US" dirty="0" smtClean="0"/>
              <a:t>Move to next song in response to a button touch</a:t>
            </a:r>
          </a:p>
          <a:p>
            <a:pPr lvl="1"/>
            <a:r>
              <a:rPr lang="en-US" dirty="0" smtClean="0"/>
              <a:t>Move to previous song in response to a button touch</a:t>
            </a:r>
          </a:p>
          <a:p>
            <a:pPr lvl="1"/>
            <a:r>
              <a:rPr lang="en-US" dirty="0"/>
              <a:t>display </a:t>
            </a:r>
            <a:r>
              <a:rPr lang="en-US" dirty="0" smtClean="0"/>
              <a:t>song </a:t>
            </a:r>
            <a:r>
              <a:rPr lang="en-US" dirty="0"/>
              <a:t>list on </a:t>
            </a:r>
            <a:r>
              <a:rPr lang="en-US" dirty="0" smtClean="0"/>
              <a:t>LCD</a:t>
            </a:r>
          </a:p>
          <a:p>
            <a:pPr lvl="1"/>
            <a:r>
              <a:rPr lang="en-US" dirty="0" smtClean="0"/>
              <a:t>Challenge</a:t>
            </a:r>
            <a:r>
              <a:rPr lang="en-US" dirty="0"/>
              <a:t>: Read the MP3 data from the SD card instead of flash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MP3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Event Channel</a:t>
            </a:r>
          </a:p>
          <a:p>
            <a:pPr lvl="1"/>
            <a:r>
              <a:rPr lang="en-US" dirty="0"/>
              <a:t>Translate x-y touch coordinates into a known c</a:t>
            </a:r>
            <a:r>
              <a:rPr lang="en-US" dirty="0" smtClean="0"/>
              <a:t>ommand event (enum)</a:t>
            </a:r>
            <a:endParaRPr lang="en-US" dirty="0"/>
          </a:p>
          <a:p>
            <a:pPr lvl="1"/>
            <a:r>
              <a:rPr lang="en-US" dirty="0"/>
              <a:t>Forward event to appropriate queue/mailbox</a:t>
            </a:r>
          </a:p>
          <a:p>
            <a:pPr marL="457200" lvl="1" indent="0">
              <a:buNone/>
            </a:pPr>
            <a:r>
              <a:rPr lang="en-US" dirty="0" smtClean="0"/>
              <a:t>typedef </a:t>
            </a:r>
            <a:r>
              <a:rPr lang="en-US" dirty="0"/>
              <a:t>enum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i="1" dirty="0"/>
              <a:t>INPUTCOMMAND_NONE,</a:t>
            </a:r>
          </a:p>
          <a:p>
            <a:pPr marL="914400" lvl="2" indent="0">
              <a:buNone/>
            </a:pPr>
            <a:r>
              <a:rPr lang="en-US" i="1" dirty="0"/>
              <a:t>INPUTCOMMAND_FASTFORWARD,</a:t>
            </a:r>
          </a:p>
          <a:p>
            <a:pPr marL="914400" lvl="2" indent="0">
              <a:buNone/>
            </a:pPr>
            <a:r>
              <a:rPr lang="en-US" i="1" dirty="0"/>
              <a:t>INPUTCOMMAND_NEXTSONG,</a:t>
            </a:r>
          </a:p>
          <a:p>
            <a:pPr marL="914400" lvl="2" indent="0">
              <a:buNone/>
            </a:pPr>
            <a:r>
              <a:rPr lang="en-US" i="1" dirty="0"/>
              <a:t>INPUTCOMMAND_PLAY,</a:t>
            </a:r>
          </a:p>
          <a:p>
            <a:pPr marL="914400" lvl="2" indent="0">
              <a:buNone/>
            </a:pPr>
            <a:r>
              <a:rPr lang="en-US" i="1" dirty="0"/>
              <a:t>INPUTCOMMAND_PREVSONG,</a:t>
            </a:r>
          </a:p>
          <a:p>
            <a:pPr marL="914400" lvl="2" indent="0">
              <a:buNone/>
            </a:pPr>
            <a:r>
              <a:rPr lang="en-US" i="1" dirty="0"/>
              <a:t>INPUTCOMMAND_REWIND,</a:t>
            </a:r>
          </a:p>
          <a:p>
            <a:pPr marL="914400" lvl="2" indent="0">
              <a:buNone/>
            </a:pPr>
            <a:r>
              <a:rPr lang="en-US" i="1" dirty="0" smtClean="0"/>
              <a:t>INPUTCOMMAND_VOLUP,</a:t>
            </a:r>
            <a:endParaRPr lang="en-US" i="1" dirty="0"/>
          </a:p>
          <a:p>
            <a:pPr marL="914400" lvl="2" indent="0">
              <a:buNone/>
            </a:pPr>
            <a:r>
              <a:rPr lang="en-US" i="1" dirty="0" smtClean="0"/>
              <a:t>INPUTCOMMAND_VOLDOWN,</a:t>
            </a: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} InputCommandEnum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MP3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suggestions</a:t>
            </a:r>
          </a:p>
          <a:p>
            <a:pPr lvl="1"/>
            <a:r>
              <a:rPr lang="en-US" dirty="0" smtClean="0"/>
              <a:t>Touch polling task: polls the touch panel and determines if a button has been touched and forwards an event stream of button press events to the command handler task</a:t>
            </a:r>
          </a:p>
          <a:p>
            <a:pPr lvl="1"/>
            <a:r>
              <a:rPr lang="en-US" dirty="0" smtClean="0"/>
              <a:t>Command handler task: receives an event stream of commands from the touch polling task such as “play”, “pause”, “next song” etc.</a:t>
            </a:r>
          </a:p>
          <a:p>
            <a:pPr lvl="1"/>
            <a:r>
              <a:rPr lang="en-US" dirty="0" smtClean="0"/>
              <a:t>Streaming task: waits for a signal to begin streaming data to the MP3 decoder; checks for status updates periodically during streaming to determine whether to stop, pause, etc.</a:t>
            </a:r>
          </a:p>
          <a:p>
            <a:pPr lvl="1"/>
            <a:r>
              <a:rPr lang="en-US" dirty="0" smtClean="0"/>
              <a:t>LCD task: receives events from other tasks containing information for updating the display, e.g. change status to “play”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100131</TotalTime>
  <Words>1931</Words>
  <Application>Microsoft Office PowerPoint</Application>
  <PresentationFormat>Widescreen</PresentationFormat>
  <Paragraphs>348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Lucida Console</vt:lpstr>
      <vt:lpstr>Office Theme</vt:lpstr>
      <vt:lpstr>EMBSYS 105 Programming with Embedded &amp; Real-Time Operating Systems</vt:lpstr>
      <vt:lpstr>Looking ahead</vt:lpstr>
      <vt:lpstr>Previous Lecture (L5) Overview</vt:lpstr>
      <vt:lpstr>Current Lecture (L6) Overview</vt:lpstr>
      <vt:lpstr>Connecting jumper wires to make the LCD work</vt:lpstr>
      <vt:lpstr>Event driven MP3 player</vt:lpstr>
      <vt:lpstr>Event driven MP3 player</vt:lpstr>
      <vt:lpstr>Event driven MP3 player</vt:lpstr>
      <vt:lpstr>Event driven MP3 player</vt:lpstr>
      <vt:lpstr>Streaming task</vt:lpstr>
      <vt:lpstr>Choosing task priorities</vt:lpstr>
      <vt:lpstr>Rate Monotonic Scheduling (RMS)</vt:lpstr>
      <vt:lpstr>Rate Monotonic Scheduling (RMS)</vt:lpstr>
      <vt:lpstr>Rate Monotonic Scheduling (RMS)</vt:lpstr>
      <vt:lpstr>Rate Monotonic Scheduling (RMS)</vt:lpstr>
      <vt:lpstr>Adafruit_FT6206 touch driver</vt:lpstr>
      <vt:lpstr>Adafruit_FT6206 touch driver</vt:lpstr>
      <vt:lpstr>Adafruit_FT6206 touch driver</vt:lpstr>
      <vt:lpstr>Adding I2C driver to PJDF</vt:lpstr>
      <vt:lpstr>Adding I2C driver to PJDF</vt:lpstr>
      <vt:lpstr>Adding I2C driver to PJDF</vt:lpstr>
      <vt:lpstr>Adding I2C driver to PJDF</vt:lpstr>
      <vt:lpstr>Adding I2C driver to PJDF</vt:lpstr>
      <vt:lpstr>Adding I2C driver to PJDF</vt:lpstr>
      <vt:lpstr>Adding I2C driver to PJDF</vt:lpstr>
      <vt:lpstr>Explore Touch specs</vt:lpstr>
      <vt:lpstr>Tracing uCOS message queue</vt:lpstr>
      <vt:lpstr>Explore</vt:lpstr>
      <vt:lpstr>Explore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Strathy</dc:creator>
  <cp:lastModifiedBy>Nick</cp:lastModifiedBy>
  <cp:revision>1601</cp:revision>
  <cp:lastPrinted>2016-02-19T18:50:44Z</cp:lastPrinted>
  <dcterms:created xsi:type="dcterms:W3CDTF">2015-01-03T00:17:11Z</dcterms:created>
  <dcterms:modified xsi:type="dcterms:W3CDTF">2020-02-11T01:46:30Z</dcterms:modified>
</cp:coreProperties>
</file>