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24"/>
  </p:notesMasterIdLst>
  <p:sldIdLst>
    <p:sldId id="258" r:id="rId2"/>
    <p:sldId id="26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70" r:id="rId13"/>
    <p:sldId id="269" r:id="rId14"/>
    <p:sldId id="271" r:id="rId15"/>
    <p:sldId id="272" r:id="rId16"/>
    <p:sldId id="274" r:id="rId17"/>
    <p:sldId id="273" r:id="rId18"/>
    <p:sldId id="275" r:id="rId19"/>
    <p:sldId id="27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D43E7-2E33-4258-94CB-D245676B6ED2}" type="datetimeFigureOut">
              <a:rPr lang="nl-BE" smtClean="0"/>
              <a:t>4/11/2015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B182-A69A-4163-97B7-9D2D188E4A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0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840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Click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Text</a:t>
            </a:r>
            <a:endParaRPr lang="nl-BE" dirty="0" smtClean="0"/>
          </a:p>
          <a:p>
            <a:pPr marL="171450" indent="-171450">
              <a:buFontTx/>
              <a:buChar char="-"/>
            </a:pPr>
            <a:r>
              <a:rPr lang="nl-BE" dirty="0" err="1" smtClean="0"/>
              <a:t>LinearLayout</a:t>
            </a:r>
            <a:endParaRPr lang="nl-BE" dirty="0" smtClean="0"/>
          </a:p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72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-</a:t>
            </a:r>
            <a:r>
              <a:rPr lang="nl-BE" dirty="0" err="1" smtClean="0"/>
              <a:t>Relative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</a:t>
            </a:r>
            <a:endParaRPr lang="nl-BE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618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Activity</a:t>
            </a:r>
            <a:r>
              <a:rPr lang="nl-BE" baseline="0" dirty="0" smtClean="0"/>
              <a:t> is a class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extends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AppCompatActivity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onCreate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first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launched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setContentView</a:t>
            </a:r>
            <a:r>
              <a:rPr lang="nl-BE" baseline="0" dirty="0" smtClean="0"/>
              <a:t>: Set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res</a:t>
            </a:r>
            <a:r>
              <a:rPr lang="nl-BE" baseline="0" dirty="0" smtClean="0"/>
              <a:t>/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/activity_main.xml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findViewById</a:t>
            </a:r>
            <a:r>
              <a:rPr lang="nl-BE" baseline="0" dirty="0" smtClean="0"/>
              <a:t>() get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object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Intent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open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activities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33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Simple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a button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It is </a:t>
            </a:r>
            <a:r>
              <a:rPr lang="nl-BE" baseline="0" dirty="0" err="1" smtClean="0"/>
              <a:t>assign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buttonPlay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access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java</a:t>
            </a:r>
            <a:r>
              <a:rPr lang="nl-BE" baseline="0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Text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string resource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No </a:t>
            </a:r>
            <a:r>
              <a:rPr lang="nl-BE" baseline="0" dirty="0" err="1" smtClean="0"/>
              <a:t>width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height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because</a:t>
            </a:r>
            <a:r>
              <a:rPr lang="nl-BE" baseline="0" dirty="0" smtClean="0"/>
              <a:t> these parameters are </a:t>
            </a:r>
            <a:r>
              <a:rPr lang="nl-BE" baseline="0" dirty="0" err="1" smtClean="0"/>
              <a:t>defined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style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called</a:t>
            </a:r>
            <a:r>
              <a:rPr lang="nl-BE" baseline="0" dirty="0" smtClean="0"/>
              <a:t> Button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5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 smtClean="0"/>
              <a:t>OnResume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called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activity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visible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again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OnCreateOptionsMenu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called</a:t>
            </a:r>
            <a:r>
              <a:rPr lang="nl-BE" baseline="0" dirty="0" smtClean="0"/>
              <a:t> on startup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loads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menu</a:t>
            </a:r>
          </a:p>
          <a:p>
            <a:pPr marL="0" indent="0">
              <a:buFontTx/>
              <a:buNone/>
            </a:pPr>
            <a:r>
              <a:rPr lang="nl-BE" baseline="0" dirty="0" smtClean="0"/>
              <a:t>-   </a:t>
            </a:r>
            <a:r>
              <a:rPr lang="nl-BE" baseline="0" dirty="0" err="1" smtClean="0"/>
              <a:t>onOptionsItemSelected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called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item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menu is </a:t>
            </a:r>
            <a:r>
              <a:rPr lang="nl-BE" baseline="0" dirty="0" err="1" smtClean="0"/>
              <a:t>selected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3987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 smtClean="0"/>
              <a:t>Menuitems</a:t>
            </a:r>
            <a:r>
              <a:rPr lang="nl-BE" dirty="0" smtClean="0"/>
              <a:t> have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, icon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showAsAction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99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- </a:t>
            </a:r>
            <a:r>
              <a:rPr lang="nl-BE" dirty="0" err="1" smtClean="0"/>
              <a:t>There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html page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a more in </a:t>
            </a:r>
            <a:r>
              <a:rPr lang="nl-BE" baseline="0" dirty="0" err="1" smtClean="0"/>
              <a:t>depth</a:t>
            </a:r>
            <a:r>
              <a:rPr lang="nl-BE" baseline="0" dirty="0" smtClean="0"/>
              <a:t> 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assignements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(http://jhoobergs.github.io/AndroidForBeginners/)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24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installing</a:t>
            </a:r>
            <a:r>
              <a:rPr lang="nl-BE" dirty="0" smtClean="0"/>
              <a:t> </a:t>
            </a:r>
            <a:r>
              <a:rPr lang="nl-BE" dirty="0" err="1" smtClean="0"/>
              <a:t>android</a:t>
            </a:r>
            <a:r>
              <a:rPr lang="nl-BE" dirty="0" smtClean="0"/>
              <a:t> Studio,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latest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sdk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installed</a:t>
            </a:r>
            <a:endParaRPr lang="nl-BE" baseline="0" dirty="0" smtClean="0"/>
          </a:p>
          <a:p>
            <a:r>
              <a:rPr lang="nl-BE" baseline="0" dirty="0" err="1" smtClean="0"/>
              <a:t>Genymotion</a:t>
            </a:r>
            <a:r>
              <a:rPr lang="nl-BE" baseline="0" dirty="0" smtClean="0"/>
              <a:t> is a </a:t>
            </a:r>
            <a:r>
              <a:rPr lang="nl-BE" baseline="0" dirty="0" err="1" smtClean="0"/>
              <a:t>alternative</a:t>
            </a:r>
            <a:r>
              <a:rPr lang="nl-BE" baseline="0" dirty="0" smtClean="0"/>
              <a:t> emulator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works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virtualbox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much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better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quicker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emulator of </a:t>
            </a:r>
            <a:r>
              <a:rPr lang="nl-BE" baseline="0" dirty="0" err="1" smtClean="0"/>
              <a:t>android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itself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43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- I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explain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files in </a:t>
            </a:r>
            <a:r>
              <a:rPr lang="nl-BE" baseline="0" dirty="0" err="1" smtClean="0"/>
              <a:t>depth</a:t>
            </a:r>
            <a:r>
              <a:rPr lang="nl-BE" baseline="0" dirty="0" smtClean="0"/>
              <a:t> first.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004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Global </a:t>
            </a:r>
            <a:r>
              <a:rPr lang="nl-BE" dirty="0" err="1" smtClean="0"/>
              <a:t>config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app</a:t>
            </a:r>
            <a:r>
              <a:rPr lang="nl-BE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Application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activities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Launcher</a:t>
            </a:r>
            <a:r>
              <a:rPr lang="nl-BE" baseline="0" dirty="0" smtClean="0"/>
              <a:t> via </a:t>
            </a:r>
            <a:r>
              <a:rPr lang="nl-BE" baseline="0" dirty="0" err="1" smtClean="0"/>
              <a:t>intent</a:t>
            </a:r>
            <a:r>
              <a:rPr lang="nl-BE" baseline="0" dirty="0" smtClean="0"/>
              <a:t>-filter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ParentActivity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110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baseline="0" dirty="0" err="1" smtClean="0"/>
              <a:t>All</a:t>
            </a:r>
            <a:r>
              <a:rPr lang="nl-BE" baseline="0" dirty="0" smtClean="0"/>
              <a:t> resources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app (images, strings,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Drawable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images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app. (</a:t>
            </a:r>
            <a:r>
              <a:rPr lang="nl-BE" baseline="0" dirty="0" err="1" smtClean="0"/>
              <a:t>png</a:t>
            </a:r>
            <a:r>
              <a:rPr lang="nl-B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Layout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layoutfiles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Layoutfiles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have multiple </a:t>
            </a:r>
            <a:r>
              <a:rPr lang="nl-BE" baseline="0" dirty="0" err="1" smtClean="0"/>
              <a:t>variants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example</a:t>
            </a:r>
            <a:r>
              <a:rPr lang="nl-BE" baseline="0" dirty="0" smtClean="0"/>
              <a:t> a different variant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portrait</a:t>
            </a:r>
            <a:r>
              <a:rPr lang="nl-BE" baseline="0" dirty="0" smtClean="0"/>
              <a:t>-modus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landscape-modus. Multiple options: For </a:t>
            </a:r>
            <a:r>
              <a:rPr lang="nl-BE" baseline="0" dirty="0" err="1" smtClean="0"/>
              <a:t>example</a:t>
            </a:r>
            <a:r>
              <a:rPr lang="nl-BE" baseline="0" dirty="0" smtClean="0"/>
              <a:t> a different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android</a:t>
            </a:r>
            <a:r>
              <a:rPr lang="nl-BE" baseline="0" dirty="0" smtClean="0"/>
              <a:t> 5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android</a:t>
            </a:r>
            <a:r>
              <a:rPr lang="nl-BE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Menu: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layoutfiles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menu-items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menu 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Mipmap</a:t>
            </a:r>
            <a:r>
              <a:rPr lang="nl-BE" baseline="0" dirty="0" smtClean="0"/>
              <a:t>: New </a:t>
            </a:r>
            <a:r>
              <a:rPr lang="nl-BE" baseline="0" dirty="0" err="1" smtClean="0"/>
              <a:t>version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drawable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icon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app.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versions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resolutions</a:t>
            </a:r>
            <a:r>
              <a:rPr lang="nl-B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Values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folder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xml</a:t>
            </a:r>
            <a:r>
              <a:rPr lang="nl-BE" baseline="0" dirty="0" smtClean="0"/>
              <a:t> files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</a:t>
            </a:r>
            <a:r>
              <a:rPr lang="nl-BE" baseline="0" dirty="0" smtClean="0"/>
              <a:t> strings, </a:t>
            </a:r>
            <a:r>
              <a:rPr lang="nl-BE" baseline="0" dirty="0" err="1" smtClean="0"/>
              <a:t>styles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dimensions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colors</a:t>
            </a:r>
            <a:endParaRPr lang="nl-BE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845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Strings: Keys-</a:t>
            </a:r>
            <a:r>
              <a:rPr lang="nl-BE" dirty="0" err="1" smtClean="0"/>
              <a:t>value</a:t>
            </a:r>
            <a:r>
              <a:rPr lang="nl-BE" baseline="0" dirty="0" smtClean="0"/>
              <a:t> pair: Easy </a:t>
            </a:r>
            <a:r>
              <a:rPr lang="nl-BE" baseline="0" dirty="0" err="1" smtClean="0"/>
              <a:t>translation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dirty="0" err="1" smtClean="0"/>
              <a:t>Styles</a:t>
            </a:r>
            <a:r>
              <a:rPr lang="nl-BE" dirty="0" smtClean="0"/>
              <a:t>:</a:t>
            </a:r>
            <a:r>
              <a:rPr lang="nl-BE" baseline="0" dirty="0" smtClean="0"/>
              <a:t> Name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parent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444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 smtClean="0"/>
              <a:t>Menuitems</a:t>
            </a:r>
            <a:r>
              <a:rPr lang="nl-BE" dirty="0" smtClean="0"/>
              <a:t> have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, icon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showAsAction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30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smtClean="0"/>
              <a:t>Every view has a </a:t>
            </a:r>
            <a:r>
              <a:rPr lang="nl-BE" dirty="0" err="1" smtClean="0"/>
              <a:t>width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height</a:t>
            </a:r>
            <a:endParaRPr lang="nl-BE" baseline="0" dirty="0" smtClean="0"/>
          </a:p>
          <a:p>
            <a:pPr marL="0" indent="0">
              <a:buFontTx/>
              <a:buNone/>
            </a:pPr>
            <a:r>
              <a:rPr lang="nl-BE" dirty="0" smtClean="0"/>
              <a:t>-  “3“ </a:t>
            </a:r>
            <a:r>
              <a:rPr lang="nl-BE" dirty="0" err="1" smtClean="0"/>
              <a:t>possible</a:t>
            </a:r>
            <a:r>
              <a:rPr lang="nl-BE" dirty="0" smtClean="0"/>
              <a:t> </a:t>
            </a:r>
            <a:r>
              <a:rPr lang="nl-BE" dirty="0" err="1" smtClean="0"/>
              <a:t>values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79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 smtClean="0"/>
              <a:t>Linear</a:t>
            </a:r>
            <a:r>
              <a:rPr lang="nl-BE" dirty="0" smtClean="0"/>
              <a:t>: It is like </a:t>
            </a:r>
            <a:r>
              <a:rPr lang="nl-BE" dirty="0" err="1" smtClean="0"/>
              <a:t>it</a:t>
            </a:r>
            <a:r>
              <a:rPr lang="nl-BE" dirty="0" smtClean="0"/>
              <a:t> is.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specify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orientation</a:t>
            </a:r>
            <a:r>
              <a:rPr lang="nl-B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Relatief: The views are </a:t>
            </a:r>
            <a:r>
              <a:rPr lang="nl-BE" baseline="0" dirty="0" err="1" smtClean="0"/>
              <a:t>placed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relative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. The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Layout_above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view is </a:t>
            </a:r>
            <a:r>
              <a:rPr lang="nl-BE" baseline="0" dirty="0" err="1" smtClean="0"/>
              <a:t>placed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specified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layout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endParaRPr lang="nl-BE" baseline="0" dirty="0"/>
          </a:p>
          <a:p>
            <a:pPr marL="628650" lvl="1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B182-A69A-4163-97B7-9D2D188E4AA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604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19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F7E-350A-420B-B614-ED17F208EA56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11119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7F7-72D1-439B-A1B1-EA386FE65BC7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75421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E06C-3318-40B0-BAF0-1E9420FE3A8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70880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26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CA1-1C7B-4A06-A45C-04D2EDFC631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15826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FC7C-3820-4B92-81D3-2F6DA08D7036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31827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35D-93DF-45CE-B98B-2D270CBA7CD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78809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B6FE-1FDF-4F14-B25D-4796BD2BED5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7687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640D6-6BD7-4534-832A-102B9C473A8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6443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3CB-3D16-44C9-AE5E-30CA53F2B9F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24582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154863-C843-4EC9-A497-79404A3E1B51}" type="slidenum">
              <a:rPr lang="nl-NL" noProof="0" smtClean="0"/>
              <a:pPr/>
              <a:t>‹nr.›</a:t>
            </a:fld>
            <a:endParaRPr lang="nl-N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Quivr 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8" y="5960407"/>
            <a:ext cx="772154" cy="7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bQjItJ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ymotion.com/#!/st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600" dirty="0" smtClean="0"/>
              <a:t>Android </a:t>
            </a:r>
            <a:r>
              <a:rPr lang="nl-NL" sz="6600" dirty="0" err="1" smtClean="0"/>
              <a:t>for</a:t>
            </a:r>
            <a:r>
              <a:rPr lang="nl-NL" sz="6600" dirty="0" smtClean="0"/>
              <a:t> beginners</a:t>
            </a:r>
            <a:endParaRPr lang="nl-BE" sz="6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841376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GB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sz="2400" dirty="0" smtClean="0"/>
              <a:t>Views</a:t>
            </a:r>
            <a:r>
              <a:rPr lang="nl-BE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en-GB" sz="2400" dirty="0" err="1" smtClean="0"/>
              <a:t>layout_width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layout_height</a:t>
            </a:r>
            <a:r>
              <a:rPr lang="en-GB" sz="2400" dirty="0" smtClean="0"/>
              <a:t> (required)</a:t>
            </a: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4 possible values: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wrap_content</a:t>
            </a:r>
            <a:endParaRPr lang="en-GB" sz="16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match_parent</a:t>
            </a:r>
            <a:endParaRPr lang="en-GB" sz="16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Fill_parent</a:t>
            </a:r>
            <a:r>
              <a:rPr lang="en-GB" sz="1600" dirty="0" smtClean="0"/>
              <a:t> (from android 2.* it’s equal to </a:t>
            </a:r>
            <a:r>
              <a:rPr lang="en-GB" sz="1600" dirty="0" err="1" smtClean="0"/>
              <a:t>match_parent</a:t>
            </a:r>
            <a:r>
              <a:rPr lang="en-GB" sz="1600" dirty="0" smtClean="0"/>
              <a:t>)  (DON’T USE)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smtClean="0"/>
              <a:t>Absolute value (in </a:t>
            </a:r>
            <a:r>
              <a:rPr lang="en-GB" sz="1600" dirty="0" err="1" smtClean="0"/>
              <a:t>dp</a:t>
            </a:r>
            <a:r>
              <a:rPr lang="en-GB" sz="16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201168" lvl="1" indent="0">
              <a:buNone/>
            </a:pPr>
            <a:endParaRPr lang="nl-BE" dirty="0"/>
          </a:p>
          <a:p>
            <a:pPr marL="201168" lvl="1" indent="0">
              <a:buNone/>
            </a:pPr>
            <a:endParaRPr lang="nl-BE" dirty="0"/>
          </a:p>
          <a:p>
            <a:pPr marL="201168" lvl="1" indent="0">
              <a:buNone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3743" y="2231451"/>
            <a:ext cx="132122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b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ndroid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“/&gt;</a:t>
            </a:r>
            <a:endParaRPr kumimoji="0" lang="nl-BE" altLang="nl-B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1664179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View(holders)</a:t>
            </a:r>
            <a:endParaRPr lang="en-GB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02595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err="1" smtClean="0"/>
              <a:t>LinearLayout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Has an orientation: Vertical or Horizontal (</a:t>
            </a:r>
            <a:r>
              <a:rPr lang="en-US" dirty="0" err="1" smtClean="0"/>
              <a:t>android:orientation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Possibility to give view a width or height in percentages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err="1" smtClean="0"/>
              <a:t>RelativeLayout</a:t>
            </a:r>
            <a:endParaRPr lang="en-US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Views are placed relative to each other.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Layout_above</a:t>
            </a:r>
            <a:r>
              <a:rPr lang="en-US" dirty="0" smtClean="0"/>
              <a:t>, </a:t>
            </a:r>
            <a:r>
              <a:rPr lang="en-US" dirty="0" err="1" smtClean="0"/>
              <a:t>layout_toRightOf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943927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347537" y="6488668"/>
            <a:ext cx="47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Res</a:t>
            </a:r>
            <a:r>
              <a:rPr lang="nl-BE" dirty="0" smtClean="0">
                <a:solidFill>
                  <a:schemeClr val="bg1"/>
                </a:solidFill>
              </a:rPr>
              <a:t>/</a:t>
            </a:r>
            <a:r>
              <a:rPr lang="nl-BE" dirty="0" err="1" smtClean="0">
                <a:solidFill>
                  <a:schemeClr val="bg1"/>
                </a:solidFill>
              </a:rPr>
              <a:t>layout</a:t>
            </a:r>
            <a:r>
              <a:rPr lang="nl-BE" dirty="0" smtClean="0">
                <a:solidFill>
                  <a:schemeClr val="bg1"/>
                </a:solidFill>
              </a:rPr>
              <a:t>/activity_example.xml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89" y="147860"/>
            <a:ext cx="3048002" cy="592137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56" y="147860"/>
            <a:ext cx="5460833" cy="615475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854053" y="2679032"/>
            <a:ext cx="2044179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850793" y="3521242"/>
            <a:ext cx="2044179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645500" y="4735463"/>
            <a:ext cx="2044179" cy="1764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679917" y="1676455"/>
            <a:ext cx="2378736" cy="15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347537" y="981113"/>
            <a:ext cx="2229850" cy="1899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114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347537" y="6488668"/>
            <a:ext cx="47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Res</a:t>
            </a:r>
            <a:r>
              <a:rPr lang="nl-BE" dirty="0" smtClean="0">
                <a:solidFill>
                  <a:schemeClr val="bg1"/>
                </a:solidFill>
              </a:rPr>
              <a:t>/</a:t>
            </a:r>
            <a:r>
              <a:rPr lang="nl-BE" dirty="0" err="1" smtClean="0">
                <a:solidFill>
                  <a:schemeClr val="bg1"/>
                </a:solidFill>
              </a:rPr>
              <a:t>layout</a:t>
            </a:r>
            <a:r>
              <a:rPr lang="nl-BE" dirty="0" smtClean="0">
                <a:solidFill>
                  <a:schemeClr val="bg1"/>
                </a:solidFill>
              </a:rPr>
              <a:t>/</a:t>
            </a:r>
            <a:r>
              <a:rPr lang="nl-BE" dirty="0" err="1" smtClean="0">
                <a:solidFill>
                  <a:schemeClr val="bg1"/>
                </a:solidFill>
              </a:rPr>
              <a:t>activity_example</a:t>
            </a:r>
            <a:r>
              <a:rPr lang="nl-BE" dirty="0" smtClean="0">
                <a:solidFill>
                  <a:schemeClr val="bg1"/>
                </a:solidFill>
              </a:rPr>
              <a:t> (land)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6" y="167689"/>
            <a:ext cx="5919076" cy="609912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931" y="167688"/>
            <a:ext cx="3129847" cy="6093717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549248" y="2056432"/>
            <a:ext cx="3231299" cy="189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1549248" y="3214546"/>
            <a:ext cx="3231299" cy="189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669564" y="4372660"/>
            <a:ext cx="3231299" cy="189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1549248" y="5530774"/>
            <a:ext cx="3231299" cy="34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883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Activity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 smtClean="0"/>
              <a:t> </a:t>
            </a:r>
            <a:r>
              <a:rPr lang="en-GB" dirty="0" smtClean="0"/>
              <a:t>A page in an Android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Java code that loads the layout and handles events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009438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46" y="127836"/>
            <a:ext cx="10488028" cy="610034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957137" y="1495910"/>
            <a:ext cx="4764505" cy="35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475874" y="694488"/>
            <a:ext cx="6320589" cy="54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026568" y="167186"/>
            <a:ext cx="2950712" cy="174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3785938" y="2069432"/>
            <a:ext cx="4860758" cy="25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475874" y="6488850"/>
            <a:ext cx="47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MainActivity.java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2896633" y="4580522"/>
            <a:ext cx="8637641" cy="272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4178103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1475874" y="6488850"/>
            <a:ext cx="47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Res</a:t>
            </a:r>
            <a:r>
              <a:rPr lang="nl-BE" dirty="0" smtClean="0">
                <a:solidFill>
                  <a:schemeClr val="bg1"/>
                </a:solidFill>
              </a:rPr>
              <a:t>/</a:t>
            </a:r>
            <a:r>
              <a:rPr lang="nl-BE" dirty="0" err="1" smtClean="0">
                <a:solidFill>
                  <a:schemeClr val="bg1"/>
                </a:solidFill>
              </a:rPr>
              <a:t>layout</a:t>
            </a:r>
            <a:r>
              <a:rPr lang="nl-BE" dirty="0" smtClean="0">
                <a:solidFill>
                  <a:schemeClr val="bg1"/>
                </a:solidFill>
              </a:rPr>
              <a:t>/activity_main.xml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82" y="563387"/>
            <a:ext cx="10441614" cy="452195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sp>
        <p:nvSpPr>
          <p:cNvPr id="8" name="Rechthoek 7"/>
          <p:cNvSpPr/>
          <p:nvPr/>
        </p:nvSpPr>
        <p:spPr>
          <a:xfrm>
            <a:off x="2236783" y="2319270"/>
            <a:ext cx="4581112" cy="27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236783" y="3689684"/>
            <a:ext cx="3361912" cy="312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571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60865"/>
            <a:ext cx="7718955" cy="6146353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103312" y="1396107"/>
            <a:ext cx="4030162" cy="38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1103312" y="160865"/>
            <a:ext cx="2377825" cy="38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1103312" y="2823632"/>
            <a:ext cx="4575593" cy="40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1437953" y="1974625"/>
            <a:ext cx="3871984" cy="23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33600" y="3818022"/>
            <a:ext cx="6497053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4245219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06" y="550243"/>
            <a:ext cx="10116152" cy="530318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184903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Activity </a:t>
            </a:r>
            <a:r>
              <a:rPr lang="nl-BE" dirty="0" err="1" smtClean="0"/>
              <a:t>Lifecycle</a:t>
            </a:r>
            <a:endParaRPr lang="nl-BE" dirty="0"/>
          </a:p>
        </p:txBody>
      </p:sp>
      <p:pic>
        <p:nvPicPr>
          <p:cNvPr id="1028" name="Picture 4" descr="http://i.stack.imgur.com/kCh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09023"/>
            <a:ext cx="9480362" cy="42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949292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Jesse Hoobergs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en-GB" sz="2400" dirty="0" smtClean="0"/>
              <a:t>2</a:t>
            </a:r>
            <a:r>
              <a:rPr lang="en-GB" sz="2400" baseline="30000" dirty="0" smtClean="0"/>
              <a:t>e</a:t>
            </a:r>
            <a:r>
              <a:rPr lang="en-GB" sz="2400" dirty="0" smtClean="0"/>
              <a:t> bachelor engineering science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Computer science and electrical engineering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Lead Android developer @ Quivr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723844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Your</a:t>
            </a:r>
            <a:r>
              <a:rPr lang="nl-BE" dirty="0" smtClean="0"/>
              <a:t> turn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Change </a:t>
            </a:r>
            <a:r>
              <a:rPr lang="en-US" dirty="0"/>
              <a:t>the logo of the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Make </a:t>
            </a:r>
            <a:r>
              <a:rPr lang="en-US" dirty="0"/>
              <a:t>a </a:t>
            </a:r>
            <a:r>
              <a:rPr lang="en-US" dirty="0" err="1"/>
              <a:t>GameActivity</a:t>
            </a:r>
            <a:r>
              <a:rPr lang="en-US" dirty="0"/>
              <a:t> that loads the layout </a:t>
            </a:r>
            <a:r>
              <a:rPr lang="en-US" dirty="0" err="1"/>
              <a:t>activity_game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Add a button so you can go from </a:t>
            </a:r>
            <a:r>
              <a:rPr lang="en-US" dirty="0" err="1"/>
              <a:t>MainActivity</a:t>
            </a:r>
            <a:r>
              <a:rPr lang="en-US" dirty="0"/>
              <a:t> to </a:t>
            </a:r>
            <a:r>
              <a:rPr lang="en-US" dirty="0" err="1"/>
              <a:t>GameActivity</a:t>
            </a:r>
            <a:r>
              <a:rPr lang="en-US" dirty="0"/>
              <a:t>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Create a new instance of the game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Add </a:t>
            </a:r>
            <a:r>
              <a:rPr lang="en-US" dirty="0"/>
              <a:t>all </a:t>
            </a:r>
            <a:r>
              <a:rPr lang="en-US" dirty="0" err="1"/>
              <a:t>pointsButtons</a:t>
            </a:r>
            <a:r>
              <a:rPr lang="en-US" dirty="0"/>
              <a:t> to the game (id's are buttonPoints0..9)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Set </a:t>
            </a:r>
            <a:r>
              <a:rPr lang="en-US" dirty="0"/>
              <a:t>the </a:t>
            </a:r>
            <a:r>
              <a:rPr lang="en-US" dirty="0" err="1"/>
              <a:t>AnswerButtons</a:t>
            </a:r>
            <a:r>
              <a:rPr lang="en-US" dirty="0"/>
              <a:t> to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Set </a:t>
            </a:r>
            <a:r>
              <a:rPr lang="en-US" dirty="0"/>
              <a:t>the </a:t>
            </a:r>
            <a:r>
              <a:rPr lang="en-US" dirty="0" err="1"/>
              <a:t>textview</a:t>
            </a:r>
            <a:r>
              <a:rPr lang="en-US" dirty="0"/>
              <a:t> of the time to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Set </a:t>
            </a:r>
            <a:r>
              <a:rPr lang="en-US" dirty="0"/>
              <a:t>the </a:t>
            </a:r>
            <a:r>
              <a:rPr lang="en-US" dirty="0" err="1"/>
              <a:t>textview</a:t>
            </a:r>
            <a:r>
              <a:rPr lang="en-US" dirty="0"/>
              <a:t> of the question to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Set </a:t>
            </a:r>
            <a:r>
              <a:rPr lang="en-US" dirty="0"/>
              <a:t>the </a:t>
            </a:r>
            <a:r>
              <a:rPr lang="en-US" dirty="0" err="1"/>
              <a:t>onClickListeners</a:t>
            </a:r>
            <a:r>
              <a:rPr lang="en-US" dirty="0"/>
              <a:t> of the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2585799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Your</a:t>
            </a:r>
            <a:r>
              <a:rPr lang="nl-BE" dirty="0" smtClean="0"/>
              <a:t> turn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a landscape layout for </a:t>
            </a:r>
            <a:r>
              <a:rPr lang="en-US" dirty="0" err="1"/>
              <a:t>activity_game</a:t>
            </a:r>
            <a:r>
              <a:rPr lang="en-US" dirty="0"/>
              <a:t> (buttons alongside each other instead of on top)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Set the </a:t>
            </a:r>
            <a:r>
              <a:rPr lang="en-US" dirty="0" err="1"/>
              <a:t>onWinListener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a menu with different layout for </a:t>
            </a:r>
            <a:r>
              <a:rPr lang="en-US" dirty="0" err="1"/>
              <a:t>portait</a:t>
            </a:r>
            <a:r>
              <a:rPr lang="en-US" dirty="0"/>
              <a:t> and landscape modus (1 of the items should be: New Game)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clicked on new game, the game should restart. (</a:t>
            </a:r>
            <a:r>
              <a:rPr lang="en-US" dirty="0" err="1"/>
              <a:t>game.restart</a:t>
            </a:r>
            <a:r>
              <a:rPr lang="en-US" dirty="0"/>
              <a:t>())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a </a:t>
            </a:r>
            <a:r>
              <a:rPr lang="en-US" dirty="0" err="1"/>
              <a:t>TextView</a:t>
            </a:r>
            <a:r>
              <a:rPr lang="en-US" dirty="0"/>
              <a:t> in the layout that shows the level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327056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33904"/>
            <a:ext cx="2795421" cy="2795421"/>
          </a:xfrm>
        </p:spPr>
      </p:pic>
      <p:sp>
        <p:nvSpPr>
          <p:cNvPr id="5" name="Rechthoek 4"/>
          <p:cNvSpPr/>
          <p:nvPr/>
        </p:nvSpPr>
        <p:spPr>
          <a:xfrm>
            <a:off x="1097280" y="2422701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2A80B9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https://goo.gl/bQjItJ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97020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Quivr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en-US" dirty="0" smtClean="0"/>
              <a:t>App for 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Android, </a:t>
            </a:r>
            <a:r>
              <a:rPr lang="en-US" dirty="0" err="1" smtClean="0"/>
              <a:t>Ios</a:t>
            </a:r>
            <a:r>
              <a:rPr lang="en-US" dirty="0" smtClean="0"/>
              <a:t>, Windows Phone and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Schedule for KUL-students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Menu of the student-restaurants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Occupancy and opening hours of the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More than 15000 daily users</a:t>
            </a:r>
          </a:p>
          <a:p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65" y="286603"/>
            <a:ext cx="2609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0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- </a:t>
            </a:r>
            <a:r>
              <a:rPr lang="en-GB" dirty="0" smtClean="0"/>
              <a:t>Android Studio (http://developer.android.com/sdk/index.html)</a:t>
            </a:r>
          </a:p>
          <a:p>
            <a:r>
              <a:rPr lang="en-GB" dirty="0" smtClean="0"/>
              <a:t>- Android </a:t>
            </a:r>
            <a:r>
              <a:rPr lang="en-GB" dirty="0" err="1" smtClean="0"/>
              <a:t>sdk’s</a:t>
            </a:r>
            <a:endParaRPr lang="en-GB" dirty="0" smtClean="0"/>
          </a:p>
          <a:p>
            <a:r>
              <a:rPr lang="en-GB" dirty="0" smtClean="0"/>
              <a:t>- </a:t>
            </a:r>
            <a:r>
              <a:rPr lang="en-GB" dirty="0" err="1" smtClean="0"/>
              <a:t>Genymotion</a:t>
            </a:r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https://www.genymotion.com/#!/store</a:t>
            </a:r>
            <a:r>
              <a:rPr lang="en-GB" dirty="0" smtClean="0"/>
              <a:t> -&gt; free version)</a:t>
            </a:r>
          </a:p>
          <a:p>
            <a:endParaRPr lang="en-GB" dirty="0" smtClean="0"/>
          </a:p>
          <a:p>
            <a:r>
              <a:rPr lang="en-GB" dirty="0" smtClean="0"/>
              <a:t>(- Android phone and </a:t>
            </a:r>
            <a:r>
              <a:rPr lang="en-GB" dirty="0" err="1" smtClean="0"/>
              <a:t>usb</a:t>
            </a:r>
            <a:r>
              <a:rPr lang="en-GB" dirty="0" smtClean="0"/>
              <a:t> cable)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675393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an Android project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880" y="1838960"/>
            <a:ext cx="3776662" cy="45096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115242" y="2146300"/>
            <a:ext cx="6311900" cy="317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</p:spTree>
    <p:extLst>
      <p:ext uri="{BB962C8B-B14F-4D97-AF65-F5344CB8AC3E}">
        <p14:creationId xmlns:p14="http://schemas.microsoft.com/office/powerpoint/2010/main" val="4153103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nl-BE" dirty="0" smtClean="0"/>
              <a:t>Manifest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1282632" y="6504710"/>
            <a:ext cx="968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manifests</a:t>
            </a:r>
            <a:r>
              <a:rPr lang="nl-BE" dirty="0" smtClean="0">
                <a:solidFill>
                  <a:schemeClr val="bg1"/>
                </a:solidFill>
              </a:rPr>
              <a:t>\AndroidManifest.xml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37360"/>
            <a:ext cx="8346121" cy="461531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sp>
        <p:nvSpPr>
          <p:cNvPr id="5" name="Rechthoek 4"/>
          <p:cNvSpPr/>
          <p:nvPr/>
        </p:nvSpPr>
        <p:spPr>
          <a:xfrm>
            <a:off x="1732547" y="2486526"/>
            <a:ext cx="2743200" cy="216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32546" y="2702730"/>
            <a:ext cx="3160295" cy="36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81199" y="3251004"/>
            <a:ext cx="5237748" cy="77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981199" y="5184409"/>
            <a:ext cx="4114801" cy="591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1981198" y="4607662"/>
            <a:ext cx="3617497" cy="188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66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3185962" cy="45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579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39778"/>
            <a:ext cx="4015761" cy="163027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64504"/>
            <a:ext cx="3797591" cy="133029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97279" y="2070446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Strings.xml 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1097279" y="4395172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Strings.xml (nl)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5242184" y="1984345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</a:t>
            </a:r>
            <a:r>
              <a:rPr lang="nl-BE" dirty="0" smtClean="0"/>
              <a:t>tyles.xml 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184" y="2502381"/>
            <a:ext cx="6949816" cy="3592417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sp>
        <p:nvSpPr>
          <p:cNvPr id="13" name="Rechthoek 12"/>
          <p:cNvSpPr/>
          <p:nvPr/>
        </p:nvSpPr>
        <p:spPr>
          <a:xfrm>
            <a:off x="1314956" y="5335574"/>
            <a:ext cx="3318500" cy="220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336825" y="3010848"/>
            <a:ext cx="3318500" cy="220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7251032" y="2646947"/>
            <a:ext cx="3593431" cy="192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704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Menu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2" y="1895336"/>
            <a:ext cx="8502653" cy="445733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096000" y="648866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http://jhoobergs.github.io/AndroidForBeginners/</a:t>
            </a:r>
          </a:p>
        </p:txBody>
      </p:sp>
      <p:sp>
        <p:nvSpPr>
          <p:cNvPr id="6" name="Rechthoek 5"/>
          <p:cNvSpPr/>
          <p:nvPr/>
        </p:nvSpPr>
        <p:spPr>
          <a:xfrm>
            <a:off x="2312448" y="4443664"/>
            <a:ext cx="3446668" cy="2632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312448" y="3489159"/>
            <a:ext cx="3286247" cy="2326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312448" y="5702969"/>
            <a:ext cx="3446668" cy="2632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312447" y="5360685"/>
            <a:ext cx="5532141" cy="34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337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vr">
  <a:themeElements>
    <a:clrScheme name="Aangepast 13">
      <a:dk1>
        <a:srgbClr val="34495E"/>
      </a:dk1>
      <a:lt1>
        <a:sysClr val="window" lastClr="FFFFFF"/>
      </a:lt1>
      <a:dk2>
        <a:srgbClr val="637052"/>
      </a:dk2>
      <a:lt2>
        <a:srgbClr val="CCDDEA"/>
      </a:lt2>
      <a:accent1>
        <a:srgbClr val="FFD750"/>
      </a:accent1>
      <a:accent2>
        <a:srgbClr val="34495E"/>
      </a:accent2>
      <a:accent3>
        <a:srgbClr val="1ABC9C"/>
      </a:accent3>
      <a:accent4>
        <a:srgbClr val="FFC00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ivr" id="{942B7FA3-73AF-4067-8007-DEEA679BB002}" vid="{19404C64-2DA0-41CC-A507-E788EE63508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Quivr</Template>
  <TotalTime>0</TotalTime>
  <Words>814</Words>
  <Application>Microsoft Office PowerPoint</Application>
  <PresentationFormat>Breedbeeld</PresentationFormat>
  <Paragraphs>153</Paragraphs>
  <Slides>22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Quivr</vt:lpstr>
      <vt:lpstr>Android for beginners</vt:lpstr>
      <vt:lpstr>Jesse Hoobergs</vt:lpstr>
      <vt:lpstr>Quivr</vt:lpstr>
      <vt:lpstr>Requirements</vt:lpstr>
      <vt:lpstr>Structure of an Android project</vt:lpstr>
      <vt:lpstr>Manifest</vt:lpstr>
      <vt:lpstr>Resources</vt:lpstr>
      <vt:lpstr>Values</vt:lpstr>
      <vt:lpstr>Menu</vt:lpstr>
      <vt:lpstr>Layout</vt:lpstr>
      <vt:lpstr>View(holders)</vt:lpstr>
      <vt:lpstr>PowerPoint-presentatie</vt:lpstr>
      <vt:lpstr>PowerPoint-presentatie</vt:lpstr>
      <vt:lpstr>Activity</vt:lpstr>
      <vt:lpstr>PowerPoint-presentatie</vt:lpstr>
      <vt:lpstr>PowerPoint-presentatie</vt:lpstr>
      <vt:lpstr>PowerPoint-presentatie</vt:lpstr>
      <vt:lpstr>PowerPoint-presentatie</vt:lpstr>
      <vt:lpstr>Activity Lifecycle</vt:lpstr>
      <vt:lpstr>Your turn</vt:lpstr>
      <vt:lpstr>Your turn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2014-06-22T10:09:41Z</dcterms:created>
  <dcterms:modified xsi:type="dcterms:W3CDTF">2015-11-04T18:20:31Z</dcterms:modified>
</cp:coreProperties>
</file>