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58" r:id="rId3"/>
    <p:sldId id="267" r:id="rId4"/>
    <p:sldId id="261" r:id="rId5"/>
    <p:sldId id="260" r:id="rId6"/>
    <p:sldId id="269" r:id="rId7"/>
    <p:sldId id="268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22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CE78F-6067-4DF4-BCD4-249B48162A40}" type="datetimeFigureOut">
              <a:rPr lang="en-AU" smtClean="0"/>
              <a:t>4/06/2018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8FE4F-8FE9-41F8-ABFE-9F5B88EE04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419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7C33-DED5-4828-8D7F-9C7EC9EC480D}" type="datetimeFigureOut">
              <a:rPr lang="en-AU" smtClean="0"/>
              <a:t>4/06/2018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875F-D47D-462B-A0C7-A9FF72D3C4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8371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4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1113" y="770733"/>
            <a:ext cx="9868581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875F-D47D-462B-A0C7-A9FF72D3C423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extBox 5"/>
          <p:cNvSpPr txBox="1"/>
          <p:nvPr userDrawn="1"/>
        </p:nvSpPr>
        <p:spPr>
          <a:xfrm>
            <a:off x="1115787" y="2677888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endParaRPr lang="en-A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81113" y="2202465"/>
            <a:ext cx="9868580" cy="292147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 err="1" smtClean="0"/>
              <a:t>levelFourth</a:t>
            </a:r>
            <a:r>
              <a:rPr lang="en-US" dirty="0" smtClean="0"/>
              <a:t>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7952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7C33-DED5-4828-8D7F-9C7EC9EC480D}" type="datetimeFigureOut">
              <a:rPr lang="en-AU" smtClean="0"/>
              <a:t>4/06/2018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875F-D47D-462B-A0C7-A9FF72D3C423}" type="slidenum">
              <a:rPr lang="en-AU" smtClean="0"/>
              <a:t>‹#›</a:t>
            </a:fld>
            <a:endParaRPr lang="en-AU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281113" y="770733"/>
            <a:ext cx="6872287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CONTACT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5874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</a:t>
            </a:r>
          </a:p>
          <a:p>
            <a:pPr lvl="0"/>
            <a:r>
              <a:rPr lang="en-US" dirty="0" smtClean="0"/>
              <a:t>A</a:t>
            </a:r>
          </a:p>
          <a:p>
            <a:pPr lvl="0"/>
            <a:r>
              <a:rPr lang="en-US" dirty="0" smtClean="0"/>
              <a:t>B</a:t>
            </a:r>
          </a:p>
          <a:p>
            <a:pPr lvl="0"/>
            <a:r>
              <a:rPr lang="en-US" dirty="0" smtClean="0"/>
              <a:t>C</a:t>
            </a:r>
          </a:p>
          <a:p>
            <a:pPr lvl="0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B7C33-DED5-4828-8D7F-9C7EC9EC480D}" type="datetimeFigureOut">
              <a:rPr lang="en-AU" smtClean="0"/>
              <a:t>4/06/2018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E875F-D47D-462B-A0C7-A9FF72D3C4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977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600" kern="1200">
          <a:solidFill>
            <a:srgbClr val="3B229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5"/>
            <a:ext cx="12192000" cy="6864095"/>
          </a:xfrm>
          <a:prstGeom prst="rect">
            <a:avLst/>
          </a:prstGeom>
        </p:spPr>
      </p:pic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5921433" y="2566001"/>
            <a:ext cx="3924300" cy="744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700"/>
              </a:lnSpc>
              <a:defRPr/>
            </a:pPr>
            <a:r>
              <a:rPr lang="en-AU" sz="1600" dirty="0" smtClean="0">
                <a:solidFill>
                  <a:srgbClr val="3B2291"/>
                </a:solidFill>
                <a:latin typeface="Arial"/>
                <a:cs typeface="Arial"/>
              </a:rPr>
              <a:t>Dr. Janie K. Hoormann</a:t>
            </a:r>
          </a:p>
          <a:p>
            <a:pPr>
              <a:lnSpc>
                <a:spcPts val="2700"/>
              </a:lnSpc>
              <a:defRPr/>
            </a:pPr>
            <a:r>
              <a:rPr lang="en-AU" sz="1600" dirty="0" smtClean="0">
                <a:solidFill>
                  <a:srgbClr val="3B2291"/>
                </a:solidFill>
                <a:latin typeface="Arial"/>
                <a:cs typeface="Arial"/>
              </a:rPr>
              <a:t>School of Mathematics and Physics </a:t>
            </a:r>
            <a:endParaRPr lang="en-AU" sz="1600" dirty="0">
              <a:solidFill>
                <a:srgbClr val="3B2291"/>
              </a:solidFill>
              <a:latin typeface="Arial"/>
              <a:cs typeface="Arial"/>
            </a:endParaRPr>
          </a:p>
        </p:txBody>
      </p:sp>
      <p:sp>
        <p:nvSpPr>
          <p:cNvPr id="18" name="TextBox 1"/>
          <p:cNvSpPr txBox="1">
            <a:spLocks noChangeArrowheads="1"/>
          </p:cNvSpPr>
          <p:nvPr/>
        </p:nvSpPr>
        <p:spPr bwMode="auto">
          <a:xfrm>
            <a:off x="272026" y="6488199"/>
            <a:ext cx="2376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HelveticaNeueLT Pro 45 Lt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HelveticaNeueLT Pro 45 Lt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elveticaNeueLT Pro 45 Lt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HelveticaNeueLT Pro 45 Lt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NeueLT Pro 45 Lt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NeueLT Pro 45 Lt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NeueLT Pro 45 Lt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NeueLT Pro 45 Lt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NeueLT Pro 45 Lt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latin typeface="Arial" panose="020B0604020202020204" pitchFamily="34" charset="0"/>
              </a:rPr>
              <a:t>CRICOS Provider Number 00025B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14975" y="1157923"/>
            <a:ext cx="6410325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  <a:defRPr/>
            </a:pPr>
            <a:r>
              <a:rPr lang="en-AU" sz="3600" b="1" dirty="0">
                <a:solidFill>
                  <a:srgbClr val="3B2291"/>
                </a:solidFill>
                <a:latin typeface="Arial"/>
                <a:cs typeface="Arial"/>
              </a:rPr>
              <a:t>Weighing Black Holes</a:t>
            </a:r>
            <a:r>
              <a:rPr lang="en-AU" sz="3600" b="1" dirty="0" smtClean="0">
                <a:solidFill>
                  <a:srgbClr val="3B2291"/>
                </a:solidFill>
                <a:latin typeface="Arial"/>
                <a:cs typeface="Arial"/>
              </a:rPr>
              <a:t>:</a:t>
            </a:r>
          </a:p>
          <a:p>
            <a:pPr>
              <a:lnSpc>
                <a:spcPts val="2700"/>
              </a:lnSpc>
              <a:defRPr/>
            </a:pPr>
            <a:endParaRPr lang="en-AU" sz="3600" b="1" dirty="0">
              <a:solidFill>
                <a:srgbClr val="3B2291"/>
              </a:solidFill>
              <a:latin typeface="Arial"/>
              <a:cs typeface="Arial"/>
            </a:endParaRPr>
          </a:p>
          <a:p>
            <a:pPr>
              <a:lnSpc>
                <a:spcPts val="2700"/>
              </a:lnSpc>
              <a:defRPr/>
            </a:pPr>
            <a:r>
              <a:rPr lang="en-AU" sz="3600" b="1" dirty="0" smtClean="0">
                <a:solidFill>
                  <a:srgbClr val="3B2291"/>
                </a:solidFill>
                <a:latin typeface="Arial"/>
                <a:cs typeface="Arial"/>
              </a:rPr>
              <a:t>My life as an astrophysicist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176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1113" y="275433"/>
            <a:ext cx="9868581" cy="1325563"/>
          </a:xfrm>
        </p:spPr>
        <p:txBody>
          <a:bodyPr/>
          <a:lstStyle/>
          <a:p>
            <a:r>
              <a:rPr lang="en-AU" dirty="0" smtClean="0"/>
              <a:t>Weighing Black Holes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281113" y="1695450"/>
            <a:ext cx="5243512" cy="3428485"/>
          </a:xfrm>
        </p:spPr>
        <p:txBody>
          <a:bodyPr>
            <a:normAutofit/>
          </a:bodyPr>
          <a:lstStyle/>
          <a:p>
            <a:r>
              <a:rPr lang="en-AU" sz="2000" dirty="0" smtClean="0"/>
              <a:t>Measure the mass of the supermassive black holes found in the centres of galaxies</a:t>
            </a:r>
          </a:p>
          <a:p>
            <a:r>
              <a:rPr lang="en-AU" sz="2000" dirty="0" smtClean="0"/>
              <a:t>Do this observing how gas orbits the black hole</a:t>
            </a:r>
          </a:p>
          <a:p>
            <a:r>
              <a:rPr lang="en-AU" sz="2000" dirty="0" smtClean="0"/>
              <a:t>Big Questions:</a:t>
            </a:r>
          </a:p>
          <a:p>
            <a:pPr lvl="1"/>
            <a:r>
              <a:rPr lang="en-AU" sz="2000" dirty="0" smtClean="0"/>
              <a:t>How did supermassive black holes get so big?</a:t>
            </a:r>
          </a:p>
          <a:p>
            <a:pPr lvl="1"/>
            <a:r>
              <a:rPr lang="en-AU" sz="2000" dirty="0" smtClean="0"/>
              <a:t>How have galaxies grown during the past 12 billion years?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4" r="6501"/>
          <a:stretch/>
        </p:blipFill>
        <p:spPr>
          <a:xfrm>
            <a:off x="7381875" y="1332023"/>
            <a:ext cx="4393170" cy="36738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68200" y="4983775"/>
            <a:ext cx="393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i="1" dirty="0" smtClean="0"/>
              <a:t>Image Credit: NASA/APOD: </a:t>
            </a:r>
            <a:r>
              <a:rPr lang="en-AU" sz="1200" b="1" i="1" dirty="0" err="1" smtClean="0"/>
              <a:t>V.Veckman</a:t>
            </a:r>
            <a:endParaRPr lang="en-AU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4" r="13611"/>
          <a:stretch/>
        </p:blipFill>
        <p:spPr>
          <a:xfrm rot="5400000">
            <a:off x="7066052" y="1125426"/>
            <a:ext cx="4904233" cy="3366463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9" r="9597"/>
          <a:stretch/>
        </p:blipFill>
        <p:spPr>
          <a:xfrm>
            <a:off x="6867000" y="1470967"/>
            <a:ext cx="5096341" cy="34048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04059" y="4846936"/>
            <a:ext cx="381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i="1" dirty="0" smtClean="0"/>
              <a:t>Image Credit: NASA/JPL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27036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735" y="18959"/>
            <a:ext cx="9868581" cy="1325563"/>
          </a:xfrm>
        </p:spPr>
        <p:txBody>
          <a:bodyPr/>
          <a:lstStyle/>
          <a:p>
            <a:r>
              <a:rPr lang="en-AU" dirty="0" smtClean="0"/>
              <a:t>How did I get here?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714103" y="1492568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2004-2008</a:t>
            </a:r>
          </a:p>
          <a:p>
            <a:pPr algn="ctr"/>
            <a:r>
              <a:rPr lang="en-AU" dirty="0" smtClean="0"/>
              <a:t>High School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3086304" y="1492568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2008-2012</a:t>
            </a:r>
          </a:p>
          <a:p>
            <a:r>
              <a:rPr lang="en-AU" dirty="0" smtClean="0"/>
              <a:t>University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5362325" y="1419497"/>
            <a:ext cx="1549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2012-2016</a:t>
            </a:r>
          </a:p>
          <a:p>
            <a:pPr algn="ctr"/>
            <a:r>
              <a:rPr lang="en-AU" dirty="0" smtClean="0"/>
              <a:t>Grad School</a:t>
            </a:r>
          </a:p>
          <a:p>
            <a:pPr algn="ctr"/>
            <a:r>
              <a:rPr lang="en-AU" dirty="0" smtClean="0"/>
              <a:t>(Masters/PhD)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7996393" y="1471748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2016-2019</a:t>
            </a:r>
          </a:p>
          <a:p>
            <a:pPr algn="ctr"/>
            <a:r>
              <a:rPr lang="en-AU" dirty="0" smtClean="0"/>
              <a:t>Postdoc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10272414" y="1610247"/>
            <a:ext cx="12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 Future</a:t>
            </a:r>
            <a:endParaRPr lang="en-AU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0401" y="1309688"/>
            <a:ext cx="11617234" cy="34834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57869" y="1184365"/>
            <a:ext cx="0" cy="2873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81980" y="1200830"/>
            <a:ext cx="0" cy="2873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37024" y="1192122"/>
            <a:ext cx="0" cy="2873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585196" y="1200830"/>
            <a:ext cx="0" cy="2873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5252" y="3239589"/>
            <a:ext cx="23722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AU" dirty="0" smtClean="0">
                <a:solidFill>
                  <a:schemeClr val="accent5">
                    <a:lumMod val="50000"/>
                  </a:schemeClr>
                </a:solidFill>
              </a:rPr>
              <a:t>Physics and Math were my favourite subjects</a:t>
            </a:r>
          </a:p>
          <a:p>
            <a:pPr marL="285750" indent="-285750">
              <a:buFontTx/>
              <a:buChar char="-"/>
            </a:pPr>
            <a:r>
              <a:rPr lang="en-AU" dirty="0" smtClean="0">
                <a:solidFill>
                  <a:schemeClr val="accent5">
                    <a:lumMod val="50000"/>
                  </a:schemeClr>
                </a:solidFill>
              </a:rPr>
              <a:t>Astronomy was interesting</a:t>
            </a:r>
          </a:p>
          <a:p>
            <a:pPr marL="285750" indent="-285750">
              <a:buFontTx/>
              <a:buChar char="-"/>
            </a:pPr>
            <a:r>
              <a:rPr lang="en-AU" dirty="0" smtClean="0">
                <a:solidFill>
                  <a:schemeClr val="accent5">
                    <a:lumMod val="50000"/>
                  </a:schemeClr>
                </a:solidFill>
              </a:rPr>
              <a:t>Liked the idea of research</a:t>
            </a:r>
            <a:endParaRPr lang="en-AU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64" y="2237695"/>
            <a:ext cx="1001894" cy="100189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11571" y="3239581"/>
            <a:ext cx="25200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AU" dirty="0" smtClean="0">
                <a:solidFill>
                  <a:schemeClr val="accent5">
                    <a:lumMod val="50000"/>
                  </a:schemeClr>
                </a:solidFill>
              </a:rPr>
              <a:t>Studied Black Holes</a:t>
            </a:r>
          </a:p>
          <a:p>
            <a:pPr marL="285750" indent="-285750">
              <a:buFontTx/>
              <a:buChar char="-"/>
            </a:pPr>
            <a:r>
              <a:rPr lang="en-AU" dirty="0" smtClean="0">
                <a:solidFill>
                  <a:schemeClr val="accent5">
                    <a:lumMod val="50000"/>
                  </a:schemeClr>
                </a:solidFill>
              </a:rPr>
              <a:t>Lots  of computer simulations</a:t>
            </a:r>
          </a:p>
          <a:p>
            <a:pPr marL="285750" indent="-285750">
              <a:buFontTx/>
              <a:buChar char="-"/>
            </a:pPr>
            <a:r>
              <a:rPr lang="en-AU" dirty="0" smtClean="0">
                <a:solidFill>
                  <a:schemeClr val="accent5">
                    <a:lumMod val="50000"/>
                  </a:schemeClr>
                </a:solidFill>
              </a:rPr>
              <a:t>Liked doing research and wanted to do more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04" y="2208014"/>
            <a:ext cx="1212697" cy="96245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539370" y="3239585"/>
            <a:ext cx="26581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AU" dirty="0" smtClean="0">
                <a:solidFill>
                  <a:schemeClr val="accent5">
                    <a:lumMod val="50000"/>
                  </a:schemeClr>
                </a:solidFill>
              </a:rPr>
              <a:t>Studied Astrophysics and Math</a:t>
            </a:r>
          </a:p>
          <a:p>
            <a:pPr marL="285750" indent="-285750">
              <a:buFontTx/>
              <a:buChar char="-"/>
            </a:pPr>
            <a:r>
              <a:rPr lang="en-AU" dirty="0" smtClean="0">
                <a:solidFill>
                  <a:schemeClr val="accent5">
                    <a:lumMod val="50000"/>
                  </a:schemeClr>
                </a:solidFill>
              </a:rPr>
              <a:t>Really liked Astrophysics</a:t>
            </a:r>
          </a:p>
          <a:p>
            <a:pPr marL="285750" indent="-285750">
              <a:buFontTx/>
              <a:buChar char="-"/>
            </a:pPr>
            <a:r>
              <a:rPr lang="en-AU" dirty="0" smtClean="0">
                <a:solidFill>
                  <a:schemeClr val="accent5">
                    <a:lumMod val="50000"/>
                  </a:schemeClr>
                </a:solidFill>
              </a:rPr>
              <a:t>Did not like Math</a:t>
            </a:r>
          </a:p>
          <a:p>
            <a:pPr marL="285750" indent="-285750">
              <a:buFontTx/>
              <a:buChar char="-"/>
            </a:pPr>
            <a:r>
              <a:rPr lang="en-AU" dirty="0">
                <a:solidFill>
                  <a:schemeClr val="accent5">
                    <a:lumMod val="50000"/>
                  </a:schemeClr>
                </a:solidFill>
              </a:rPr>
              <a:t>E</a:t>
            </a:r>
            <a:r>
              <a:rPr lang="en-AU" dirty="0" smtClean="0">
                <a:solidFill>
                  <a:schemeClr val="accent5">
                    <a:lumMod val="50000"/>
                  </a:schemeClr>
                </a:solidFill>
              </a:rPr>
              <a:t>njoyed summer research projects</a:t>
            </a:r>
            <a:endParaRPr lang="en-AU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4" t="5685" r="6928" b="8649"/>
          <a:stretch/>
        </p:blipFill>
        <p:spPr>
          <a:xfrm>
            <a:off x="5664582" y="2266924"/>
            <a:ext cx="1006620" cy="100661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424213" y="3222716"/>
            <a:ext cx="23796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AU" dirty="0" smtClean="0">
                <a:solidFill>
                  <a:schemeClr val="accent5">
                    <a:lumMod val="50000"/>
                  </a:schemeClr>
                </a:solidFill>
              </a:rPr>
              <a:t>Studied Black Holes some more</a:t>
            </a:r>
          </a:p>
          <a:p>
            <a:pPr marL="285750" indent="-285750">
              <a:buFontTx/>
              <a:buChar char="-"/>
            </a:pPr>
            <a:r>
              <a:rPr lang="en-AU" dirty="0" smtClean="0">
                <a:solidFill>
                  <a:schemeClr val="accent5">
                    <a:lumMod val="50000"/>
                  </a:schemeClr>
                </a:solidFill>
              </a:rPr>
              <a:t>Used ‘real’ data from telescopes</a:t>
            </a:r>
          </a:p>
          <a:p>
            <a:pPr marL="285750" indent="-285750">
              <a:buFontTx/>
              <a:buChar char="-"/>
            </a:pPr>
            <a:r>
              <a:rPr lang="en-AU" dirty="0" smtClean="0">
                <a:solidFill>
                  <a:schemeClr val="accent5">
                    <a:lumMod val="50000"/>
                  </a:schemeClr>
                </a:solidFill>
              </a:rPr>
              <a:t>Now supervise students doing their own research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80" y="2143023"/>
            <a:ext cx="1130520" cy="113052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853439" y="2053760"/>
            <a:ext cx="21770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accent5">
                    <a:lumMod val="50000"/>
                  </a:schemeClr>
                </a:solidFill>
              </a:rPr>
              <a:t>Academic</a:t>
            </a:r>
          </a:p>
          <a:p>
            <a:pPr marL="285750" indent="-285750">
              <a:buFontTx/>
              <a:buChar char="-"/>
            </a:pPr>
            <a:r>
              <a:rPr lang="en-AU" dirty="0" smtClean="0">
                <a:solidFill>
                  <a:schemeClr val="accent5">
                    <a:lumMod val="50000"/>
                  </a:schemeClr>
                </a:solidFill>
              </a:rPr>
              <a:t>Do more postdocs</a:t>
            </a:r>
          </a:p>
          <a:p>
            <a:pPr marL="285750" indent="-285750">
              <a:buFontTx/>
              <a:buChar char="-"/>
            </a:pPr>
            <a:r>
              <a:rPr lang="en-AU" dirty="0" smtClean="0">
                <a:solidFill>
                  <a:schemeClr val="accent5">
                    <a:lumMod val="50000"/>
                  </a:schemeClr>
                </a:solidFill>
              </a:rPr>
              <a:t>Become professor</a:t>
            </a:r>
          </a:p>
          <a:p>
            <a:pPr marL="285750" indent="-285750">
              <a:buFontTx/>
              <a:buChar char="-"/>
            </a:pPr>
            <a:r>
              <a:rPr lang="en-AU" dirty="0" smtClean="0">
                <a:solidFill>
                  <a:schemeClr val="accent5">
                    <a:lumMod val="50000"/>
                  </a:schemeClr>
                </a:solidFill>
              </a:rPr>
              <a:t>Do research and teach</a:t>
            </a:r>
          </a:p>
          <a:p>
            <a:r>
              <a:rPr lang="en-AU" dirty="0" smtClean="0">
                <a:solidFill>
                  <a:schemeClr val="accent5">
                    <a:lumMod val="50000"/>
                  </a:schemeClr>
                </a:solidFill>
              </a:rPr>
              <a:t>Industry</a:t>
            </a:r>
          </a:p>
          <a:p>
            <a:pPr marL="285750" indent="-285750">
              <a:buFontTx/>
              <a:buChar char="-"/>
            </a:pPr>
            <a:r>
              <a:rPr lang="en-AU" dirty="0" smtClean="0">
                <a:solidFill>
                  <a:schemeClr val="accent5">
                    <a:lumMod val="50000"/>
                  </a:schemeClr>
                </a:solidFill>
              </a:rPr>
              <a:t>Data Science</a:t>
            </a:r>
          </a:p>
          <a:p>
            <a:pPr marL="285750" indent="-285750">
              <a:buFontTx/>
              <a:buChar char="-"/>
            </a:pPr>
            <a:r>
              <a:rPr lang="en-AU" dirty="0" smtClean="0">
                <a:solidFill>
                  <a:schemeClr val="accent5">
                    <a:lumMod val="50000"/>
                  </a:schemeClr>
                </a:solidFill>
              </a:rPr>
              <a:t>Software Engineering</a:t>
            </a:r>
          </a:p>
          <a:p>
            <a:pPr marL="285750" indent="-285750">
              <a:buFontTx/>
              <a:buChar char="-"/>
            </a:pPr>
            <a:r>
              <a:rPr lang="en-AU" dirty="0" smtClean="0">
                <a:solidFill>
                  <a:schemeClr val="accent5">
                    <a:lumMod val="50000"/>
                  </a:schemeClr>
                </a:solidFill>
              </a:rPr>
              <a:t>Science policy</a:t>
            </a:r>
          </a:p>
          <a:p>
            <a:pPr marL="285750" indent="-285750">
              <a:buFontTx/>
              <a:buChar char="-"/>
            </a:pPr>
            <a:r>
              <a:rPr lang="en-AU" dirty="0" smtClean="0">
                <a:solidFill>
                  <a:schemeClr val="accent5">
                    <a:lumMod val="50000"/>
                  </a:schemeClr>
                </a:solidFill>
              </a:rPr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345535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20" grpId="0"/>
      <p:bldP spid="22" grpId="0"/>
      <p:bldP spid="25" grpId="0"/>
      <p:bldP spid="27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1113" y="309179"/>
            <a:ext cx="9868581" cy="1325563"/>
          </a:xfrm>
        </p:spPr>
        <p:txBody>
          <a:bodyPr/>
          <a:lstStyle/>
          <a:p>
            <a:r>
              <a:rPr lang="en-AU" dirty="0" smtClean="0"/>
              <a:t>Why Astrophysics?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281113" y="1567543"/>
            <a:ext cx="9868580" cy="3556392"/>
          </a:xfrm>
        </p:spPr>
        <p:txBody>
          <a:bodyPr>
            <a:normAutofit/>
          </a:bodyPr>
          <a:lstStyle/>
          <a:p>
            <a:r>
              <a:rPr lang="en-AU" sz="2000" dirty="0" smtClean="0"/>
              <a:t>Liked dissecting why things are the way they are</a:t>
            </a:r>
          </a:p>
          <a:p>
            <a:r>
              <a:rPr lang="en-AU" sz="2000" dirty="0" smtClean="0"/>
              <a:t>I was particularly interested in astronomy</a:t>
            </a:r>
          </a:p>
          <a:p>
            <a:r>
              <a:rPr lang="en-AU" sz="2000" dirty="0" smtClean="0"/>
              <a:t>Astronomy combines many fields of physics</a:t>
            </a:r>
            <a:endParaRPr lang="en-AU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15" y="3782594"/>
            <a:ext cx="2783992" cy="15590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" r="4437"/>
          <a:stretch/>
        </p:blipFill>
        <p:spPr>
          <a:xfrm>
            <a:off x="9613177" y="1853982"/>
            <a:ext cx="2577739" cy="19551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2829"/>
            <a:ext cx="2723315" cy="155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963" y="3782086"/>
            <a:ext cx="4525037" cy="15595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830" y="3782086"/>
            <a:ext cx="2202114" cy="155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0" r="-1"/>
          <a:stretch/>
        </p:blipFill>
        <p:spPr>
          <a:xfrm>
            <a:off x="9614264" y="0"/>
            <a:ext cx="2577736" cy="18810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4301" y="3474934"/>
            <a:ext cx="1294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rgbClr val="002060"/>
                </a:solidFill>
              </a:rPr>
              <a:t>Particle Physics</a:t>
            </a:r>
            <a:endParaRPr lang="en-AU" sz="1400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68506" y="3474309"/>
            <a:ext cx="707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rgbClr val="002060"/>
                </a:solidFill>
              </a:rPr>
              <a:t>Gravity</a:t>
            </a:r>
            <a:endParaRPr lang="en-AU" sz="1400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31602" y="3481118"/>
            <a:ext cx="924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rgbClr val="002060"/>
                </a:solidFill>
              </a:rPr>
              <a:t>Chemistry</a:t>
            </a:r>
            <a:endParaRPr lang="en-AU" sz="1400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2343" y="3503966"/>
            <a:ext cx="1444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rgbClr val="002060"/>
                </a:solidFill>
              </a:rPr>
              <a:t>Thermodynamics</a:t>
            </a:r>
            <a:endParaRPr lang="en-AU" sz="1400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8757010" y="2493398"/>
            <a:ext cx="1275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2060"/>
                </a:solidFill>
              </a:rPr>
              <a:t>Magnetism</a:t>
            </a:r>
            <a:endParaRPr lang="en-AU" sz="1400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8757011" y="588566"/>
            <a:ext cx="1275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2060"/>
                </a:solidFill>
              </a:rPr>
              <a:t>Optics</a:t>
            </a:r>
            <a:endParaRPr lang="en-AU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10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1112" y="404973"/>
            <a:ext cx="9868581" cy="1325563"/>
          </a:xfrm>
        </p:spPr>
        <p:txBody>
          <a:bodyPr/>
          <a:lstStyle/>
          <a:p>
            <a:r>
              <a:rPr lang="en-AU" dirty="0" smtClean="0"/>
              <a:t>The Day To Day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853" y="2142305"/>
            <a:ext cx="1948581" cy="19747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145" y="2001777"/>
            <a:ext cx="2124075" cy="2152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01" y="2094049"/>
            <a:ext cx="2012676" cy="20230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810" y="2210119"/>
            <a:ext cx="1874112" cy="1874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91" y="1979643"/>
            <a:ext cx="2333625" cy="19526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2301" y="4216684"/>
            <a:ext cx="1833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 smtClean="0">
                <a:solidFill>
                  <a:schemeClr val="accent5">
                    <a:lumMod val="50000"/>
                  </a:schemeClr>
                </a:solidFill>
              </a:rPr>
              <a:t>Observing Black Holes     </a:t>
            </a:r>
            <a:endParaRPr lang="en-AU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2458" y="4198020"/>
            <a:ext cx="1833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 smtClean="0">
                <a:solidFill>
                  <a:schemeClr val="accent5">
                    <a:lumMod val="50000"/>
                  </a:schemeClr>
                </a:solidFill>
              </a:rPr>
              <a:t>Analysing Data</a:t>
            </a:r>
            <a:endParaRPr lang="en-AU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24878" y="4146488"/>
            <a:ext cx="183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 smtClean="0">
                <a:solidFill>
                  <a:schemeClr val="accent5">
                    <a:lumMod val="50000"/>
                  </a:schemeClr>
                </a:solidFill>
              </a:rPr>
              <a:t>Teaching</a:t>
            </a:r>
            <a:endParaRPr lang="en-AU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49194" y="4181586"/>
            <a:ext cx="183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 smtClean="0">
                <a:solidFill>
                  <a:schemeClr val="accent5">
                    <a:lumMod val="50000"/>
                  </a:schemeClr>
                </a:solidFill>
              </a:rPr>
              <a:t>Meetings</a:t>
            </a:r>
            <a:endParaRPr lang="en-AU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51614" y="4087888"/>
            <a:ext cx="1833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 smtClean="0">
                <a:solidFill>
                  <a:schemeClr val="accent5">
                    <a:lumMod val="50000"/>
                  </a:schemeClr>
                </a:solidFill>
              </a:rPr>
              <a:t>Writing Papers</a:t>
            </a:r>
            <a:endParaRPr lang="en-AU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88648" y="1918467"/>
            <a:ext cx="2444040" cy="32523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29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6" y="796316"/>
            <a:ext cx="4910681" cy="4237238"/>
          </a:xfrm>
        </p:spPr>
        <p:txBody>
          <a:bodyPr>
            <a:normAutofit/>
          </a:bodyPr>
          <a:lstStyle/>
          <a:p>
            <a:r>
              <a:rPr lang="en-AU" dirty="0" smtClean="0"/>
              <a:t>Some days you find out something about the universe no one else knows!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5" r="7706"/>
          <a:stretch/>
        </p:blipFill>
        <p:spPr>
          <a:xfrm>
            <a:off x="4938707" y="394425"/>
            <a:ext cx="7183625" cy="47436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582276" y="1190625"/>
            <a:ext cx="476250" cy="4476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6572250" y="1038135"/>
            <a:ext cx="2345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C00000"/>
                </a:solidFill>
              </a:rPr>
              <a:t>Most distant galaxies we have ever directly measured the structure around the black hole for!!!</a:t>
            </a:r>
            <a:endParaRPr lang="en-A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05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1113" y="248219"/>
            <a:ext cx="9868581" cy="1325563"/>
          </a:xfrm>
        </p:spPr>
        <p:txBody>
          <a:bodyPr>
            <a:normAutofit/>
          </a:bodyPr>
          <a:lstStyle/>
          <a:p>
            <a:r>
              <a:rPr lang="en-AU" dirty="0" smtClean="0"/>
              <a:t>My advice for you…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281113" y="1436913"/>
            <a:ext cx="9868580" cy="3884023"/>
          </a:xfrm>
        </p:spPr>
        <p:txBody>
          <a:bodyPr>
            <a:normAutofit/>
          </a:bodyPr>
          <a:lstStyle/>
          <a:p>
            <a:r>
              <a:rPr lang="en-AU" sz="2400" dirty="0" smtClean="0"/>
              <a:t>If you have an elective free and coding is an option – </a:t>
            </a:r>
            <a:r>
              <a:rPr lang="en-AU" sz="2400" b="1" dirty="0" smtClean="0"/>
              <a:t>LEARN TO CODE!</a:t>
            </a:r>
            <a:endParaRPr lang="en-AU" sz="2400" dirty="0" smtClean="0"/>
          </a:p>
          <a:p>
            <a:pPr lvl="1"/>
            <a:r>
              <a:rPr lang="en-AU" sz="2400" dirty="0" smtClean="0"/>
              <a:t>It is extremely useful </a:t>
            </a:r>
            <a:r>
              <a:rPr lang="en-AU" sz="2400" dirty="0"/>
              <a:t>in many </a:t>
            </a:r>
            <a:r>
              <a:rPr lang="en-AU" sz="2400" dirty="0" smtClean="0"/>
              <a:t>career </a:t>
            </a:r>
            <a:r>
              <a:rPr lang="en-AU" sz="2400" dirty="0"/>
              <a:t>paths</a:t>
            </a:r>
          </a:p>
          <a:p>
            <a:r>
              <a:rPr lang="en-AU" sz="2400" dirty="0" smtClean="0"/>
              <a:t>Take advantage of opportunities when they come up</a:t>
            </a:r>
          </a:p>
          <a:p>
            <a:pPr lvl="1"/>
            <a:r>
              <a:rPr lang="en-AU" sz="2400" i="1" dirty="0" smtClean="0"/>
              <a:t>But</a:t>
            </a:r>
            <a:r>
              <a:rPr lang="en-AU" sz="2400" dirty="0" smtClean="0"/>
              <a:t>, don’t bite off more than you can chew</a:t>
            </a:r>
          </a:p>
          <a:p>
            <a:r>
              <a:rPr lang="en-AU" sz="2400" dirty="0" smtClean="0"/>
              <a:t>Try new things</a:t>
            </a:r>
          </a:p>
          <a:p>
            <a:pPr lvl="1"/>
            <a:r>
              <a:rPr lang="en-AU" sz="2400" dirty="0" smtClean="0"/>
              <a:t>You don’t know what you will like doing until you try it</a:t>
            </a:r>
          </a:p>
          <a:p>
            <a:pPr lvl="1"/>
            <a:r>
              <a:rPr lang="en-AU" sz="2400" dirty="0" smtClean="0"/>
              <a:t>You have lots of time to figure things out</a:t>
            </a:r>
          </a:p>
        </p:txBody>
      </p:sp>
    </p:spTree>
    <p:extLst>
      <p:ext uri="{BB962C8B-B14F-4D97-AF65-F5344CB8AC3E}">
        <p14:creationId xmlns:p14="http://schemas.microsoft.com/office/powerpoint/2010/main" val="42537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CONTACT</a:t>
            </a:r>
            <a:endParaRPr lang="en-AU" dirty="0"/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972908" y="4451061"/>
            <a:ext cx="4381500" cy="120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HelveticaNeueLT Pro 45 Lt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HelveticaNeueLT Pro 45 Lt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elveticaNeueLT Pro 45 Lt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HelveticaNeueLT Pro 45 Lt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NeueLT Pro 45 Lt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NeueLT Pro 45 Lt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NeueLT Pro 45 Lt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NeueLT Pro 45 Lt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NeueLT Pro 45 Lt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875"/>
              </a:lnSpc>
              <a:spcBef>
                <a:spcPct val="0"/>
              </a:spcBef>
              <a:buFontTx/>
              <a:buNone/>
            </a:pPr>
            <a:r>
              <a:rPr lang="en-A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facebook.com/</a:t>
            </a:r>
            <a:r>
              <a:rPr lang="en-AU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uniofqld</a:t>
            </a:r>
            <a:endParaRPr lang="en-AU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ts val="2875"/>
              </a:lnSpc>
              <a:spcBef>
                <a:spcPct val="0"/>
              </a:spcBef>
              <a:buFontTx/>
              <a:buNone/>
            </a:pPr>
            <a:r>
              <a:rPr lang="en-A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instagram.com/</a:t>
            </a:r>
            <a:r>
              <a:rPr lang="en-AU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uniofqld</a:t>
            </a:r>
            <a:endParaRPr lang="en-AU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ts val="2875"/>
              </a:lnSpc>
              <a:spcBef>
                <a:spcPct val="0"/>
              </a:spcBef>
              <a:buFontTx/>
              <a:buNone/>
            </a:pPr>
            <a:r>
              <a:rPr lang="en-AU" alt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uniofqld</a:t>
            </a:r>
            <a:endParaRPr lang="en-AU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5" descr="Facebook Black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133" y="4524086"/>
            <a:ext cx="330200" cy="330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621" y="5268623"/>
            <a:ext cx="40798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783" y="4890798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1577621" y="2299234"/>
            <a:ext cx="4776787" cy="206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HelveticaNeueLT Pro 45 Lt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HelveticaNeueLT Pro 45 Lt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elveticaNeueLT Pro 45 Lt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HelveticaNeueLT Pro 45 Lt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NeueLT Pro 45 Lt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NeueLT Pro 45 Lt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NeueLT Pro 45 Lt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NeueLT Pro 45 Lt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NeueLT Pro 45 Lt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1800"/>
              </a:lnSpc>
              <a:spcBef>
                <a:spcPct val="0"/>
              </a:spcBef>
              <a:spcAft>
                <a:spcPts val="1400"/>
              </a:spcAft>
              <a:buNone/>
            </a:pPr>
            <a:r>
              <a:rPr lang="en-AU" altLang="en-US" sz="1600" b="1" dirty="0" smtClean="0">
                <a:latin typeface="Arioal" charset="0"/>
              </a:rPr>
              <a:t>Enquiries:</a:t>
            </a:r>
            <a:br>
              <a:rPr lang="en-AU" altLang="en-US" sz="1600" b="1" dirty="0" smtClean="0">
                <a:latin typeface="Arioal" charset="0"/>
              </a:rPr>
            </a:br>
            <a:r>
              <a:rPr lang="en-AU" altLang="en-US" sz="1600" b="1" dirty="0" smtClean="0">
                <a:latin typeface="Arioal" charset="0"/>
              </a:rPr>
              <a:t/>
            </a:r>
            <a:br>
              <a:rPr lang="en-AU" altLang="en-US" sz="1600" b="1" dirty="0" smtClean="0">
                <a:latin typeface="Arioal" charset="0"/>
              </a:rPr>
            </a:br>
            <a:r>
              <a:rPr lang="en-AU" altLang="en-US" sz="1600" dirty="0" smtClean="0">
                <a:latin typeface="Arioal" charset="0"/>
              </a:rPr>
              <a:t>Dr. Janie Hoormann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spcAft>
                <a:spcPts val="1400"/>
              </a:spcAft>
              <a:buFontTx/>
              <a:buNone/>
            </a:pPr>
            <a:r>
              <a:rPr lang="en-AU" altLang="en-US" sz="1600" b="1" dirty="0" smtClean="0">
                <a:latin typeface="Arioal" charset="0"/>
              </a:rPr>
              <a:t>P:</a:t>
            </a:r>
            <a:r>
              <a:rPr lang="en-AU" altLang="en-US" sz="1600" dirty="0" smtClean="0">
                <a:latin typeface="Arioal" charset="0"/>
              </a:rPr>
              <a:t> 07 3365 8213</a:t>
            </a:r>
            <a:br>
              <a:rPr lang="en-AU" altLang="en-US" sz="1600" dirty="0" smtClean="0">
                <a:latin typeface="Arioal" charset="0"/>
              </a:rPr>
            </a:br>
            <a:r>
              <a:rPr lang="en-AU" altLang="en-US" sz="1600" b="1" dirty="0" smtClean="0">
                <a:latin typeface="Arioal" charset="0"/>
              </a:rPr>
              <a:t>E: </a:t>
            </a:r>
            <a:r>
              <a:rPr lang="en-AU" altLang="en-US" sz="1600" dirty="0" smtClean="0">
                <a:latin typeface="Arioal" charset="0"/>
              </a:rPr>
              <a:t>j.hoormann@uq.edu.au</a:t>
            </a:r>
            <a:endParaRPr lang="en-AU" altLang="en-US" sz="1600" dirty="0">
              <a:latin typeface="Arioal" charset="0"/>
            </a:endParaRPr>
          </a:p>
          <a:p>
            <a:pPr>
              <a:lnSpc>
                <a:spcPts val="1800"/>
              </a:lnSpc>
              <a:spcBef>
                <a:spcPct val="0"/>
              </a:spcBef>
              <a:spcAft>
                <a:spcPts val="1400"/>
              </a:spcAft>
              <a:buNone/>
            </a:pPr>
            <a:r>
              <a:rPr lang="en-AU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Web: </a:t>
            </a:r>
            <a:br>
              <a:rPr lang="en-AU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altLang="en-US" sz="1600" dirty="0" smtClean="0">
                <a:latin typeface="Arioal" charset="0"/>
                <a:cs typeface="Arial" panose="020B0604020202020204" pitchFamily="34" charset="0"/>
              </a:rPr>
              <a:t>https://smp.uq.edu.au/profile/2677/janie-hoormann</a:t>
            </a:r>
            <a:endParaRPr lang="en-AU" altLang="en-US" sz="1400" dirty="0">
              <a:latin typeface="Arioal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47"/>
          <a:stretch/>
        </p:blipFill>
        <p:spPr>
          <a:xfrm>
            <a:off x="7707088" y="0"/>
            <a:ext cx="36408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9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</TotalTime>
  <Words>339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MS PGothic</vt:lpstr>
      <vt:lpstr>Arial</vt:lpstr>
      <vt:lpstr>Arioal</vt:lpstr>
      <vt:lpstr>Calibri</vt:lpstr>
      <vt:lpstr>Office Theme</vt:lpstr>
      <vt:lpstr>PowerPoint Presentation</vt:lpstr>
      <vt:lpstr>Weighing Black Holes</vt:lpstr>
      <vt:lpstr>How did I get here?</vt:lpstr>
      <vt:lpstr>Why Astrophysics?</vt:lpstr>
      <vt:lpstr>The Day To Day</vt:lpstr>
      <vt:lpstr>Some days you find out something about the universe no one else knows!</vt:lpstr>
      <vt:lpstr>My advice for you…</vt:lpstr>
      <vt:lpstr>CONTACT</vt:lpstr>
    </vt:vector>
  </TitlesOfParts>
  <Company>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Ashleigh Young</dc:creator>
  <cp:lastModifiedBy>Janie Hoormann</cp:lastModifiedBy>
  <cp:revision>57</cp:revision>
  <dcterms:created xsi:type="dcterms:W3CDTF">2017-08-24T04:22:06Z</dcterms:created>
  <dcterms:modified xsi:type="dcterms:W3CDTF">2018-06-04T01:23:57Z</dcterms:modified>
</cp:coreProperties>
</file>