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5" r:id="rId8"/>
    <p:sldMasterId id="2147483757" r:id="rId9"/>
  </p:sldMasterIdLst>
  <p:notesMasterIdLst>
    <p:notesMasterId r:id="rId29"/>
  </p:notesMasterIdLst>
  <p:sldIdLst>
    <p:sldId id="273" r:id="rId10"/>
    <p:sldId id="258" r:id="rId11"/>
    <p:sldId id="266" r:id="rId12"/>
    <p:sldId id="259" r:id="rId13"/>
    <p:sldId id="260" r:id="rId14"/>
    <p:sldId id="263" r:id="rId15"/>
    <p:sldId id="265" r:id="rId16"/>
    <p:sldId id="264" r:id="rId17"/>
    <p:sldId id="267" r:id="rId18"/>
    <p:sldId id="268" r:id="rId19"/>
    <p:sldId id="270" r:id="rId20"/>
    <p:sldId id="275" r:id="rId21"/>
    <p:sldId id="284" r:id="rId22"/>
    <p:sldId id="276" r:id="rId23"/>
    <p:sldId id="281" r:id="rId24"/>
    <p:sldId id="283" r:id="rId25"/>
    <p:sldId id="282" r:id="rId26"/>
    <p:sldId id="280" r:id="rId27"/>
    <p:sldId id="2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0" y="2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1B89A-9361-4A7D-A72D-E3ABD88A1D92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34CDD-CD60-47B9-B7F3-A397326846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7601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Imaging</a:t>
            </a:r>
            <a:r>
              <a:rPr lang="en-AU" baseline="0" dirty="0" smtClean="0"/>
              <a:t> width of human hair on the sun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34CDD-CD60-47B9-B7F3-A39732684604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624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121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0A73-1774-42B3-9FAD-BD852159156C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2395-B3BA-4E83-9A16-EB1EF72CF7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9197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50285" y="136525"/>
            <a:ext cx="5245100" cy="17938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1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965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919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212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305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9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168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502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9829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830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423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3107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715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EE58-3B40-4481-98CF-897FF9A3FE26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7E61-23A8-45F3-ACF7-99660CF61F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96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6022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9426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8529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2347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95916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4247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405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lum/>
          </a:blip>
          <a:srcRect/>
          <a:stretch>
            <a:fillRect t="3000" r="12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2395-B3BA-4E83-9A16-EB1EF72CF7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9321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16972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10977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6946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67869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913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69827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4939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0275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9089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56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468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4662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57593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5810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5871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17858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4574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031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3531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22156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71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4028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35675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3714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12455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94915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14318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581778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967972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856892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24375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145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 t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279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558516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49913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97331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03648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75295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89868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66C0A73-1774-42B3-9FAD-BD852159156C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C842395-B3BA-4E83-9A16-EB1EF72CF7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782683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AA1049E-FF80-6340-B088-F1BCCF60B1D4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1B26D93-9598-844D-A97D-A3EA369A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2329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AA1049E-FF80-6340-B088-F1BCCF60B1D4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1B26D93-9598-844D-A97D-A3EA369A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953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AA1049E-FF80-6340-B088-F1BCCF60B1D4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1B26D93-9598-844D-A97D-A3EA369A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 t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0A73-1774-42B3-9FAD-BD852159156C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2395-B3BA-4E83-9A16-EB1EF72CF7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2001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66C0A73-1774-42B3-9FAD-BD852159156C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C842395-B3BA-4E83-9A16-EB1EF72CF7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11229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66C0A73-1774-42B3-9FAD-BD852159156C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C842395-B3BA-4E83-9A16-EB1EF72CF7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7978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66C0A73-1774-42B3-9FAD-BD852159156C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C842395-B3BA-4E83-9A16-EB1EF72CF7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93856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66C0A73-1774-42B3-9FAD-BD852159156C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C842395-B3BA-4E83-9A16-EB1EF72CF7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00003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66C0A73-1774-42B3-9FAD-BD852159156C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C842395-B3BA-4E83-9A16-EB1EF72CF7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510217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66C0A73-1774-42B3-9FAD-BD852159156C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C842395-B3BA-4E83-9A16-EB1EF72CF7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154921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66C0A73-1774-42B3-9FAD-BD852159156C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C842395-B3BA-4E83-9A16-EB1EF72CF7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85066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66C0A73-1774-42B3-9FAD-BD852159156C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C842395-B3BA-4E83-9A16-EB1EF72CF7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597402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46C1-9C0B-2F40-B21B-5C4A75F44AC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616A-52CC-3842-B0D3-B1D0EF98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1795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46C1-9C0B-2F40-B21B-5C4A75F44AC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616A-52CC-3842-B0D3-B1D0EF98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3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 t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FFFFFF"/>
                </a:solidFill>
              </a:defRPr>
            </a:lvl1pPr>
            <a:lvl2pPr>
              <a:defRPr sz="28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0A73-1774-42B3-9FAD-BD852159156C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2395-B3BA-4E83-9A16-EB1EF72CF7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1834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46C1-9C0B-2F40-B21B-5C4A75F44AC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616A-52CC-3842-B0D3-B1D0EF98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2811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46C1-9C0B-2F40-B21B-5C4A75F44AC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616A-52CC-3842-B0D3-B1D0EF98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461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46C1-9C0B-2F40-B21B-5C4A75F44AC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616A-52CC-3842-B0D3-B1D0EF98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723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46C1-9C0B-2F40-B21B-5C4A75F44AC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616A-52CC-3842-B0D3-B1D0EF98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5340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46C1-9C0B-2F40-B21B-5C4A75F44AC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616A-52CC-3842-B0D3-B1D0EF98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0473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46C1-9C0B-2F40-B21B-5C4A75F44AC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616A-52CC-3842-B0D3-B1D0EF98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262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46C1-9C0B-2F40-B21B-5C4A75F44AC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616A-52CC-3842-B0D3-B1D0EF98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9136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46C1-9C0B-2F40-B21B-5C4A75F44AC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616A-52CC-3842-B0D3-B1D0EF98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9935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46C1-9C0B-2F40-B21B-5C4A75F44AC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616A-52CC-3842-B0D3-B1D0EF98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9115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0BCA-9EAF-F249-BFC4-0A5AFF8BF4CD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D1F6-A931-7A45-A8F0-1445FDD98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3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 t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0A73-1774-42B3-9FAD-BD852159156C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2395-B3BA-4E83-9A16-EB1EF72CF7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3696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0BCA-9EAF-F249-BFC4-0A5AFF8BF4CD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D1F6-A931-7A45-A8F0-1445FDD98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1443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0BCA-9EAF-F249-BFC4-0A5AFF8BF4CD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D1F6-A931-7A45-A8F0-1445FDD98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9705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0BCA-9EAF-F249-BFC4-0A5AFF8BF4CD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D1F6-A931-7A45-A8F0-1445FDD98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6387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0BCA-9EAF-F249-BFC4-0A5AFF8BF4CD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D1F6-A931-7A45-A8F0-1445FDD98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8799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0BCA-9EAF-F249-BFC4-0A5AFF8BF4CD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D1F6-A931-7A45-A8F0-1445FDD98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0991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0BCA-9EAF-F249-BFC4-0A5AFF8BF4CD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D1F6-A931-7A45-A8F0-1445FDD98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2652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0BCA-9EAF-F249-BFC4-0A5AFF8BF4CD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D1F6-A931-7A45-A8F0-1445FDD98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873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0BCA-9EAF-F249-BFC4-0A5AFF8BF4CD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D1F6-A931-7A45-A8F0-1445FDD98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9444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0BCA-9EAF-F249-BFC4-0A5AFF8BF4CD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D1F6-A931-7A45-A8F0-1445FDD98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5388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0BCA-9EAF-F249-BFC4-0A5AFF8BF4CD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D1F6-A931-7A45-A8F0-1445FDD98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3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image" Target="../media/image8.jpg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image" Target="../media/image7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66C0A73-1774-42B3-9FAD-BD852159156C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C842395-B3BA-4E83-9A16-EB1EF72CF7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927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45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63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565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319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8F13E-62A6-4D6B-88B0-B52983F47D04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C6BDC-06F9-4EA6-8FCC-9B7C5583A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77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20000" t="80000" r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me-page-logo-RGB-correct-colour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24" y="158521"/>
            <a:ext cx="1932528" cy="10097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657568"/>
            <a:ext cx="12192000" cy="213260"/>
          </a:xfrm>
          <a:prstGeom prst="rect">
            <a:avLst/>
          </a:prstGeom>
          <a:solidFill>
            <a:srgbClr val="B6E2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solidFill>
                  <a:srgbClr val="B6E22D"/>
                </a:solidFill>
              </a:ln>
              <a:solidFill>
                <a:srgbClr val="B6E2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69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20000" t="80000" r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46C1-9C0B-2F40-B21B-5C4A75F44AC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8616A-52CC-3842-B0D3-B1D0EF98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3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20000" t="80000" r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30BCA-9EAF-F249-BFC4-0A5AFF8BF4CD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4D1F6-A931-7A45-A8F0-1445FDD98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2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137" y="1447841"/>
            <a:ext cx="10363200" cy="1362075"/>
          </a:xfrm>
        </p:spPr>
        <p:txBody>
          <a:bodyPr/>
          <a:lstStyle/>
          <a:p>
            <a:pPr algn="ctr"/>
            <a:r>
              <a:rPr lang="en-AU" sz="8000" dirty="0" smtClean="0">
                <a:solidFill>
                  <a:srgbClr val="7030A0"/>
                </a:solidFill>
              </a:rPr>
              <a:t>Weighing Black Holes</a:t>
            </a:r>
            <a:r>
              <a:rPr lang="en-AU" sz="8000" dirty="0" smtClean="0"/>
              <a:t/>
            </a:r>
            <a:br>
              <a:rPr lang="en-AU" sz="8000" dirty="0" smtClean="0"/>
            </a:br>
            <a:endParaRPr lang="en-AU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621" y="3917366"/>
            <a:ext cx="10363200" cy="1500187"/>
          </a:xfrm>
        </p:spPr>
        <p:txBody>
          <a:bodyPr/>
          <a:lstStyle/>
          <a:p>
            <a:r>
              <a:rPr lang="en-AU" b="1" dirty="0" smtClean="0">
                <a:solidFill>
                  <a:srgbClr val="92D050"/>
                </a:solidFill>
              </a:rPr>
              <a:t>Dr Janie K. Hoormann</a:t>
            </a:r>
          </a:p>
          <a:p>
            <a:r>
              <a:rPr lang="en-AU" b="1" dirty="0" smtClean="0">
                <a:solidFill>
                  <a:srgbClr val="92D050"/>
                </a:solidFill>
              </a:rPr>
              <a:t>School of Mathematics and Physics</a:t>
            </a:r>
          </a:p>
          <a:p>
            <a:r>
              <a:rPr lang="en-AU" b="1" dirty="0" smtClean="0">
                <a:solidFill>
                  <a:srgbClr val="92D050"/>
                </a:solidFill>
              </a:rPr>
              <a:t>University of Queensland</a:t>
            </a:r>
            <a:endParaRPr lang="en-AU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9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4800" b="1" dirty="0" smtClean="0">
                <a:solidFill>
                  <a:srgbClr val="7030A0"/>
                </a:solidFill>
              </a:rPr>
              <a:t>What do we see?</a:t>
            </a:r>
            <a:endParaRPr lang="en-AU" sz="4800" b="1" dirty="0">
              <a:solidFill>
                <a:srgbClr val="7030A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Look at the effect the black hole has on its surrounding</a:t>
            </a:r>
          </a:p>
          <a:p>
            <a:endParaRPr lang="en-AU" dirty="0"/>
          </a:p>
          <a:p>
            <a:r>
              <a:rPr lang="en-AU" dirty="0"/>
              <a:t>Paths of stars and gas orbiting the black hole far out</a:t>
            </a:r>
          </a:p>
          <a:p>
            <a:endParaRPr lang="en-AU" dirty="0"/>
          </a:p>
          <a:p>
            <a:r>
              <a:rPr lang="en-AU" dirty="0"/>
              <a:t>Look at the hot gas getting sucked into the black hole forming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" r="9597"/>
          <a:stretch/>
        </p:blipFill>
        <p:spPr>
          <a:xfrm>
            <a:off x="6398400" y="1806451"/>
            <a:ext cx="5184000" cy="34634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26505" y="5269908"/>
            <a:ext cx="4180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i="1" dirty="0" smtClean="0"/>
              <a:t>Image Credit: NASA/JPL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9240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800" b="1" dirty="0" smtClean="0">
                <a:solidFill>
                  <a:srgbClr val="7030A0"/>
                </a:solidFill>
              </a:rPr>
              <a:t>Orbits around Supermassive Black Holes</a:t>
            </a:r>
            <a:endParaRPr lang="en-AU" sz="4800" b="1" dirty="0">
              <a:solidFill>
                <a:srgbClr val="7030A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9432" y="1417638"/>
            <a:ext cx="5804375" cy="4525963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Look at orbit of stars around the galactic centre</a:t>
            </a:r>
          </a:p>
          <a:p>
            <a:endParaRPr lang="en-AU" dirty="0"/>
          </a:p>
          <a:p>
            <a:r>
              <a:rPr lang="en-AU" dirty="0" smtClean="0"/>
              <a:t>Found Sagittarius A* has a mass 4 millions times that of the sun</a:t>
            </a:r>
          </a:p>
          <a:p>
            <a:endParaRPr lang="en-AU" dirty="0"/>
          </a:p>
          <a:p>
            <a:r>
              <a:rPr lang="en-AU" dirty="0" smtClean="0"/>
              <a:t>Only works for very close black holes</a:t>
            </a:r>
          </a:p>
          <a:p>
            <a:endParaRPr lang="en-AU" dirty="0"/>
          </a:p>
          <a:p>
            <a:r>
              <a:rPr lang="en-AU" dirty="0" smtClean="0"/>
              <a:t>Use timing data to look at gas orbiting supermassive black holes further away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4" r="6501"/>
          <a:stretch/>
        </p:blipFill>
        <p:spPr>
          <a:xfrm>
            <a:off x="745958" y="1577534"/>
            <a:ext cx="4464000" cy="37330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8614" y="5286737"/>
            <a:ext cx="4180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i="1" dirty="0" smtClean="0"/>
              <a:t>Image Credit: NASA/APOD: </a:t>
            </a:r>
            <a:r>
              <a:rPr lang="en-AU" sz="1200" b="1" i="1" dirty="0" err="1" smtClean="0"/>
              <a:t>V.Veckman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29124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800" b="1" dirty="0" smtClean="0">
                <a:solidFill>
                  <a:srgbClr val="7030A0"/>
                </a:solidFill>
              </a:rPr>
              <a:t>Orbits around Supermassive Black Holes</a:t>
            </a:r>
            <a:endParaRPr lang="en-AU" sz="4800" b="1" dirty="0">
              <a:solidFill>
                <a:srgbClr val="7030A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9432" y="1417638"/>
            <a:ext cx="5804375" cy="4525963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Look at orbit of stars around the galactic centre</a:t>
            </a:r>
          </a:p>
          <a:p>
            <a:endParaRPr lang="en-AU" dirty="0"/>
          </a:p>
          <a:p>
            <a:r>
              <a:rPr lang="en-AU" dirty="0" smtClean="0"/>
              <a:t>Found Sagittarius A* has a mass 4 millions times that of the sun</a:t>
            </a:r>
          </a:p>
          <a:p>
            <a:endParaRPr lang="en-AU" dirty="0"/>
          </a:p>
          <a:p>
            <a:r>
              <a:rPr lang="en-AU" dirty="0" smtClean="0"/>
              <a:t>Only works for very close black holes</a:t>
            </a:r>
          </a:p>
          <a:p>
            <a:endParaRPr lang="en-AU" dirty="0"/>
          </a:p>
          <a:p>
            <a:r>
              <a:rPr lang="en-AU" dirty="0" smtClean="0"/>
              <a:t>Use timing data to look at gas orbiting supermassive black holes further away</a:t>
            </a:r>
          </a:p>
        </p:txBody>
      </p:sp>
      <p:pic>
        <p:nvPicPr>
          <p:cNvPr id="6" name="galcent">
            <a:hlinkClick r:id="" action="ppaction://media"/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05615" y="1353470"/>
            <a:ext cx="4239628" cy="4239628"/>
          </a:xfrm>
        </p:spPr>
      </p:pic>
    </p:spTree>
    <p:extLst>
      <p:ext uri="{BB962C8B-B14F-4D97-AF65-F5344CB8AC3E}">
        <p14:creationId xmlns:p14="http://schemas.microsoft.com/office/powerpoint/2010/main" val="369716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2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510" y="5795159"/>
            <a:ext cx="232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i="1" dirty="0" smtClean="0"/>
              <a:t>Image Credit: Walter </a:t>
            </a:r>
            <a:r>
              <a:rPr lang="en-AU" sz="1200" b="1" i="1" dirty="0"/>
              <a:t>Jaffe/Leiden Observatory, Holland Ford/JHU/</a:t>
            </a:r>
            <a:r>
              <a:rPr lang="en-AU" sz="1200" b="1" i="1" dirty="0" err="1"/>
              <a:t>STScI</a:t>
            </a:r>
            <a:r>
              <a:rPr lang="en-AU" sz="1200" b="1" i="1" dirty="0"/>
              <a:t>, and NASA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6291" y="570016"/>
            <a:ext cx="9112478" cy="4924654"/>
            <a:chOff x="1264577" y="-3605"/>
            <a:chExt cx="9587491" cy="54032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98" t="1732" r="15272" b="81449"/>
            <a:stretch/>
          </p:blipFill>
          <p:spPr>
            <a:xfrm rot="16200000">
              <a:off x="-858064" y="2119036"/>
              <a:ext cx="5403272" cy="115798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2" t="18724" r="3037" b="12726"/>
            <a:stretch/>
          </p:blipFill>
          <p:spPr>
            <a:xfrm>
              <a:off x="2422566" y="0"/>
              <a:ext cx="8429502" cy="5399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85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4800" b="1" dirty="0" smtClean="0">
                <a:solidFill>
                  <a:srgbClr val="7030A0"/>
                </a:solidFill>
              </a:rPr>
              <a:t>Masses of Supermassive Black Holes</a:t>
            </a:r>
            <a:endParaRPr lang="en-AU" sz="4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Use a technique called Reverberation Mapping</a:t>
            </a:r>
          </a:p>
          <a:p>
            <a:endParaRPr lang="en-AU" dirty="0"/>
          </a:p>
          <a:p>
            <a:r>
              <a:rPr lang="en-AU" dirty="0" smtClean="0"/>
              <a:t>Look at how light echoes around the most central region of the galaxy</a:t>
            </a:r>
          </a:p>
          <a:p>
            <a:endParaRPr lang="en-AU" dirty="0"/>
          </a:p>
          <a:p>
            <a:r>
              <a:rPr lang="en-AU" dirty="0" smtClean="0"/>
              <a:t>Use that to determine how fast the gas orbiting the black hole is moving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62" b="20083"/>
          <a:stretch/>
        </p:blipFill>
        <p:spPr>
          <a:xfrm>
            <a:off x="6611363" y="1600201"/>
            <a:ext cx="4860000" cy="3689073"/>
          </a:xfrm>
        </p:spPr>
      </p:pic>
      <p:sp>
        <p:nvSpPr>
          <p:cNvPr id="5" name="TextBox 4"/>
          <p:cNvSpPr txBox="1"/>
          <p:nvPr/>
        </p:nvSpPr>
        <p:spPr>
          <a:xfrm>
            <a:off x="9307175" y="5289274"/>
            <a:ext cx="4180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i="1" dirty="0" smtClean="0"/>
              <a:t>Image Credit: CXC, Melissa Weiss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64897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4800" b="1" dirty="0" smtClean="0">
                <a:solidFill>
                  <a:srgbClr val="7030A0"/>
                </a:solidFill>
              </a:rPr>
              <a:t>Masses of Supermassive Black Holes</a:t>
            </a:r>
            <a:endParaRPr lang="en-AU" sz="4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Use a technique called Reverberation Mapping</a:t>
            </a:r>
          </a:p>
          <a:p>
            <a:endParaRPr lang="en-AU" dirty="0"/>
          </a:p>
          <a:p>
            <a:r>
              <a:rPr lang="en-AU" dirty="0" smtClean="0"/>
              <a:t>Look at how light echoes around the most central region of the galaxy</a:t>
            </a:r>
          </a:p>
          <a:p>
            <a:endParaRPr lang="en-AU" dirty="0"/>
          </a:p>
          <a:p>
            <a:r>
              <a:rPr lang="en-AU" dirty="0" smtClean="0"/>
              <a:t>Use that to determine how fast the gas orbiting the black hole is moving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62" b="20083"/>
          <a:stretch/>
        </p:blipFill>
        <p:spPr>
          <a:xfrm>
            <a:off x="6611363" y="1600201"/>
            <a:ext cx="4860000" cy="3689073"/>
          </a:xfrm>
        </p:spPr>
      </p:pic>
      <p:sp>
        <p:nvSpPr>
          <p:cNvPr id="5" name="TextBox 4"/>
          <p:cNvSpPr txBox="1"/>
          <p:nvPr/>
        </p:nvSpPr>
        <p:spPr>
          <a:xfrm>
            <a:off x="9307175" y="5289274"/>
            <a:ext cx="4180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i="1" dirty="0" smtClean="0"/>
              <a:t>Image Credit: CXC, Melissa Weiss</a:t>
            </a:r>
            <a:endParaRPr lang="en-AU" sz="1200" dirty="0"/>
          </a:p>
        </p:txBody>
      </p:sp>
      <p:sp>
        <p:nvSpPr>
          <p:cNvPr id="9" name="Explosion 1 8"/>
          <p:cNvSpPr/>
          <p:nvPr/>
        </p:nvSpPr>
        <p:spPr>
          <a:xfrm>
            <a:off x="8886154" y="3397315"/>
            <a:ext cx="304524" cy="235375"/>
          </a:xfrm>
          <a:prstGeom prst="irregularSeal1">
            <a:avLst/>
          </a:prstGeom>
          <a:solidFill>
            <a:srgbClr val="5F5F5F"/>
          </a:solidFill>
          <a:ln>
            <a:solidFill>
              <a:srgbClr val="5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090931" y="2727487"/>
            <a:ext cx="496904" cy="785658"/>
          </a:xfrm>
          <a:prstGeom prst="straightConnector1">
            <a:avLst/>
          </a:prstGeom>
          <a:solidFill>
            <a:srgbClr val="5F5F5F"/>
          </a:solidFill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189238" y="3582910"/>
            <a:ext cx="776870" cy="597800"/>
          </a:xfrm>
          <a:prstGeom prst="straightConnector1">
            <a:avLst/>
          </a:prstGeom>
          <a:solidFill>
            <a:srgbClr val="5F5F5F"/>
          </a:solidFill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4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4800" b="1" dirty="0" smtClean="0">
                <a:solidFill>
                  <a:srgbClr val="7030A0"/>
                </a:solidFill>
              </a:rPr>
              <a:t>Masses of Supermassive Black Holes</a:t>
            </a:r>
            <a:endParaRPr lang="en-AU" sz="4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Use a technique called Reverberation Mapping</a:t>
            </a:r>
          </a:p>
          <a:p>
            <a:endParaRPr lang="en-AU" dirty="0"/>
          </a:p>
          <a:p>
            <a:r>
              <a:rPr lang="en-AU" dirty="0" smtClean="0"/>
              <a:t>Look at how light echoes around the most central region of the galaxy</a:t>
            </a:r>
          </a:p>
          <a:p>
            <a:endParaRPr lang="en-AU" dirty="0"/>
          </a:p>
          <a:p>
            <a:r>
              <a:rPr lang="en-AU" dirty="0" smtClean="0"/>
              <a:t>Use that to determine how fast the gas orbiting the black hole is moving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62" b="20083"/>
          <a:stretch/>
        </p:blipFill>
        <p:spPr>
          <a:xfrm>
            <a:off x="6611363" y="1600201"/>
            <a:ext cx="4860000" cy="3689073"/>
          </a:xfrm>
        </p:spPr>
      </p:pic>
      <p:sp>
        <p:nvSpPr>
          <p:cNvPr id="5" name="TextBox 4"/>
          <p:cNvSpPr txBox="1"/>
          <p:nvPr/>
        </p:nvSpPr>
        <p:spPr>
          <a:xfrm>
            <a:off x="9307175" y="5289274"/>
            <a:ext cx="4180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i="1" dirty="0" smtClean="0"/>
              <a:t>Image Credit: CXC, Melissa Weiss</a:t>
            </a:r>
            <a:endParaRPr lang="en-AU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563"/>
          <a:stretch/>
        </p:blipFill>
        <p:spPr>
          <a:xfrm>
            <a:off x="6611363" y="4710336"/>
            <a:ext cx="583722" cy="578938"/>
          </a:xfrm>
          <a:prstGeom prst="rect">
            <a:avLst/>
          </a:prstGeom>
        </p:spPr>
      </p:pic>
      <p:sp>
        <p:nvSpPr>
          <p:cNvPr id="9" name="Explosion 1 8"/>
          <p:cNvSpPr/>
          <p:nvPr/>
        </p:nvSpPr>
        <p:spPr>
          <a:xfrm>
            <a:off x="8886154" y="3397315"/>
            <a:ext cx="304524" cy="235375"/>
          </a:xfrm>
          <a:prstGeom prst="irregularSeal1">
            <a:avLst/>
          </a:prstGeom>
          <a:solidFill>
            <a:srgbClr val="5F5F5F"/>
          </a:solidFill>
          <a:ln>
            <a:solidFill>
              <a:srgbClr val="5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090931" y="2727487"/>
            <a:ext cx="496904" cy="785658"/>
          </a:xfrm>
          <a:prstGeom prst="straightConnector1">
            <a:avLst/>
          </a:prstGeom>
          <a:solidFill>
            <a:srgbClr val="5F5F5F"/>
          </a:solidFill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189238" y="3582910"/>
            <a:ext cx="776870" cy="597800"/>
          </a:xfrm>
          <a:prstGeom prst="straightConnector1">
            <a:avLst/>
          </a:prstGeom>
          <a:solidFill>
            <a:srgbClr val="5F5F5F"/>
          </a:solidFill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381411" y="4260476"/>
            <a:ext cx="776870" cy="597800"/>
          </a:xfrm>
          <a:prstGeom prst="straightConnector1">
            <a:avLst/>
          </a:prstGeom>
          <a:solidFill>
            <a:srgbClr val="5F5F5F"/>
          </a:solidFill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702496" y="2712020"/>
            <a:ext cx="776870" cy="597800"/>
          </a:xfrm>
          <a:prstGeom prst="straightConnector1">
            <a:avLst/>
          </a:prstGeom>
          <a:solidFill>
            <a:srgbClr val="5F5F5F"/>
          </a:solidFill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94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4800" b="1" dirty="0" smtClean="0">
                <a:solidFill>
                  <a:srgbClr val="7030A0"/>
                </a:solidFill>
              </a:rPr>
              <a:t>Masses of Supermassive Black Holes</a:t>
            </a:r>
            <a:endParaRPr lang="en-AU" sz="4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Use a technique called Reverberation Mapping</a:t>
            </a:r>
          </a:p>
          <a:p>
            <a:endParaRPr lang="en-AU" dirty="0"/>
          </a:p>
          <a:p>
            <a:r>
              <a:rPr lang="en-AU" dirty="0" smtClean="0"/>
              <a:t>Look at how light echoes around the most central region of the galaxy</a:t>
            </a:r>
          </a:p>
          <a:p>
            <a:endParaRPr lang="en-AU" dirty="0"/>
          </a:p>
          <a:p>
            <a:r>
              <a:rPr lang="en-AU" dirty="0" smtClean="0"/>
              <a:t>Use that to determine how fast the gas orbiting the black hole is moving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62" b="20083"/>
          <a:stretch/>
        </p:blipFill>
        <p:spPr>
          <a:xfrm>
            <a:off x="6611363" y="1600201"/>
            <a:ext cx="4860000" cy="3689073"/>
          </a:xfrm>
        </p:spPr>
      </p:pic>
      <p:sp>
        <p:nvSpPr>
          <p:cNvPr id="5" name="TextBox 4"/>
          <p:cNvSpPr txBox="1"/>
          <p:nvPr/>
        </p:nvSpPr>
        <p:spPr>
          <a:xfrm>
            <a:off x="9307175" y="5289274"/>
            <a:ext cx="4180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i="1" dirty="0" smtClean="0"/>
              <a:t>Image Credit: CXC, Melissa Weiss</a:t>
            </a:r>
            <a:endParaRPr lang="en-AU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563"/>
          <a:stretch/>
        </p:blipFill>
        <p:spPr>
          <a:xfrm>
            <a:off x="6611363" y="4710336"/>
            <a:ext cx="583722" cy="578938"/>
          </a:xfrm>
          <a:prstGeom prst="rect">
            <a:avLst/>
          </a:prstGeom>
        </p:spPr>
      </p:pic>
      <p:sp>
        <p:nvSpPr>
          <p:cNvPr id="9" name="Explosion 1 8"/>
          <p:cNvSpPr/>
          <p:nvPr/>
        </p:nvSpPr>
        <p:spPr>
          <a:xfrm>
            <a:off x="8886154" y="3397315"/>
            <a:ext cx="304524" cy="235375"/>
          </a:xfrm>
          <a:prstGeom prst="irregularSeal1">
            <a:avLst/>
          </a:prstGeom>
          <a:solidFill>
            <a:srgbClr val="5F5F5F"/>
          </a:solidFill>
          <a:ln>
            <a:solidFill>
              <a:srgbClr val="5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090931" y="2727487"/>
            <a:ext cx="496904" cy="785658"/>
          </a:xfrm>
          <a:prstGeom prst="straightConnector1">
            <a:avLst/>
          </a:prstGeom>
          <a:solidFill>
            <a:srgbClr val="5F5F5F"/>
          </a:solidFill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189238" y="3582910"/>
            <a:ext cx="776870" cy="597800"/>
          </a:xfrm>
          <a:prstGeom prst="straightConnector1">
            <a:avLst/>
          </a:prstGeom>
          <a:solidFill>
            <a:srgbClr val="5F5F5F"/>
          </a:solidFill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381411" y="4260476"/>
            <a:ext cx="776870" cy="597800"/>
          </a:xfrm>
          <a:prstGeom prst="straightConnector1">
            <a:avLst/>
          </a:prstGeom>
          <a:solidFill>
            <a:srgbClr val="5F5F5F"/>
          </a:solidFill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913088" y="3329054"/>
            <a:ext cx="776870" cy="597800"/>
          </a:xfrm>
          <a:prstGeom prst="straightConnector1">
            <a:avLst/>
          </a:prstGeom>
          <a:solidFill>
            <a:srgbClr val="5F5F5F"/>
          </a:solidFill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702496" y="2712020"/>
            <a:ext cx="776870" cy="597800"/>
          </a:xfrm>
          <a:prstGeom prst="straightConnector1">
            <a:avLst/>
          </a:prstGeom>
          <a:solidFill>
            <a:srgbClr val="5F5F5F"/>
          </a:solidFill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4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4800" b="1" dirty="0" smtClean="0">
                <a:solidFill>
                  <a:srgbClr val="7030A0"/>
                </a:solidFill>
              </a:rPr>
              <a:t>Masses of Supermassive Black Holes</a:t>
            </a:r>
            <a:endParaRPr lang="en-AU" sz="4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Use a technique called Reverberation Mapping</a:t>
            </a:r>
          </a:p>
          <a:p>
            <a:endParaRPr lang="en-AU" dirty="0"/>
          </a:p>
          <a:p>
            <a:r>
              <a:rPr lang="en-AU" dirty="0" smtClean="0"/>
              <a:t>Look at how light echoes around the most central region of the galaxy</a:t>
            </a:r>
          </a:p>
          <a:p>
            <a:endParaRPr lang="en-AU" dirty="0"/>
          </a:p>
          <a:p>
            <a:r>
              <a:rPr lang="en-AU" dirty="0" smtClean="0"/>
              <a:t>Use that to determine how fast the gas orbiting the black hole is moving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62" b="20083"/>
          <a:stretch/>
        </p:blipFill>
        <p:spPr>
          <a:xfrm>
            <a:off x="6611363" y="1600201"/>
            <a:ext cx="4860000" cy="3689073"/>
          </a:xfrm>
        </p:spPr>
      </p:pic>
      <p:sp>
        <p:nvSpPr>
          <p:cNvPr id="5" name="TextBox 4"/>
          <p:cNvSpPr txBox="1"/>
          <p:nvPr/>
        </p:nvSpPr>
        <p:spPr>
          <a:xfrm>
            <a:off x="9307175" y="5289274"/>
            <a:ext cx="4180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i="1" dirty="0" smtClean="0"/>
              <a:t>Image Credit: CXC, Melissa Weiss</a:t>
            </a:r>
            <a:endParaRPr lang="en-AU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563"/>
          <a:stretch/>
        </p:blipFill>
        <p:spPr>
          <a:xfrm>
            <a:off x="6611363" y="4710336"/>
            <a:ext cx="583722" cy="578938"/>
          </a:xfrm>
          <a:prstGeom prst="rect">
            <a:avLst/>
          </a:prstGeom>
        </p:spPr>
      </p:pic>
      <p:sp>
        <p:nvSpPr>
          <p:cNvPr id="9" name="Explosion 1 8"/>
          <p:cNvSpPr/>
          <p:nvPr/>
        </p:nvSpPr>
        <p:spPr>
          <a:xfrm>
            <a:off x="8886154" y="3397315"/>
            <a:ext cx="304524" cy="235375"/>
          </a:xfrm>
          <a:prstGeom prst="irregularSeal1">
            <a:avLst/>
          </a:prstGeom>
          <a:solidFill>
            <a:srgbClr val="5F5F5F"/>
          </a:solidFill>
          <a:ln>
            <a:solidFill>
              <a:srgbClr val="5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090931" y="2727487"/>
            <a:ext cx="496904" cy="785658"/>
          </a:xfrm>
          <a:prstGeom prst="straightConnector1">
            <a:avLst/>
          </a:prstGeom>
          <a:solidFill>
            <a:srgbClr val="5F5F5F"/>
          </a:solidFill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189238" y="3582910"/>
            <a:ext cx="776870" cy="597800"/>
          </a:xfrm>
          <a:prstGeom prst="straightConnector1">
            <a:avLst/>
          </a:prstGeom>
          <a:solidFill>
            <a:srgbClr val="5F5F5F"/>
          </a:solidFill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381411" y="4260476"/>
            <a:ext cx="776870" cy="597800"/>
          </a:xfrm>
          <a:prstGeom prst="straightConnector1">
            <a:avLst/>
          </a:prstGeom>
          <a:solidFill>
            <a:srgbClr val="5F5F5F"/>
          </a:solidFill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136218" y="3961576"/>
            <a:ext cx="776870" cy="597800"/>
          </a:xfrm>
          <a:prstGeom prst="straightConnector1">
            <a:avLst/>
          </a:prstGeom>
          <a:solidFill>
            <a:srgbClr val="5F5F5F"/>
          </a:solidFill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913088" y="3329054"/>
            <a:ext cx="776870" cy="597800"/>
          </a:xfrm>
          <a:prstGeom prst="straightConnector1">
            <a:avLst/>
          </a:prstGeom>
          <a:solidFill>
            <a:srgbClr val="5F5F5F"/>
          </a:solidFill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702496" y="2712020"/>
            <a:ext cx="776870" cy="597800"/>
          </a:xfrm>
          <a:prstGeom prst="straightConnector1">
            <a:avLst/>
          </a:prstGeom>
          <a:solidFill>
            <a:srgbClr val="5F5F5F"/>
          </a:solidFill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809" y="274638"/>
            <a:ext cx="10972800" cy="1143000"/>
          </a:xfrm>
        </p:spPr>
        <p:txBody>
          <a:bodyPr/>
          <a:lstStyle/>
          <a:p>
            <a:pPr algn="ctr"/>
            <a:r>
              <a:rPr lang="en-AU" sz="4800" b="1" dirty="0" smtClean="0">
                <a:solidFill>
                  <a:srgbClr val="7030A0"/>
                </a:solidFill>
              </a:rPr>
              <a:t>Australian Dark Energy Survey</a:t>
            </a:r>
            <a:endParaRPr lang="en-AU" sz="4800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3" y="1600201"/>
            <a:ext cx="4589700" cy="365686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5053" y="1417638"/>
            <a:ext cx="5847347" cy="4525963"/>
          </a:xfrm>
        </p:spPr>
        <p:txBody>
          <a:bodyPr/>
          <a:lstStyle/>
          <a:p>
            <a:r>
              <a:rPr lang="en-AU" dirty="0" smtClean="0"/>
              <a:t>Use optical data from 4 m telescopes </a:t>
            </a:r>
          </a:p>
          <a:p>
            <a:pPr lvl="1"/>
            <a:r>
              <a:rPr lang="en-AU" dirty="0" smtClean="0"/>
              <a:t>Anglo-Australian Telescope: Coonabarabran, NSW</a:t>
            </a:r>
          </a:p>
          <a:p>
            <a:pPr lvl="1"/>
            <a:r>
              <a:rPr lang="en-AU" dirty="0" smtClean="0"/>
              <a:t>Blanco Telescope: Chile</a:t>
            </a:r>
          </a:p>
          <a:p>
            <a:r>
              <a:rPr lang="en-AU" dirty="0" smtClean="0"/>
              <a:t>Regularly observe 771 supermassive black holes</a:t>
            </a:r>
          </a:p>
          <a:p>
            <a:r>
              <a:rPr lang="en-AU" dirty="0" smtClean="0"/>
              <a:t>Study how black holes and galaxies have grown throughout history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680132" y="5257061"/>
            <a:ext cx="4180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i="1" dirty="0" smtClean="0"/>
              <a:t>Image Credit: AAO</a:t>
            </a:r>
            <a:endParaRPr lang="en-AU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3" t="2439" r="14378" b="2534"/>
          <a:stretch/>
        </p:blipFill>
        <p:spPr>
          <a:xfrm>
            <a:off x="1465441" y="226473"/>
            <a:ext cx="1002996" cy="99519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255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4800" b="1" dirty="0" smtClean="0">
                <a:solidFill>
                  <a:srgbClr val="7030A0"/>
                </a:solidFill>
              </a:rPr>
              <a:t>What is gravity?</a:t>
            </a:r>
            <a:endParaRPr lang="en-AU" sz="4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smtClean="0"/>
              <a:t>General Relativity proposed by Albert Einstein in 1915</a:t>
            </a:r>
          </a:p>
          <a:p>
            <a:endParaRPr lang="en-AU" dirty="0"/>
          </a:p>
          <a:p>
            <a:r>
              <a:rPr lang="en-AU" dirty="0" smtClean="0"/>
              <a:t>Gravity caused by a warping in spacetime</a:t>
            </a:r>
          </a:p>
          <a:p>
            <a:endParaRPr lang="en-AU" dirty="0"/>
          </a:p>
          <a:p>
            <a:r>
              <a:rPr lang="en-AU" dirty="0" smtClean="0"/>
              <a:t>Has been extensively tested inside and outside our solar system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48" y="2175455"/>
            <a:ext cx="3921070" cy="2940802"/>
          </a:xfrm>
        </p:spPr>
      </p:pic>
    </p:spTree>
    <p:extLst>
      <p:ext uri="{BB962C8B-B14F-4D97-AF65-F5344CB8AC3E}">
        <p14:creationId xmlns:p14="http://schemas.microsoft.com/office/powerpoint/2010/main" val="368394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4800" b="1" dirty="0" smtClean="0">
                <a:solidFill>
                  <a:srgbClr val="7030A0"/>
                </a:solidFill>
              </a:rPr>
              <a:t>What is gravity?</a:t>
            </a:r>
            <a:endParaRPr lang="en-AU" sz="4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smtClean="0"/>
              <a:t>General Relativity proposed by Albert Einstein in 1915</a:t>
            </a:r>
          </a:p>
          <a:p>
            <a:endParaRPr lang="en-AU" dirty="0"/>
          </a:p>
          <a:p>
            <a:r>
              <a:rPr lang="en-AU" dirty="0" smtClean="0"/>
              <a:t>Gravity caused by a warping in spacetime</a:t>
            </a:r>
          </a:p>
          <a:p>
            <a:endParaRPr lang="en-AU" dirty="0"/>
          </a:p>
          <a:p>
            <a:r>
              <a:rPr lang="en-AU" dirty="0" smtClean="0"/>
              <a:t>Has been extensively tested inside and outside our solar system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" t="-264" r="11792" b="264"/>
          <a:stretch/>
        </p:blipFill>
        <p:spPr>
          <a:xfrm>
            <a:off x="6803875" y="1855878"/>
            <a:ext cx="5004000" cy="34538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46105" y="5309739"/>
            <a:ext cx="4180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i="1" dirty="0" smtClean="0"/>
              <a:t>Image Credit: ESA-</a:t>
            </a:r>
            <a:r>
              <a:rPr lang="en-AU" sz="1200" b="1" i="1" dirty="0" err="1" smtClean="0"/>
              <a:t>C.Carreau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30688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4800" b="1" dirty="0" smtClean="0">
                <a:solidFill>
                  <a:srgbClr val="7030A0"/>
                </a:solidFill>
              </a:rPr>
              <a:t>Black Holes</a:t>
            </a:r>
            <a:endParaRPr lang="en-AU" sz="4800" b="1" dirty="0">
              <a:solidFill>
                <a:srgbClr val="7030A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72990" y="1616243"/>
            <a:ext cx="5384800" cy="4525963"/>
          </a:xfrm>
        </p:spPr>
        <p:txBody>
          <a:bodyPr/>
          <a:lstStyle/>
          <a:p>
            <a:r>
              <a:rPr lang="en-AU" dirty="0" smtClean="0"/>
              <a:t>GR predicts the existence of black holes</a:t>
            </a:r>
          </a:p>
          <a:p>
            <a:endParaRPr lang="en-AU" dirty="0"/>
          </a:p>
          <a:p>
            <a:r>
              <a:rPr lang="en-AU" dirty="0" smtClean="0"/>
              <a:t>Gravitational pull so strong that light can’t escape</a:t>
            </a:r>
          </a:p>
          <a:p>
            <a:endParaRPr lang="en-AU" dirty="0"/>
          </a:p>
          <a:p>
            <a:r>
              <a:rPr lang="en-AU" dirty="0" smtClean="0"/>
              <a:t>Strongest gravitational fields that we know of</a:t>
            </a:r>
            <a:endParaRPr lang="en-AU" dirty="0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80923"/>
            <a:ext cx="5652000" cy="3165120"/>
          </a:xfrm>
        </p:spPr>
      </p:pic>
      <p:sp>
        <p:nvSpPr>
          <p:cNvPr id="9" name="TextBox 8"/>
          <p:cNvSpPr txBox="1"/>
          <p:nvPr/>
        </p:nvSpPr>
        <p:spPr>
          <a:xfrm>
            <a:off x="516785" y="4946043"/>
            <a:ext cx="4180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i="1" dirty="0" smtClean="0"/>
              <a:t>Image Credit: Interstellar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01649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4800" b="1" dirty="0" smtClean="0">
                <a:solidFill>
                  <a:srgbClr val="7030A0"/>
                </a:solidFill>
              </a:rPr>
              <a:t>How Big are Black Holes?</a:t>
            </a:r>
            <a:endParaRPr lang="en-AU" sz="4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Size defined by the size of the event horizon</a:t>
            </a:r>
          </a:p>
          <a:p>
            <a:pPr lvl="1"/>
            <a:r>
              <a:rPr lang="en-AU" dirty="0" smtClean="0"/>
              <a:t>Point of no return</a:t>
            </a:r>
          </a:p>
          <a:p>
            <a:pPr lvl="1"/>
            <a:r>
              <a:rPr lang="en-AU" dirty="0" smtClean="0"/>
              <a:t>Related to the mass of the black hole</a:t>
            </a:r>
          </a:p>
          <a:p>
            <a:r>
              <a:rPr lang="en-AU" dirty="0"/>
              <a:t>Earth</a:t>
            </a:r>
          </a:p>
          <a:p>
            <a:pPr lvl="1"/>
            <a:r>
              <a:rPr lang="en-AU" dirty="0"/>
              <a:t>Diameter -&gt; 1.8 cm</a:t>
            </a:r>
          </a:p>
          <a:p>
            <a:r>
              <a:rPr lang="en-AU" dirty="0"/>
              <a:t>Sagittarius A*</a:t>
            </a:r>
          </a:p>
          <a:p>
            <a:pPr lvl="1"/>
            <a:r>
              <a:rPr lang="en-AU" dirty="0"/>
              <a:t>Diameter -&gt; 23,600,000 km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241" y="1720517"/>
            <a:ext cx="4536000" cy="3628800"/>
          </a:xfrm>
        </p:spPr>
      </p:pic>
      <p:sp>
        <p:nvSpPr>
          <p:cNvPr id="6" name="TextBox 5"/>
          <p:cNvSpPr txBox="1"/>
          <p:nvPr/>
        </p:nvSpPr>
        <p:spPr>
          <a:xfrm>
            <a:off x="9829227" y="5349317"/>
            <a:ext cx="4180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i="1" dirty="0" smtClean="0"/>
              <a:t>Image Credit: Alain </a:t>
            </a:r>
            <a:r>
              <a:rPr lang="en-AU" sz="1200" b="1" i="1" dirty="0" err="1" smtClean="0"/>
              <a:t>Riazuelo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0548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4800" b="1" dirty="0" smtClean="0">
                <a:solidFill>
                  <a:srgbClr val="7030A0"/>
                </a:solidFill>
              </a:rPr>
              <a:t>How Big are Black Holes?</a:t>
            </a:r>
            <a:endParaRPr lang="en-AU" sz="4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Size defined by the size of the event horizon</a:t>
            </a:r>
          </a:p>
          <a:p>
            <a:pPr lvl="1"/>
            <a:r>
              <a:rPr lang="en-AU" dirty="0" smtClean="0"/>
              <a:t>Point of no return</a:t>
            </a:r>
          </a:p>
          <a:p>
            <a:pPr lvl="1"/>
            <a:r>
              <a:rPr lang="en-AU" dirty="0" smtClean="0"/>
              <a:t>Related to the mass of the black hole</a:t>
            </a:r>
          </a:p>
          <a:p>
            <a:r>
              <a:rPr lang="en-AU" dirty="0" smtClean="0"/>
              <a:t>Earth</a:t>
            </a:r>
          </a:p>
          <a:p>
            <a:pPr lvl="1"/>
            <a:r>
              <a:rPr lang="en-AU" dirty="0" smtClean="0"/>
              <a:t>Diameter -&gt; 1.8 cm</a:t>
            </a:r>
          </a:p>
          <a:p>
            <a:r>
              <a:rPr lang="en-AU" dirty="0" smtClean="0"/>
              <a:t>Sagittarius A*</a:t>
            </a:r>
          </a:p>
          <a:p>
            <a:pPr lvl="1"/>
            <a:r>
              <a:rPr lang="en-AU" dirty="0" smtClean="0"/>
              <a:t>Diameter -&gt; 23,600,000 km</a:t>
            </a:r>
            <a:endParaRPr lang="en-AU" dirty="0"/>
          </a:p>
        </p:txBody>
      </p:sp>
      <p:grpSp>
        <p:nvGrpSpPr>
          <p:cNvPr id="8" name="Group 7"/>
          <p:cNvGrpSpPr/>
          <p:nvPr/>
        </p:nvGrpSpPr>
        <p:grpSpPr>
          <a:xfrm>
            <a:off x="6898105" y="2117558"/>
            <a:ext cx="4684295" cy="3008460"/>
            <a:chOff x="3084490" y="2086377"/>
            <a:chExt cx="5417709" cy="358676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4060" y="3610271"/>
              <a:ext cx="528139" cy="528141"/>
            </a:xfrm>
            <a:prstGeom prst="ellipse">
              <a:avLst/>
            </a:prstGeom>
            <a:solidFill>
              <a:schemeClr val="tx1"/>
            </a:solidFill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6" t="3282" r="3425" b="2725"/>
            <a:stretch/>
          </p:blipFill>
          <p:spPr>
            <a:xfrm>
              <a:off x="3084490" y="2086377"/>
              <a:ext cx="3554569" cy="3586767"/>
            </a:xfrm>
            <a:prstGeom prst="ellipse">
              <a:avLst/>
            </a:prstGeom>
            <a:solidFill>
              <a:schemeClr val="tx1"/>
            </a:solidFill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6769724" y="3869145"/>
              <a:ext cx="1087998" cy="1"/>
            </a:xfrm>
            <a:prstGeom prst="straightConnector1">
              <a:avLst/>
            </a:prstGeom>
            <a:solidFill>
              <a:schemeClr val="tx1"/>
            </a:solidFill>
            <a:ln w="762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01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4800" b="1" dirty="0" smtClean="0">
                <a:solidFill>
                  <a:srgbClr val="7030A0"/>
                </a:solidFill>
              </a:rPr>
              <a:t>How Big are Black Holes?</a:t>
            </a:r>
            <a:endParaRPr lang="en-AU" sz="4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Size defined by the size of the event horizon</a:t>
            </a:r>
          </a:p>
          <a:p>
            <a:pPr lvl="1"/>
            <a:r>
              <a:rPr lang="en-AU" dirty="0" smtClean="0"/>
              <a:t>Point of no return</a:t>
            </a:r>
          </a:p>
          <a:p>
            <a:pPr lvl="1"/>
            <a:r>
              <a:rPr lang="en-AU" dirty="0" smtClean="0"/>
              <a:t>Related to the mass of the black hole</a:t>
            </a:r>
          </a:p>
          <a:p>
            <a:r>
              <a:rPr lang="en-AU" dirty="0"/>
              <a:t>Earth</a:t>
            </a:r>
          </a:p>
          <a:p>
            <a:pPr lvl="1"/>
            <a:r>
              <a:rPr lang="en-AU" dirty="0"/>
              <a:t>Diameter -&gt; 1.8 cm</a:t>
            </a:r>
          </a:p>
          <a:p>
            <a:r>
              <a:rPr lang="en-AU" dirty="0"/>
              <a:t>Sagittarius A*</a:t>
            </a:r>
          </a:p>
          <a:p>
            <a:pPr lvl="1"/>
            <a:r>
              <a:rPr lang="en-AU" dirty="0"/>
              <a:t>Diameter -&gt; 23,600,000 km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77554" y="5401048"/>
            <a:ext cx="4180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b="1" i="1" dirty="0" smtClean="0"/>
              <a:t>Image Credit: </a:t>
            </a:r>
          </a:p>
          <a:p>
            <a:pPr algn="r"/>
            <a:r>
              <a:rPr lang="en-AU" sz="1200" b="1" i="1" dirty="0" smtClean="0"/>
              <a:t>http://content.skwirk.com.au</a:t>
            </a:r>
            <a:endParaRPr lang="en-AU" sz="1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3773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823" y="1417638"/>
            <a:ext cx="4029577" cy="40295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333" y="2495562"/>
            <a:ext cx="1113689" cy="74060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05955" y="231089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2060"/>
                </a:solidFill>
              </a:rPr>
              <a:t>5756 times!</a:t>
            </a:r>
            <a:endParaRPr lang="en-A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54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4800" b="1" dirty="0" smtClean="0">
                <a:solidFill>
                  <a:srgbClr val="7030A0"/>
                </a:solidFill>
              </a:rPr>
              <a:t>How Big are Black Holes?</a:t>
            </a:r>
            <a:endParaRPr lang="en-AU" sz="4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Size defined by the size of the event horizon</a:t>
            </a:r>
          </a:p>
          <a:p>
            <a:pPr lvl="1"/>
            <a:r>
              <a:rPr lang="en-AU" dirty="0" smtClean="0"/>
              <a:t>Point of no return</a:t>
            </a:r>
          </a:p>
          <a:p>
            <a:pPr lvl="1"/>
            <a:r>
              <a:rPr lang="en-AU" dirty="0" smtClean="0"/>
              <a:t>Related to the mass of the black hole</a:t>
            </a:r>
          </a:p>
          <a:p>
            <a:r>
              <a:rPr lang="en-AU" dirty="0"/>
              <a:t>Earth</a:t>
            </a:r>
          </a:p>
          <a:p>
            <a:pPr lvl="1"/>
            <a:r>
              <a:rPr lang="en-AU" dirty="0"/>
              <a:t>Diameter -&gt; 1.8 cm</a:t>
            </a:r>
          </a:p>
          <a:p>
            <a:r>
              <a:rPr lang="en-AU" dirty="0"/>
              <a:t>Sagittarius A*</a:t>
            </a:r>
          </a:p>
          <a:p>
            <a:pPr lvl="1"/>
            <a:r>
              <a:rPr lang="en-AU" dirty="0"/>
              <a:t>Diameter -&gt; 23,600,000 km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" t="27548" r="33456" b="9854"/>
          <a:stretch/>
        </p:blipFill>
        <p:spPr>
          <a:xfrm>
            <a:off x="7476280" y="1529933"/>
            <a:ext cx="3965752" cy="393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6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136" y="2241216"/>
            <a:ext cx="10363200" cy="1362075"/>
          </a:xfrm>
        </p:spPr>
        <p:txBody>
          <a:bodyPr/>
          <a:lstStyle/>
          <a:p>
            <a:r>
              <a:rPr lang="en-AU" sz="5400" dirty="0" smtClean="0">
                <a:solidFill>
                  <a:srgbClr val="7030A0"/>
                </a:solidFill>
              </a:rPr>
              <a:t>How do we observe </a:t>
            </a:r>
            <a:br>
              <a:rPr lang="en-AU" sz="5400" dirty="0" smtClean="0">
                <a:solidFill>
                  <a:srgbClr val="7030A0"/>
                </a:solidFill>
              </a:rPr>
            </a:br>
            <a:r>
              <a:rPr lang="en-AU" sz="5400" dirty="0" smtClean="0">
                <a:solidFill>
                  <a:srgbClr val="7030A0"/>
                </a:solidFill>
              </a:rPr>
              <a:t>something we can’t see?</a:t>
            </a:r>
            <a:endParaRPr lang="en-AU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37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S Theme">
  <a:themeElements>
    <a:clrScheme name="Custom 1">
      <a:dk1>
        <a:srgbClr val="F47B20"/>
      </a:dk1>
      <a:lt1>
        <a:srgbClr val="B6E22D"/>
      </a:lt1>
      <a:dk2>
        <a:srgbClr val="BA5AE2"/>
      </a:dk2>
      <a:lt2>
        <a:srgbClr val="D5EE86"/>
      </a:lt2>
      <a:accent1>
        <a:srgbClr val="F47B20"/>
      </a:accent1>
      <a:accent2>
        <a:srgbClr val="AEABAB"/>
      </a:accent2>
      <a:accent3>
        <a:srgbClr val="D394EC"/>
      </a:accent3>
      <a:accent4>
        <a:srgbClr val="D5EE86"/>
      </a:accent4>
      <a:accent5>
        <a:srgbClr val="F47B20"/>
      </a:accent5>
      <a:accent6>
        <a:srgbClr val="F8A86C"/>
      </a:accent6>
      <a:hlink>
        <a:srgbClr val="B6E22D"/>
      </a:hlink>
      <a:folHlink>
        <a:srgbClr val="BA5AE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S Theme" id="{378CA2CF-EC80-4219-A529-ECD1C63A0A70}" vid="{1734F834-C728-45BB-8469-51E4C0A393C5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Custom 1">
      <a:dk1>
        <a:srgbClr val="F47B20"/>
      </a:dk1>
      <a:lt1>
        <a:srgbClr val="B6E22D"/>
      </a:lt1>
      <a:dk2>
        <a:srgbClr val="BA5AE2"/>
      </a:dk2>
      <a:lt2>
        <a:srgbClr val="D5EE86"/>
      </a:lt2>
      <a:accent1>
        <a:srgbClr val="F47B20"/>
      </a:accent1>
      <a:accent2>
        <a:srgbClr val="AEABAB"/>
      </a:accent2>
      <a:accent3>
        <a:srgbClr val="D394EC"/>
      </a:accent3>
      <a:accent4>
        <a:srgbClr val="D5EE86"/>
      </a:accent4>
      <a:accent5>
        <a:srgbClr val="F47B20"/>
      </a:accent5>
      <a:accent6>
        <a:srgbClr val="F8A86C"/>
      </a:accent6>
      <a:hlink>
        <a:srgbClr val="B6E22D"/>
      </a:hlink>
      <a:folHlink>
        <a:srgbClr val="BA5AE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WoS Theme">
  <a:themeElements>
    <a:clrScheme name="Custom 1">
      <a:dk1>
        <a:srgbClr val="F47B20"/>
      </a:dk1>
      <a:lt1>
        <a:srgbClr val="B6E22D"/>
      </a:lt1>
      <a:dk2>
        <a:srgbClr val="BA5AE2"/>
      </a:dk2>
      <a:lt2>
        <a:srgbClr val="D5EE86"/>
      </a:lt2>
      <a:accent1>
        <a:srgbClr val="F47B20"/>
      </a:accent1>
      <a:accent2>
        <a:srgbClr val="AEABAB"/>
      </a:accent2>
      <a:accent3>
        <a:srgbClr val="D394EC"/>
      </a:accent3>
      <a:accent4>
        <a:srgbClr val="D5EE86"/>
      </a:accent4>
      <a:accent5>
        <a:srgbClr val="F47B20"/>
      </a:accent5>
      <a:accent6>
        <a:srgbClr val="F8A86C"/>
      </a:accent6>
      <a:hlink>
        <a:srgbClr val="B6E22D"/>
      </a:hlink>
      <a:folHlink>
        <a:srgbClr val="BA5AE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S Theme" id="{B5B2F39D-5B66-4E1E-8E43-60A7AF608BE3}" vid="{4AD8053D-8802-4CF9-ABDD-57F43A8BB446}"/>
    </a:ext>
  </a:extLst>
</a:theme>
</file>

<file path=ppt/theme/theme4.xml><?xml version="1.0" encoding="utf-8"?>
<a:theme xmlns:a="http://schemas.openxmlformats.org/drawingml/2006/main" name="Custom Design">
  <a:themeElements>
    <a:clrScheme name="Custom 1">
      <a:dk1>
        <a:srgbClr val="F47B20"/>
      </a:dk1>
      <a:lt1>
        <a:srgbClr val="B6E22D"/>
      </a:lt1>
      <a:dk2>
        <a:srgbClr val="BA5AE2"/>
      </a:dk2>
      <a:lt2>
        <a:srgbClr val="D5EE86"/>
      </a:lt2>
      <a:accent1>
        <a:srgbClr val="F47B20"/>
      </a:accent1>
      <a:accent2>
        <a:srgbClr val="AEABAB"/>
      </a:accent2>
      <a:accent3>
        <a:srgbClr val="D394EC"/>
      </a:accent3>
      <a:accent4>
        <a:srgbClr val="D5EE86"/>
      </a:accent4>
      <a:accent5>
        <a:srgbClr val="F47B20"/>
      </a:accent5>
      <a:accent6>
        <a:srgbClr val="F8A86C"/>
      </a:accent6>
      <a:hlink>
        <a:srgbClr val="B6E22D"/>
      </a:hlink>
      <a:folHlink>
        <a:srgbClr val="BA5AE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Wo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S Theme" id="{B5B2F39D-5B66-4E1E-8E43-60A7AF608BE3}" vid="{4AD8053D-8802-4CF9-ABDD-57F43A8BB446}"/>
    </a:ext>
  </a:extLst>
</a:theme>
</file>

<file path=ppt/theme/theme6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PPP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WoS Theme</Template>
  <TotalTime>283</TotalTime>
  <Words>712</Words>
  <Application>Microsoft Office PowerPoint</Application>
  <PresentationFormat>Widescreen</PresentationFormat>
  <Paragraphs>131</Paragraphs>
  <Slides>19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Calibri</vt:lpstr>
      <vt:lpstr>Calibri Light</vt:lpstr>
      <vt:lpstr>WoS Theme</vt:lpstr>
      <vt:lpstr>2_Custom Design</vt:lpstr>
      <vt:lpstr>1_WoS Theme</vt:lpstr>
      <vt:lpstr>Custom Design</vt:lpstr>
      <vt:lpstr>2_WoS Theme</vt:lpstr>
      <vt:lpstr>3_Custom Design</vt:lpstr>
      <vt:lpstr>PPP template</vt:lpstr>
      <vt:lpstr>1_Custom Design</vt:lpstr>
      <vt:lpstr>4_Custom Design</vt:lpstr>
      <vt:lpstr>Weighing Black Holes </vt:lpstr>
      <vt:lpstr>What is gravity?</vt:lpstr>
      <vt:lpstr>What is gravity?</vt:lpstr>
      <vt:lpstr>Black Holes</vt:lpstr>
      <vt:lpstr>How Big are Black Holes?</vt:lpstr>
      <vt:lpstr>How Big are Black Holes?</vt:lpstr>
      <vt:lpstr>How Big are Black Holes?</vt:lpstr>
      <vt:lpstr>How Big are Black Holes?</vt:lpstr>
      <vt:lpstr>How do we observe  something we can’t see?</vt:lpstr>
      <vt:lpstr>What do we see?</vt:lpstr>
      <vt:lpstr>Orbits around Supermassive Black Holes</vt:lpstr>
      <vt:lpstr>Orbits around Supermassive Black Holes</vt:lpstr>
      <vt:lpstr>PowerPoint Presentation</vt:lpstr>
      <vt:lpstr>Masses of Supermassive Black Holes</vt:lpstr>
      <vt:lpstr>Masses of Supermassive Black Holes</vt:lpstr>
      <vt:lpstr>Masses of Supermassive Black Holes</vt:lpstr>
      <vt:lpstr>Masses of Supermassive Black Holes</vt:lpstr>
      <vt:lpstr>Masses of Supermassive Black Holes</vt:lpstr>
      <vt:lpstr>Australian Dark Energy Survey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Holes: Probing Extreme Gravitational Fields</dc:title>
  <dc:creator>Janie Hoormann</dc:creator>
  <cp:lastModifiedBy>Janie Hoormann</cp:lastModifiedBy>
  <cp:revision>30</cp:revision>
  <dcterms:created xsi:type="dcterms:W3CDTF">2017-07-28T01:17:32Z</dcterms:created>
  <dcterms:modified xsi:type="dcterms:W3CDTF">2017-08-17T05:27:28Z</dcterms:modified>
</cp:coreProperties>
</file>