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notesMasterIdLst>
    <p:notesMasterId r:id="rId34"/>
  </p:notesMasterIdLst>
  <p:sldIdLst>
    <p:sldId id="256" r:id="rId2"/>
    <p:sldId id="276" r:id="rId3"/>
    <p:sldId id="258" r:id="rId4"/>
    <p:sldId id="274" r:id="rId5"/>
    <p:sldId id="275" r:id="rId6"/>
    <p:sldId id="257" r:id="rId7"/>
    <p:sldId id="260" r:id="rId8"/>
    <p:sldId id="272" r:id="rId9"/>
    <p:sldId id="265" r:id="rId10"/>
    <p:sldId id="273" r:id="rId11"/>
    <p:sldId id="268" r:id="rId12"/>
    <p:sldId id="278" r:id="rId13"/>
    <p:sldId id="277" r:id="rId14"/>
    <p:sldId id="282" r:id="rId15"/>
    <p:sldId id="261" r:id="rId16"/>
    <p:sldId id="269" r:id="rId17"/>
    <p:sldId id="279" r:id="rId18"/>
    <p:sldId id="283" r:id="rId19"/>
    <p:sldId id="284" r:id="rId20"/>
    <p:sldId id="285" r:id="rId21"/>
    <p:sldId id="286" r:id="rId22"/>
    <p:sldId id="262" r:id="rId23"/>
    <p:sldId id="270" r:id="rId24"/>
    <p:sldId id="287" r:id="rId25"/>
    <p:sldId id="288" r:id="rId26"/>
    <p:sldId id="280" r:id="rId27"/>
    <p:sldId id="289" r:id="rId28"/>
    <p:sldId id="281" r:id="rId29"/>
    <p:sldId id="290" r:id="rId30"/>
    <p:sldId id="291" r:id="rId31"/>
    <p:sldId id="292" r:id="rId32"/>
    <p:sldId id="293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A397EE-52B0-4C2E-AB24-22CCF0CA2B64}" type="datetimeFigureOut">
              <a:rPr lang="de-DE" smtClean="0"/>
              <a:t>11.12.2020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36209-28F3-42C0-A238-A4B8C90905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1305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6209-28F3-42C0-A238-A4B8C90905C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2720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2A8D95F-BBCC-48C6-98D5-7EFB435E2637}" type="datetimeFigureOut">
              <a:rPr lang="de-DE" smtClean="0"/>
              <a:t>11.12.2020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5346-99AB-4E58-8F2C-851117BCFA5F}" type="slidenum">
              <a:rPr lang="de-DE" smtClean="0"/>
              <a:t>‹Nr.›</a:t>
            </a:fld>
            <a:endParaRPr lang="de-DE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3429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D95F-BBCC-48C6-98D5-7EFB435E2637}" type="datetimeFigureOut">
              <a:rPr lang="de-DE" smtClean="0"/>
              <a:t>11.12.2020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5346-99AB-4E58-8F2C-851117BCFA5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566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D95F-BBCC-48C6-98D5-7EFB435E2637}" type="datetimeFigureOut">
              <a:rPr lang="de-DE" smtClean="0"/>
              <a:t>11.12.2020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5346-99AB-4E58-8F2C-851117BCFA5F}" type="slidenum">
              <a:rPr lang="de-DE" smtClean="0"/>
              <a:t>‹Nr.›</a:t>
            </a:fld>
            <a:endParaRPr lang="de-DE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913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D95F-BBCC-48C6-98D5-7EFB435E2637}" type="datetimeFigureOut">
              <a:rPr lang="de-DE" smtClean="0"/>
              <a:t>11.12.2020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5346-99AB-4E58-8F2C-851117BCFA5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679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D95F-BBCC-48C6-98D5-7EFB435E2637}" type="datetimeFigureOut">
              <a:rPr lang="de-DE" smtClean="0"/>
              <a:t>11.12.2020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5346-99AB-4E58-8F2C-851117BCFA5F}" type="slidenum">
              <a:rPr lang="de-DE" smtClean="0"/>
              <a:t>‹Nr.›</a:t>
            </a:fld>
            <a:endParaRPr lang="de-DE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22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D95F-BBCC-48C6-98D5-7EFB435E2637}" type="datetimeFigureOut">
              <a:rPr lang="de-DE" smtClean="0"/>
              <a:t>11.12.2020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5346-99AB-4E58-8F2C-851117BCFA5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6767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D95F-BBCC-48C6-98D5-7EFB435E2637}" type="datetimeFigureOut">
              <a:rPr lang="de-DE" smtClean="0"/>
              <a:t>11.12.2020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5346-99AB-4E58-8F2C-851117BCFA5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560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D95F-BBCC-48C6-98D5-7EFB435E2637}" type="datetimeFigureOut">
              <a:rPr lang="de-DE" smtClean="0"/>
              <a:t>11.12.2020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5346-99AB-4E58-8F2C-851117BCFA5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5011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D95F-BBCC-48C6-98D5-7EFB435E2637}" type="datetimeFigureOut">
              <a:rPr lang="de-DE" smtClean="0"/>
              <a:t>11.12.2020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5346-99AB-4E58-8F2C-851117BCFA5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00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D95F-BBCC-48C6-98D5-7EFB435E2637}" type="datetimeFigureOut">
              <a:rPr lang="de-DE" smtClean="0"/>
              <a:t>11.12.2020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5346-99AB-4E58-8F2C-851117BCFA5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6266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D95F-BBCC-48C6-98D5-7EFB435E2637}" type="datetimeFigureOut">
              <a:rPr lang="de-DE" smtClean="0"/>
              <a:t>11.12.2020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5346-99AB-4E58-8F2C-851117BCFA5F}" type="slidenum">
              <a:rPr lang="de-DE" smtClean="0"/>
              <a:t>‹Nr.›</a:t>
            </a:fld>
            <a:endParaRPr lang="de-DE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848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2A8D95F-BBCC-48C6-98D5-7EFB435E2637}" type="datetimeFigureOut">
              <a:rPr lang="de-DE" smtClean="0"/>
              <a:t>11.12.2020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D205346-99AB-4E58-8F2C-851117BCFA5F}" type="slidenum">
              <a:rPr lang="de-DE" smtClean="0"/>
              <a:t>‹Nr.›</a:t>
            </a:fld>
            <a:endParaRPr lang="de-DE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354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765363-19DD-4EF7-9E60-1EE3C41002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Methods </a:t>
            </a:r>
            <a:r>
              <a:rPr lang="en-US" dirty="0"/>
              <a:t>of</a:t>
            </a:r>
            <a:r>
              <a:rPr lang="de-DE" dirty="0"/>
              <a:t> Face Recognition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54F420-DA34-4A4E-8F48-FE2E24ABB9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Jakob Horbank</a:t>
            </a:r>
          </a:p>
        </p:txBody>
      </p:sp>
    </p:spTree>
    <p:extLst>
      <p:ext uri="{BB962C8B-B14F-4D97-AF65-F5344CB8AC3E}">
        <p14:creationId xmlns:p14="http://schemas.microsoft.com/office/powerpoint/2010/main" val="2098030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BF2F84-082A-425D-A900-885F01231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Viola-Jones </a:t>
            </a:r>
            <a:r>
              <a:rPr lang="de-DE" dirty="0" err="1"/>
              <a:t>face</a:t>
            </a:r>
            <a:r>
              <a:rPr lang="de-DE" dirty="0"/>
              <a:t> </a:t>
            </a:r>
            <a:r>
              <a:rPr lang="de-DE" dirty="0" err="1"/>
              <a:t>detection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593023-124D-460F-A223-7C472C8A94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Simple Haar-like </a:t>
            </a:r>
            <a:r>
              <a:rPr lang="de-DE" dirty="0" err="1"/>
              <a:t>rectangle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compute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pixels</a:t>
            </a:r>
            <a:r>
              <a:rPr lang="de-DE" dirty="0"/>
              <a:t> sums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51182D-9555-4181-8A35-BEEB51D629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The integral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pixel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all </a:t>
            </a:r>
            <a:r>
              <a:rPr lang="de-DE" dirty="0" err="1"/>
              <a:t>pixels</a:t>
            </a:r>
            <a:r>
              <a:rPr lang="de-DE" dirty="0"/>
              <a:t> </a:t>
            </a:r>
            <a:r>
              <a:rPr lang="de-DE" dirty="0" err="1"/>
              <a:t>left</a:t>
            </a:r>
            <a:r>
              <a:rPr lang="de-DE" dirty="0"/>
              <a:t> and </a:t>
            </a:r>
            <a:r>
              <a:rPr lang="de-DE" dirty="0" err="1"/>
              <a:t>above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D0DE99A-6771-409C-BB98-4D90974FFF56}"/>
              </a:ext>
            </a:extLst>
          </p:cNvPr>
          <p:cNvSpPr/>
          <p:nvPr/>
        </p:nvSpPr>
        <p:spPr>
          <a:xfrm>
            <a:off x="1266737" y="3573877"/>
            <a:ext cx="1409351" cy="75484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2AF4773-7691-443C-917E-36B3F3551894}"/>
              </a:ext>
            </a:extLst>
          </p:cNvPr>
          <p:cNvSpPr/>
          <p:nvPr/>
        </p:nvSpPr>
        <p:spPr>
          <a:xfrm>
            <a:off x="1266737" y="3951215"/>
            <a:ext cx="1417740" cy="377504"/>
          </a:xfrm>
          <a:prstGeom prst="rect">
            <a:avLst/>
          </a:prstGeom>
          <a:solidFill>
            <a:schemeClr val="bg1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5D87FB7-CB3B-4BF9-A211-FAFA9D4EE860}"/>
              </a:ext>
            </a:extLst>
          </p:cNvPr>
          <p:cNvSpPr/>
          <p:nvPr/>
        </p:nvSpPr>
        <p:spPr>
          <a:xfrm>
            <a:off x="1117323" y="5130284"/>
            <a:ext cx="1708178" cy="75484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2FD4E08-3745-4E1C-A73E-4EA1E5C1DB38}"/>
              </a:ext>
            </a:extLst>
          </p:cNvPr>
          <p:cNvSpPr/>
          <p:nvPr/>
        </p:nvSpPr>
        <p:spPr>
          <a:xfrm>
            <a:off x="1117323" y="5130284"/>
            <a:ext cx="518720" cy="75484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BF6A7F5-4139-466A-A86F-A244C01F374D}"/>
              </a:ext>
            </a:extLst>
          </p:cNvPr>
          <p:cNvSpPr/>
          <p:nvPr/>
        </p:nvSpPr>
        <p:spPr>
          <a:xfrm>
            <a:off x="2306781" y="5130283"/>
            <a:ext cx="518720" cy="75484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DDA1EEE-EEE8-42A7-A5AE-407971C438E7}"/>
              </a:ext>
            </a:extLst>
          </p:cNvPr>
          <p:cNvSpPr/>
          <p:nvPr/>
        </p:nvSpPr>
        <p:spPr>
          <a:xfrm>
            <a:off x="3505881" y="4861754"/>
            <a:ext cx="1132134" cy="12625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34B38D3-569B-4DA9-91CD-EA9D8711E34F}"/>
              </a:ext>
            </a:extLst>
          </p:cNvPr>
          <p:cNvSpPr/>
          <p:nvPr/>
        </p:nvSpPr>
        <p:spPr>
          <a:xfrm>
            <a:off x="3512877" y="4861752"/>
            <a:ext cx="537528" cy="64595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CE05CFF-84F4-4DF2-B604-8C3220C6406B}"/>
              </a:ext>
            </a:extLst>
          </p:cNvPr>
          <p:cNvSpPr/>
          <p:nvPr/>
        </p:nvSpPr>
        <p:spPr>
          <a:xfrm>
            <a:off x="4057401" y="5507705"/>
            <a:ext cx="575724" cy="616419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A43CDB8-B143-4091-A36C-E7B7F1078F42}"/>
              </a:ext>
            </a:extLst>
          </p:cNvPr>
          <p:cNvSpPr/>
          <p:nvPr/>
        </p:nvSpPr>
        <p:spPr>
          <a:xfrm rot="5400000">
            <a:off x="3171483" y="3617184"/>
            <a:ext cx="1331954" cy="75484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E4DBC26-2B4C-444A-B45A-AD56170F2BEA}"/>
              </a:ext>
            </a:extLst>
          </p:cNvPr>
          <p:cNvSpPr/>
          <p:nvPr/>
        </p:nvSpPr>
        <p:spPr>
          <a:xfrm rot="5400000">
            <a:off x="2991201" y="3805854"/>
            <a:ext cx="1331957" cy="377504"/>
          </a:xfrm>
          <a:prstGeom prst="rect">
            <a:avLst/>
          </a:prstGeom>
          <a:solidFill>
            <a:schemeClr val="bg1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163D963-345D-4A44-9B82-4FBBBF63D492}"/>
              </a:ext>
            </a:extLst>
          </p:cNvPr>
          <p:cNvSpPr/>
          <p:nvPr/>
        </p:nvSpPr>
        <p:spPr>
          <a:xfrm>
            <a:off x="6174297" y="3429000"/>
            <a:ext cx="1132514" cy="1025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FAB779C-1A0A-460F-A7BF-FBE22FB68E3A}"/>
              </a:ext>
            </a:extLst>
          </p:cNvPr>
          <p:cNvSpPr/>
          <p:nvPr/>
        </p:nvSpPr>
        <p:spPr>
          <a:xfrm>
            <a:off x="6174297" y="3429000"/>
            <a:ext cx="570452" cy="5222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553C88F-C1DF-4D21-B1B4-ABFA6AC8B101}"/>
              </a:ext>
            </a:extLst>
          </p:cNvPr>
          <p:cNvSpPr/>
          <p:nvPr/>
        </p:nvSpPr>
        <p:spPr>
          <a:xfrm>
            <a:off x="8372213" y="3441915"/>
            <a:ext cx="1132514" cy="1025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915847E-6D03-493C-BD87-A887310A5DFD}"/>
              </a:ext>
            </a:extLst>
          </p:cNvPr>
          <p:cNvSpPr/>
          <p:nvPr/>
        </p:nvSpPr>
        <p:spPr>
          <a:xfrm>
            <a:off x="8841997" y="3847798"/>
            <a:ext cx="100668" cy="116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F6D9283D-E442-4161-8C70-A9497E9D4791}"/>
              </a:ext>
            </a:extLst>
          </p:cNvPr>
          <p:cNvCxnSpPr>
            <a:stCxn id="20" idx="3"/>
            <a:endCxn id="22" idx="1"/>
          </p:cNvCxnSpPr>
          <p:nvPr/>
        </p:nvCxnSpPr>
        <p:spPr>
          <a:xfrm>
            <a:off x="7306811" y="3941777"/>
            <a:ext cx="1065402" cy="12915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219695AF-87D3-4B92-914B-3FEFF89B579F}"/>
              </a:ext>
            </a:extLst>
          </p:cNvPr>
          <p:cNvSpPr/>
          <p:nvPr/>
        </p:nvSpPr>
        <p:spPr>
          <a:xfrm>
            <a:off x="6165260" y="4751563"/>
            <a:ext cx="1974201" cy="10255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D5F33D50-FF65-46C1-8FE0-311E8A037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261" y="4742125"/>
            <a:ext cx="2095500" cy="1143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7BC7D5FC-6258-4811-A122-C66D85F971D6}"/>
                  </a:ext>
                </a:extLst>
              </p:cNvPr>
              <p:cNvSpPr txBox="1"/>
              <p:nvPr/>
            </p:nvSpPr>
            <p:spPr>
              <a:xfrm>
                <a:off x="6165260" y="5995785"/>
                <a:ext cx="21675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=4 +1 −(2+3)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7BC7D5FC-6258-4811-A122-C66D85F97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260" y="5995785"/>
                <a:ext cx="2167581" cy="276999"/>
              </a:xfrm>
              <a:prstGeom prst="rect">
                <a:avLst/>
              </a:prstGeom>
              <a:blipFill>
                <a:blip r:embed="rId3"/>
                <a:stretch>
                  <a:fillRect l="-1685" t="-4444" r="-3090" b="-3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1807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71AD3B-9BE1-495D-8681-3D9EFDB65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 </a:t>
            </a:r>
            <a:r>
              <a:rPr lang="de-DE" dirty="0" err="1"/>
              <a:t>cascade</a:t>
            </a:r>
            <a:r>
              <a:rPr lang="de-DE" dirty="0"/>
              <a:t>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4EA1B4-D92A-4E1C-8A2F-7705E5C9C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cascade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feature </a:t>
            </a:r>
            <a:r>
              <a:rPr lang="de-DE" dirty="0" err="1"/>
              <a:t>classifiers</a:t>
            </a:r>
            <a:r>
              <a:rPr lang="de-DE" dirty="0"/>
              <a:t> </a:t>
            </a:r>
            <a:r>
              <a:rPr lang="de-DE" dirty="0" err="1"/>
              <a:t>gets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a </a:t>
            </a:r>
            <a:r>
              <a:rPr lang="de-DE" dirty="0" err="1"/>
              <a:t>boosting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applied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throw</a:t>
            </a:r>
            <a:r>
              <a:rPr lang="de-DE" dirty="0"/>
              <a:t> out </a:t>
            </a:r>
            <a:r>
              <a:rPr lang="de-DE" dirty="0" err="1"/>
              <a:t>most</a:t>
            </a:r>
            <a:r>
              <a:rPr lang="de-DE" dirty="0"/>
              <a:t> non-</a:t>
            </a:r>
            <a:r>
              <a:rPr lang="de-DE" dirty="0" err="1"/>
              <a:t>faces</a:t>
            </a:r>
            <a:r>
              <a:rPr lang="de-DE" dirty="0"/>
              <a:t> </a:t>
            </a:r>
            <a:r>
              <a:rPr lang="de-DE" dirty="0" err="1"/>
              <a:t>early</a:t>
            </a:r>
            <a:endParaRPr lang="de-DE" dirty="0"/>
          </a:p>
          <a:p>
            <a:r>
              <a:rPr lang="de-DE" dirty="0" err="1"/>
              <a:t>If</a:t>
            </a:r>
            <a:r>
              <a:rPr lang="de-DE" dirty="0"/>
              <a:t> all </a:t>
            </a:r>
            <a:r>
              <a:rPr lang="de-DE" dirty="0" err="1"/>
              <a:t>filters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detect</a:t>
            </a:r>
            <a:r>
              <a:rPr lang="de-DE" dirty="0"/>
              <a:t> a </a:t>
            </a:r>
            <a:r>
              <a:rPr lang="de-DE" dirty="0" err="1"/>
              <a:t>face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9ECE202-D9C4-475C-B96D-02FDC6DED2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262" y="3926398"/>
            <a:ext cx="41338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32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81E4B9-A8E3-4064-9D46-DBF6F71C1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HOG - </a:t>
            </a:r>
            <a:r>
              <a:rPr lang="de-DE" dirty="0" err="1"/>
              <a:t>Histrogramm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gradients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CB3867-111D-44B5-A474-04C19330B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395079" cy="4023360"/>
          </a:xfrm>
        </p:spPr>
        <p:txBody>
          <a:bodyPr/>
          <a:lstStyle/>
          <a:p>
            <a:r>
              <a:rPr lang="de-DE" dirty="0"/>
              <a:t>We </a:t>
            </a:r>
            <a:r>
              <a:rPr lang="de-DE" dirty="0" err="1"/>
              <a:t>build</a:t>
            </a:r>
            <a:r>
              <a:rPr lang="de-DE" dirty="0"/>
              <a:t> a </a:t>
            </a:r>
            <a:r>
              <a:rPr lang="de-DE" dirty="0" err="1"/>
              <a:t>vector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gradients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image</a:t>
            </a:r>
            <a:endParaRPr lang="de-DE" dirty="0"/>
          </a:p>
          <a:p>
            <a:r>
              <a:rPr lang="de-DE" dirty="0"/>
              <a:t>This </a:t>
            </a:r>
            <a:r>
              <a:rPr lang="de-DE" dirty="0" err="1"/>
              <a:t>vector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fed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 </a:t>
            </a:r>
            <a:r>
              <a:rPr lang="de-DE" dirty="0" err="1"/>
              <a:t>trained</a:t>
            </a:r>
            <a:r>
              <a:rPr lang="de-DE" dirty="0"/>
              <a:t> </a:t>
            </a:r>
            <a:r>
              <a:rPr lang="de-DE" dirty="0" err="1"/>
              <a:t>classifying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de-DE" dirty="0"/>
          </a:p>
          <a:p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calculate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gradients</a:t>
            </a:r>
            <a:endParaRPr lang="de-DE" dirty="0"/>
          </a:p>
          <a:p>
            <a:pPr lvl="1"/>
            <a:r>
              <a:rPr lang="de-DE" dirty="0" err="1"/>
              <a:t>Apply</a:t>
            </a:r>
            <a:r>
              <a:rPr lang="de-DE" dirty="0"/>
              <a:t> simple </a:t>
            </a:r>
            <a:r>
              <a:rPr lang="de-DE" dirty="0" err="1"/>
              <a:t>filters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image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423D8AA-3D64-4E0E-9B01-6040DA396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891" y="4623107"/>
            <a:ext cx="2404237" cy="179369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8FA50BE-F45B-4FBC-B48D-74C652AB9A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485" y="4883083"/>
            <a:ext cx="1935908" cy="119435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588CCC8-7229-4BBC-A42D-2C2142D8E1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874" y="4623108"/>
            <a:ext cx="2394114" cy="17936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C2A845D6-F3EE-4607-9013-9CC7D1F96158}"/>
                  </a:ext>
                </a:extLst>
              </p:cNvPr>
              <p:cNvSpPr txBox="1"/>
              <p:nvPr/>
            </p:nvSpPr>
            <p:spPr>
              <a:xfrm>
                <a:off x="4235734" y="5381455"/>
                <a:ext cx="66007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C2A845D6-F3EE-4607-9013-9CC7D1F96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734" y="5381455"/>
                <a:ext cx="660073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0A40BF5-4361-4B53-9905-B320BDA36172}"/>
              </a:ext>
            </a:extLst>
          </p:cNvPr>
          <p:cNvCxnSpPr>
            <a:cxnSpLocks/>
          </p:cNvCxnSpPr>
          <p:nvPr/>
        </p:nvCxnSpPr>
        <p:spPr>
          <a:xfrm>
            <a:off x="7437748" y="5480261"/>
            <a:ext cx="1008668" cy="0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974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5C31B1-730C-4385-B012-F25F8752A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HOG - </a:t>
            </a:r>
            <a:r>
              <a:rPr lang="de-DE" dirty="0" err="1"/>
              <a:t>Histrogramm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gradients</a:t>
            </a:r>
            <a:endParaRPr lang="de-DE" dirty="0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4CACFD38-D9B1-43BE-BE08-6CC949FB20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devide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8x8 </a:t>
            </a:r>
            <a:r>
              <a:rPr lang="de-DE" dirty="0" err="1"/>
              <a:t>cells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decrease</a:t>
            </a:r>
            <a:r>
              <a:rPr lang="de-DE" dirty="0"/>
              <a:t> </a:t>
            </a:r>
            <a:r>
              <a:rPr lang="de-DE" dirty="0" err="1"/>
              <a:t>sensitivity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noise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Histogram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Gradients</a:t>
            </a:r>
            <a:endParaRPr lang="de-DE" dirty="0"/>
          </a:p>
        </p:txBody>
      </p:sp>
      <p:pic>
        <p:nvPicPr>
          <p:cNvPr id="13" name="Inhaltsplatzhalter 8">
            <a:extLst>
              <a:ext uri="{FF2B5EF4-FFF2-40B4-BE49-F238E27FC236}">
                <a16:creationId xmlns:a16="http://schemas.microsoft.com/office/drawing/2014/main" id="{96E445E2-090B-4D13-8FBE-BE87C3620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736307"/>
            <a:ext cx="3384469" cy="2395500"/>
          </a:xfrm>
          <a:prstGeom prst="rect">
            <a:avLst/>
          </a:prstGeom>
        </p:spPr>
      </p:pic>
      <p:sp>
        <p:nvSpPr>
          <p:cNvPr id="17" name="Inhaltsplatzhalter 16">
            <a:extLst>
              <a:ext uri="{FF2B5EF4-FFF2-40B4-BE49-F238E27FC236}">
                <a16:creationId xmlns:a16="http://schemas.microsoft.com/office/drawing/2014/main" id="{93FBE52E-DCA8-4484-9BB2-9112407FC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286000"/>
            <a:ext cx="4754880" cy="1977056"/>
          </a:xfrm>
        </p:spPr>
        <p:txBody>
          <a:bodyPr/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receive</a:t>
            </a:r>
            <a:r>
              <a:rPr lang="de-DE" dirty="0"/>
              <a:t> a </a:t>
            </a:r>
            <a:r>
              <a:rPr lang="de-DE" dirty="0" err="1"/>
              <a:t>histogram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feature </a:t>
            </a:r>
            <a:r>
              <a:rPr lang="de-DE" dirty="0" err="1"/>
              <a:t>vector</a:t>
            </a:r>
            <a:endParaRPr lang="de-DE" dirty="0"/>
          </a:p>
        </p:txBody>
      </p:sp>
      <p:pic>
        <p:nvPicPr>
          <p:cNvPr id="18" name="Inhaltsplatzhalter 14">
            <a:extLst>
              <a:ext uri="{FF2B5EF4-FFF2-40B4-BE49-F238E27FC236}">
                <a16:creationId xmlns:a16="http://schemas.microsoft.com/office/drawing/2014/main" id="{C5D55422-A81A-42E6-9EB2-E90C9868BF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531" y="3885205"/>
            <a:ext cx="3633938" cy="209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07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6919E2-531D-45B0-AC0C-94333B7C8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Histogram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gradients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FBC743-29A3-487D-B958-2F67097E8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After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normalize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concatenated</a:t>
            </a:r>
            <a:r>
              <a:rPr lang="de-DE" dirty="0"/>
              <a:t> </a:t>
            </a:r>
            <a:r>
              <a:rPr lang="de-DE" dirty="0" err="1"/>
              <a:t>vectors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16x16 </a:t>
            </a:r>
            <a:r>
              <a:rPr lang="de-DE" dirty="0" err="1"/>
              <a:t>blocks</a:t>
            </a:r>
            <a:endParaRPr lang="de-DE" dirty="0"/>
          </a:p>
          <a:p>
            <a:pPr lvl="1"/>
            <a:r>
              <a:rPr lang="de-DE" dirty="0"/>
              <a:t>This </a:t>
            </a:r>
            <a:r>
              <a:rPr lang="de-DE" dirty="0" err="1"/>
              <a:t>reduces</a:t>
            </a:r>
            <a:r>
              <a:rPr lang="de-DE" dirty="0"/>
              <a:t> </a:t>
            </a:r>
            <a:r>
              <a:rPr lang="de-DE" dirty="0" err="1"/>
              <a:t>sensitvity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different </a:t>
            </a:r>
            <a:r>
              <a:rPr lang="de-DE" dirty="0" err="1"/>
              <a:t>lighting</a:t>
            </a:r>
            <a:r>
              <a:rPr lang="de-DE" dirty="0"/>
              <a:t> </a:t>
            </a:r>
            <a:r>
              <a:rPr lang="de-DE" dirty="0" err="1"/>
              <a:t>circumstances</a:t>
            </a:r>
            <a:endParaRPr lang="de-DE" dirty="0"/>
          </a:p>
          <a:p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feed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 feature </a:t>
            </a:r>
            <a:r>
              <a:rPr lang="de-DE" dirty="0" err="1"/>
              <a:t>vector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 </a:t>
            </a:r>
            <a:r>
              <a:rPr lang="de-DE" dirty="0" err="1"/>
              <a:t>trained</a:t>
            </a:r>
            <a:r>
              <a:rPr lang="de-DE" dirty="0"/>
              <a:t> </a:t>
            </a:r>
            <a:r>
              <a:rPr lang="de-DE" dirty="0" err="1"/>
              <a:t>classifier</a:t>
            </a:r>
            <a:endParaRPr lang="de-DE" dirty="0"/>
          </a:p>
          <a:p>
            <a:pPr lvl="1"/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, a SVM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err="1"/>
              <a:t>Faster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Viola-Jones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while</a:t>
            </a:r>
            <a:r>
              <a:rPr lang="de-DE" dirty="0"/>
              <a:t> </a:t>
            </a:r>
            <a:r>
              <a:rPr lang="de-DE" dirty="0" err="1"/>
              <a:t>having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accuracy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2875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A41AFF-F97C-4E9B-90FB-C1A63F52D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Alignment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FB7B05-659C-4FB0-90B3-C7727BE0E1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2495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76BDA85-4651-4744-BB35-2C32FBD04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Face </a:t>
            </a:r>
            <a:r>
              <a:rPr lang="de-DE" dirty="0" err="1"/>
              <a:t>Aligment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C618C0D-08F5-4681-B35D-AAB822F13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2832755"/>
          </a:xfrm>
        </p:spPr>
        <p:txBody>
          <a:bodyPr>
            <a:normAutofit/>
          </a:bodyPr>
          <a:lstStyle/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in </a:t>
            </a:r>
            <a:r>
              <a:rPr lang="de-DE" dirty="0" err="1"/>
              <a:t>later</a:t>
            </a:r>
            <a:r>
              <a:rPr lang="de-DE" dirty="0"/>
              <a:t> </a:t>
            </a:r>
            <a:r>
              <a:rPr lang="de-DE" dirty="0" err="1"/>
              <a:t>steps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faces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aligned</a:t>
            </a:r>
            <a:endParaRPr lang="de-DE" dirty="0"/>
          </a:p>
          <a:p>
            <a:r>
              <a:rPr lang="de-DE" dirty="0" err="1"/>
              <a:t>Detect</a:t>
            </a:r>
            <a:r>
              <a:rPr lang="de-DE" dirty="0"/>
              <a:t> a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facial</a:t>
            </a:r>
            <a:r>
              <a:rPr lang="de-DE" dirty="0"/>
              <a:t> </a:t>
            </a:r>
            <a:r>
              <a:rPr lang="de-DE" dirty="0" err="1"/>
              <a:t>landmarks</a:t>
            </a:r>
            <a:r>
              <a:rPr lang="de-DE" dirty="0"/>
              <a:t>,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apply</a:t>
            </a:r>
            <a:r>
              <a:rPr lang="de-DE" dirty="0"/>
              <a:t> simple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transformation</a:t>
            </a:r>
            <a:endParaRPr lang="de-DE" dirty="0"/>
          </a:p>
          <a:p>
            <a:pPr lvl="1"/>
            <a:r>
              <a:rPr lang="de-DE" dirty="0"/>
              <a:t>Translation</a:t>
            </a:r>
          </a:p>
          <a:p>
            <a:pPr lvl="1"/>
            <a:r>
              <a:rPr lang="de-DE" dirty="0"/>
              <a:t>Rotation</a:t>
            </a:r>
          </a:p>
          <a:p>
            <a:pPr lvl="1"/>
            <a:r>
              <a:rPr lang="de-DE" dirty="0" err="1"/>
              <a:t>Scaling</a:t>
            </a:r>
            <a:endParaRPr lang="de-DE" dirty="0"/>
          </a:p>
          <a:p>
            <a:pPr lvl="1"/>
            <a:r>
              <a:rPr lang="de-DE" dirty="0" err="1"/>
              <a:t>Shearing</a:t>
            </a:r>
            <a:endParaRPr lang="de-DE" dirty="0"/>
          </a:p>
          <a:p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BF8B64E-8425-40C3-9E72-24145DFE6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771" y="4155241"/>
            <a:ext cx="6872462" cy="1927027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956669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50C785-56A9-4779-B182-7DD48B20D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Landmark </a:t>
            </a:r>
            <a:r>
              <a:rPr lang="de-DE" dirty="0" err="1"/>
              <a:t>Detection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BEE823-CF55-482A-836B-AD5EE3A4A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7903055" cy="4023360"/>
          </a:xfrm>
        </p:spPr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face</a:t>
            </a:r>
            <a:r>
              <a:rPr lang="de-DE" dirty="0"/>
              <a:t> </a:t>
            </a:r>
            <a:r>
              <a:rPr lang="de-DE" dirty="0" err="1"/>
              <a:t>shape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composed</a:t>
            </a:r>
            <a:r>
              <a:rPr lang="de-DE" dirty="0"/>
              <a:t> out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landmarks</a:t>
            </a:r>
            <a:endParaRPr lang="de-DE" dirty="0"/>
          </a:p>
          <a:p>
            <a:r>
              <a:rPr lang="de-DE" dirty="0" err="1"/>
              <a:t>Algorithms</a:t>
            </a:r>
            <a:r>
              <a:rPr lang="de-DE" dirty="0"/>
              <a:t> </a:t>
            </a:r>
            <a:r>
              <a:rPr lang="de-DE" dirty="0" err="1"/>
              <a:t>try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align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landmarks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close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possible</a:t>
            </a:r>
          </a:p>
          <a:p>
            <a:r>
              <a:rPr lang="de-DE" dirty="0" err="1"/>
              <a:t>Once</a:t>
            </a:r>
            <a:r>
              <a:rPr lang="de-DE" dirty="0"/>
              <a:t> </a:t>
            </a:r>
            <a:r>
              <a:rPr lang="de-DE" dirty="0" err="1"/>
              <a:t>aligned</a:t>
            </a:r>
            <a:r>
              <a:rPr lang="de-DE" dirty="0"/>
              <a:t>, different </a:t>
            </a:r>
            <a:r>
              <a:rPr lang="de-DE" dirty="0" err="1"/>
              <a:t>parts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face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extracted</a:t>
            </a:r>
            <a:endParaRPr lang="de-DE" dirty="0"/>
          </a:p>
          <a:p>
            <a:pPr lvl="1"/>
            <a:r>
              <a:rPr lang="de-DE" dirty="0" err="1"/>
              <a:t>Used</a:t>
            </a:r>
            <a:r>
              <a:rPr lang="de-DE" dirty="0"/>
              <a:t> in </a:t>
            </a:r>
            <a:r>
              <a:rPr lang="de-DE" dirty="0" err="1"/>
              <a:t>face</a:t>
            </a:r>
            <a:r>
              <a:rPr lang="de-DE" dirty="0"/>
              <a:t> </a:t>
            </a:r>
            <a:r>
              <a:rPr lang="de-DE" dirty="0" err="1"/>
              <a:t>morphing</a:t>
            </a:r>
            <a:r>
              <a:rPr lang="de-DE" dirty="0"/>
              <a:t> </a:t>
            </a:r>
            <a:r>
              <a:rPr lang="de-DE" dirty="0" err="1"/>
              <a:t>apps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2682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08082A-5DDA-4B13-A297-56E20AB15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Landmark </a:t>
            </a:r>
            <a:r>
              <a:rPr lang="de-DE" dirty="0" err="1"/>
              <a:t>detection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38419F-8E39-4A81-8D76-CF2A793B1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yielded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face</a:t>
            </a:r>
            <a:r>
              <a:rPr lang="de-DE" dirty="0"/>
              <a:t> </a:t>
            </a:r>
            <a:r>
              <a:rPr lang="de-DE" dirty="0" err="1"/>
              <a:t>position</a:t>
            </a:r>
            <a:endParaRPr lang="de-DE" dirty="0"/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centering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shape</a:t>
            </a:r>
            <a:r>
              <a:rPr lang="de-DE" dirty="0"/>
              <a:t> </a:t>
            </a:r>
            <a:r>
              <a:rPr lang="de-DE" dirty="0" err="1"/>
              <a:t>inside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detected</a:t>
            </a:r>
            <a:r>
              <a:rPr lang="de-DE" dirty="0"/>
              <a:t> </a:t>
            </a:r>
            <a:r>
              <a:rPr lang="de-DE" dirty="0" err="1"/>
              <a:t>bounding</a:t>
            </a:r>
            <a:r>
              <a:rPr lang="de-DE" dirty="0"/>
              <a:t> box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67F6F20-A9FC-4A4A-8995-199B2C58B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3722" y="3638746"/>
            <a:ext cx="2384096" cy="2420037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C8457339-28A6-4B5C-8F2D-A2B9D3E7F5D6}"/>
              </a:ext>
            </a:extLst>
          </p:cNvPr>
          <p:cNvSpPr/>
          <p:nvPr/>
        </p:nvSpPr>
        <p:spPr>
          <a:xfrm>
            <a:off x="6608189" y="4157219"/>
            <a:ext cx="1527142" cy="155542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431F4B5-FFC7-40FF-AA00-DBAE1F2130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913" y="3638746"/>
            <a:ext cx="2651632" cy="252353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7524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321C6D-19F8-4543-A2CA-02C2D8C4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Landmark </a:t>
            </a:r>
            <a:r>
              <a:rPr lang="de-DE" dirty="0" err="1"/>
              <a:t>detection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4C5008-DCFB-4D69-8FBF-81CD4B8EA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1758097"/>
          </a:xfrm>
        </p:spPr>
        <p:txBody>
          <a:bodyPr/>
          <a:lstStyle/>
          <a:p>
            <a:r>
              <a:rPr lang="de-DE" dirty="0"/>
              <a:t>Run </a:t>
            </a:r>
            <a:r>
              <a:rPr lang="de-DE" dirty="0" err="1"/>
              <a:t>through</a:t>
            </a:r>
            <a:r>
              <a:rPr lang="de-DE" dirty="0"/>
              <a:t> a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trained</a:t>
            </a:r>
            <a:r>
              <a:rPr lang="de-DE" dirty="0"/>
              <a:t> </a:t>
            </a:r>
            <a:r>
              <a:rPr lang="de-DE" dirty="0" err="1"/>
              <a:t>regression</a:t>
            </a:r>
            <a:r>
              <a:rPr lang="de-DE" dirty="0"/>
              <a:t> </a:t>
            </a:r>
            <a:r>
              <a:rPr lang="de-DE" dirty="0" err="1"/>
              <a:t>trees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trees</a:t>
            </a:r>
            <a:r>
              <a:rPr lang="de-DE" dirty="0"/>
              <a:t> </a:t>
            </a:r>
            <a:r>
              <a:rPr lang="de-DE" dirty="0" err="1"/>
              <a:t>decide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landmark</a:t>
            </a:r>
            <a:r>
              <a:rPr lang="de-DE" dirty="0"/>
              <a:t> </a:t>
            </a:r>
            <a:r>
              <a:rPr lang="de-DE" dirty="0" err="1"/>
              <a:t>gets</a:t>
            </a:r>
            <a:r>
              <a:rPr lang="de-DE" dirty="0"/>
              <a:t> </a:t>
            </a:r>
            <a:r>
              <a:rPr lang="de-DE" dirty="0" err="1"/>
              <a:t>translated</a:t>
            </a:r>
            <a:endParaRPr lang="de-DE" dirty="0"/>
          </a:p>
          <a:p>
            <a:pPr lvl="1"/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true</a:t>
            </a:r>
            <a:r>
              <a:rPr lang="de-DE" dirty="0"/>
              <a:t> </a:t>
            </a:r>
            <a:r>
              <a:rPr lang="de-DE" dirty="0" err="1"/>
              <a:t>shape</a:t>
            </a:r>
            <a:r>
              <a:rPr lang="de-DE" dirty="0"/>
              <a:t> </a:t>
            </a:r>
            <a:r>
              <a:rPr lang="de-DE" dirty="0" err="1"/>
              <a:t>gets</a:t>
            </a:r>
            <a:r>
              <a:rPr lang="de-DE" dirty="0"/>
              <a:t> </a:t>
            </a:r>
            <a:r>
              <a:rPr lang="de-DE" dirty="0" err="1"/>
              <a:t>estimated</a:t>
            </a:r>
            <a:r>
              <a:rPr lang="de-DE" dirty="0"/>
              <a:t> </a:t>
            </a:r>
            <a:r>
              <a:rPr lang="de-DE" dirty="0" err="1"/>
              <a:t>better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E63EE26-4AC2-4645-9C13-3F887CBFE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588" y="3943606"/>
            <a:ext cx="1914792" cy="194365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F371F2D-9FA5-42C6-A359-E417EFA5B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2249" y="3943607"/>
            <a:ext cx="1953375" cy="1943657"/>
          </a:xfrm>
          <a:prstGeom prst="rect">
            <a:avLst/>
          </a:prstGeom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D3EB004-FB13-44A4-B788-A6D10028FE2D}"/>
              </a:ext>
            </a:extLst>
          </p:cNvPr>
          <p:cNvCxnSpPr>
            <a:cxnSpLocks/>
          </p:cNvCxnSpPr>
          <p:nvPr/>
        </p:nvCxnSpPr>
        <p:spPr>
          <a:xfrm>
            <a:off x="3044858" y="4967849"/>
            <a:ext cx="669304" cy="0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93697F25-E4A8-491A-8A8C-F0DF3740F669}"/>
              </a:ext>
            </a:extLst>
          </p:cNvPr>
          <p:cNvSpPr txBox="1"/>
          <p:nvPr/>
        </p:nvSpPr>
        <p:spPr>
          <a:xfrm>
            <a:off x="3949831" y="4644683"/>
            <a:ext cx="1699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regression</a:t>
            </a:r>
            <a:r>
              <a:rPr lang="de-DE" dirty="0"/>
              <a:t> </a:t>
            </a:r>
            <a:r>
              <a:rPr lang="de-DE" dirty="0" err="1"/>
              <a:t>trees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61C5A81-C6CD-4E1E-8A47-A24679A2644A}"/>
              </a:ext>
            </a:extLst>
          </p:cNvPr>
          <p:cNvSpPr txBox="1"/>
          <p:nvPr/>
        </p:nvSpPr>
        <p:spPr>
          <a:xfrm>
            <a:off x="6246871" y="4644683"/>
            <a:ext cx="1953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Landmark </a:t>
            </a:r>
            <a:r>
              <a:rPr lang="de-DE" dirty="0" err="1"/>
              <a:t>translation</a:t>
            </a:r>
            <a:r>
              <a:rPr lang="de-DE" dirty="0"/>
              <a:t> </a:t>
            </a:r>
            <a:r>
              <a:rPr lang="de-DE" dirty="0" err="1"/>
              <a:t>vector</a:t>
            </a:r>
            <a:endParaRPr lang="de-DE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3303B06-5F19-4E74-A6CC-AB37529502E1}"/>
              </a:ext>
            </a:extLst>
          </p:cNvPr>
          <p:cNvCxnSpPr>
            <a:cxnSpLocks/>
          </p:cNvCxnSpPr>
          <p:nvPr/>
        </p:nvCxnSpPr>
        <p:spPr>
          <a:xfrm>
            <a:off x="5593772" y="4952987"/>
            <a:ext cx="546755" cy="0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B277776-C850-486C-9398-C1CB493CC84C}"/>
              </a:ext>
            </a:extLst>
          </p:cNvPr>
          <p:cNvCxnSpPr>
            <a:cxnSpLocks/>
          </p:cNvCxnSpPr>
          <p:nvPr/>
        </p:nvCxnSpPr>
        <p:spPr>
          <a:xfrm>
            <a:off x="8102307" y="4915435"/>
            <a:ext cx="546755" cy="0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077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491A20-EE46-4450-BB30-B62C94043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1A3DE8-9D1C-4EC1-B30D-F04F3B0D8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/>
              <a:t>Introduction</a:t>
            </a:r>
            <a:endParaRPr lang="de-DE" dirty="0"/>
          </a:p>
          <a:p>
            <a:pPr lvl="1"/>
            <a:r>
              <a:rPr lang="de-DE" dirty="0" err="1"/>
              <a:t>Requirements</a:t>
            </a:r>
            <a:endParaRPr lang="de-DE" dirty="0"/>
          </a:p>
          <a:p>
            <a:pPr lvl="1"/>
            <a:r>
              <a:rPr lang="de-DE" dirty="0" err="1"/>
              <a:t>Challenges</a:t>
            </a:r>
            <a:endParaRPr lang="de-DE" dirty="0"/>
          </a:p>
          <a:p>
            <a:r>
              <a:rPr lang="de-DE" dirty="0"/>
              <a:t>Face </a:t>
            </a:r>
            <a:r>
              <a:rPr lang="de-DE" dirty="0" err="1"/>
              <a:t>Detection</a:t>
            </a:r>
            <a:endParaRPr lang="de-DE" dirty="0"/>
          </a:p>
          <a:p>
            <a:pPr lvl="1"/>
            <a:r>
              <a:rPr lang="de-DE" dirty="0"/>
              <a:t>Viola-Jones </a:t>
            </a:r>
            <a:r>
              <a:rPr lang="de-DE" dirty="0" err="1"/>
              <a:t>face</a:t>
            </a:r>
            <a:r>
              <a:rPr lang="de-DE" dirty="0"/>
              <a:t> </a:t>
            </a:r>
            <a:r>
              <a:rPr lang="de-DE" dirty="0" err="1"/>
              <a:t>detection</a:t>
            </a:r>
            <a:endParaRPr lang="de-DE" dirty="0"/>
          </a:p>
          <a:p>
            <a:pPr lvl="1"/>
            <a:r>
              <a:rPr lang="de-DE" dirty="0" err="1"/>
              <a:t>Histogram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gradients</a:t>
            </a:r>
            <a:endParaRPr lang="de-DE" dirty="0"/>
          </a:p>
          <a:p>
            <a:r>
              <a:rPr lang="de-DE" dirty="0"/>
              <a:t>Face Alignment</a:t>
            </a:r>
          </a:p>
          <a:p>
            <a:pPr lvl="1"/>
            <a:r>
              <a:rPr lang="de-DE" dirty="0"/>
              <a:t>Landmark </a:t>
            </a:r>
            <a:r>
              <a:rPr lang="de-DE" dirty="0" err="1"/>
              <a:t>localization</a:t>
            </a:r>
            <a:endParaRPr lang="de-DE" dirty="0"/>
          </a:p>
          <a:p>
            <a:r>
              <a:rPr lang="de-DE" dirty="0"/>
              <a:t>Face Recognition</a:t>
            </a:r>
          </a:p>
          <a:p>
            <a:pPr lvl="1"/>
            <a:r>
              <a:rPr lang="de-DE" dirty="0"/>
              <a:t>General </a:t>
            </a:r>
            <a:r>
              <a:rPr lang="de-DE" dirty="0" err="1"/>
              <a:t>approach</a:t>
            </a:r>
            <a:endParaRPr lang="de-DE" dirty="0"/>
          </a:p>
          <a:p>
            <a:pPr lvl="1"/>
            <a:r>
              <a:rPr lang="de-DE" dirty="0" err="1"/>
              <a:t>Eigenfaces</a:t>
            </a:r>
            <a:endParaRPr lang="de-DE" dirty="0"/>
          </a:p>
          <a:p>
            <a:pPr lvl="1"/>
            <a:r>
              <a:rPr lang="de-DE" dirty="0" err="1"/>
              <a:t>Neural</a:t>
            </a:r>
            <a:r>
              <a:rPr lang="de-DE" dirty="0"/>
              <a:t> network </a:t>
            </a:r>
            <a:r>
              <a:rPr lang="de-DE" dirty="0" err="1"/>
              <a:t>approaches</a:t>
            </a:r>
            <a:endParaRPr lang="de-DE" dirty="0"/>
          </a:p>
          <a:p>
            <a:r>
              <a:rPr lang="de-DE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644610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34C7D9-C6F4-4E09-9712-093F6A9A3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Landmark </a:t>
            </a:r>
            <a:r>
              <a:rPr lang="de-DE" dirty="0" err="1"/>
              <a:t>detection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EE4B27-51A3-4DC7-B5AE-43F9161F6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740004"/>
          </a:xfrm>
        </p:spPr>
        <p:txBody>
          <a:bodyPr/>
          <a:lstStyle/>
          <a:p>
            <a:r>
              <a:rPr lang="de-DE" dirty="0"/>
              <a:t>On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split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trees</a:t>
            </a:r>
            <a:r>
              <a:rPr lang="de-DE" dirty="0"/>
              <a:t> 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2 </a:t>
            </a:r>
            <a:r>
              <a:rPr lang="de-DE" dirty="0" err="1"/>
              <a:t>pixels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threshold</a:t>
            </a:r>
            <a:endParaRPr lang="de-DE" dirty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05686C15-42C2-4216-B428-258849502226}"/>
              </a:ext>
            </a:extLst>
          </p:cNvPr>
          <p:cNvCxnSpPr>
            <a:cxnSpLocks/>
          </p:cNvCxnSpPr>
          <p:nvPr/>
        </p:nvCxnSpPr>
        <p:spPr>
          <a:xfrm flipH="1">
            <a:off x="2707028" y="3434238"/>
            <a:ext cx="584969" cy="79447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533762D5-2D8A-4E6D-B737-2F1B3744FBC5}"/>
              </a:ext>
            </a:extLst>
          </p:cNvPr>
          <p:cNvCxnSpPr>
            <a:cxnSpLocks/>
          </p:cNvCxnSpPr>
          <p:nvPr/>
        </p:nvCxnSpPr>
        <p:spPr>
          <a:xfrm>
            <a:off x="3591358" y="3421352"/>
            <a:ext cx="566203" cy="831279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5F9C3A85-1D28-41C4-9227-8161D40BF75E}"/>
              </a:ext>
            </a:extLst>
          </p:cNvPr>
          <p:cNvSpPr txBox="1"/>
          <p:nvPr/>
        </p:nvSpPr>
        <p:spPr>
          <a:xfrm>
            <a:off x="2558467" y="2999600"/>
            <a:ext cx="2208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p2 – p1 &gt; </a:t>
            </a:r>
            <a:r>
              <a:rPr lang="de-DE" sz="1600" dirty="0" err="1"/>
              <a:t>threshold</a:t>
            </a:r>
            <a:r>
              <a:rPr lang="de-DE" sz="1600" dirty="0"/>
              <a:t>? 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C50786E-6352-49EE-9AC9-4D85E887372C}"/>
              </a:ext>
            </a:extLst>
          </p:cNvPr>
          <p:cNvSpPr txBox="1"/>
          <p:nvPr/>
        </p:nvSpPr>
        <p:spPr>
          <a:xfrm>
            <a:off x="2093621" y="3510310"/>
            <a:ext cx="714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yes</a:t>
            </a:r>
            <a:endParaRPr lang="de-DE" sz="14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D043532-5D42-4C6C-B9D0-6DBF08005C58}"/>
              </a:ext>
            </a:extLst>
          </p:cNvPr>
          <p:cNvSpPr txBox="1"/>
          <p:nvPr/>
        </p:nvSpPr>
        <p:spPr>
          <a:xfrm>
            <a:off x="4209894" y="3510310"/>
            <a:ext cx="714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no</a:t>
            </a:r>
            <a:endParaRPr lang="de-DE" sz="1200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6D68EE8D-722A-4725-B895-8ECFE0904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063" y="2833200"/>
            <a:ext cx="2591436" cy="2630503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9EEDF9CF-DEA1-44D4-B755-71403E63A8AB}"/>
              </a:ext>
            </a:extLst>
          </p:cNvPr>
          <p:cNvSpPr/>
          <p:nvPr/>
        </p:nvSpPr>
        <p:spPr>
          <a:xfrm>
            <a:off x="6842647" y="4070204"/>
            <a:ext cx="36000" cy="3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9DEC6C2-F581-47DA-9034-436B14D1D1A4}"/>
              </a:ext>
            </a:extLst>
          </p:cNvPr>
          <p:cNvSpPr txBox="1"/>
          <p:nvPr/>
        </p:nvSpPr>
        <p:spPr>
          <a:xfrm>
            <a:off x="6600269" y="3866349"/>
            <a:ext cx="3926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FF0000"/>
                </a:solidFill>
              </a:rPr>
              <a:t>p1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DD9D3F0-7723-4A5B-BA3F-F7483F33BD5C}"/>
              </a:ext>
            </a:extLst>
          </p:cNvPr>
          <p:cNvSpPr/>
          <p:nvPr/>
        </p:nvSpPr>
        <p:spPr>
          <a:xfrm>
            <a:off x="6940299" y="4617404"/>
            <a:ext cx="36000" cy="3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E7AB861-9ED9-42C1-B717-1F4D13F736B6}"/>
              </a:ext>
            </a:extLst>
          </p:cNvPr>
          <p:cNvSpPr txBox="1"/>
          <p:nvPr/>
        </p:nvSpPr>
        <p:spPr>
          <a:xfrm>
            <a:off x="6697921" y="4413549"/>
            <a:ext cx="3926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FF0000"/>
                </a:solidFill>
              </a:rPr>
              <a:t>p2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099DBAB-243B-447C-BE9B-CFD97EFADD30}"/>
              </a:ext>
            </a:extLst>
          </p:cNvPr>
          <p:cNvSpPr txBox="1"/>
          <p:nvPr/>
        </p:nvSpPr>
        <p:spPr>
          <a:xfrm>
            <a:off x="2430038" y="4292414"/>
            <a:ext cx="714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…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0FAD035-8627-43F3-AF4E-8F3DA43645EB}"/>
              </a:ext>
            </a:extLst>
          </p:cNvPr>
          <p:cNvSpPr txBox="1"/>
          <p:nvPr/>
        </p:nvSpPr>
        <p:spPr>
          <a:xfrm>
            <a:off x="3957731" y="4292414"/>
            <a:ext cx="714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…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53FE83D9-871F-4A74-AD71-3657F54A2DAD}"/>
              </a:ext>
            </a:extLst>
          </p:cNvPr>
          <p:cNvSpPr txBox="1"/>
          <p:nvPr/>
        </p:nvSpPr>
        <p:spPr>
          <a:xfrm>
            <a:off x="2012346" y="5585356"/>
            <a:ext cx="359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Landmark </a:t>
            </a:r>
            <a:r>
              <a:rPr lang="de-DE" dirty="0" err="1"/>
              <a:t>translation</a:t>
            </a:r>
            <a:r>
              <a:rPr lang="de-DE" dirty="0"/>
              <a:t> </a:t>
            </a:r>
            <a:r>
              <a:rPr lang="de-DE" dirty="0" err="1"/>
              <a:t>vector</a:t>
            </a:r>
            <a:endParaRPr lang="de-DE" dirty="0"/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C1B69B93-9228-492F-A6D2-94CA2EF278B0}"/>
              </a:ext>
            </a:extLst>
          </p:cNvPr>
          <p:cNvCxnSpPr>
            <a:cxnSpLocks/>
          </p:cNvCxnSpPr>
          <p:nvPr/>
        </p:nvCxnSpPr>
        <p:spPr>
          <a:xfrm flipH="1">
            <a:off x="3424886" y="4656889"/>
            <a:ext cx="584969" cy="79447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DAA3C459-473A-4D6F-9C2A-BFE7F23706F1}"/>
              </a:ext>
            </a:extLst>
          </p:cNvPr>
          <p:cNvCxnSpPr>
            <a:cxnSpLocks/>
          </p:cNvCxnSpPr>
          <p:nvPr/>
        </p:nvCxnSpPr>
        <p:spPr>
          <a:xfrm>
            <a:off x="4309216" y="4644003"/>
            <a:ext cx="566203" cy="831279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81AD3765-B7CE-48C1-B609-AC4873B96B36}"/>
              </a:ext>
            </a:extLst>
          </p:cNvPr>
          <p:cNvCxnSpPr>
            <a:cxnSpLocks/>
          </p:cNvCxnSpPr>
          <p:nvPr/>
        </p:nvCxnSpPr>
        <p:spPr>
          <a:xfrm flipH="1">
            <a:off x="1841464" y="4655926"/>
            <a:ext cx="584969" cy="79447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CF8E09D1-3E5E-448C-BFF9-80A271BDAFEF}"/>
              </a:ext>
            </a:extLst>
          </p:cNvPr>
          <p:cNvCxnSpPr>
            <a:cxnSpLocks/>
          </p:cNvCxnSpPr>
          <p:nvPr/>
        </p:nvCxnSpPr>
        <p:spPr>
          <a:xfrm>
            <a:off x="2725794" y="4643040"/>
            <a:ext cx="566203" cy="831279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186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ABF95E-769C-4E38-8F50-14D7A2089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Landmark </a:t>
            </a:r>
            <a:r>
              <a:rPr lang="de-DE" dirty="0" err="1"/>
              <a:t>detection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317512-D2AF-44DC-BD06-388409DFC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1588414"/>
          </a:xfrm>
        </p:spPr>
        <p:txBody>
          <a:bodyPr/>
          <a:lstStyle/>
          <a:p>
            <a:r>
              <a:rPr lang="de-DE" dirty="0"/>
              <a:t>By </a:t>
            </a:r>
            <a:r>
              <a:rPr lang="de-DE" dirty="0" err="1"/>
              <a:t>default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goes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10 </a:t>
            </a:r>
            <a:r>
              <a:rPr lang="de-DE" dirty="0" err="1"/>
              <a:t>stages</a:t>
            </a:r>
            <a:endParaRPr lang="de-DE" dirty="0"/>
          </a:p>
          <a:p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stage</a:t>
            </a:r>
            <a:r>
              <a:rPr lang="de-DE" dirty="0"/>
              <a:t> </a:t>
            </a:r>
            <a:r>
              <a:rPr lang="de-DE" dirty="0" err="1"/>
              <a:t>uses</a:t>
            </a:r>
            <a:r>
              <a:rPr lang="de-DE" dirty="0"/>
              <a:t> different </a:t>
            </a:r>
            <a:r>
              <a:rPr lang="de-DE" dirty="0" err="1"/>
              <a:t>regression</a:t>
            </a:r>
            <a:r>
              <a:rPr lang="de-DE" dirty="0"/>
              <a:t> </a:t>
            </a:r>
            <a:r>
              <a:rPr lang="de-DE" dirty="0" err="1"/>
              <a:t>trees</a:t>
            </a:r>
            <a:endParaRPr lang="de-DE" dirty="0"/>
          </a:p>
          <a:p>
            <a:pPr lvl="1"/>
            <a:r>
              <a:rPr lang="de-DE" dirty="0"/>
              <a:t>Different </a:t>
            </a:r>
            <a:r>
              <a:rPr lang="de-DE" dirty="0" err="1"/>
              <a:t>pixels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compared</a:t>
            </a:r>
            <a:endParaRPr lang="de-DE" dirty="0"/>
          </a:p>
          <a:p>
            <a:pPr lvl="1"/>
            <a:r>
              <a:rPr lang="de-DE" dirty="0"/>
              <a:t>Different </a:t>
            </a:r>
            <a:r>
              <a:rPr lang="de-DE" dirty="0" err="1"/>
              <a:t>thresholds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used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D4AD435-87A0-4509-811A-2D66C25FF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4000167"/>
            <a:ext cx="1240870" cy="125957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63FD78B-AAB0-4FC1-8560-00AD6B4F6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295" y="4000167"/>
            <a:ext cx="1265875" cy="1259577"/>
          </a:xfrm>
          <a:prstGeom prst="rect">
            <a:avLst/>
          </a:prstGeom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E0330F19-6477-4FF3-8EC2-6E2A89F4242F}"/>
              </a:ext>
            </a:extLst>
          </p:cNvPr>
          <p:cNvCxnSpPr>
            <a:cxnSpLocks/>
          </p:cNvCxnSpPr>
          <p:nvPr/>
        </p:nvCxnSpPr>
        <p:spPr>
          <a:xfrm>
            <a:off x="2397070" y="4644958"/>
            <a:ext cx="840237" cy="0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DD5E7B6E-6FE0-460D-8B7E-D00D4387322E}"/>
              </a:ext>
            </a:extLst>
          </p:cNvPr>
          <p:cNvSpPr txBox="1"/>
          <p:nvPr/>
        </p:nvSpPr>
        <p:spPr>
          <a:xfrm>
            <a:off x="2393079" y="4231379"/>
            <a:ext cx="926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Stage 1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A2ECB5F6-3829-4889-A025-D031563FAB9C}"/>
              </a:ext>
            </a:extLst>
          </p:cNvPr>
          <p:cNvCxnSpPr>
            <a:cxnSpLocks/>
          </p:cNvCxnSpPr>
          <p:nvPr/>
        </p:nvCxnSpPr>
        <p:spPr>
          <a:xfrm>
            <a:off x="4927149" y="4615713"/>
            <a:ext cx="840237" cy="0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75B9453-CCF4-44E3-AA9B-85D518D565D4}"/>
              </a:ext>
            </a:extLst>
          </p:cNvPr>
          <p:cNvSpPr txBox="1"/>
          <p:nvPr/>
        </p:nvSpPr>
        <p:spPr>
          <a:xfrm>
            <a:off x="4923158" y="4202134"/>
            <a:ext cx="926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Stage 2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F8AB5510-7492-434D-B1A2-46FD13A8A476}"/>
              </a:ext>
            </a:extLst>
          </p:cNvPr>
          <p:cNvCxnSpPr>
            <a:cxnSpLocks/>
          </p:cNvCxnSpPr>
          <p:nvPr/>
        </p:nvCxnSpPr>
        <p:spPr>
          <a:xfrm>
            <a:off x="6829277" y="4615713"/>
            <a:ext cx="840237" cy="0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F014661A-1616-49F3-BCF1-7D3A815C38BD}"/>
              </a:ext>
            </a:extLst>
          </p:cNvPr>
          <p:cNvSpPr txBox="1"/>
          <p:nvPr/>
        </p:nvSpPr>
        <p:spPr>
          <a:xfrm>
            <a:off x="6711454" y="4202134"/>
            <a:ext cx="1039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Stage 10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B7B9EF8-9C1A-4031-98C0-D8A2803DB5AE}"/>
              </a:ext>
            </a:extLst>
          </p:cNvPr>
          <p:cNvSpPr txBox="1"/>
          <p:nvPr/>
        </p:nvSpPr>
        <p:spPr>
          <a:xfrm>
            <a:off x="6035286" y="4386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E7633399-3D50-4500-8E90-0C84DA7C6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6991" y="4000167"/>
            <a:ext cx="1265875" cy="126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775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DD681A-79F0-478C-8C47-E4E7425AB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FACE Recognition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569243-015D-4D2F-8163-75361AFA0E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0093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110FECF-D573-4B5E-BC89-864F46BA1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Face Recognition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D0E32A5-DB9E-4075-87DB-6160CFA71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Most </a:t>
            </a:r>
            <a:r>
              <a:rPr lang="de-DE" dirty="0" err="1"/>
              <a:t>difficult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system</a:t>
            </a:r>
            <a:endParaRPr lang="de-DE" dirty="0"/>
          </a:p>
          <a:p>
            <a:r>
              <a:rPr lang="de-DE" dirty="0"/>
              <a:t>Main </a:t>
            </a:r>
            <a:r>
              <a:rPr lang="de-DE" dirty="0" err="1"/>
              <a:t>modes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face</a:t>
            </a:r>
            <a:r>
              <a:rPr lang="de-DE" dirty="0"/>
              <a:t> </a:t>
            </a:r>
            <a:r>
              <a:rPr lang="de-DE" dirty="0" err="1"/>
              <a:t>recognition</a:t>
            </a:r>
            <a:endParaRPr lang="de-DE" dirty="0"/>
          </a:p>
          <a:p>
            <a:pPr lvl="1"/>
            <a:r>
              <a:rPr lang="de-DE" dirty="0"/>
              <a:t>Face </a:t>
            </a:r>
            <a:r>
              <a:rPr lang="de-DE" dirty="0" err="1"/>
              <a:t>verification</a:t>
            </a:r>
            <a:r>
              <a:rPr lang="de-DE" dirty="0"/>
              <a:t> (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person</a:t>
            </a:r>
            <a:r>
              <a:rPr lang="de-DE" dirty="0"/>
              <a:t>?)</a:t>
            </a:r>
          </a:p>
          <a:p>
            <a:pPr lvl="1"/>
            <a:r>
              <a:rPr lang="de-DE" dirty="0"/>
              <a:t>Face </a:t>
            </a:r>
            <a:r>
              <a:rPr lang="de-DE" dirty="0" err="1"/>
              <a:t>identification</a:t>
            </a:r>
            <a:r>
              <a:rPr lang="de-DE" dirty="0"/>
              <a:t> (Who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person</a:t>
            </a:r>
            <a:r>
              <a:rPr lang="de-DE" dirty="0"/>
              <a:t>?)</a:t>
            </a:r>
          </a:p>
          <a:p>
            <a:endParaRPr lang="de-DE" dirty="0"/>
          </a:p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faces</a:t>
            </a:r>
            <a:r>
              <a:rPr lang="de-DE" dirty="0"/>
              <a:t>?</a:t>
            </a:r>
          </a:p>
          <a:p>
            <a:pPr marL="128016" lvl="1" indent="0">
              <a:buNone/>
            </a:pPr>
            <a:endParaRPr lang="de-DE" dirty="0"/>
          </a:p>
          <a:p>
            <a:pPr marL="128016" lvl="1" indent="0">
              <a:buNone/>
            </a:pPr>
            <a:r>
              <a:rPr lang="de-DE" dirty="0">
                <a:sym typeface="Wingdings" panose="05000000000000000000" pitchFamily="2" charset="2"/>
              </a:rPr>
              <a:t> Face </a:t>
            </a:r>
            <a:r>
              <a:rPr lang="de-DE" dirty="0" err="1">
                <a:sym typeface="Wingdings" panose="05000000000000000000" pitchFamily="2" charset="2"/>
              </a:rPr>
              <a:t>Embeddings</a:t>
            </a:r>
            <a:r>
              <a:rPr lang="de-DE" dirty="0">
                <a:sym typeface="Wingdings" panose="05000000000000000000" pitchFamily="2" charset="2"/>
              </a:rPr>
              <a:t>!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3498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232A8A-C482-404C-81D6-80364C3F1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Face Embedding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D851B2-6CE4-4FF3-8734-0FF091613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Just </a:t>
            </a:r>
            <a:r>
              <a:rPr lang="de-DE" dirty="0" err="1"/>
              <a:t>comparing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pixel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won‘t</a:t>
            </a:r>
            <a:r>
              <a:rPr lang="de-DE" dirty="0"/>
              <a:t> </a:t>
            </a:r>
            <a:r>
              <a:rPr lang="de-DE" dirty="0" err="1"/>
              <a:t>work</a:t>
            </a:r>
            <a:endParaRPr lang="de-DE" dirty="0"/>
          </a:p>
          <a:p>
            <a:pPr lvl="1"/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comparisons</a:t>
            </a:r>
            <a:r>
              <a:rPr lang="de-DE" dirty="0"/>
              <a:t>? </a:t>
            </a:r>
          </a:p>
          <a:p>
            <a:pPr lvl="1"/>
            <a:r>
              <a:rPr lang="de-DE" dirty="0" err="1"/>
              <a:t>Unessary</a:t>
            </a:r>
            <a:r>
              <a:rPr lang="de-DE" dirty="0"/>
              <a:t> </a:t>
            </a:r>
            <a:r>
              <a:rPr lang="de-DE" dirty="0" err="1"/>
              <a:t>information</a:t>
            </a:r>
            <a:endParaRPr lang="de-DE" dirty="0"/>
          </a:p>
          <a:p>
            <a:r>
              <a:rPr lang="de-DE" dirty="0" err="1"/>
              <a:t>Some</a:t>
            </a:r>
            <a:r>
              <a:rPr lang="de-DE" dirty="0"/>
              <a:t> type </a:t>
            </a:r>
            <a:r>
              <a:rPr lang="de-DE" dirty="0" err="1"/>
              <a:t>of</a:t>
            </a:r>
            <a:r>
              <a:rPr lang="de-DE" dirty="0"/>
              <a:t> feature </a:t>
            </a:r>
            <a:r>
              <a:rPr lang="de-DE" dirty="0" err="1"/>
              <a:t>extraction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needed</a:t>
            </a:r>
            <a:endParaRPr lang="de-DE" dirty="0"/>
          </a:p>
          <a:p>
            <a:pPr lvl="1"/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choose</a:t>
            </a:r>
            <a:r>
              <a:rPr lang="de-DE" dirty="0"/>
              <a:t>?</a:t>
            </a:r>
          </a:p>
          <a:p>
            <a:pPr lvl="1"/>
            <a:r>
              <a:rPr lang="de-DE" dirty="0"/>
              <a:t>The </a:t>
            </a:r>
            <a:r>
              <a:rPr lang="de-DE" dirty="0" err="1"/>
              <a:t>obvious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(</a:t>
            </a:r>
            <a:r>
              <a:rPr lang="de-DE" dirty="0" err="1"/>
              <a:t>eyes</a:t>
            </a:r>
            <a:r>
              <a:rPr lang="de-DE" dirty="0"/>
              <a:t>, </a:t>
            </a:r>
            <a:r>
              <a:rPr lang="de-DE" dirty="0" err="1"/>
              <a:t>nose</a:t>
            </a:r>
            <a:r>
              <a:rPr lang="de-DE" dirty="0"/>
              <a:t>, …) </a:t>
            </a:r>
            <a:r>
              <a:rPr lang="de-DE" dirty="0" err="1"/>
              <a:t>aren‘t</a:t>
            </a:r>
            <a:r>
              <a:rPr lang="de-DE" dirty="0"/>
              <a:t> ideal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let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algorithm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choose</a:t>
            </a:r>
            <a:endParaRPr lang="de-DE" dirty="0">
              <a:sym typeface="Wingdings" panose="05000000000000000000" pitchFamily="2" charset="2"/>
            </a:endParaRPr>
          </a:p>
          <a:p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7163D37-2FE1-4ACA-A2CE-5B71F751A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555" y="5222792"/>
            <a:ext cx="1114793" cy="1126345"/>
          </a:xfrm>
          <a:prstGeom prst="rect">
            <a:avLst/>
          </a:prstGeom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55BB327F-279B-4680-AE4E-71D168E42124}"/>
              </a:ext>
            </a:extLst>
          </p:cNvPr>
          <p:cNvCxnSpPr>
            <a:cxnSpLocks/>
          </p:cNvCxnSpPr>
          <p:nvPr/>
        </p:nvCxnSpPr>
        <p:spPr>
          <a:xfrm>
            <a:off x="3906174" y="5647467"/>
            <a:ext cx="7457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F78AA571-E3EC-4106-8B60-8EA2B53D569F}"/>
              </a:ext>
            </a:extLst>
          </p:cNvPr>
          <p:cNvSpPr txBox="1"/>
          <p:nvPr/>
        </p:nvSpPr>
        <p:spPr>
          <a:xfrm>
            <a:off x="4992291" y="5324301"/>
            <a:ext cx="1518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Recognition </a:t>
            </a:r>
            <a:r>
              <a:rPr lang="de-DE" dirty="0" err="1"/>
              <a:t>Algorithm</a:t>
            </a:r>
            <a:endParaRPr lang="de-DE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1B5F2EB9-D696-4A51-BD1F-64CA93222FFE}"/>
              </a:ext>
            </a:extLst>
          </p:cNvPr>
          <p:cNvCxnSpPr>
            <a:cxnSpLocks/>
          </p:cNvCxnSpPr>
          <p:nvPr/>
        </p:nvCxnSpPr>
        <p:spPr>
          <a:xfrm>
            <a:off x="6510372" y="5647466"/>
            <a:ext cx="7457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4C08B3E2-BDB4-4669-B287-FA91EF96DA76}"/>
                  </a:ext>
                </a:extLst>
              </p:cNvPr>
              <p:cNvSpPr txBox="1"/>
              <p:nvPr/>
            </p:nvSpPr>
            <p:spPr>
              <a:xfrm>
                <a:off x="7635977" y="5508966"/>
                <a:ext cx="10608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,…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4C08B3E2-BDB4-4669-B287-FA91EF96D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5977" y="5508966"/>
                <a:ext cx="1060867" cy="276999"/>
              </a:xfrm>
              <a:prstGeom prst="rect">
                <a:avLst/>
              </a:prstGeom>
              <a:blipFill>
                <a:blip r:embed="rId3"/>
                <a:stretch>
                  <a:fillRect l="-7471" t="-4444" r="-6897" b="-37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feld 11">
            <a:extLst>
              <a:ext uri="{FF2B5EF4-FFF2-40B4-BE49-F238E27FC236}">
                <a16:creationId xmlns:a16="http://schemas.microsoft.com/office/drawing/2014/main" id="{9F9455B1-0C0B-49D7-B9BB-BF39CE8BDA8C}"/>
              </a:ext>
            </a:extLst>
          </p:cNvPr>
          <p:cNvSpPr txBox="1"/>
          <p:nvPr/>
        </p:nvSpPr>
        <p:spPr>
          <a:xfrm>
            <a:off x="7414024" y="5832430"/>
            <a:ext cx="150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Feature </a:t>
            </a:r>
            <a:r>
              <a:rPr lang="de-DE" dirty="0" err="1"/>
              <a:t>vector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F771D09-148B-4C58-B468-AA522BCE2792}"/>
              </a:ext>
            </a:extLst>
          </p:cNvPr>
          <p:cNvSpPr txBox="1"/>
          <p:nvPr/>
        </p:nvSpPr>
        <p:spPr>
          <a:xfrm>
            <a:off x="2600235" y="490744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N*N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E29A6B2-6779-407C-9D00-C81AB2C9F3B7}"/>
              </a:ext>
            </a:extLst>
          </p:cNvPr>
          <p:cNvSpPr txBox="1"/>
          <p:nvPr/>
        </p:nvSpPr>
        <p:spPr>
          <a:xfrm>
            <a:off x="7562718" y="5116402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 &lt;&lt; N*N</a:t>
            </a:r>
          </a:p>
        </p:txBody>
      </p:sp>
    </p:spTree>
    <p:extLst>
      <p:ext uri="{BB962C8B-B14F-4D97-AF65-F5344CB8AC3E}">
        <p14:creationId xmlns:p14="http://schemas.microsoft.com/office/powerpoint/2010/main" val="41239317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1629CD-C4D1-4DB8-B0BB-2653AD212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Face Embedding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718C15-6F35-4332-98E9-66270E214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faces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embedded</a:t>
            </a:r>
            <a:r>
              <a:rPr lang="de-DE" dirty="0"/>
              <a:t> in a feature </a:t>
            </a:r>
            <a:r>
              <a:rPr lang="de-DE" dirty="0" err="1"/>
              <a:t>space</a:t>
            </a:r>
            <a:endParaRPr lang="de-DE" dirty="0"/>
          </a:p>
          <a:p>
            <a:r>
              <a:rPr lang="de-DE" dirty="0" err="1"/>
              <a:t>Verification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Distance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face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vector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under</a:t>
            </a:r>
            <a:r>
              <a:rPr lang="de-DE" dirty="0">
                <a:sym typeface="Wingdings" panose="05000000000000000000" pitchFamily="2" charset="2"/>
              </a:rPr>
              <a:t> a </a:t>
            </a:r>
            <a:r>
              <a:rPr lang="de-DE" dirty="0" err="1">
                <a:sym typeface="Wingdings" panose="05000000000000000000" pitchFamily="2" charset="2"/>
              </a:rPr>
              <a:t>threshold</a:t>
            </a:r>
            <a:r>
              <a:rPr lang="de-DE" dirty="0">
                <a:sym typeface="Wingdings" panose="05000000000000000000" pitchFamily="2" charset="2"/>
              </a:rPr>
              <a:t>?</a:t>
            </a:r>
          </a:p>
          <a:p>
            <a:r>
              <a:rPr lang="de-DE" dirty="0" err="1">
                <a:sym typeface="Wingdings" panose="05000000000000000000" pitchFamily="2" charset="2"/>
              </a:rPr>
              <a:t>Identification</a:t>
            </a:r>
            <a:r>
              <a:rPr lang="de-DE" dirty="0">
                <a:sym typeface="Wingdings" panose="05000000000000000000" pitchFamily="2" charset="2"/>
              </a:rPr>
              <a:t>  </a:t>
            </a:r>
            <a:r>
              <a:rPr lang="de-DE" dirty="0" err="1">
                <a:sym typeface="Wingdings" panose="05000000000000000000" pitchFamily="2" charset="2"/>
              </a:rPr>
              <a:t>Which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face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vectors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closest</a:t>
            </a:r>
            <a:r>
              <a:rPr lang="de-DE" dirty="0">
                <a:sym typeface="Wingdings" panose="05000000000000000000" pitchFamily="2" charset="2"/>
              </a:rPr>
              <a:t>?</a:t>
            </a:r>
          </a:p>
          <a:p>
            <a:r>
              <a:rPr lang="de-DE" dirty="0">
                <a:sym typeface="Wingdings" panose="05000000000000000000" pitchFamily="2" charset="2"/>
              </a:rPr>
              <a:t>These </a:t>
            </a:r>
            <a:r>
              <a:rPr lang="de-DE" dirty="0" err="1">
                <a:sym typeface="Wingdings" panose="05000000000000000000" pitchFamily="2" charset="2"/>
              </a:rPr>
              <a:t>are</a:t>
            </a:r>
            <a:r>
              <a:rPr lang="de-DE" dirty="0">
                <a:sym typeface="Wingdings" panose="05000000000000000000" pitchFamily="2" charset="2"/>
              </a:rPr>
              <a:t> simple </a:t>
            </a:r>
            <a:r>
              <a:rPr lang="de-DE" dirty="0" err="1">
                <a:sym typeface="Wingdings" panose="05000000000000000000" pitchFamily="2" charset="2"/>
              </a:rPr>
              <a:t>problems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solve</a:t>
            </a:r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/>
              <a:t>k-</a:t>
            </a:r>
            <a:r>
              <a:rPr lang="de-DE" dirty="0" err="1"/>
              <a:t>Nearest</a:t>
            </a:r>
            <a:r>
              <a:rPr lang="de-DE" dirty="0"/>
              <a:t>-</a:t>
            </a:r>
            <a:r>
              <a:rPr lang="de-DE" dirty="0" err="1"/>
              <a:t>Neighbours</a:t>
            </a:r>
            <a:endParaRPr lang="de-DE" dirty="0"/>
          </a:p>
          <a:p>
            <a:pPr lvl="1"/>
            <a:r>
              <a:rPr lang="de-DE" dirty="0"/>
              <a:t>SVM </a:t>
            </a:r>
            <a:r>
              <a:rPr lang="de-DE" dirty="0" err="1"/>
              <a:t>classifier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88141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7EAE8D-5D68-4C9B-B1C6-B45E4C40C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Eigenfaces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405E82-0D89-4C51-BF85-23C04D103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1809271"/>
          </a:xfrm>
        </p:spPr>
        <p:txBody>
          <a:bodyPr>
            <a:normAutofit/>
          </a:bodyPr>
          <a:lstStyle/>
          <a:p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earlist</a:t>
            </a:r>
            <a:r>
              <a:rPr lang="de-DE" dirty="0"/>
              <a:t> </a:t>
            </a:r>
            <a:r>
              <a:rPr lang="de-DE" dirty="0" err="1"/>
              <a:t>attempts</a:t>
            </a:r>
            <a:r>
              <a:rPr lang="de-DE" dirty="0"/>
              <a:t> (1991)</a:t>
            </a:r>
          </a:p>
          <a:p>
            <a:r>
              <a:rPr lang="de-DE" dirty="0"/>
              <a:t>A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eigenfaces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generated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faces</a:t>
            </a:r>
            <a:endParaRPr lang="de-DE" dirty="0"/>
          </a:p>
          <a:p>
            <a:pPr lvl="1"/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Principal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Analysis</a:t>
            </a:r>
          </a:p>
          <a:p>
            <a:pPr lvl="1"/>
            <a:r>
              <a:rPr lang="de-DE" dirty="0" err="1"/>
              <a:t>Reduction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dimension</a:t>
            </a:r>
            <a:r>
              <a:rPr lang="de-DE" dirty="0"/>
              <a:t> </a:t>
            </a:r>
            <a:r>
              <a:rPr lang="de-DE" dirty="0" err="1"/>
              <a:t>while</a:t>
            </a:r>
            <a:r>
              <a:rPr lang="de-DE" dirty="0"/>
              <a:t> </a:t>
            </a:r>
            <a:r>
              <a:rPr lang="de-DE" dirty="0" err="1"/>
              <a:t>preserving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information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0F592C4-4717-436B-9E41-597A9A03C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99" y="4793941"/>
            <a:ext cx="3335896" cy="91138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B72C9D7-A027-48E5-A560-1C02CF1C2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408" y="4793942"/>
            <a:ext cx="2918035" cy="910472"/>
          </a:xfrm>
          <a:prstGeom prst="rect">
            <a:avLst/>
          </a:prstGeom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73EFC1C-4BA0-4413-AAFD-BC35B888AAB0}"/>
              </a:ext>
            </a:extLst>
          </p:cNvPr>
          <p:cNvCxnSpPr/>
          <p:nvPr/>
        </p:nvCxnSpPr>
        <p:spPr>
          <a:xfrm>
            <a:off x="5246703" y="5202315"/>
            <a:ext cx="15180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1BB6B751-DF8E-4589-9151-C1D2A8D99294}"/>
              </a:ext>
            </a:extLst>
          </p:cNvPr>
          <p:cNvSpPr txBox="1"/>
          <p:nvPr/>
        </p:nvSpPr>
        <p:spPr>
          <a:xfrm>
            <a:off x="5716240" y="4793941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PCA</a:t>
            </a:r>
          </a:p>
        </p:txBody>
      </p:sp>
    </p:spTree>
    <p:extLst>
      <p:ext uri="{BB962C8B-B14F-4D97-AF65-F5344CB8AC3E}">
        <p14:creationId xmlns:p14="http://schemas.microsoft.com/office/powerpoint/2010/main" val="2464237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75B8F2-3D24-40C0-AF89-9086FE2DF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Eigenfaces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EDCF2B-F7E1-4B1E-AA17-CB8C77815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510466"/>
          </a:xfrm>
        </p:spPr>
        <p:txBody>
          <a:bodyPr/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face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linear </a:t>
            </a:r>
            <a:r>
              <a:rPr lang="de-DE" dirty="0" err="1"/>
              <a:t>combinatiton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eigenfaces</a:t>
            </a:r>
            <a:r>
              <a:rPr lang="de-DE" dirty="0"/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AED03FDD-9908-4F54-8594-215564AA550D}"/>
                  </a:ext>
                </a:extLst>
              </p:cNvPr>
              <p:cNvSpPr txBox="1"/>
              <p:nvPr/>
            </p:nvSpPr>
            <p:spPr>
              <a:xfrm>
                <a:off x="1162976" y="2804281"/>
                <a:ext cx="69696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𝑓𝑎𝑐𝑒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𝑒𝑖𝑔𝑒𝑛𝑓𝑎𝑐𝑒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𝑒𝑖𝑔𝑒𝑛𝑓𝑎𝑐𝑒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𝑒𝑖𝑔𝑒𝑛𝑓𝑎𝑐𝑒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AED03FDD-9908-4F54-8594-215564AA5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976" y="2804281"/>
                <a:ext cx="6969665" cy="276999"/>
              </a:xfrm>
              <a:prstGeom prst="rect">
                <a:avLst/>
              </a:prstGeom>
              <a:blipFill>
                <a:blip r:embed="rId2"/>
                <a:stretch>
                  <a:fillRect l="-175" t="-2222" b="-3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D17C6DD1-2079-49B0-AF83-B40807D3D81A}"/>
                  </a:ext>
                </a:extLst>
              </p:cNvPr>
              <p:cNvSpPr txBox="1"/>
              <p:nvPr/>
            </p:nvSpPr>
            <p:spPr>
              <a:xfrm>
                <a:off x="5380935" y="3466540"/>
                <a:ext cx="501291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D17C6DD1-2079-49B0-AF83-B40807D3D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935" y="3466540"/>
                <a:ext cx="501291" cy="10204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>
            <a:extLst>
              <a:ext uri="{FF2B5EF4-FFF2-40B4-BE49-F238E27FC236}">
                <a16:creationId xmlns:a16="http://schemas.microsoft.com/office/drawing/2014/main" id="{2977F117-043F-4429-B898-07A7436F656F}"/>
              </a:ext>
            </a:extLst>
          </p:cNvPr>
          <p:cNvSpPr txBox="1"/>
          <p:nvPr/>
        </p:nvSpPr>
        <p:spPr>
          <a:xfrm>
            <a:off x="1024128" y="3776721"/>
            <a:ext cx="4176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/>
              <a:t>Then</a:t>
            </a:r>
            <a:r>
              <a:rPr lang="de-DE" sz="2000" dirty="0"/>
              <a:t> </a:t>
            </a:r>
            <a:r>
              <a:rPr lang="de-DE" sz="2000" dirty="0" err="1"/>
              <a:t>we</a:t>
            </a:r>
            <a:r>
              <a:rPr lang="de-DE" sz="2000" dirty="0"/>
              <a:t> </a:t>
            </a: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extract</a:t>
            </a:r>
            <a:r>
              <a:rPr lang="de-DE" sz="2000" dirty="0"/>
              <a:t> </a:t>
            </a:r>
            <a:r>
              <a:rPr lang="de-DE" sz="2000" dirty="0" err="1"/>
              <a:t>our</a:t>
            </a:r>
            <a:r>
              <a:rPr lang="de-DE" sz="2000" dirty="0"/>
              <a:t> feature </a:t>
            </a:r>
            <a:r>
              <a:rPr lang="de-DE" sz="2000" dirty="0" err="1"/>
              <a:t>vector</a:t>
            </a:r>
            <a:r>
              <a:rPr lang="de-DE" sz="2000" dirty="0"/>
              <a:t>: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A0A7C41A-3F1D-4767-803A-89671E5FE387}"/>
              </a:ext>
            </a:extLst>
          </p:cNvPr>
          <p:cNvSpPr txBox="1">
            <a:spLocks/>
          </p:cNvSpPr>
          <p:nvPr/>
        </p:nvSpPr>
        <p:spPr>
          <a:xfrm>
            <a:off x="1022189" y="4872272"/>
            <a:ext cx="9720073" cy="1188767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This </a:t>
            </a:r>
            <a:r>
              <a:rPr lang="de-DE" dirty="0" err="1"/>
              <a:t>method</a:t>
            </a:r>
            <a:r>
              <a:rPr lang="de-DE" dirty="0"/>
              <a:t> was a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, but </a:t>
            </a:r>
            <a:r>
              <a:rPr lang="de-DE" dirty="0" err="1"/>
              <a:t>isn‘t</a:t>
            </a:r>
            <a:r>
              <a:rPr lang="de-DE" dirty="0"/>
              <a:t> </a:t>
            </a:r>
            <a:r>
              <a:rPr lang="de-DE" dirty="0" err="1"/>
              <a:t>accurate</a:t>
            </a:r>
            <a:r>
              <a:rPr lang="de-DE" dirty="0"/>
              <a:t> </a:t>
            </a:r>
            <a:r>
              <a:rPr lang="de-DE" dirty="0" err="1"/>
              <a:t>enough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production</a:t>
            </a:r>
            <a:r>
              <a:rPr lang="de-DE" dirty="0"/>
              <a:t> </a:t>
            </a:r>
            <a:r>
              <a:rPr lang="de-DE" dirty="0" err="1"/>
              <a:t>use</a:t>
            </a:r>
            <a:endParaRPr lang="de-DE" dirty="0"/>
          </a:p>
          <a:p>
            <a:pPr lvl="1"/>
            <a:r>
              <a:rPr lang="de-DE" dirty="0"/>
              <a:t>Sensitive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brightness</a:t>
            </a:r>
            <a:endParaRPr lang="de-DE" dirty="0"/>
          </a:p>
          <a:p>
            <a:pPr lvl="1"/>
            <a:r>
              <a:rPr lang="de-DE" dirty="0"/>
              <a:t>Faces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straight</a:t>
            </a:r>
            <a:r>
              <a:rPr lang="de-DE" dirty="0"/>
              <a:t> and </a:t>
            </a:r>
            <a:r>
              <a:rPr lang="de-DE" dirty="0" err="1"/>
              <a:t>upfront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1135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72C6B2-5017-45A8-A3C2-340261EC9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Convultional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8DD396-1791-4C02-87D2-038D90A49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All </a:t>
            </a:r>
            <a:r>
              <a:rPr lang="de-DE" dirty="0" err="1"/>
              <a:t>state-of-the</a:t>
            </a:r>
            <a:r>
              <a:rPr lang="de-DE" dirty="0"/>
              <a:t> </a:t>
            </a:r>
            <a:r>
              <a:rPr lang="de-DE" dirty="0" err="1"/>
              <a:t>art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CNNs (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Networks)</a:t>
            </a:r>
          </a:p>
          <a:p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lots </a:t>
            </a:r>
            <a:r>
              <a:rPr lang="de-DE" dirty="0" err="1"/>
              <a:t>of</a:t>
            </a:r>
            <a:r>
              <a:rPr lang="de-DE" dirty="0"/>
              <a:t> different </a:t>
            </a:r>
            <a:r>
              <a:rPr lang="de-DE" dirty="0" err="1"/>
              <a:t>architectures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CNNs </a:t>
            </a:r>
            <a:r>
              <a:rPr lang="de-DE" dirty="0" err="1"/>
              <a:t>used</a:t>
            </a:r>
            <a:endParaRPr lang="de-DE" dirty="0"/>
          </a:p>
          <a:p>
            <a:r>
              <a:rPr lang="de-DE" dirty="0"/>
              <a:t>In 2016, „</a:t>
            </a:r>
            <a:r>
              <a:rPr lang="de-DE" dirty="0" err="1"/>
              <a:t>FaceNet</a:t>
            </a:r>
            <a:r>
              <a:rPr lang="de-DE" dirty="0"/>
              <a:t>“ was </a:t>
            </a:r>
            <a:r>
              <a:rPr lang="de-DE" dirty="0" err="1"/>
              <a:t>introduced</a:t>
            </a:r>
            <a:endParaRPr lang="de-DE" dirty="0"/>
          </a:p>
          <a:p>
            <a:pPr lvl="1"/>
            <a:r>
              <a:rPr lang="de-DE" dirty="0"/>
              <a:t>CNN </a:t>
            </a:r>
            <a:r>
              <a:rPr lang="de-DE" dirty="0" err="1"/>
              <a:t>learns</a:t>
            </a:r>
            <a:r>
              <a:rPr lang="de-DE" dirty="0"/>
              <a:t> a </a:t>
            </a:r>
            <a:r>
              <a:rPr lang="de-DE" dirty="0" err="1"/>
              <a:t>direct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feature </a:t>
            </a:r>
            <a:r>
              <a:rPr lang="de-DE" dirty="0" err="1"/>
              <a:t>space</a:t>
            </a:r>
            <a:endParaRPr lang="de-DE" dirty="0"/>
          </a:p>
          <a:p>
            <a:pPr lvl="1"/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triplet</a:t>
            </a:r>
            <a:r>
              <a:rPr lang="de-DE" dirty="0"/>
              <a:t> </a:t>
            </a:r>
            <a:r>
              <a:rPr lang="de-DE" dirty="0" err="1"/>
              <a:t>loss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  <a:p>
            <a:pPr lvl="1"/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99% on </a:t>
            </a:r>
            <a:r>
              <a:rPr lang="de-DE" dirty="0" err="1"/>
              <a:t>widely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dataset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78938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E2D48F-4879-4922-BC86-07CA225E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FaceNet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F1AE5B-AE6F-410E-BAB6-AC3E62648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718323"/>
          </a:xfrm>
        </p:spPr>
        <p:txBody>
          <a:bodyPr/>
          <a:lstStyle/>
          <a:p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inbetween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face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feature </a:t>
            </a:r>
            <a:r>
              <a:rPr lang="de-DE" dirty="0" err="1"/>
              <a:t>embedding</a:t>
            </a:r>
            <a:endParaRPr lang="de-DE" dirty="0"/>
          </a:p>
          <a:p>
            <a:pPr lvl="1"/>
            <a:r>
              <a:rPr lang="de-DE" dirty="0"/>
              <a:t>In </a:t>
            </a:r>
            <a:r>
              <a:rPr lang="de-DE" dirty="0" err="1"/>
              <a:t>older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serve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bottleneck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98CE211-1D2C-4ACB-B49C-E0C73F99E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888" y="3592345"/>
            <a:ext cx="1114793" cy="1126345"/>
          </a:xfrm>
          <a:prstGeom prst="rect">
            <a:avLst/>
          </a:prstGeom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D9FBF7A3-A1C0-4F47-89BD-CF56FA2C6156}"/>
              </a:ext>
            </a:extLst>
          </p:cNvPr>
          <p:cNvCxnSpPr>
            <a:cxnSpLocks/>
          </p:cNvCxnSpPr>
          <p:nvPr/>
        </p:nvCxnSpPr>
        <p:spPr>
          <a:xfrm>
            <a:off x="2938507" y="4017020"/>
            <a:ext cx="7457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83070ACB-506C-4DA2-BF7E-74B9C8CC8216}"/>
              </a:ext>
            </a:extLst>
          </p:cNvPr>
          <p:cNvSpPr txBox="1"/>
          <p:nvPr/>
        </p:nvSpPr>
        <p:spPr>
          <a:xfrm>
            <a:off x="4064112" y="3832353"/>
            <a:ext cx="74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CNN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D8900565-4900-449C-968C-21CC83602E0D}"/>
              </a:ext>
            </a:extLst>
          </p:cNvPr>
          <p:cNvCxnSpPr>
            <a:cxnSpLocks/>
          </p:cNvCxnSpPr>
          <p:nvPr/>
        </p:nvCxnSpPr>
        <p:spPr>
          <a:xfrm>
            <a:off x="5010045" y="4017020"/>
            <a:ext cx="7457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5EC42E52-3B9F-42C5-95D1-6F0298167829}"/>
                  </a:ext>
                </a:extLst>
              </p:cNvPr>
              <p:cNvSpPr txBox="1"/>
              <p:nvPr/>
            </p:nvSpPr>
            <p:spPr>
              <a:xfrm>
                <a:off x="6135650" y="3878520"/>
                <a:ext cx="10608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,…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5EC42E52-3B9F-42C5-95D1-6F0298167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650" y="3878520"/>
                <a:ext cx="1060867" cy="276999"/>
              </a:xfrm>
              <a:prstGeom prst="rect">
                <a:avLst/>
              </a:prstGeom>
              <a:blipFill>
                <a:blip r:embed="rId3"/>
                <a:stretch>
                  <a:fillRect l="-7471" t="-2174" r="-6897" b="-369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DE061316-C79E-4A25-B1C6-9AF2B510A7F9}"/>
                  </a:ext>
                </a:extLst>
              </p:cNvPr>
              <p:cNvSpPr txBox="1"/>
              <p:nvPr/>
            </p:nvSpPr>
            <p:spPr>
              <a:xfrm>
                <a:off x="1233580" y="3265655"/>
                <a:ext cx="13914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220∗220∗3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DE061316-C79E-4A25-B1C6-9AF2B510A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580" y="3265655"/>
                <a:ext cx="1391407" cy="276999"/>
              </a:xfrm>
              <a:prstGeom prst="rect">
                <a:avLst/>
              </a:prstGeom>
              <a:blipFill>
                <a:blip r:embed="rId4"/>
                <a:stretch>
                  <a:fillRect l="-3057" r="-3057"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F0472375-AF81-4024-93CC-1A6CDD4F840B}"/>
                  </a:ext>
                </a:extLst>
              </p:cNvPr>
              <p:cNvSpPr txBox="1"/>
              <p:nvPr/>
            </p:nvSpPr>
            <p:spPr>
              <a:xfrm>
                <a:off x="6061591" y="3464654"/>
                <a:ext cx="11349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1∗1∗128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F0472375-AF81-4024-93CC-1A6CDD4F8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591" y="3464654"/>
                <a:ext cx="1134926" cy="276999"/>
              </a:xfrm>
              <a:prstGeom prst="rect">
                <a:avLst/>
              </a:prstGeom>
              <a:blipFill>
                <a:blip r:embed="rId5"/>
                <a:stretch>
                  <a:fillRect l="-3743" r="-3743" b="-65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0259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851E72-68E8-4729-8D0D-ED20CA1EB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8004C3-36EC-415E-835C-C4BF39BFD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“Given still or video images of a scene, identify or verify one or more persons in the scene using a stored database of faces”</a:t>
            </a:r>
            <a:endParaRPr lang="de-DE" sz="2800" dirty="0"/>
          </a:p>
          <a:p>
            <a:endParaRPr lang="de-DE" sz="2800" dirty="0"/>
          </a:p>
          <a:p>
            <a:r>
              <a:rPr lang="de-DE" sz="2800" dirty="0" err="1"/>
              <a:t>Applications</a:t>
            </a:r>
            <a:endParaRPr lang="de-DE" sz="2800" dirty="0"/>
          </a:p>
          <a:p>
            <a:pPr lvl="1"/>
            <a:r>
              <a:rPr lang="de-DE" sz="2400" dirty="0"/>
              <a:t>Security</a:t>
            </a:r>
          </a:p>
          <a:p>
            <a:pPr lvl="1"/>
            <a:r>
              <a:rPr lang="de-DE" sz="2400" dirty="0"/>
              <a:t>Law </a:t>
            </a:r>
            <a:r>
              <a:rPr lang="de-DE" sz="2400" dirty="0" err="1"/>
              <a:t>Enforcement</a:t>
            </a:r>
            <a:endParaRPr lang="de-DE" sz="2400" dirty="0"/>
          </a:p>
          <a:p>
            <a:pPr lvl="1"/>
            <a:r>
              <a:rPr lang="de-DE" sz="2400" dirty="0"/>
              <a:t>Entertainment</a:t>
            </a:r>
          </a:p>
        </p:txBody>
      </p:sp>
    </p:spTree>
    <p:extLst>
      <p:ext uri="{BB962C8B-B14F-4D97-AF65-F5344CB8AC3E}">
        <p14:creationId xmlns:p14="http://schemas.microsoft.com/office/powerpoint/2010/main" val="34130387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00DE9E-3C3A-47D2-B9AB-0A020771A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FACENET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5B69A6-6CAE-4005-BBB8-ACA396174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57200"/>
          </a:xfrm>
        </p:spPr>
        <p:txBody>
          <a:bodyPr/>
          <a:lstStyle/>
          <a:p>
            <a:r>
              <a:rPr lang="de-DE" dirty="0"/>
              <a:t>On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dimension</a:t>
            </a:r>
            <a:r>
              <a:rPr lang="de-DE" dirty="0"/>
              <a:t> </a:t>
            </a:r>
            <a:r>
              <a:rPr lang="de-DE" dirty="0" err="1"/>
              <a:t>gets</a:t>
            </a:r>
            <a:r>
              <a:rPr lang="de-DE" dirty="0"/>
              <a:t> </a:t>
            </a:r>
            <a:r>
              <a:rPr lang="de-DE" dirty="0" err="1"/>
              <a:t>reduced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a </a:t>
            </a:r>
            <a:r>
              <a:rPr lang="de-DE" dirty="0" err="1"/>
              <a:t>convolution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pooling</a:t>
            </a:r>
            <a:r>
              <a:rPr lang="de-DE" dirty="0"/>
              <a:t> </a:t>
            </a:r>
            <a:r>
              <a:rPr lang="de-DE" dirty="0" err="1"/>
              <a:t>process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BFAF519-2687-40F7-8916-6BED302CA7C9}"/>
              </a:ext>
            </a:extLst>
          </p:cNvPr>
          <p:cNvSpPr/>
          <p:nvPr/>
        </p:nvSpPr>
        <p:spPr>
          <a:xfrm>
            <a:off x="1935332" y="3263965"/>
            <a:ext cx="727969" cy="2423604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539D6069-640D-4BA4-88CD-3725D8BF086C}"/>
                  </a:ext>
                </a:extLst>
              </p:cNvPr>
              <p:cNvSpPr txBox="1"/>
              <p:nvPr/>
            </p:nvSpPr>
            <p:spPr>
              <a:xfrm>
                <a:off x="1704512" y="2899980"/>
                <a:ext cx="13914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220∗220∗3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539D6069-640D-4BA4-88CD-3725D8BF0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512" y="2899980"/>
                <a:ext cx="1391407" cy="276999"/>
              </a:xfrm>
              <a:prstGeom prst="rect">
                <a:avLst/>
              </a:prstGeom>
              <a:blipFill>
                <a:blip r:embed="rId2"/>
                <a:stretch>
                  <a:fillRect l="-3509" r="-3070"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hteck 7">
            <a:extLst>
              <a:ext uri="{FF2B5EF4-FFF2-40B4-BE49-F238E27FC236}">
                <a16:creationId xmlns:a16="http://schemas.microsoft.com/office/drawing/2014/main" id="{6EA6E5E8-BA99-4A11-91F9-A74E607D7930}"/>
              </a:ext>
            </a:extLst>
          </p:cNvPr>
          <p:cNvSpPr/>
          <p:nvPr/>
        </p:nvSpPr>
        <p:spPr>
          <a:xfrm>
            <a:off x="4022323" y="3424872"/>
            <a:ext cx="442404" cy="2101789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A6D22C12-C05B-48FB-83F2-4ADF15A46C91}"/>
                  </a:ext>
                </a:extLst>
              </p:cNvPr>
              <p:cNvSpPr txBox="1"/>
              <p:nvPr/>
            </p:nvSpPr>
            <p:spPr>
              <a:xfrm>
                <a:off x="3483702" y="2926613"/>
                <a:ext cx="15196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∗110∗64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A6D22C12-C05B-48FB-83F2-4ADF15A46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702" y="2926613"/>
                <a:ext cx="1519647" cy="276999"/>
              </a:xfrm>
              <a:prstGeom prst="rect">
                <a:avLst/>
              </a:prstGeom>
              <a:blipFill>
                <a:blip r:embed="rId3"/>
                <a:stretch>
                  <a:fillRect l="-2800" r="-2800" b="-65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hteck 9">
            <a:extLst>
              <a:ext uri="{FF2B5EF4-FFF2-40B4-BE49-F238E27FC236}">
                <a16:creationId xmlns:a16="http://schemas.microsoft.com/office/drawing/2014/main" id="{4FC652C5-5750-46D8-B98E-34FB9B73B09D}"/>
              </a:ext>
            </a:extLst>
          </p:cNvPr>
          <p:cNvSpPr/>
          <p:nvPr/>
        </p:nvSpPr>
        <p:spPr>
          <a:xfrm>
            <a:off x="6010053" y="3660470"/>
            <a:ext cx="273601" cy="1630591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1F12796A-3333-4D71-8FD2-4778B86B2B28}"/>
                  </a:ext>
                </a:extLst>
              </p:cNvPr>
              <p:cNvSpPr txBox="1"/>
              <p:nvPr/>
            </p:nvSpPr>
            <p:spPr>
              <a:xfrm>
                <a:off x="5917513" y="3101148"/>
                <a:ext cx="45868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1F12796A-3333-4D71-8FD2-4778B86B2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513" y="3101148"/>
                <a:ext cx="458680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hteck 12">
            <a:extLst>
              <a:ext uri="{FF2B5EF4-FFF2-40B4-BE49-F238E27FC236}">
                <a16:creationId xmlns:a16="http://schemas.microsoft.com/office/drawing/2014/main" id="{707CAB2F-16DA-4B86-A433-E1CF1D532F1B}"/>
              </a:ext>
            </a:extLst>
          </p:cNvPr>
          <p:cNvSpPr/>
          <p:nvPr/>
        </p:nvSpPr>
        <p:spPr>
          <a:xfrm>
            <a:off x="7828980" y="4431375"/>
            <a:ext cx="2368988" cy="8878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E6798497-A3C8-4D61-A7D7-58191D5FE7AE}"/>
                  </a:ext>
                </a:extLst>
              </p:cNvPr>
              <p:cNvSpPr txBox="1"/>
              <p:nvPr/>
            </p:nvSpPr>
            <p:spPr>
              <a:xfrm>
                <a:off x="8319277" y="3994582"/>
                <a:ext cx="138839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1∗1∗128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E6798497-A3C8-4D61-A7D7-58191D5FE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277" y="3994582"/>
                <a:ext cx="1388393" cy="276999"/>
              </a:xfrm>
              <a:prstGeom prst="rect">
                <a:avLst/>
              </a:prstGeom>
              <a:blipFill>
                <a:blip r:embed="rId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0BC347F1-3ECD-45CB-A914-A1FFF4686435}"/>
              </a:ext>
            </a:extLst>
          </p:cNvPr>
          <p:cNvCxnSpPr/>
          <p:nvPr/>
        </p:nvCxnSpPr>
        <p:spPr>
          <a:xfrm>
            <a:off x="3027285" y="4520155"/>
            <a:ext cx="621437" cy="0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A13E8374-E32C-482F-8B27-D2CF6AA6E317}"/>
              </a:ext>
            </a:extLst>
          </p:cNvPr>
          <p:cNvCxnSpPr/>
          <p:nvPr/>
        </p:nvCxnSpPr>
        <p:spPr>
          <a:xfrm>
            <a:off x="4937464" y="4520155"/>
            <a:ext cx="621437" cy="0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4CC3B228-ABEE-447C-9AF7-38184E7AD793}"/>
              </a:ext>
            </a:extLst>
          </p:cNvPr>
          <p:cNvCxnSpPr/>
          <p:nvPr/>
        </p:nvCxnSpPr>
        <p:spPr>
          <a:xfrm>
            <a:off x="6749989" y="4520155"/>
            <a:ext cx="621437" cy="0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D8DA23B9-036F-4CAC-8767-7F90F03A8037}"/>
              </a:ext>
            </a:extLst>
          </p:cNvPr>
          <p:cNvSpPr txBox="1"/>
          <p:nvPr/>
        </p:nvSpPr>
        <p:spPr>
          <a:xfrm>
            <a:off x="2889701" y="4065819"/>
            <a:ext cx="7929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weights</a:t>
            </a:r>
            <a:endParaRPr lang="de-DE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1D15EBB-92B1-45CB-BD1B-4855CB98E9E3}"/>
              </a:ext>
            </a:extLst>
          </p:cNvPr>
          <p:cNvSpPr txBox="1"/>
          <p:nvPr/>
        </p:nvSpPr>
        <p:spPr>
          <a:xfrm>
            <a:off x="4851727" y="4065819"/>
            <a:ext cx="7929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weights</a:t>
            </a:r>
            <a:endParaRPr lang="de-DE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5C0290C-1DD8-4E1F-94C3-7075C4D967D6}"/>
              </a:ext>
            </a:extLst>
          </p:cNvPr>
          <p:cNvSpPr txBox="1"/>
          <p:nvPr/>
        </p:nvSpPr>
        <p:spPr>
          <a:xfrm>
            <a:off x="6654892" y="4065819"/>
            <a:ext cx="7929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weights</a:t>
            </a:r>
            <a:endParaRPr lang="de-DE" dirty="0"/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D0D5F89E-94E4-4C21-861A-DB2CDC006BAC}"/>
              </a:ext>
            </a:extLst>
          </p:cNvPr>
          <p:cNvCxnSpPr>
            <a:cxnSpLocks/>
          </p:cNvCxnSpPr>
          <p:nvPr/>
        </p:nvCxnSpPr>
        <p:spPr>
          <a:xfrm>
            <a:off x="9010512" y="4802819"/>
            <a:ext cx="0" cy="1136342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963856D9-8D9D-4392-8DFE-C7BEBCCCEDBC}"/>
              </a:ext>
            </a:extLst>
          </p:cNvPr>
          <p:cNvCxnSpPr>
            <a:cxnSpLocks/>
          </p:cNvCxnSpPr>
          <p:nvPr/>
        </p:nvCxnSpPr>
        <p:spPr>
          <a:xfrm flipH="1">
            <a:off x="3283194" y="5939161"/>
            <a:ext cx="5727318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F5940AD4-41DA-4D16-AA51-6289CC1D37ED}"/>
              </a:ext>
            </a:extLst>
          </p:cNvPr>
          <p:cNvCxnSpPr>
            <a:cxnSpLocks/>
          </p:cNvCxnSpPr>
          <p:nvPr/>
        </p:nvCxnSpPr>
        <p:spPr>
          <a:xfrm flipV="1">
            <a:off x="3283194" y="4731798"/>
            <a:ext cx="0" cy="1207364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94C6E43-F138-47EF-937D-171CCADD17A8}"/>
              </a:ext>
            </a:extLst>
          </p:cNvPr>
          <p:cNvCxnSpPr>
            <a:cxnSpLocks/>
          </p:cNvCxnSpPr>
          <p:nvPr/>
        </p:nvCxnSpPr>
        <p:spPr>
          <a:xfrm flipV="1">
            <a:off x="5245220" y="4731798"/>
            <a:ext cx="0" cy="1207364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EA5F0129-5637-40D0-A4D2-E09457F97D18}"/>
              </a:ext>
            </a:extLst>
          </p:cNvPr>
          <p:cNvCxnSpPr>
            <a:cxnSpLocks/>
          </p:cNvCxnSpPr>
          <p:nvPr/>
        </p:nvCxnSpPr>
        <p:spPr>
          <a:xfrm flipV="1">
            <a:off x="7057746" y="4731797"/>
            <a:ext cx="0" cy="1207364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674975E7-2A6D-4010-81CC-17C4ADE26C48}"/>
              </a:ext>
            </a:extLst>
          </p:cNvPr>
          <p:cNvSpPr txBox="1"/>
          <p:nvPr/>
        </p:nvSpPr>
        <p:spPr>
          <a:xfrm>
            <a:off x="4576519" y="6053717"/>
            <a:ext cx="3232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Adjust</a:t>
            </a:r>
            <a:r>
              <a:rPr lang="de-DE" dirty="0"/>
              <a:t> </a:t>
            </a:r>
            <a:r>
              <a:rPr lang="de-DE" dirty="0" err="1"/>
              <a:t>according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4272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6523EE-CC1F-4254-B5CC-A80B24355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TRIPLET LOSS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FFBE1C-7E14-4775-9E81-1EA8FC6AD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403305" cy="3986784"/>
          </a:xfrm>
        </p:spPr>
        <p:txBody>
          <a:bodyPr>
            <a:normAutofit/>
          </a:bodyPr>
          <a:lstStyle/>
          <a:p>
            <a:r>
              <a:rPr lang="de-DE" dirty="0"/>
              <a:t>A </a:t>
            </a:r>
            <a:r>
              <a:rPr lang="de-DE" dirty="0" err="1"/>
              <a:t>loss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factors</a:t>
            </a:r>
            <a:r>
              <a:rPr lang="de-DE" dirty="0"/>
              <a:t> in positive and negativ </a:t>
            </a:r>
            <a:r>
              <a:rPr lang="de-DE" dirty="0" err="1"/>
              <a:t>examples</a:t>
            </a:r>
            <a:endParaRPr lang="de-DE" dirty="0"/>
          </a:p>
          <a:p>
            <a:endParaRPr lang="de-DE" dirty="0"/>
          </a:p>
          <a:p>
            <a:r>
              <a:rPr lang="de-DE" dirty="0"/>
              <a:t>Goal:</a:t>
            </a:r>
          </a:p>
          <a:p>
            <a:pPr lvl="1"/>
            <a:r>
              <a:rPr lang="de-DE" dirty="0" err="1"/>
              <a:t>Minimize</a:t>
            </a:r>
            <a:r>
              <a:rPr lang="de-DE" dirty="0"/>
              <a:t> </a:t>
            </a:r>
            <a:r>
              <a:rPr lang="de-DE" dirty="0" err="1"/>
              <a:t>distance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anchor</a:t>
            </a:r>
            <a:r>
              <a:rPr lang="de-DE" dirty="0"/>
              <a:t> and </a:t>
            </a:r>
            <a:r>
              <a:rPr lang="de-DE" dirty="0" err="1"/>
              <a:t>postive</a:t>
            </a:r>
            <a:endParaRPr lang="de-DE" dirty="0"/>
          </a:p>
          <a:p>
            <a:pPr lvl="1"/>
            <a:r>
              <a:rPr lang="de-DE" dirty="0" err="1"/>
              <a:t>Maximize</a:t>
            </a:r>
            <a:r>
              <a:rPr lang="de-DE" dirty="0"/>
              <a:t> </a:t>
            </a:r>
            <a:r>
              <a:rPr lang="de-DE" dirty="0" err="1"/>
              <a:t>distance</a:t>
            </a:r>
            <a:r>
              <a:rPr lang="de-DE" dirty="0"/>
              <a:t> </a:t>
            </a:r>
            <a:r>
              <a:rPr lang="de-DE" dirty="0" err="1"/>
              <a:t>betweem</a:t>
            </a:r>
            <a:r>
              <a:rPr lang="de-DE" dirty="0"/>
              <a:t> </a:t>
            </a:r>
            <a:r>
              <a:rPr lang="de-DE" dirty="0" err="1"/>
              <a:t>anchor</a:t>
            </a:r>
            <a:r>
              <a:rPr lang="de-DE" dirty="0"/>
              <a:t> and negative</a:t>
            </a:r>
          </a:p>
          <a:p>
            <a:pPr marL="128016" lvl="1" indent="0">
              <a:buNone/>
            </a:pP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triplet</a:t>
            </a:r>
            <a:r>
              <a:rPr lang="de-DE" dirty="0"/>
              <a:t> </a:t>
            </a:r>
            <a:r>
              <a:rPr lang="de-DE" dirty="0" err="1"/>
              <a:t>loss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adjust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CNN</a:t>
            </a:r>
          </a:p>
          <a:p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548D8887-B7FD-40CC-99E3-EFCEECF53FAB}"/>
              </a:ext>
            </a:extLst>
          </p:cNvPr>
          <p:cNvSpPr txBox="1">
            <a:spLocks/>
          </p:cNvSpPr>
          <p:nvPr/>
        </p:nvSpPr>
        <p:spPr>
          <a:xfrm>
            <a:off x="892443" y="5234809"/>
            <a:ext cx="9720073" cy="130803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51A1007-AD5D-4820-83CA-DF1ADBC9B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595" y="2166151"/>
            <a:ext cx="4442983" cy="333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7133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FAA6D8-A528-436C-8D49-E7181F85A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A69786-B60C-46C0-B94E-746EAD9D7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face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recognized</a:t>
            </a:r>
            <a:r>
              <a:rPr lang="de-DE" dirty="0"/>
              <a:t> in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steps</a:t>
            </a:r>
            <a:endParaRPr lang="de-DE" dirty="0"/>
          </a:p>
          <a:p>
            <a:pPr lvl="1"/>
            <a:r>
              <a:rPr lang="de-DE" dirty="0" err="1"/>
              <a:t>Detect</a:t>
            </a:r>
            <a:endParaRPr lang="de-DE" dirty="0"/>
          </a:p>
          <a:p>
            <a:pPr lvl="1"/>
            <a:r>
              <a:rPr lang="de-DE" dirty="0" err="1"/>
              <a:t>Align</a:t>
            </a:r>
            <a:endParaRPr lang="de-DE" dirty="0"/>
          </a:p>
          <a:p>
            <a:pPr lvl="1"/>
            <a:r>
              <a:rPr lang="de-DE" dirty="0" err="1"/>
              <a:t>Recognize</a:t>
            </a:r>
            <a:endParaRPr lang="de-DE" dirty="0"/>
          </a:p>
          <a:p>
            <a:r>
              <a:rPr lang="de-DE" dirty="0" err="1"/>
              <a:t>While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can‘t</a:t>
            </a:r>
            <a:r>
              <a:rPr lang="de-DE" dirty="0"/>
              <a:t> </a:t>
            </a:r>
            <a:r>
              <a:rPr lang="de-DE" dirty="0" err="1"/>
              <a:t>detect</a:t>
            </a:r>
            <a:r>
              <a:rPr lang="de-DE" dirty="0"/>
              <a:t> and </a:t>
            </a:r>
            <a:r>
              <a:rPr lang="de-DE" dirty="0" err="1"/>
              <a:t>align</a:t>
            </a:r>
            <a:r>
              <a:rPr lang="de-DE" dirty="0"/>
              <a:t> </a:t>
            </a:r>
            <a:r>
              <a:rPr lang="de-DE" dirty="0" err="1"/>
              <a:t>pretty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reliable </a:t>
            </a:r>
            <a:r>
              <a:rPr lang="de-DE" dirty="0" err="1"/>
              <a:t>recognized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still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hard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</a:t>
            </a:r>
          </a:p>
          <a:p>
            <a:r>
              <a:rPr lang="de-DE" dirty="0"/>
              <a:t>All </a:t>
            </a:r>
            <a:r>
              <a:rPr lang="de-DE" dirty="0" err="1"/>
              <a:t>state-of-the</a:t>
            </a:r>
            <a:r>
              <a:rPr lang="de-DE" dirty="0"/>
              <a:t> </a:t>
            </a:r>
            <a:r>
              <a:rPr lang="de-DE" dirty="0" err="1"/>
              <a:t>art</a:t>
            </a:r>
            <a:r>
              <a:rPr lang="de-DE" dirty="0"/>
              <a:t> </a:t>
            </a:r>
            <a:r>
              <a:rPr lang="de-DE" dirty="0" err="1"/>
              <a:t>approaches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 </a:t>
            </a:r>
            <a:r>
              <a:rPr lang="de-DE" dirty="0" err="1"/>
              <a:t>algorithms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6477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DA5B89-8B3B-4129-A8D8-DE173EE30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Requirements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96F0A6-842D-4857-9A4C-76EC3E737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Video </a:t>
            </a:r>
            <a:r>
              <a:rPr lang="de-DE" dirty="0" err="1"/>
              <a:t>recognition</a:t>
            </a:r>
            <a:r>
              <a:rPr lang="de-DE" dirty="0"/>
              <a:t> </a:t>
            </a:r>
            <a:r>
              <a:rPr lang="de-DE" dirty="0" err="1"/>
              <a:t>demands</a:t>
            </a:r>
            <a:r>
              <a:rPr lang="de-DE" dirty="0"/>
              <a:t> </a:t>
            </a:r>
            <a:r>
              <a:rPr lang="de-DE" dirty="0" err="1"/>
              <a:t>realtime</a:t>
            </a:r>
            <a:r>
              <a:rPr lang="de-DE" dirty="0"/>
              <a:t> </a:t>
            </a:r>
            <a:r>
              <a:rPr lang="de-DE" dirty="0" err="1"/>
              <a:t>computation</a:t>
            </a:r>
            <a:endParaRPr lang="de-DE" dirty="0"/>
          </a:p>
          <a:p>
            <a:pPr lvl="1"/>
            <a:r>
              <a:rPr lang="de-DE" dirty="0"/>
              <a:t>Recognition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fast</a:t>
            </a:r>
          </a:p>
          <a:p>
            <a:pPr lvl="1"/>
            <a:endParaRPr lang="de-DE" dirty="0"/>
          </a:p>
          <a:p>
            <a:r>
              <a:rPr lang="de-DE" dirty="0"/>
              <a:t>Security </a:t>
            </a:r>
            <a:r>
              <a:rPr lang="de-DE" dirty="0" err="1"/>
              <a:t>applications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high </a:t>
            </a:r>
            <a:r>
              <a:rPr lang="de-DE" dirty="0" err="1"/>
              <a:t>precision</a:t>
            </a:r>
            <a:endParaRPr lang="de-DE" dirty="0"/>
          </a:p>
          <a:p>
            <a:pPr lvl="1"/>
            <a:r>
              <a:rPr lang="de-DE" dirty="0"/>
              <a:t>Very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 rate, </a:t>
            </a:r>
            <a:r>
              <a:rPr lang="de-DE" dirty="0" err="1"/>
              <a:t>especially</a:t>
            </a:r>
            <a:r>
              <a:rPr lang="de-DE" dirty="0"/>
              <a:t> </a:t>
            </a:r>
            <a:r>
              <a:rPr lang="de-DE" dirty="0" err="1"/>
              <a:t>false</a:t>
            </a:r>
            <a:r>
              <a:rPr lang="de-DE" dirty="0"/>
              <a:t> positives</a:t>
            </a:r>
          </a:p>
          <a:p>
            <a:pPr lvl="1"/>
            <a:endParaRPr lang="de-DE" dirty="0"/>
          </a:p>
          <a:p>
            <a:r>
              <a:rPr lang="de-DE" dirty="0"/>
              <a:t>Not all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sources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guarantee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quality</a:t>
            </a:r>
            <a:endParaRPr lang="de-DE" dirty="0"/>
          </a:p>
          <a:p>
            <a:pPr lvl="1"/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reliable 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faces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partly</a:t>
            </a:r>
            <a:r>
              <a:rPr lang="de-DE" dirty="0"/>
              <a:t> </a:t>
            </a:r>
            <a:r>
              <a:rPr lang="de-DE" dirty="0" err="1"/>
              <a:t>occluded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11891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C3C6B2-0978-48B6-8A39-BD0850D9A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Challenges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Face Recognition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C0C1C2-38D8-464A-98BE-E50CD9CF5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Occluded</a:t>
            </a:r>
            <a:r>
              <a:rPr lang="de-DE" dirty="0"/>
              <a:t> </a:t>
            </a:r>
            <a:r>
              <a:rPr lang="de-DE" dirty="0" err="1"/>
              <a:t>faces</a:t>
            </a:r>
            <a:endParaRPr lang="de-DE" dirty="0"/>
          </a:p>
          <a:p>
            <a:pPr lvl="1"/>
            <a:r>
              <a:rPr lang="de-DE" dirty="0"/>
              <a:t>Groups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people</a:t>
            </a:r>
            <a:endParaRPr lang="de-DE" dirty="0"/>
          </a:p>
          <a:p>
            <a:r>
              <a:rPr lang="de-DE" dirty="0"/>
              <a:t>Bad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quality</a:t>
            </a:r>
            <a:endParaRPr lang="de-DE" dirty="0"/>
          </a:p>
          <a:p>
            <a:pPr lvl="1"/>
            <a:r>
              <a:rPr lang="de-DE" dirty="0"/>
              <a:t>Low </a:t>
            </a:r>
            <a:r>
              <a:rPr lang="de-DE" dirty="0" err="1"/>
              <a:t>resolution</a:t>
            </a:r>
            <a:endParaRPr lang="de-DE" dirty="0"/>
          </a:p>
          <a:p>
            <a:pPr lvl="1"/>
            <a:r>
              <a:rPr lang="de-DE" dirty="0"/>
              <a:t>Different </a:t>
            </a:r>
            <a:r>
              <a:rPr lang="de-DE" dirty="0" err="1"/>
              <a:t>lighting</a:t>
            </a:r>
            <a:endParaRPr lang="de-DE" dirty="0"/>
          </a:p>
          <a:p>
            <a:r>
              <a:rPr lang="de-DE" dirty="0" err="1"/>
              <a:t>Huge</a:t>
            </a:r>
            <a:r>
              <a:rPr lang="de-DE" dirty="0"/>
              <a:t> </a:t>
            </a:r>
            <a:r>
              <a:rPr lang="de-DE" dirty="0" err="1"/>
              <a:t>variation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looks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people</a:t>
            </a:r>
            <a:endParaRPr lang="de-DE" dirty="0"/>
          </a:p>
          <a:p>
            <a:pPr lvl="1"/>
            <a:r>
              <a:rPr lang="de-DE" dirty="0"/>
              <a:t>Beards, Piercings, Tattoos, </a:t>
            </a:r>
            <a:r>
              <a:rPr lang="de-DE" dirty="0" err="1"/>
              <a:t>Glasses</a:t>
            </a:r>
            <a:endParaRPr lang="de-DE" dirty="0"/>
          </a:p>
          <a:p>
            <a:pPr lvl="1"/>
            <a:r>
              <a:rPr lang="de-DE" dirty="0"/>
              <a:t>Pose</a:t>
            </a:r>
          </a:p>
          <a:p>
            <a:pPr lvl="1"/>
            <a:r>
              <a:rPr lang="de-DE" dirty="0"/>
              <a:t>Color, </a:t>
            </a:r>
            <a:r>
              <a:rPr lang="de-DE" dirty="0" err="1"/>
              <a:t>Ethnicity</a:t>
            </a:r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9489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BF0B1D-D108-4128-B702-3A5ED51D9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face</a:t>
            </a:r>
            <a:r>
              <a:rPr lang="de-DE" dirty="0"/>
              <a:t> </a:t>
            </a:r>
            <a:r>
              <a:rPr lang="de-DE" dirty="0" err="1"/>
              <a:t>recognition</a:t>
            </a:r>
            <a:r>
              <a:rPr lang="de-DE" dirty="0"/>
              <a:t> SYSTEM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ED49B4-BEC0-4CFF-B272-EE478108F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actual  face recognition is part of a bigger face recognition system</a:t>
            </a:r>
          </a:p>
          <a:p>
            <a:r>
              <a:rPr lang="en-US" sz="2800" dirty="0"/>
              <a:t>Such a system is generally divided into 3 steps</a:t>
            </a:r>
          </a:p>
          <a:p>
            <a:pPr lvl="1"/>
            <a:r>
              <a:rPr lang="en-US" sz="2400" dirty="0"/>
              <a:t>Face detection</a:t>
            </a:r>
          </a:p>
          <a:p>
            <a:pPr lvl="1"/>
            <a:r>
              <a:rPr lang="en-US" sz="2400" dirty="0"/>
              <a:t>Face alignment</a:t>
            </a:r>
          </a:p>
          <a:p>
            <a:pPr lvl="1"/>
            <a:r>
              <a:rPr lang="en-US" sz="2400" dirty="0"/>
              <a:t>Face </a:t>
            </a:r>
            <a:r>
              <a:rPr lang="en-US" sz="2400" dirty="0" err="1"/>
              <a:t>recogntion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0818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963E5A2-E251-41CA-8E3D-39FFF3DF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Face </a:t>
            </a:r>
            <a:r>
              <a:rPr lang="de-DE" dirty="0" err="1"/>
              <a:t>Detection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7C6BE06-945E-48F1-83C6-9731BE3741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F1542CE-BC81-4BCF-AC80-15B6BC3308A5}"/>
              </a:ext>
            </a:extLst>
          </p:cNvPr>
          <p:cNvSpPr txBox="1"/>
          <p:nvPr/>
        </p:nvSpPr>
        <p:spPr>
          <a:xfrm>
            <a:off x="5603846" y="506255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6954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8B8F7D-3871-4179-99C8-739A5677A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Face </a:t>
            </a:r>
            <a:r>
              <a:rPr lang="de-DE" dirty="0" err="1"/>
              <a:t>Detection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94F387-51F6-41B3-9796-B0675B0F7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Goal</a:t>
            </a:r>
          </a:p>
          <a:p>
            <a:pPr lvl="1"/>
            <a:r>
              <a:rPr lang="de-DE" dirty="0" err="1"/>
              <a:t>Locate</a:t>
            </a:r>
            <a:r>
              <a:rPr lang="de-DE" dirty="0"/>
              <a:t> </a:t>
            </a:r>
            <a:r>
              <a:rPr lang="de-DE" dirty="0" err="1"/>
              <a:t>face</a:t>
            </a:r>
            <a:r>
              <a:rPr lang="de-DE" dirty="0"/>
              <a:t> in </a:t>
            </a:r>
            <a:r>
              <a:rPr lang="de-DE" dirty="0" err="1"/>
              <a:t>image</a:t>
            </a:r>
            <a:endParaRPr lang="de-DE" dirty="0"/>
          </a:p>
          <a:p>
            <a:pPr lvl="1"/>
            <a:r>
              <a:rPr lang="de-DE" dirty="0" err="1"/>
              <a:t>Seperate</a:t>
            </a:r>
            <a:r>
              <a:rPr lang="de-DE" dirty="0"/>
              <a:t> </a:t>
            </a:r>
            <a:r>
              <a:rPr lang="de-DE" dirty="0" err="1"/>
              <a:t>face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background</a:t>
            </a:r>
            <a:endParaRPr lang="de-DE" dirty="0"/>
          </a:p>
          <a:p>
            <a:r>
              <a:rPr lang="de-DE" dirty="0"/>
              <a:t>Different </a:t>
            </a:r>
            <a:r>
              <a:rPr lang="de-DE" dirty="0" err="1"/>
              <a:t>approaches</a:t>
            </a:r>
            <a:endParaRPr lang="de-DE" dirty="0"/>
          </a:p>
          <a:p>
            <a:pPr lvl="1"/>
            <a:r>
              <a:rPr lang="de-DE" dirty="0"/>
              <a:t>Feature-</a:t>
            </a:r>
            <a:r>
              <a:rPr lang="de-DE" dirty="0" err="1"/>
              <a:t>based</a:t>
            </a:r>
            <a:endParaRPr lang="de-DE" dirty="0"/>
          </a:p>
          <a:p>
            <a:pPr lvl="2"/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face</a:t>
            </a:r>
            <a:r>
              <a:rPr lang="de-DE" dirty="0"/>
              <a:t> </a:t>
            </a:r>
            <a:r>
              <a:rPr lang="de-DE" dirty="0" err="1"/>
              <a:t>knowledge</a:t>
            </a:r>
            <a:endParaRPr lang="de-DE" dirty="0"/>
          </a:p>
          <a:p>
            <a:pPr lvl="2"/>
            <a:r>
              <a:rPr lang="de-DE" dirty="0" err="1"/>
              <a:t>Handcrafted</a:t>
            </a:r>
            <a:r>
              <a:rPr lang="de-DE" dirty="0"/>
              <a:t> Filters</a:t>
            </a:r>
          </a:p>
          <a:p>
            <a:pPr lvl="1"/>
            <a:r>
              <a:rPr lang="de-DE" dirty="0"/>
              <a:t>Image-</a:t>
            </a:r>
            <a:r>
              <a:rPr lang="de-DE" dirty="0" err="1"/>
              <a:t>based</a:t>
            </a:r>
            <a:endParaRPr lang="de-DE" dirty="0"/>
          </a:p>
          <a:p>
            <a:pPr lvl="2"/>
            <a:r>
              <a:rPr lang="de-DE" dirty="0" err="1"/>
              <a:t>Algorithms</a:t>
            </a:r>
            <a:r>
              <a:rPr lang="de-DE" dirty="0"/>
              <a:t> </a:t>
            </a:r>
            <a:r>
              <a:rPr lang="de-DE" dirty="0" err="1"/>
              <a:t>trained</a:t>
            </a:r>
            <a:r>
              <a:rPr lang="de-DE" dirty="0"/>
              <a:t> </a:t>
            </a:r>
            <a:r>
              <a:rPr lang="de-DE" dirty="0" err="1"/>
              <a:t>directly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9500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4240E43-949F-4102-9A73-67C1CAB67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Viola-Jones </a:t>
            </a:r>
            <a:r>
              <a:rPr lang="de-DE" dirty="0" err="1"/>
              <a:t>face</a:t>
            </a:r>
            <a:r>
              <a:rPr lang="de-DE" dirty="0"/>
              <a:t> </a:t>
            </a:r>
            <a:r>
              <a:rPr lang="de-DE" dirty="0" err="1"/>
              <a:t>detection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0948326-F81D-4C75-A481-C19B487E9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Major </a:t>
            </a:r>
            <a:r>
              <a:rPr lang="de-DE" dirty="0" err="1"/>
              <a:t>breakthrough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realtime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 was possible</a:t>
            </a:r>
          </a:p>
          <a:p>
            <a:r>
              <a:rPr lang="de-DE" dirty="0" err="1"/>
              <a:t>Uses</a:t>
            </a:r>
            <a:r>
              <a:rPr lang="de-DE" dirty="0"/>
              <a:t> a </a:t>
            </a:r>
            <a:r>
              <a:rPr lang="de-DE" dirty="0" err="1"/>
              <a:t>cascade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simple </a:t>
            </a:r>
            <a:r>
              <a:rPr lang="de-DE" dirty="0" err="1"/>
              <a:t>rectangle</a:t>
            </a:r>
            <a:r>
              <a:rPr lang="de-DE" dirty="0"/>
              <a:t> Features</a:t>
            </a:r>
          </a:p>
          <a:p>
            <a:r>
              <a:rPr lang="de-DE" dirty="0"/>
              <a:t>Fast </a:t>
            </a:r>
            <a:r>
              <a:rPr lang="de-DE" dirty="0" err="1"/>
              <a:t>computation</a:t>
            </a:r>
            <a:r>
              <a:rPr lang="de-DE" dirty="0"/>
              <a:t> </a:t>
            </a:r>
            <a:r>
              <a:rPr lang="de-DE" dirty="0" err="1"/>
              <a:t>enabled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59869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1068</Words>
  <Application>Microsoft Office PowerPoint</Application>
  <PresentationFormat>Breitbild</PresentationFormat>
  <Paragraphs>216</Paragraphs>
  <Slides>32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9" baseType="lpstr">
      <vt:lpstr>Calibri</vt:lpstr>
      <vt:lpstr>Cambria Math</vt:lpstr>
      <vt:lpstr>Tw Cen MT</vt:lpstr>
      <vt:lpstr>Tw Cen MT Condensed</vt:lpstr>
      <vt:lpstr>Wingdings</vt:lpstr>
      <vt:lpstr>Wingdings 3</vt:lpstr>
      <vt:lpstr>Integral</vt:lpstr>
      <vt:lpstr>Methods of Face Recognition</vt:lpstr>
      <vt:lpstr>Overview</vt:lpstr>
      <vt:lpstr>Introduction</vt:lpstr>
      <vt:lpstr>Requirements</vt:lpstr>
      <vt:lpstr>Challenges for Face Recognition</vt:lpstr>
      <vt:lpstr>face recognition SYSTEM</vt:lpstr>
      <vt:lpstr>Face Detection</vt:lpstr>
      <vt:lpstr>Face Detection</vt:lpstr>
      <vt:lpstr>Viola-Jones face detection</vt:lpstr>
      <vt:lpstr>Viola-Jones face detection</vt:lpstr>
      <vt:lpstr>Feature cascade </vt:lpstr>
      <vt:lpstr>HOG - Histrogramm of gradients</vt:lpstr>
      <vt:lpstr>HOG - Histrogramm of gradients</vt:lpstr>
      <vt:lpstr>Histogram of gradients</vt:lpstr>
      <vt:lpstr>Alignment</vt:lpstr>
      <vt:lpstr>Face Aligment</vt:lpstr>
      <vt:lpstr>Landmark Detection</vt:lpstr>
      <vt:lpstr>Landmark detection</vt:lpstr>
      <vt:lpstr>Landmark detection</vt:lpstr>
      <vt:lpstr>Landmark detection</vt:lpstr>
      <vt:lpstr>Landmark detection</vt:lpstr>
      <vt:lpstr>FACE Recognition</vt:lpstr>
      <vt:lpstr>Face Recognition</vt:lpstr>
      <vt:lpstr>Face Embedding</vt:lpstr>
      <vt:lpstr>Face Embedding</vt:lpstr>
      <vt:lpstr>Eigenfaces</vt:lpstr>
      <vt:lpstr>Eigenfaces</vt:lpstr>
      <vt:lpstr>Convultional Neural Networks</vt:lpstr>
      <vt:lpstr>FaceNet</vt:lpstr>
      <vt:lpstr>FACENET</vt:lpstr>
      <vt:lpstr>TRIPLET LOSS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 of Face Recognition</dc:title>
  <dc:creator>Jakob</dc:creator>
  <cp:lastModifiedBy>Jakob</cp:lastModifiedBy>
  <cp:revision>79</cp:revision>
  <dcterms:created xsi:type="dcterms:W3CDTF">2020-11-26T15:07:00Z</dcterms:created>
  <dcterms:modified xsi:type="dcterms:W3CDTF">2020-12-11T19:21:38Z</dcterms:modified>
</cp:coreProperties>
</file>