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8" r:id="rId2"/>
    <p:sldId id="287" r:id="rId3"/>
    <p:sldId id="257" r:id="rId4"/>
    <p:sldId id="260" r:id="rId5"/>
    <p:sldId id="265" r:id="rId6"/>
    <p:sldId id="264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5" r:id="rId20"/>
    <p:sldId id="279" r:id="rId21"/>
    <p:sldId id="281" r:id="rId22"/>
    <p:sldId id="280" r:id="rId23"/>
    <p:sldId id="283" r:id="rId24"/>
    <p:sldId id="288" r:id="rId25"/>
    <p:sldId id="289" r:id="rId26"/>
    <p:sldId id="290" r:id="rId27"/>
    <p:sldId id="284" r:id="rId28"/>
    <p:sldId id="285" r:id="rId29"/>
    <p:sldId id="286" r:id="rId30"/>
    <p:sldId id="291" r:id="rId31"/>
    <p:sldId id="292" r:id="rId32"/>
    <p:sldId id="293" r:id="rId33"/>
    <p:sldId id="277" r:id="rId34"/>
    <p:sldId id="27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ADD09-FF63-4839-9F1F-ACF4801583D8}" type="datetimeFigureOut">
              <a:rPr lang="en-US"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858F1-08B8-49E7-8460-E7A37EC8329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0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6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6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6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75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36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32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8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10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19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2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48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00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63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53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43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90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9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90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01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54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58F1-08B8-49E7-8460-E7A37EC8329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082929" cy="2387600"/>
          </a:xfrm>
        </p:spPr>
        <p:txBody>
          <a:bodyPr/>
          <a:lstStyle/>
          <a:p>
            <a:r>
              <a:rPr lang="en-US" dirty="0" smtClean="0"/>
              <a:t>Serial peripheral interface (</a:t>
            </a:r>
            <a:r>
              <a:rPr lang="en-US" dirty="0" err="1" smtClean="0"/>
              <a:t>spi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5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Slave select (NSS)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optional pin to select slave device.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spi</a:t>
            </a:r>
            <a:r>
              <a:rPr lang="en-US" dirty="0" smtClean="0"/>
              <a:t> master to communicate with slaves individually and avoid contention on the data lines.</a:t>
            </a:r>
          </a:p>
          <a:p>
            <a:r>
              <a:rPr lang="en-US" dirty="0" smtClean="0"/>
              <a:t>Usually </a:t>
            </a:r>
            <a:r>
              <a:rPr lang="en-US" dirty="0"/>
              <a:t>active </a:t>
            </a:r>
            <a:r>
              <a:rPr lang="en-US" dirty="0" smtClean="0"/>
              <a:t>low and </a:t>
            </a:r>
            <a:r>
              <a:rPr lang="en-US" dirty="0"/>
              <a:t>output from </a:t>
            </a:r>
            <a:r>
              <a:rPr lang="en-US" dirty="0" smtClean="0"/>
              <a:t>master – operates at master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cdn.sparkfun.com/assets/c/7/8/7/d/52ddb2dcce395fed638b456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53" y="141096"/>
            <a:ext cx="7691718" cy="653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2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slave configuration for NSS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slave configuration </a:t>
            </a:r>
          </a:p>
          <a:p>
            <a:r>
              <a:rPr lang="en-US" dirty="0" smtClean="0"/>
              <a:t>Daisy chain configuration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slave configuration </a:t>
            </a:r>
            <a:endParaRPr lang="en-US" dirty="0"/>
          </a:p>
        </p:txBody>
      </p:sp>
      <p:pic>
        <p:nvPicPr>
          <p:cNvPr id="5122" name="Picture 2" descr="https://cdn.sparkfun.com/assets/8/f/f/6/5/50e5d529ce395f2f7a0000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672" y="2097088"/>
            <a:ext cx="8161479" cy="424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6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Daisy chain configuration (Shift register)</a:t>
            </a:r>
            <a:endParaRPr lang="en-US" dirty="0"/>
          </a:p>
        </p:txBody>
      </p:sp>
      <p:pic>
        <p:nvPicPr>
          <p:cNvPr id="6146" name="Picture 2" descr="https://cdn.sparkfun.com/assets/e/3/b/d/1/50e5d529ce395fd27b00000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37" y="2097088"/>
            <a:ext cx="8680950" cy="381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5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 polarity (CPOL)</a:t>
            </a:r>
          </a:p>
          <a:p>
            <a:r>
              <a:rPr lang="en-US" dirty="0" smtClean="0"/>
              <a:t>Clock phase (CPHA)</a:t>
            </a:r>
          </a:p>
          <a:p>
            <a:pPr marL="0" indent="0">
              <a:buNone/>
            </a:pPr>
            <a:r>
              <a:rPr lang="en-US" dirty="0" smtClean="0"/>
              <a:t>*are </a:t>
            </a:r>
            <a:r>
              <a:rPr lang="en-US" dirty="0"/>
              <a:t>the main parameters that define a clock format to be used by the SPI bus.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0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polarity (CPOL)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controls the </a:t>
            </a:r>
            <a:r>
              <a:rPr lang="en-US" u="sng" dirty="0"/>
              <a:t>steady state value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the clock when no data is being </a:t>
            </a:r>
            <a:r>
              <a:rPr lang="en-US" dirty="0" smtClean="0"/>
              <a:t>transferred.</a:t>
            </a:r>
          </a:p>
          <a:p>
            <a:r>
              <a:rPr lang="en-US" dirty="0" smtClean="0"/>
              <a:t>Will affect both master and slave modes. </a:t>
            </a:r>
          </a:p>
          <a:p>
            <a:r>
              <a:rPr lang="en-US" dirty="0" smtClean="0"/>
              <a:t>CPOL=0; SCK = low level idle level</a:t>
            </a:r>
          </a:p>
          <a:p>
            <a:r>
              <a:rPr lang="en-US" dirty="0" smtClean="0"/>
              <a:t>CPOL=1; SCK = high-level idle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phase (CPHA)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CPHA = 1; </a:t>
            </a:r>
            <a:r>
              <a:rPr lang="en-US" u="sng" dirty="0"/>
              <a:t>the second edge of the SCK</a:t>
            </a:r>
            <a:r>
              <a:rPr lang="en-US" dirty="0"/>
              <a:t> pin is the </a:t>
            </a:r>
            <a:r>
              <a:rPr lang="en-US" dirty="0" err="1"/>
              <a:t>MSBit</a:t>
            </a:r>
            <a:r>
              <a:rPr lang="en-US" dirty="0"/>
              <a:t> capture </a:t>
            </a:r>
            <a:r>
              <a:rPr lang="en-US" dirty="0" smtClean="0"/>
              <a:t>strobe.</a:t>
            </a:r>
          </a:p>
          <a:p>
            <a:pPr lvl="1"/>
            <a:r>
              <a:rPr lang="en-US" dirty="0"/>
              <a:t>falling edge if the CPOL bit is reset, rising edge if the CPOL bit is </a:t>
            </a:r>
            <a:r>
              <a:rPr lang="en-US" dirty="0" smtClean="0"/>
              <a:t>set.</a:t>
            </a:r>
            <a:endParaRPr lang="en-US" dirty="0"/>
          </a:p>
          <a:p>
            <a:r>
              <a:rPr lang="en-US" dirty="0"/>
              <a:t>Data are latched on the occurrence of the second clock </a:t>
            </a:r>
            <a:r>
              <a:rPr lang="en-US" dirty="0" smtClean="0"/>
              <a:t>transition.</a:t>
            </a:r>
          </a:p>
          <a:p>
            <a:r>
              <a:rPr lang="en-US" dirty="0" smtClean="0"/>
              <a:t>CPHA = 0; </a:t>
            </a:r>
            <a:r>
              <a:rPr lang="en-US" u="sng" dirty="0" smtClean="0"/>
              <a:t>the first edge of the SCK</a:t>
            </a:r>
            <a:r>
              <a:rPr lang="en-US" dirty="0" smtClean="0"/>
              <a:t> pin is the </a:t>
            </a:r>
            <a:r>
              <a:rPr lang="en-US" dirty="0" err="1" smtClean="0"/>
              <a:t>MSBit</a:t>
            </a:r>
            <a:r>
              <a:rPr lang="en-US" dirty="0" smtClean="0"/>
              <a:t> capture strobe. </a:t>
            </a:r>
            <a:endParaRPr lang="en-US" dirty="0"/>
          </a:p>
          <a:p>
            <a:pPr lvl="1"/>
            <a:r>
              <a:rPr lang="en-US" dirty="0"/>
              <a:t>falling edge if CPOL bit is set, rising edge if CPOL bit is </a:t>
            </a:r>
            <a:r>
              <a:rPr lang="en-US" dirty="0" smtClean="0"/>
              <a:t>reset.</a:t>
            </a:r>
          </a:p>
          <a:p>
            <a:r>
              <a:rPr lang="en-US" dirty="0" smtClean="0"/>
              <a:t>Data </a:t>
            </a:r>
            <a:r>
              <a:rPr lang="en-US" dirty="0"/>
              <a:t>are latched on the occurrence of the first clock transition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5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://chipspace.ru/wp-content/uploads/2013/11/Data-clock-timing-diagram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53" y="190296"/>
            <a:ext cx="5365376" cy="650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of CPOL and </a:t>
            </a:r>
            <a:r>
              <a:rPr lang="en-US" dirty="0" err="1" smtClean="0"/>
              <a:t>cpha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the </a:t>
            </a:r>
            <a:r>
              <a:rPr lang="en-US" dirty="0" smtClean="0"/>
              <a:t>data capture </a:t>
            </a:r>
            <a:r>
              <a:rPr lang="en-US" dirty="0"/>
              <a:t>clock edge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will be captured at the clock edge as stated by the strobe and output at the next edge.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Data captured at rising edge and output at failing edge.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4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wiring</a:t>
            </a:r>
          </a:p>
          <a:p>
            <a:r>
              <a:rPr lang="en-US" dirty="0" smtClean="0"/>
              <a:t>Efficiency increases for serial communication</a:t>
            </a:r>
          </a:p>
          <a:p>
            <a:r>
              <a:rPr lang="en-US" dirty="0" smtClean="0"/>
              <a:t>Clock frequencies &gt; MHz</a:t>
            </a:r>
          </a:p>
          <a:p>
            <a:r>
              <a:rPr lang="en-US" dirty="0" smtClean="0"/>
              <a:t>No limitation in measuring area, also in the audio field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1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modes (configuration)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w Cen MT" charset="0"/>
              </a:rPr>
              <a:t>Master mode</a:t>
            </a:r>
          </a:p>
          <a:p>
            <a:r>
              <a:rPr lang="en-US" dirty="0">
                <a:latin typeface="Tw Cen MT" charset="0"/>
              </a:rPr>
              <a:t>Slave mode </a:t>
            </a:r>
          </a:p>
        </p:txBody>
      </p:sp>
    </p:spTree>
    <p:extLst>
      <p:ext uri="{BB962C8B-B14F-4D97-AF65-F5344CB8AC3E}">
        <p14:creationId xmlns:p14="http://schemas.microsoft.com/office/powerpoint/2010/main" val="18615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serial clock is generated on the SCK pin.</a:t>
            </a:r>
          </a:p>
        </p:txBody>
      </p:sp>
    </p:spTree>
    <p:extLst>
      <p:ext uri="{BB962C8B-B14F-4D97-AF65-F5344CB8AC3E}">
        <p14:creationId xmlns:p14="http://schemas.microsoft.com/office/powerpoint/2010/main" val="35388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w Cen MT" charset="0"/>
              </a:rPr>
              <a:t>The serial clock is received on the SCK pin from the master device.</a:t>
            </a:r>
          </a:p>
          <a:p>
            <a:r>
              <a:rPr lang="en-US" dirty="0">
                <a:latin typeface="Tw Cen MT" charset="0"/>
              </a:rPr>
              <a:t>* enable the SPI slave before the master sends the clock. </a:t>
            </a:r>
          </a:p>
          <a:p>
            <a:pPr lvl="1"/>
            <a:r>
              <a:rPr lang="en-US" dirty="0">
                <a:latin typeface="Tw Cen MT" charset="0"/>
              </a:rPr>
              <a:t>If not, undesired data transmission may occur.</a:t>
            </a:r>
          </a:p>
          <a:p>
            <a:r>
              <a:rPr lang="en-US" dirty="0">
                <a:latin typeface="Tw Cen MT" charset="0"/>
              </a:rPr>
              <a:t>The data register of the slave needs to be ready before the first edge of the communication clock or before the end of the ongoing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1252702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Redundancy check (CRC)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Implemented for communication reliability. </a:t>
            </a:r>
          </a:p>
          <a:p>
            <a:r>
              <a:rPr lang="en-US" dirty="0"/>
              <a:t>Separate CRC calculators are implemented for transmitted data and received data.</a:t>
            </a:r>
          </a:p>
          <a:p>
            <a:r>
              <a:rPr lang="en-US" dirty="0"/>
              <a:t>Calculated using a programmable polynomial serially on each bit. </a:t>
            </a:r>
          </a:p>
          <a:p>
            <a:r>
              <a:rPr lang="en-US" dirty="0"/>
              <a:t>Calculated on the sampling clock edge defined by the CPHA and CPOL bits in the SPI_CR1 register.</a:t>
            </a:r>
          </a:p>
          <a:p>
            <a:r>
              <a:rPr lang="en-US" dirty="0"/>
              <a:t>Offers two kinds of CRC calculation standard which depend directly on the data frame format selected for the transmission or reception: CR8 (8-bits )or CR16 (16-bits)</a:t>
            </a:r>
          </a:p>
        </p:txBody>
      </p:sp>
    </p:spTree>
    <p:extLst>
      <p:ext uri="{BB962C8B-B14F-4D97-AF65-F5344CB8AC3E}">
        <p14:creationId xmlns:p14="http://schemas.microsoft.com/office/powerpoint/2010/main" val="2087806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using </a:t>
            </a:r>
            <a:r>
              <a:rPr lang="en-US" dirty="0" err="1" smtClean="0"/>
              <a:t>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the bit in SPI_CR2 register to use DMA.</a:t>
            </a:r>
          </a:p>
          <a:p>
            <a:r>
              <a:rPr lang="en-US" dirty="0" smtClean="0"/>
              <a:t>DMA request is issued each time TXE or RXNE is set to 1. DMA will write to data register or read the data register. (TXE flag &amp; RXNE flag will be cleared.)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17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97" t="22314" r="27724" b="8263"/>
          <a:stretch/>
        </p:blipFill>
        <p:spPr>
          <a:xfrm>
            <a:off x="1084721" y="102011"/>
            <a:ext cx="10019382" cy="66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35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25" t="20798" r="27781" b="15251"/>
          <a:stretch/>
        </p:blipFill>
        <p:spPr>
          <a:xfrm>
            <a:off x="781183" y="147917"/>
            <a:ext cx="10626457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2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Status flag - 4 status flags to fully monitor the state of SPI</a:t>
            </a:r>
          </a:p>
          <a:p>
            <a:r>
              <a:rPr lang="en-US" dirty="0" err="1"/>
              <a:t>Tx</a:t>
            </a:r>
            <a:r>
              <a:rPr lang="en-US" dirty="0"/>
              <a:t> buffer empty flag (TXE) </a:t>
            </a:r>
          </a:p>
          <a:p>
            <a:pPr lvl="1"/>
            <a:r>
              <a:rPr lang="en-US" dirty="0"/>
              <a:t>when set, </a:t>
            </a:r>
            <a:r>
              <a:rPr lang="en-US" dirty="0" err="1"/>
              <a:t>Tx</a:t>
            </a:r>
            <a:r>
              <a:rPr lang="en-US" dirty="0"/>
              <a:t> buffer is empty and ready to be loaded for the next data.</a:t>
            </a:r>
          </a:p>
          <a:p>
            <a:pPr lvl="1"/>
            <a:r>
              <a:rPr lang="en-US" dirty="0"/>
              <a:t>when reset, the data is writing to the SPI_DR register.</a:t>
            </a:r>
          </a:p>
          <a:p>
            <a:r>
              <a:rPr lang="en-US" dirty="0"/>
              <a:t>Rx buffer not empty (RXNE)</a:t>
            </a:r>
          </a:p>
          <a:p>
            <a:pPr lvl="1"/>
            <a:r>
              <a:rPr lang="en-US" dirty="0"/>
              <a:t>when set, valid received data exists in the Rx buffer. </a:t>
            </a:r>
          </a:p>
          <a:p>
            <a:pPr lvl="1"/>
            <a:r>
              <a:rPr lang="en-US" dirty="0"/>
              <a:t>when reset, SPI_DR is reading the data. </a:t>
            </a:r>
          </a:p>
          <a:p>
            <a:r>
              <a:rPr lang="en-US" dirty="0"/>
              <a:t>BUSY flag</a:t>
            </a:r>
          </a:p>
          <a:p>
            <a:r>
              <a:rPr lang="en-US" dirty="0"/>
              <a:t>Error flag</a:t>
            </a:r>
          </a:p>
        </p:txBody>
      </p:sp>
    </p:spTree>
    <p:extLst>
      <p:ext uri="{BB962C8B-B14F-4D97-AF65-F5344CB8AC3E}">
        <p14:creationId xmlns:p14="http://schemas.microsoft.com/office/powerpoint/2010/main" val="248634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Busy flag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indicates the state of the communication layer of SPI.</a:t>
            </a:r>
          </a:p>
          <a:p>
            <a:r>
              <a:rPr lang="en-US" dirty="0"/>
              <a:t>when set, SPI is busy communicating. (Transmission starts)</a:t>
            </a:r>
          </a:p>
          <a:p>
            <a:pPr lvl="1"/>
            <a:r>
              <a:rPr lang="en-US" dirty="0"/>
              <a:t>exception in master mode / bidirectional receive mode. (BUSY flag = 0)</a:t>
            </a:r>
          </a:p>
          <a:p>
            <a:r>
              <a:rPr lang="en-US" dirty="0"/>
              <a:t>Useful to detect the end of the transfer if the software wants to disable the SPI and enter HALT mode. </a:t>
            </a:r>
          </a:p>
          <a:p>
            <a:pPr lvl="1"/>
            <a:r>
              <a:rPr lang="en-US" dirty="0"/>
              <a:t>avoid corrupting the last transfer. </a:t>
            </a:r>
          </a:p>
          <a:p>
            <a:r>
              <a:rPr lang="en-US" dirty="0"/>
              <a:t>Useful to avoid write collisions in a multimaster system. </a:t>
            </a:r>
          </a:p>
        </p:txBody>
      </p:sp>
    </p:spTree>
    <p:extLst>
      <p:ext uri="{BB962C8B-B14F-4D97-AF65-F5344CB8AC3E}">
        <p14:creationId xmlns:p14="http://schemas.microsoft.com/office/powerpoint/2010/main" val="201858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Master mode fault (MODF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Overrun condition </a:t>
            </a:r>
          </a:p>
          <a:p>
            <a:r>
              <a:rPr lang="en-US" dirty="0" smtClean="0"/>
              <a:t>CRC </a:t>
            </a:r>
            <a:r>
              <a:rPr lang="en-US" dirty="0"/>
              <a:t>error</a:t>
            </a:r>
          </a:p>
          <a:p>
            <a:r>
              <a:rPr lang="en-US" dirty="0"/>
              <a:t>TI mode frame format error</a:t>
            </a:r>
          </a:p>
        </p:txBody>
      </p:sp>
    </p:spTree>
    <p:extLst>
      <p:ext uri="{BB962C8B-B14F-4D97-AF65-F5344CB8AC3E}">
        <p14:creationId xmlns:p14="http://schemas.microsoft.com/office/powerpoint/2010/main" val="421715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is...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</a:t>
            </a:r>
            <a:r>
              <a:rPr lang="en-US" dirty="0"/>
              <a:t>Peripheral Interface (SPI) is an interface bus commonly used to send data between microcontrollers and small peripherals such as </a:t>
            </a:r>
            <a:r>
              <a:rPr lang="en-US" u="sng" dirty="0"/>
              <a:t>shift registers, sensors, and SD cards</a:t>
            </a:r>
            <a:r>
              <a:rPr lang="en-US" dirty="0"/>
              <a:t>. It uses separate clock and data lines, along with a select line to choose the device you wish to talk </a:t>
            </a:r>
            <a:r>
              <a:rPr lang="en-US" dirty="0" smtClean="0"/>
              <a:t>to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9662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mode fault (</a:t>
            </a:r>
            <a:r>
              <a:rPr lang="en-US" dirty="0" err="1" smtClean="0"/>
              <a:t>modf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MODF bit is set and SPI interrupt is generated if the EERIE bit is set.</a:t>
            </a:r>
          </a:p>
          <a:p>
            <a:r>
              <a:rPr lang="en-US" dirty="0" smtClean="0"/>
              <a:t>SPE is cleared. </a:t>
            </a:r>
          </a:p>
          <a:p>
            <a:pPr lvl="1"/>
            <a:r>
              <a:rPr lang="en-US" dirty="0" smtClean="0"/>
              <a:t>Blocks all the output from the device and disables the SPI interface.</a:t>
            </a:r>
          </a:p>
          <a:p>
            <a:r>
              <a:rPr lang="en-US" dirty="0" smtClean="0"/>
              <a:t>Master becomes slave. (MSTR is cleared)</a:t>
            </a:r>
          </a:p>
          <a:p>
            <a:pPr lvl="1"/>
            <a:r>
              <a:rPr lang="en-US" dirty="0"/>
              <a:t>NSS pin pulled low or SSI bit low at Master </a:t>
            </a:r>
            <a:r>
              <a:rPr lang="en-US" dirty="0" smtClean="0"/>
              <a:t>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84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Overrun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data has sent data bytes and the slave device has not cleared the RXNE bit resulting from the previous data byte transmitted. </a:t>
            </a:r>
            <a:endParaRPr lang="en-US" dirty="0"/>
          </a:p>
          <a:p>
            <a:pPr lvl="1"/>
            <a:r>
              <a:rPr lang="en-US" dirty="0" smtClean="0"/>
              <a:t>OVR bit is set and an interrupt is generated if ERRIE bit is set.</a:t>
            </a:r>
          </a:p>
          <a:p>
            <a:r>
              <a:rPr lang="en-US" dirty="0" smtClean="0"/>
              <a:t>The receive buffer from the Slave device will not be updated and all the subsequently transmitted data will disappear. </a:t>
            </a:r>
          </a:p>
          <a:p>
            <a:r>
              <a:rPr lang="en-US" dirty="0" smtClean="0"/>
              <a:t>OVR bit is cleared by reading the data from SPI_DR register followed by a read access to the SPI_SR register. </a:t>
            </a:r>
          </a:p>
        </p:txBody>
      </p:sp>
    </p:spTree>
    <p:extLst>
      <p:ext uri="{BB962C8B-B14F-4D97-AF65-F5344CB8AC3E}">
        <p14:creationId xmlns:p14="http://schemas.microsoft.com/office/powerpoint/2010/main" val="3341148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CRCERR flag in the SPI_SR register is set.</a:t>
            </a:r>
          </a:p>
          <a:p>
            <a:pPr lvl="1"/>
            <a:r>
              <a:rPr lang="en-US" dirty="0"/>
              <a:t>The shift register does not match with the value in </a:t>
            </a:r>
            <a:r>
              <a:rPr lang="en-US" dirty="0" smtClean="0"/>
              <a:t>SPI_RXCRCR.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413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faster than asynchronous </a:t>
            </a:r>
            <a:r>
              <a:rPr lang="en-US" dirty="0" smtClean="0"/>
              <a:t>serial.</a:t>
            </a:r>
            <a:endParaRPr lang="en-US" dirty="0"/>
          </a:p>
          <a:p>
            <a:r>
              <a:rPr lang="en-US" dirty="0"/>
              <a:t>The receive hardware can be a simple shift </a:t>
            </a:r>
            <a:r>
              <a:rPr lang="en-US" dirty="0" smtClean="0"/>
              <a:t>register.</a:t>
            </a:r>
            <a:endParaRPr lang="en-US" dirty="0"/>
          </a:p>
          <a:p>
            <a:r>
              <a:rPr lang="en-US" dirty="0"/>
              <a:t>It supports multiple </a:t>
            </a:r>
            <a:r>
              <a:rPr lang="en-US" dirty="0" smtClean="0"/>
              <a:t>slaves.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80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requires more signal lines (wires) than other communications methods</a:t>
            </a:r>
          </a:p>
          <a:p>
            <a:r>
              <a:rPr lang="en-US" dirty="0"/>
              <a:t>The communications must be well-defined in advance (you can’t send random amounts of data whenever you want)</a:t>
            </a:r>
          </a:p>
          <a:p>
            <a:r>
              <a:rPr lang="en-US" dirty="0"/>
              <a:t>The master must control all communications (slaves can’t talk directly to each other)</a:t>
            </a:r>
          </a:p>
          <a:p>
            <a:r>
              <a:rPr lang="en-US" dirty="0"/>
              <a:t>It usually requires separate SS lines to each slave, which can be problematic if numerous slaves are needed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7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blog.schijf.org/wp-content/uploads/2010/08/SPI-block-diagra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87" y="349577"/>
            <a:ext cx="7952449" cy="61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13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http://pic.pimg.tw/youboook/1358822863-134522760.gif?v=135882286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4" y="1357803"/>
            <a:ext cx="10647196" cy="46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9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upload.wikimedia.org/wikipedia/commons/thumb/e/ed/SPI_single_slave.svg/700px-SPI_single_slave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3" y="1357803"/>
            <a:ext cx="12229869" cy="382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7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output, slave input (</a:t>
            </a:r>
            <a:r>
              <a:rPr lang="en-US" dirty="0" err="1" smtClean="0"/>
              <a:t>mosi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pin can be used to transmit data in slave </a:t>
            </a:r>
            <a:r>
              <a:rPr lang="en-US" dirty="0" smtClean="0"/>
              <a:t>mode and </a:t>
            </a:r>
            <a:r>
              <a:rPr lang="en-US" dirty="0"/>
              <a:t>receive data in master mode.</a:t>
            </a:r>
          </a:p>
        </p:txBody>
      </p:sp>
    </p:spTree>
    <p:extLst>
      <p:ext uri="{BB962C8B-B14F-4D97-AF65-F5344CB8AC3E}">
        <p14:creationId xmlns:p14="http://schemas.microsoft.com/office/powerpoint/2010/main" val="230710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input, slave output (miso)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pin can be used to transmit data in </a:t>
            </a:r>
            <a:r>
              <a:rPr lang="en-US" dirty="0" smtClean="0"/>
              <a:t>master mode </a:t>
            </a:r>
            <a:r>
              <a:rPr lang="en-US" dirty="0"/>
              <a:t>and receive data in slave mode.</a:t>
            </a:r>
          </a:p>
        </p:txBody>
      </p:sp>
    </p:spTree>
    <p:extLst>
      <p:ext uri="{BB962C8B-B14F-4D97-AF65-F5344CB8AC3E}">
        <p14:creationId xmlns:p14="http://schemas.microsoft.com/office/powerpoint/2010/main" val="31583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clock (SCK)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pin is to output for SPI </a:t>
            </a:r>
            <a:r>
              <a:rPr lang="en-US" dirty="0"/>
              <a:t>masters and input for SPI slaves</a:t>
            </a:r>
          </a:p>
        </p:txBody>
      </p:sp>
    </p:spTree>
    <p:extLst>
      <p:ext uri="{BB962C8B-B14F-4D97-AF65-F5344CB8AC3E}">
        <p14:creationId xmlns:p14="http://schemas.microsoft.com/office/powerpoint/2010/main" val="2146368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337</TotalTime>
  <Words>1106</Words>
  <Application>Microsoft Office PowerPoint</Application>
  <PresentationFormat>Widescreen</PresentationFormat>
  <Paragraphs>131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Tw Cen MT</vt:lpstr>
      <vt:lpstr>Circuit</vt:lpstr>
      <vt:lpstr>Serial peripheral interface (spi)</vt:lpstr>
      <vt:lpstr>Why?</vt:lpstr>
      <vt:lpstr>SPI is...</vt:lpstr>
      <vt:lpstr>PowerPoint Presentation</vt:lpstr>
      <vt:lpstr>PowerPoint Presentation</vt:lpstr>
      <vt:lpstr>PowerPoint Presentation</vt:lpstr>
      <vt:lpstr>Master output, slave input (mosi)</vt:lpstr>
      <vt:lpstr>Master input, slave output (miso)</vt:lpstr>
      <vt:lpstr>Serial clock (SCK)</vt:lpstr>
      <vt:lpstr>Slave select (NSS)</vt:lpstr>
      <vt:lpstr>PowerPoint Presentation</vt:lpstr>
      <vt:lpstr>Types of slave configuration for NSS</vt:lpstr>
      <vt:lpstr>Independent slave configuration </vt:lpstr>
      <vt:lpstr>Daisy chain configuration (Shift register)</vt:lpstr>
      <vt:lpstr>Two types of clock</vt:lpstr>
      <vt:lpstr>Clock polarity (CPOL)</vt:lpstr>
      <vt:lpstr>Clock phase (CPHA)</vt:lpstr>
      <vt:lpstr>PowerPoint Presentation</vt:lpstr>
      <vt:lpstr>Combination of CPOL and cpha</vt:lpstr>
      <vt:lpstr>SPI modes (configuration)</vt:lpstr>
      <vt:lpstr>Master mode</vt:lpstr>
      <vt:lpstr>slave mode</vt:lpstr>
      <vt:lpstr>Cyclic Redundancy check (CRC)</vt:lpstr>
      <vt:lpstr>Communication using DMa</vt:lpstr>
      <vt:lpstr>PowerPoint Presentation</vt:lpstr>
      <vt:lpstr>PowerPoint Presentation</vt:lpstr>
      <vt:lpstr>Flags</vt:lpstr>
      <vt:lpstr>Busy flag</vt:lpstr>
      <vt:lpstr>Error flags</vt:lpstr>
      <vt:lpstr>Master mode fault (modf)</vt:lpstr>
      <vt:lpstr>Overrun condition</vt:lpstr>
      <vt:lpstr>CRC error</vt:lpstr>
      <vt:lpstr>advantages</vt:lpstr>
      <vt:lpstr>disadvantages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peripheral interface (spi)</dc:title>
  <dc:creator>Prince Diablos</dc:creator>
  <cp:lastModifiedBy>Prince Diablos</cp:lastModifiedBy>
  <cp:revision>39</cp:revision>
  <dcterms:created xsi:type="dcterms:W3CDTF">2015-11-05T14:22:05Z</dcterms:created>
  <dcterms:modified xsi:type="dcterms:W3CDTF">2015-11-27T02:45:45Z</dcterms:modified>
</cp:coreProperties>
</file>