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8" r:id="rId3"/>
    <p:sldId id="257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93" r:id="rId13"/>
    <p:sldId id="270" r:id="rId14"/>
    <p:sldId id="271" r:id="rId15"/>
    <p:sldId id="296" r:id="rId16"/>
    <p:sldId id="301" r:id="rId17"/>
    <p:sldId id="297" r:id="rId18"/>
    <p:sldId id="298" r:id="rId19"/>
    <p:sldId id="299" r:id="rId20"/>
    <p:sldId id="300" r:id="rId21"/>
    <p:sldId id="317" r:id="rId22"/>
    <p:sldId id="302" r:id="rId23"/>
    <p:sldId id="272" r:id="rId24"/>
    <p:sldId id="273" r:id="rId25"/>
    <p:sldId id="274" r:id="rId26"/>
    <p:sldId id="275" r:id="rId27"/>
    <p:sldId id="294" r:id="rId28"/>
    <p:sldId id="295" r:id="rId29"/>
    <p:sldId id="276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3" r:id="rId53"/>
    <p:sldId id="316" r:id="rId5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21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0FB6-68F0-2847-AB6E-D2360828341E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3DC40-4C96-1C42-9E3D-0ECE977B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5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EA2-6FCA-C646-BC4A-149C7290DD18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3513A-F53F-B442-8F2C-C0E8BCDC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6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513A-F53F-B442-8F2C-C0E8BCDC64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3513A-F53F-B442-8F2C-C0E8BCDC64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E215B-1766-5A42-B585-EB58B326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794203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9" y="2237707"/>
            <a:ext cx="5707109" cy="75717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77AC9-6B80-2E4C-98C1-F5EAA624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52" y="3750449"/>
            <a:ext cx="5611446" cy="13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26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AFF2B-B93B-4548-9062-8B819CFC4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4276" y="4631436"/>
            <a:ext cx="6649724" cy="5120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4538" y="4731545"/>
            <a:ext cx="876866" cy="3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6/18/18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400" y="4734973"/>
            <a:ext cx="330169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7" y="4731545"/>
            <a:ext cx="65983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73C2-66ED-084A-BB1B-FEDE39BE538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2909B9-1145-F845-A930-8E33F2A03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96" y="4632335"/>
            <a:ext cx="2011680" cy="4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dgeguides.rubyonrails.org/form_helper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uides.rubyonrails.org/association_basic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rubyonrails.org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ActiveRecord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4629150"/>
            <a:ext cx="771525" cy="342900"/>
          </a:xfrm>
        </p:spPr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12175" y="4630738"/>
            <a:ext cx="631825" cy="342900"/>
          </a:xfrm>
        </p:spPr>
        <p:txBody>
          <a:bodyPr/>
          <a:lstStyle/>
          <a:p>
            <a:fld id="{F8BF73C2-66ED-084A-BB1B-FEDE39BE5386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641975" y="4630738"/>
            <a:ext cx="3502025" cy="342900"/>
          </a:xfrm>
        </p:spPr>
        <p:txBody>
          <a:bodyPr/>
          <a:lstStyle/>
          <a:p>
            <a:r>
              <a:rPr lang="en-US"/>
              <a:t>© Steve Beaty and others</a:t>
            </a:r>
          </a:p>
        </p:txBody>
      </p:sp>
    </p:spTree>
    <p:extLst>
      <p:ext uri="{BB962C8B-B14F-4D97-AF65-F5344CB8AC3E}">
        <p14:creationId xmlns:p14="http://schemas.microsoft.com/office/powerpoint/2010/main" val="19984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6" name="Content Placeholder 5" descr="Diagra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560637"/>
            <a:ext cx="3429000" cy="673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that has the foreign key </a:t>
            </a:r>
            <a:r>
              <a:rPr lang="en-US" i="1" dirty="0"/>
              <a:t>always</a:t>
            </a:r>
            <a:r>
              <a:rPr lang="en-US" dirty="0"/>
              <a:t> has the </a:t>
            </a:r>
            <a:r>
              <a:rPr lang="en-US" dirty="0" err="1"/>
              <a:t>belongs_to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Generated Methods for </a:t>
            </a:r>
            <a:r>
              <a:rPr lang="en-US" dirty="0" err="1"/>
              <a:t>belongs_to</a:t>
            </a:r>
            <a:r>
              <a:rPr lang="en-US" dirty="0"/>
              <a:t> and </a:t>
            </a:r>
            <a:r>
              <a:rPr lang="en-US" dirty="0" err="1"/>
              <a:t>has_one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other                             </a:t>
            </a:r>
          </a:p>
          <a:p>
            <a:r>
              <a:rPr lang="en-US" i="1" dirty="0"/>
              <a:t>other</a:t>
            </a:r>
            <a:r>
              <a:rPr lang="en-US" dirty="0"/>
              <a:t>=(</a:t>
            </a:r>
            <a:r>
              <a:rPr lang="en-US" i="1" dirty="0"/>
              <a:t>other</a:t>
            </a:r>
            <a:r>
              <a:rPr lang="en-US" dirty="0"/>
              <a:t>)                     </a:t>
            </a:r>
          </a:p>
          <a:p>
            <a:r>
              <a:rPr lang="en-US" dirty="0" err="1"/>
              <a:t>build_</a:t>
            </a:r>
            <a:r>
              <a:rPr lang="en-US" i="1" dirty="0" err="1"/>
              <a:t>other</a:t>
            </a:r>
            <a:r>
              <a:rPr lang="en-US" dirty="0"/>
              <a:t>(attributes={})        </a:t>
            </a:r>
          </a:p>
          <a:p>
            <a:r>
              <a:rPr lang="en-US" dirty="0" err="1"/>
              <a:t>create_</a:t>
            </a:r>
            <a:r>
              <a:rPr lang="en-US" i="1" dirty="0" err="1"/>
              <a:t>other</a:t>
            </a:r>
            <a:r>
              <a:rPr lang="en-US" dirty="0"/>
              <a:t>(attributes={})       </a:t>
            </a:r>
          </a:p>
          <a:p>
            <a:r>
              <a:rPr lang="en-US" dirty="0" err="1"/>
              <a:t>create_</a:t>
            </a:r>
            <a:r>
              <a:rPr lang="en-US" i="1" dirty="0" err="1"/>
              <a:t>other</a:t>
            </a:r>
            <a:r>
              <a:rPr lang="en-US" dirty="0"/>
              <a:t>!(attributes={})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Manager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has_many</a:t>
            </a:r>
            <a:r>
              <a:rPr lang="en-US" dirty="0"/>
              <a:t> :employees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class Employee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belongs_to</a:t>
            </a:r>
            <a:r>
              <a:rPr lang="en-US" dirty="0"/>
              <a:t> :manager</a:t>
            </a:r>
          </a:p>
          <a:p>
            <a:pPr marL="0" indent="0">
              <a:buNone/>
            </a:pPr>
            <a:r>
              <a:rPr lang="en-US" dirty="0"/>
              <a:t>    # foreign key - </a:t>
            </a:r>
            <a:r>
              <a:rPr lang="en-US" dirty="0" err="1"/>
              <a:t>manager_id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ERD</a:t>
            </a:r>
          </a:p>
        </p:txBody>
      </p:sp>
      <p:pic>
        <p:nvPicPr>
          <p:cNvPr id="6" name="Content Placeholder 5" descr="Diagra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560637"/>
            <a:ext cx="3073400" cy="673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$ rails new </a:t>
            </a:r>
            <a:r>
              <a:rPr lang="en-US" dirty="0" err="1">
                <a:solidFill>
                  <a:schemeClr val="accent2"/>
                </a:solidFill>
              </a:rPr>
              <a:t>advisorandstudent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$ cd </a:t>
            </a:r>
            <a:r>
              <a:rPr lang="en-US" dirty="0" err="1">
                <a:solidFill>
                  <a:schemeClr val="accent2"/>
                </a:solidFill>
              </a:rPr>
              <a:t>advisorandstudent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$ rails generate scaffold Student </a:t>
            </a:r>
            <a:r>
              <a:rPr lang="en-US" dirty="0" err="1">
                <a:solidFill>
                  <a:schemeClr val="accent2"/>
                </a:solidFill>
              </a:rPr>
              <a:t>name:string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advisor:references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$ rails generate scaffold Advisor </a:t>
            </a:r>
            <a:r>
              <a:rPr lang="en-US" dirty="0" err="1">
                <a:solidFill>
                  <a:schemeClr val="accent2"/>
                </a:solidFill>
              </a:rPr>
              <a:t>name:string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app/models/</a:t>
            </a:r>
            <a:r>
              <a:rPr lang="en-US" dirty="0" err="1"/>
              <a:t>advisor.rb</a:t>
            </a:r>
            <a:endParaRPr lang="en-US" dirty="0"/>
          </a:p>
          <a:p>
            <a:r>
              <a:rPr lang="en-US" dirty="0"/>
              <a:t>app/views/students/</a:t>
            </a:r>
            <a:r>
              <a:rPr lang="en-US" dirty="0" err="1"/>
              <a:t>index.html.erb</a:t>
            </a:r>
            <a:endParaRPr lang="en-US" dirty="0"/>
          </a:p>
          <a:p>
            <a:r>
              <a:rPr lang="en-US" dirty="0"/>
              <a:t>app/views/students/</a:t>
            </a:r>
            <a:r>
              <a:rPr lang="en-US" dirty="0" err="1"/>
              <a:t>show.html.erb</a:t>
            </a:r>
            <a:endParaRPr lang="en-US" dirty="0"/>
          </a:p>
          <a:p>
            <a:r>
              <a:rPr lang="en-US" dirty="0"/>
              <a:t>app/views/advisors/</a:t>
            </a:r>
            <a:r>
              <a:rPr lang="en-US" dirty="0" err="1"/>
              <a:t>show.html.erb</a:t>
            </a:r>
            <a:endParaRPr lang="en-US" dirty="0"/>
          </a:p>
          <a:p>
            <a:r>
              <a:rPr lang="en-US" dirty="0"/>
              <a:t>Great resource:</a:t>
            </a:r>
          </a:p>
          <a:p>
            <a:pPr lvl="1"/>
            <a:r>
              <a:rPr lang="en-US" dirty="0">
                <a:hlinkClick r:id="rId2"/>
              </a:rPr>
              <a:t>http://edgeguides.rubyonrails.org/form_helpers.html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Advisor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C0504D"/>
                </a:solidFill>
                <a:latin typeface="Menlo Regular"/>
                <a:cs typeface="Menlo Regular"/>
              </a:rPr>
              <a:t>$ more app/models/</a:t>
            </a:r>
            <a:r>
              <a:rPr lang="en-US" sz="2100" dirty="0" err="1">
                <a:solidFill>
                  <a:srgbClr val="C0504D"/>
                </a:solidFill>
                <a:latin typeface="Menlo Regular"/>
                <a:cs typeface="Menlo Regular"/>
              </a:rPr>
              <a:t>advisor.rb</a:t>
            </a:r>
            <a:r>
              <a:rPr lang="en-US" sz="2100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class</a:t>
            </a: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</a:t>
            </a:r>
            <a:r>
              <a:rPr lang="en-US" sz="2100" dirty="0">
                <a:solidFill>
                  <a:srgbClr val="00A500"/>
                </a:solidFill>
                <a:latin typeface="Menlo Regular"/>
                <a:ea typeface="Menlo"/>
                <a:cs typeface="Menlo Regular"/>
              </a:rPr>
              <a:t>Advisor</a:t>
            </a: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&lt; </a:t>
            </a:r>
            <a:r>
              <a:rPr lang="en-US" sz="2100" dirty="0" err="1">
                <a:solidFill>
                  <a:srgbClr val="00A500"/>
                </a:solidFill>
                <a:latin typeface="Menlo Regular"/>
                <a:ea typeface="Menlo"/>
                <a:cs typeface="Menlo Regular"/>
              </a:rPr>
              <a:t>ActiveRecord</a:t>
            </a: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::</a:t>
            </a:r>
            <a:r>
              <a:rPr lang="en-US" sz="2100" dirty="0">
                <a:solidFill>
                  <a:srgbClr val="00A500"/>
                </a:solidFill>
                <a:latin typeface="Menlo Regular"/>
                <a:ea typeface="Menlo"/>
                <a:cs typeface="Menlo Regular"/>
              </a:rPr>
              <a:t>Base</a:t>
            </a:r>
            <a:endParaRPr lang="en-US" sz="21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  </a:t>
            </a:r>
            <a:r>
              <a:rPr lang="en-US" sz="2100" dirty="0" err="1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has_many</a:t>
            </a: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</a:t>
            </a:r>
            <a:r>
              <a:rPr lang="en-US" sz="2100" dirty="0">
                <a:solidFill>
                  <a:srgbClr val="B12412"/>
                </a:solidFill>
                <a:latin typeface="Menlo Regular"/>
                <a:ea typeface="Menlo"/>
                <a:cs typeface="Menlo Regular"/>
              </a:rPr>
              <a:t>:students</a:t>
            </a:r>
            <a:endParaRPr lang="en-US" sz="21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end</a:t>
            </a:r>
            <a:endParaRPr lang="en-US" sz="2100" dirty="0">
              <a:latin typeface="Menlo Regular"/>
              <a:cs typeface="Menlo 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Student Model (Maybe)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C0504D"/>
                </a:solidFill>
                <a:latin typeface="Menlo Regular"/>
                <a:cs typeface="Menlo Regular"/>
              </a:rPr>
              <a:t>$ more app/models/</a:t>
            </a:r>
            <a:r>
              <a:rPr lang="en-US" sz="2100" dirty="0" err="1">
                <a:solidFill>
                  <a:srgbClr val="C0504D"/>
                </a:solidFill>
                <a:latin typeface="Menlo Regular"/>
                <a:cs typeface="Menlo Regular"/>
              </a:rPr>
              <a:t>student.rb</a:t>
            </a:r>
            <a:r>
              <a:rPr lang="en-US" sz="2100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class</a:t>
            </a: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</a:t>
            </a:r>
            <a:r>
              <a:rPr lang="en-US" sz="2100" dirty="0">
                <a:solidFill>
                  <a:srgbClr val="00A500"/>
                </a:solidFill>
                <a:latin typeface="Menlo Regular"/>
                <a:ea typeface="Menlo"/>
                <a:cs typeface="Menlo Regular"/>
              </a:rPr>
              <a:t>Student</a:t>
            </a: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&lt; </a:t>
            </a:r>
            <a:r>
              <a:rPr lang="en-US" sz="2100" dirty="0" err="1">
                <a:solidFill>
                  <a:srgbClr val="00A500"/>
                </a:solidFill>
                <a:latin typeface="Menlo Regular"/>
                <a:ea typeface="Menlo"/>
                <a:cs typeface="Menlo Regular"/>
              </a:rPr>
              <a:t>ActiveRecord</a:t>
            </a: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::</a:t>
            </a:r>
            <a:r>
              <a:rPr lang="en-US" sz="2100" dirty="0">
                <a:solidFill>
                  <a:srgbClr val="00A500"/>
                </a:solidFill>
                <a:latin typeface="Menlo Regular"/>
                <a:ea typeface="Menlo"/>
                <a:cs typeface="Menlo Regular"/>
              </a:rPr>
              <a:t>Base</a:t>
            </a:r>
            <a:endParaRPr lang="en-US" sz="21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   </a:t>
            </a:r>
            <a:r>
              <a:rPr lang="en-US" sz="2100" dirty="0" err="1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belongs_to</a:t>
            </a:r>
            <a:r>
              <a:rPr lang="en-US" sz="2100" dirty="0">
                <a:solidFill>
                  <a:srgbClr val="4C2F2D"/>
                </a:solidFill>
                <a:latin typeface="Menlo Regular"/>
                <a:ea typeface="Menlo"/>
                <a:cs typeface="Menlo Regular"/>
              </a:rPr>
              <a:t> </a:t>
            </a:r>
            <a:r>
              <a:rPr lang="en-US" sz="2100" dirty="0">
                <a:solidFill>
                  <a:srgbClr val="B12412"/>
                </a:solidFill>
                <a:latin typeface="Menlo Regular"/>
                <a:ea typeface="Menlo"/>
                <a:cs typeface="Menlo Regular"/>
              </a:rPr>
              <a:t>:advisor</a:t>
            </a:r>
            <a:endParaRPr lang="en-US" sz="2100" dirty="0">
              <a:solidFill>
                <a:srgbClr val="4C2F2D"/>
              </a:solidFill>
              <a:latin typeface="Menlo Regular"/>
              <a:ea typeface="Menlo"/>
              <a:cs typeface="Menlo Regular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C02DC0"/>
                </a:solidFill>
                <a:latin typeface="Menlo Regular"/>
                <a:ea typeface="Menlo"/>
                <a:cs typeface="Menlo Regular"/>
              </a:rPr>
              <a:t>end</a:t>
            </a:r>
            <a:endParaRPr lang="en-US" sz="2100" dirty="0">
              <a:latin typeface="Menlo Regular"/>
              <a:cs typeface="Menlo 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app/views/students/_</a:t>
            </a:r>
            <a:r>
              <a:rPr lang="en-US" dirty="0" err="1"/>
              <a:t>form.html.erb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A3AF"/>
                </a:solidFill>
                <a:latin typeface="Menlo" charset="0"/>
                <a:ea typeface="Menlo" charset="0"/>
                <a:cs typeface="Menlo" charset="0"/>
              </a:rPr>
              <a:t>[…]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  &lt;</a:t>
            </a:r>
            <a:r>
              <a:rPr lang="en-US" sz="1500" dirty="0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div</a:t>
            </a:r>
            <a:r>
              <a:rPr lang="en-US" sz="150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>
                <a:solidFill>
                  <a:srgbClr val="149802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50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5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"field"</a:t>
            </a:r>
            <a:r>
              <a:rPr lang="en-US" sz="150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5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5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&lt;%=</a:t>
            </a: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form.label</a:t>
            </a: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5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advisor_id</a:t>
            </a: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%&gt;</a:t>
            </a:r>
            <a:endParaRPr lang="en-US" sz="15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5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&lt;%=</a:t>
            </a: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form.collection_select</a:t>
            </a: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5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advisor_id</a:t>
            </a: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solidFill>
                  <a:srgbClr val="149802"/>
                </a:solidFill>
                <a:latin typeface="Menlo" charset="0"/>
                <a:ea typeface="Menlo" charset="0"/>
                <a:cs typeface="Menlo" charset="0"/>
              </a:rPr>
              <a:t>Advisor</a:t>
            </a:r>
            <a:r>
              <a:rPr lang="en-US" sz="15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.all</a:t>
            </a: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:id</a:t>
            </a: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:name</a:t>
            </a:r>
            <a:r>
              <a:rPr lang="en-US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%&gt;</a:t>
            </a:r>
            <a:endParaRPr lang="en-US" sz="15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mr-IN" sz="15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sz="150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&lt;/</a:t>
            </a:r>
            <a:r>
              <a:rPr lang="mr-IN" sz="1500" dirty="0" err="1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div</a:t>
            </a:r>
            <a:r>
              <a:rPr lang="mr-IN" sz="150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500" dirty="0">
              <a:solidFill>
                <a:srgbClr val="00A3AF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A3AF"/>
                </a:solidFill>
                <a:latin typeface="Menlo" charset="0"/>
                <a:ea typeface="Menlo" charset="0"/>
                <a:cs typeface="Menlo" charset="0"/>
              </a:rPr>
              <a:t>[…]</a:t>
            </a:r>
            <a:endParaRPr lang="en-US" sz="15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http://guides.rubyonrails.org/association_basics.html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app/views/students/</a:t>
            </a:r>
            <a:r>
              <a:rPr lang="en-US" dirty="0" err="1"/>
              <a:t>index.html.erb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[…]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50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td</a:t>
            </a: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&gt;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&lt;%=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student.name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50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td</a:t>
            </a: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&gt;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  &lt;</a:t>
            </a:r>
            <a:r>
              <a:rPr lang="en-US" sz="150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td</a:t>
            </a: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&gt;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&lt;%=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student.advisor.name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50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td</a:t>
            </a: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&gt;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50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td</a:t>
            </a: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&gt;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&lt;%=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link_to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5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Show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, student </a:t>
            </a:r>
            <a:r>
              <a:rPr lang="en-US" sz="15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50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td</a:t>
            </a: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[…]</a:t>
            </a:r>
            <a:endParaRPr lang="en-US" sz="15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app/views/students/</a:t>
            </a:r>
            <a:r>
              <a:rPr lang="en-US" dirty="0" err="1"/>
              <a:t>show.html.erb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931" y="1200151"/>
            <a:ext cx="61722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sz="135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mr-IN" sz="1350" dirty="0" err="1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mr-IN" sz="135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mr-IN" sz="135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35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350" dirty="0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strong</a:t>
            </a:r>
            <a:r>
              <a:rPr lang="en-US" sz="135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en-US" sz="1350" b="1" dirty="0">
                <a:solidFill>
                  <a:srgbClr val="802A19"/>
                </a:solidFill>
                <a:latin typeface="Menlo" charset="0"/>
                <a:ea typeface="Menlo" charset="0"/>
                <a:cs typeface="Menlo" charset="0"/>
              </a:rPr>
              <a:t>Advisor:</a:t>
            </a:r>
            <a:r>
              <a:rPr lang="en-US" sz="135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&lt;/</a:t>
            </a:r>
            <a:r>
              <a:rPr lang="en-US" sz="1350" dirty="0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strong</a:t>
            </a:r>
            <a:r>
              <a:rPr lang="en-US" sz="135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35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35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&lt;%=</a:t>
            </a:r>
            <a:r>
              <a:rPr lang="en-US" sz="135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35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sz="1350" dirty="0" err="1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sz="135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.advisor.name</a:t>
            </a:r>
            <a:r>
              <a:rPr lang="en-US" sz="135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35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%&gt;</a:t>
            </a:r>
            <a:endParaRPr lang="en-US" sz="135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mr-IN" sz="135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&lt;/</a:t>
            </a:r>
            <a:r>
              <a:rPr lang="mr-IN" sz="1350" dirty="0" err="1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mr-IN" sz="135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mr-IN" sz="135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app/views/advisors/</a:t>
            </a:r>
            <a:r>
              <a:rPr lang="en-US" dirty="0" err="1"/>
              <a:t>show.html.erb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dirty="0" err="1">
                <a:solidFill>
                  <a:srgbClr val="B7660A"/>
                </a:solidFill>
                <a:latin typeface="Menlo"/>
                <a:ea typeface="Menlo"/>
                <a:cs typeface="Menlo"/>
              </a:rPr>
              <a:t>ol</a:t>
            </a: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</a:t>
            </a:r>
            <a:r>
              <a:rPr lang="en-US" dirty="0" err="1">
                <a:solidFill>
                  <a:srgbClr val="00A3AF"/>
                </a:solidFill>
                <a:latin typeface="Menlo"/>
                <a:ea typeface="Menlo"/>
                <a:cs typeface="Menlo"/>
              </a:rPr>
              <a:t>advisor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.students.each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do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|</a:t>
            </a: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student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| </a:t>
            </a:r>
            <a:r>
              <a:rPr lang="en-US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li</a:t>
            </a: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&gt;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&lt;%=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student.name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&lt;%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end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%&gt;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dirty="0" err="1">
                <a:solidFill>
                  <a:srgbClr val="B7660A"/>
                </a:solidFill>
                <a:latin typeface="Menlo"/>
                <a:ea typeface="Menlo"/>
                <a:cs typeface="Menlo"/>
              </a:rPr>
              <a:t>ol</a:t>
            </a: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&gt;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Assignment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belongs_to</a:t>
            </a:r>
            <a:r>
              <a:rPr lang="en-US" dirty="0"/>
              <a:t> :programmer  # foreign key - </a:t>
            </a:r>
            <a:r>
              <a:rPr lang="en-US" dirty="0" err="1"/>
              <a:t>programmer_id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belongs_to</a:t>
            </a:r>
            <a:r>
              <a:rPr lang="en-US" dirty="0"/>
              <a:t> :project            # foreign key - </a:t>
            </a:r>
            <a:r>
              <a:rPr lang="en-US" dirty="0" err="1"/>
              <a:t>project_id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Programmer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has_many</a:t>
            </a:r>
            <a:r>
              <a:rPr lang="en-US" dirty="0"/>
              <a:t> :assignments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has_many</a:t>
            </a:r>
            <a:r>
              <a:rPr lang="en-US" dirty="0"/>
              <a:t> :projects, through: :assignments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Project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has_many</a:t>
            </a:r>
            <a:r>
              <a:rPr lang="en-US" dirty="0"/>
              <a:t> :assignments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has_many</a:t>
            </a:r>
            <a:r>
              <a:rPr lang="en-US" dirty="0"/>
              <a:t> :programmers, through: :assignments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ERD</a:t>
            </a:r>
          </a:p>
        </p:txBody>
      </p:sp>
      <p:pic>
        <p:nvPicPr>
          <p:cNvPr id="4" name="Content Placeholder 3" descr="Diagra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274887"/>
            <a:ext cx="3378200" cy="12446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3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model a join or junction table</a:t>
            </a:r>
          </a:p>
          <a:p>
            <a:r>
              <a:rPr lang="en-US" dirty="0"/>
              <a:t>You have to create explicitly</a:t>
            </a:r>
          </a:p>
          <a:p>
            <a:r>
              <a:rPr lang="en-US" dirty="0"/>
              <a:t>Can use either </a:t>
            </a:r>
            <a:r>
              <a:rPr lang="en-US" dirty="0" err="1"/>
              <a:t>has_and_belongs_to_many</a:t>
            </a:r>
            <a:r>
              <a:rPr lang="en-US" dirty="0"/>
              <a:t> or </a:t>
            </a:r>
            <a:r>
              <a:rPr lang="en-US" dirty="0" err="1"/>
              <a:t>has_many</a:t>
            </a:r>
            <a:r>
              <a:rPr lang="en-US" dirty="0"/>
              <a:t> though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Programmer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has_and_belongs_to_many</a:t>
            </a:r>
            <a:r>
              <a:rPr lang="en-US" dirty="0"/>
              <a:t> :projects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Project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has_and_belongs_to_many</a:t>
            </a:r>
            <a:r>
              <a:rPr lang="en-US" dirty="0"/>
              <a:t> :programmers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Generated Methods for  </a:t>
            </a:r>
            <a:r>
              <a:rPr lang="en-US" dirty="0" err="1"/>
              <a:t>habtm</a:t>
            </a:r>
            <a:r>
              <a:rPr lang="en-US" dirty="0"/>
              <a:t>, </a:t>
            </a:r>
            <a:r>
              <a:rPr lang="en-US" dirty="0" err="1"/>
              <a:t>has_many</a:t>
            </a:r>
            <a:r>
              <a:rPr lang="en-US" dirty="0"/>
              <a:t>, :through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others</a:t>
            </a:r>
            <a:r>
              <a:rPr lang="en-US" dirty="0"/>
              <a:t>                            </a:t>
            </a:r>
          </a:p>
          <a:p>
            <a:r>
              <a:rPr lang="en-US" i="1" dirty="0"/>
              <a:t>others</a:t>
            </a:r>
            <a:r>
              <a:rPr lang="en-US" dirty="0"/>
              <a:t>=(</a:t>
            </a:r>
            <a:r>
              <a:rPr lang="en-US" i="1" dirty="0" err="1"/>
              <a:t>other</a:t>
            </a:r>
            <a:r>
              <a:rPr lang="en-US" dirty="0" err="1"/>
              <a:t>,</a:t>
            </a:r>
            <a:r>
              <a:rPr lang="en-US" i="1" dirty="0" err="1"/>
              <a:t>other</a:t>
            </a:r>
            <a:r>
              <a:rPr lang="en-US" dirty="0"/>
              <a:t>,...)          </a:t>
            </a:r>
          </a:p>
          <a:p>
            <a:r>
              <a:rPr lang="en-US" i="1" dirty="0" err="1"/>
              <a:t>other_ids</a:t>
            </a:r>
            <a:r>
              <a:rPr lang="en-US" i="1" dirty="0"/>
              <a:t>                         </a:t>
            </a:r>
          </a:p>
          <a:p>
            <a:r>
              <a:rPr lang="en-US" i="1" dirty="0" err="1"/>
              <a:t>other_ids</a:t>
            </a:r>
            <a:r>
              <a:rPr lang="en-US" dirty="0"/>
              <a:t>=(</a:t>
            </a:r>
            <a:r>
              <a:rPr lang="en-US" dirty="0" err="1"/>
              <a:t>id,id</a:t>
            </a:r>
            <a:r>
              <a:rPr lang="en-US" dirty="0"/>
              <a:t>,...)             </a:t>
            </a:r>
          </a:p>
          <a:p>
            <a:r>
              <a:rPr lang="en-US" i="1" dirty="0"/>
              <a:t>others</a:t>
            </a:r>
            <a:r>
              <a:rPr lang="en-US" dirty="0"/>
              <a:t>&lt;&lt;       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.push</a:t>
            </a:r>
            <a:r>
              <a:rPr lang="en-US" dirty="0"/>
              <a:t>    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.concat</a:t>
            </a:r>
            <a:r>
              <a:rPr lang="en-US" dirty="0"/>
              <a:t>       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err="1"/>
              <a:t>others</a:t>
            </a:r>
            <a:r>
              <a:rPr lang="en-US" dirty="0" err="1"/>
              <a:t>.build</a:t>
            </a:r>
            <a:r>
              <a:rPr lang="en-US" dirty="0"/>
              <a:t>(attributes={})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.create</a:t>
            </a:r>
            <a:r>
              <a:rPr lang="en-US" dirty="0"/>
              <a:t>(attributes={})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.create</a:t>
            </a:r>
            <a:r>
              <a:rPr lang="en-US" dirty="0"/>
              <a:t>!(attributes={})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.size</a:t>
            </a:r>
            <a:r>
              <a:rPr lang="en-US" dirty="0"/>
              <a:t>    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.length</a:t>
            </a:r>
            <a:r>
              <a:rPr lang="en-US" dirty="0"/>
              <a:t>  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.count</a:t>
            </a:r>
            <a:r>
              <a:rPr lang="en-US" dirty="0"/>
              <a:t>   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.sum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Generated Methods for  </a:t>
            </a:r>
            <a:r>
              <a:rPr lang="en-US" dirty="0" err="1"/>
              <a:t>habtm</a:t>
            </a:r>
            <a:r>
              <a:rPr lang="en-US" dirty="0"/>
              <a:t>, </a:t>
            </a:r>
            <a:r>
              <a:rPr lang="en-US" dirty="0" err="1"/>
              <a:t>has_many</a:t>
            </a:r>
            <a:r>
              <a:rPr lang="en-US" dirty="0"/>
              <a:t>, :through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/>
              <a:t>others</a:t>
            </a:r>
            <a:r>
              <a:rPr lang="en-US" dirty="0" err="1"/>
              <a:t>.empty</a:t>
            </a:r>
            <a:r>
              <a:rPr lang="en-US" dirty="0"/>
              <a:t>?  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.clear</a:t>
            </a:r>
            <a:r>
              <a:rPr lang="en-US" dirty="0"/>
              <a:t>   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.delete</a:t>
            </a:r>
            <a:r>
              <a:rPr lang="en-US" dirty="0"/>
              <a:t>(</a:t>
            </a:r>
            <a:r>
              <a:rPr lang="en-US" dirty="0" err="1"/>
              <a:t>other,other</a:t>
            </a:r>
            <a:r>
              <a:rPr lang="en-US" dirty="0"/>
              <a:t>,...)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.delete_all</a:t>
            </a:r>
            <a:r>
              <a:rPr lang="en-US" dirty="0"/>
              <a:t>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.destroy</a:t>
            </a:r>
            <a:r>
              <a:rPr lang="en-US" dirty="0"/>
              <a:t>(</a:t>
            </a:r>
            <a:r>
              <a:rPr lang="en-US" dirty="0" err="1"/>
              <a:t>other,other</a:t>
            </a:r>
            <a:r>
              <a:rPr lang="en-US" dirty="0"/>
              <a:t>,...)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.destroy_all</a:t>
            </a:r>
            <a:r>
              <a:rPr lang="en-US" dirty="0"/>
              <a:t>  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/>
              <a:t>others</a:t>
            </a:r>
            <a:r>
              <a:rPr lang="en-US" dirty="0" err="1"/>
              <a:t>.find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.exists</a:t>
            </a:r>
            <a:r>
              <a:rPr lang="en-US" dirty="0"/>
              <a:t>? 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.distinct</a:t>
            </a:r>
            <a:r>
              <a:rPr lang="en-US" dirty="0"/>
              <a:t>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.uniq</a:t>
            </a:r>
            <a:r>
              <a:rPr lang="en-US" dirty="0"/>
              <a:t>                       </a:t>
            </a:r>
          </a:p>
          <a:p>
            <a:r>
              <a:rPr lang="en-US" i="1" dirty="0" err="1"/>
              <a:t>others</a:t>
            </a:r>
            <a:r>
              <a:rPr lang="en-US" dirty="0" err="1"/>
              <a:t>.reset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Table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still have to create table</a:t>
            </a:r>
          </a:p>
          <a:p>
            <a:r>
              <a:rPr lang="en-US" dirty="0"/>
              <a:t>Name </a:t>
            </a:r>
            <a:r>
              <a:rPr lang="en-US" i="1" dirty="0"/>
              <a:t>must</a:t>
            </a:r>
            <a:r>
              <a:rPr lang="en-US" dirty="0"/>
              <a:t> be named </a:t>
            </a:r>
            <a:r>
              <a:rPr lang="en-US" dirty="0" err="1"/>
              <a:t>programmers_projects</a:t>
            </a:r>
            <a:endParaRPr lang="en-US" dirty="0"/>
          </a:p>
          <a:p>
            <a:pPr lvl="1"/>
            <a:r>
              <a:rPr lang="en-US" dirty="0"/>
              <a:t>Lexical (alphabetic) order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$ rails generate model </a:t>
            </a:r>
            <a:r>
              <a:rPr lang="en-US" dirty="0" err="1">
                <a:solidFill>
                  <a:srgbClr val="C0504D"/>
                </a:solidFill>
              </a:rPr>
              <a:t>ProgrammersProjects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programmer:references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project:references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</a:t>
            </a:r>
            <a:r>
              <a:rPr lang="en-US" dirty="0" err="1"/>
              <a:t>ApplicationRecord</a:t>
            </a:r>
            <a:r>
              <a:rPr lang="en-US" dirty="0"/>
              <a:t> to create persistence</a:t>
            </a:r>
          </a:p>
          <a:p>
            <a:pPr lvl="1"/>
            <a:r>
              <a:rPr lang="en-US" dirty="0"/>
              <a:t>That subclasses </a:t>
            </a:r>
            <a:r>
              <a:rPr lang="en-US" dirty="0" err="1"/>
              <a:t>ActiveRecord</a:t>
            </a:r>
            <a:r>
              <a:rPr lang="en-US" dirty="0"/>
              <a:t>::Base </a:t>
            </a:r>
          </a:p>
          <a:p>
            <a:r>
              <a:rPr lang="en-US" dirty="0"/>
              <a:t>Rails creates Ruby migration files in </a:t>
            </a:r>
            <a:r>
              <a:rPr lang="en-US" dirty="0" err="1"/>
              <a:t>db</a:t>
            </a:r>
            <a:r>
              <a:rPr lang="en-US" dirty="0"/>
              <a:t>/migrate</a:t>
            </a:r>
          </a:p>
          <a:p>
            <a:r>
              <a:rPr lang="en-US" dirty="0"/>
              <a:t>rails </a:t>
            </a:r>
            <a:r>
              <a:rPr lang="en-US" dirty="0" err="1"/>
              <a:t>db:migrate</a:t>
            </a:r>
            <a:r>
              <a:rPr lang="en-US" dirty="0"/>
              <a:t> does the database migration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models and a join table</a:t>
            </a:r>
          </a:p>
          <a:p>
            <a:r>
              <a:rPr lang="en-US" dirty="0"/>
              <a:t>Update two models with HABTM</a:t>
            </a:r>
          </a:p>
          <a:p>
            <a:r>
              <a:rPr lang="en-US" dirty="0"/>
              <a:t>Use select options similarly as before</a:t>
            </a:r>
          </a:p>
          <a:p>
            <a:r>
              <a:rPr lang="en-US" dirty="0"/>
              <a:t>Iterate in show view using foreign key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foreign key to permit in controller</a:t>
            </a:r>
          </a:p>
          <a:p>
            <a:r>
              <a:rPr lang="en-US" dirty="0"/>
              <a:t>That's it</a:t>
            </a:r>
          </a:p>
          <a:p>
            <a:pPr lvl="1"/>
            <a:r>
              <a:rPr lang="en-US" dirty="0"/>
              <a:t>Conventions take care of all the insertions into the join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$ rails new </a:t>
            </a:r>
            <a:r>
              <a:rPr lang="en-US" dirty="0" err="1">
                <a:solidFill>
                  <a:srgbClr val="C0504D"/>
                </a:solidFill>
              </a:rPr>
              <a:t>bookslibraries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$ cd </a:t>
            </a:r>
            <a:r>
              <a:rPr lang="en-US" dirty="0" err="1">
                <a:solidFill>
                  <a:srgbClr val="C0504D"/>
                </a:solidFill>
              </a:rPr>
              <a:t>bookslibraries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$ rails generate scaffold Book </a:t>
            </a:r>
            <a:r>
              <a:rPr lang="en-US" dirty="0" err="1">
                <a:solidFill>
                  <a:srgbClr val="C0504D"/>
                </a:solidFill>
              </a:rPr>
              <a:t>name:string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$ rails generate scaffold Library </a:t>
            </a:r>
            <a:r>
              <a:rPr lang="en-US" dirty="0" err="1">
                <a:solidFill>
                  <a:srgbClr val="C0504D"/>
                </a:solidFill>
              </a:rPr>
              <a:t>name:string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$ rails generate model </a:t>
            </a:r>
            <a:r>
              <a:rPr lang="en-US" dirty="0" err="1">
                <a:solidFill>
                  <a:srgbClr val="C0504D"/>
                </a:solidFill>
              </a:rPr>
              <a:t>BooksLibraries</a:t>
            </a:r>
            <a:r>
              <a:rPr lang="en-US" dirty="0">
                <a:solidFill>
                  <a:srgbClr val="C0504D"/>
                </a:solidFill>
              </a:rPr>
              <a:t> 	</a:t>
            </a:r>
            <a:r>
              <a:rPr lang="en-US" dirty="0" err="1">
                <a:solidFill>
                  <a:srgbClr val="C0504D"/>
                </a:solidFill>
              </a:rPr>
              <a:t>book:references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library:references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$ </a:t>
            </a:r>
            <a:r>
              <a:rPr lang="en-US" dirty="0" err="1">
                <a:solidFill>
                  <a:srgbClr val="C0504D"/>
                </a:solidFill>
              </a:rPr>
              <a:t>railsdb:migrate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app/controllers/</a:t>
            </a:r>
            <a:r>
              <a:rPr lang="en-US" dirty="0" err="1"/>
              <a:t>books_controller.rb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25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--- a/app/controllers/</a:t>
            </a:r>
            <a:r>
              <a:rPr lang="en-US" sz="825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books_controller.rb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+++ b/app/controllers/</a:t>
            </a:r>
            <a:r>
              <a:rPr lang="en-US" sz="825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books_controller.rb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-15,10 +15,12 @@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class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BooksController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ApplicationController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# GET /books/new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new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@book =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Book.new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@libraries = </a:t>
            </a:r>
            <a:r>
              <a:rPr lang="en-US" sz="825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Library.all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end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# GET /books/1/edit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edit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@libraries = </a:t>
            </a:r>
            <a:r>
              <a:rPr lang="en-US" sz="825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Library.all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end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# POST /books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-69,6 +71,6 @@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class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BooksController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ApplicationController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# Never trust parameters from the scary internet, only allow the white list through.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book_params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-      </a:t>
            </a:r>
            <a:r>
              <a:rPr lang="en-US" sz="825" dirty="0" err="1">
                <a:solidFill>
                  <a:srgbClr val="B12412"/>
                </a:solidFill>
                <a:latin typeface="Menlo"/>
                <a:ea typeface="Menlo"/>
                <a:cs typeface="Menlo"/>
              </a:rPr>
              <a:t>params.require</a:t>
            </a:r>
            <a:r>
              <a:rPr lang="en-US" sz="825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(:book).permit(:name)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  </a:t>
            </a:r>
            <a:r>
              <a:rPr lang="en-US" sz="825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params.require</a:t>
            </a: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(:book).permit(:name, :</a:t>
            </a:r>
            <a:r>
              <a:rPr lang="en-US" sz="825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library_ids</a:t>
            </a: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=&gt; [])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end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end</a:t>
            </a:r>
            <a:endParaRPr lang="en-US" sz="82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app/controllers/</a:t>
            </a:r>
            <a:r>
              <a:rPr lang="en-US" dirty="0" err="1"/>
              <a:t>libraries_controller.rb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25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--- a/app/controllers/</a:t>
            </a:r>
            <a:r>
              <a:rPr lang="en-US" sz="825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libraries_controller.rb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+++ b/app/controllers/</a:t>
            </a:r>
            <a:r>
              <a:rPr lang="en-US" sz="825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libraries_controller.rb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-15,10 +15,12 @@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class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LibrariesController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ApplicationController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# GET /libraries/new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new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@library =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Library.new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@books = </a:t>
            </a:r>
            <a:r>
              <a:rPr lang="en-US" sz="825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Book.all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end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# GET /libraries/1/edit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edit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@books = </a:t>
            </a:r>
            <a:r>
              <a:rPr lang="en-US" sz="825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Book.all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end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# POST /libraries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-69,6 +71,6 @@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class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LibrariesController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ApplicationController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# Never trust parameters from the scary internet, only allow the white list through.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825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library_params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-      </a:t>
            </a:r>
            <a:r>
              <a:rPr lang="en-US" sz="825" dirty="0" err="1">
                <a:solidFill>
                  <a:srgbClr val="B12412"/>
                </a:solidFill>
                <a:latin typeface="Menlo"/>
                <a:ea typeface="Menlo"/>
                <a:cs typeface="Menlo"/>
              </a:rPr>
              <a:t>params.require</a:t>
            </a:r>
            <a:r>
              <a:rPr lang="en-US" sz="825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(:library).permit(:name)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  </a:t>
            </a:r>
            <a:r>
              <a:rPr lang="en-US" sz="825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params.require</a:t>
            </a: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(:library).permit(:name, :</a:t>
            </a:r>
            <a:r>
              <a:rPr lang="en-US" sz="825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book_ids</a:t>
            </a:r>
            <a:r>
              <a:rPr lang="en-US" sz="825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=&gt; [])</a:t>
            </a:r>
            <a:endParaRPr lang="en-US" sz="825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end</a:t>
            </a:r>
          </a:p>
          <a:p>
            <a:pPr marL="0" indent="0">
              <a:buNone/>
            </a:pPr>
            <a:r>
              <a:rPr lang="en-US" sz="825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end</a:t>
            </a:r>
            <a:endParaRPr lang="en-US" sz="82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app/models/</a:t>
            </a:r>
            <a:r>
              <a:rPr lang="en-US" dirty="0" err="1"/>
              <a:t>book.rb</a:t>
            </a:r>
            <a:r>
              <a:rPr lang="en-US" dirty="0"/>
              <a:t> and app/models/</a:t>
            </a:r>
            <a:r>
              <a:rPr lang="en-US" dirty="0" err="1"/>
              <a:t>library.rb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--- a/app/models/</a:t>
            </a:r>
            <a:r>
              <a:rPr lang="en-US" sz="1500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book.rb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+++ b/app/models/</a:t>
            </a:r>
            <a:r>
              <a:rPr lang="en-US" sz="1500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book.rb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-1,2 +1,3 @@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class Book &lt; 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ActiveRecord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::Base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</a:t>
            </a:r>
            <a:r>
              <a:rPr lang="en-US" sz="150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has_and_belongs_to_many</a:t>
            </a:r>
            <a:r>
              <a:rPr lang="en-US" sz="1500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:libraries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end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--- a/app/models/</a:t>
            </a:r>
            <a:r>
              <a:rPr lang="en-US" sz="1500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library.rb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+++ b/app/models/</a:t>
            </a:r>
            <a:r>
              <a:rPr lang="en-US" sz="1500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library.rb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-1,2 +1,3 @@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class Library &lt; </a:t>
            </a:r>
            <a:r>
              <a:rPr lang="en-US" sz="15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ActiveRecord</a:t>
            </a: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::Base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</a:t>
            </a:r>
            <a:r>
              <a:rPr lang="en-US" sz="150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has_and_belongs_to_many</a:t>
            </a:r>
            <a:r>
              <a:rPr lang="en-US" sz="1500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:books</a:t>
            </a:r>
            <a:endParaRPr lang="en-US" sz="15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app/views/books/_</a:t>
            </a:r>
            <a:r>
              <a:rPr lang="en-US" dirty="0" err="1"/>
              <a:t>form.html.erb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--- a/app/views/books/_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form.html.erb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+++ b/app/views/books/_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form.html.erb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-15,6 +15,11 @@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f.label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:name %&gt;&lt;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br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f.text_field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:name %&gt;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&lt;div class="field"&gt;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&lt;%= 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f.label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: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library_id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%&gt;&lt;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br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&lt;%= 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f.collection_check_boxes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(: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library_ids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, @libraries, :id, :name) %&gt;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&lt;/div&gt;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&lt;div class="actions"&gt;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f.submit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%&gt;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&lt;/div&gt;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app/views/books/</a:t>
            </a:r>
            <a:r>
              <a:rPr lang="en-US" dirty="0" err="1"/>
              <a:t>show.html.erb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--- a/app/views/books/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show.html.erb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+++ b/app/views/books/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show.html.erb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-5,5 +5,11 @@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&lt;%= @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book.name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%&gt;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+&lt;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ul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&lt;% @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book.libraries.each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do |library| %&gt;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&lt;li&gt;&lt;%= 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library.name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%&gt;&lt;/li&gt;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&lt;% end %&gt;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+&lt;/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ul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link_to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'Edit',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edit_book_path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(@book) %&gt; |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link_to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'Back',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books_path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%&gt;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app/views/libraries/_</a:t>
            </a:r>
            <a:r>
              <a:rPr lang="en-US" dirty="0" err="1"/>
              <a:t>form.html.erb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--- a/app/views/libraries/_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form.html.erb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+++ b/app/views/libraries/_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form.html.erb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-15,6 +15,11 @@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f.label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:name %&gt;&lt;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br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f.text_field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:name %&gt;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&lt;div class="field"&gt;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&lt;%= 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f.label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: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library_id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%&gt;&lt;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br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&lt;%= 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f.collection_check_boxes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(: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book_ids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, @books, :id, :name) %&gt;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&lt;/div&gt;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&lt;div class="actions"&gt;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f.submit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%&gt;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&lt;/div&gt;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app/views/libraries/</a:t>
            </a:r>
            <a:r>
              <a:rPr lang="en-US" dirty="0" err="1"/>
              <a:t>show.html.erb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--- a/app/views/libraries/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show.html.erb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+++ b/app/views/libraries/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show.html.erb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@@ -4,6 +4,11 @@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&lt;strong&gt;Name:&lt;/strong&gt;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&lt;%= @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library.name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%&gt;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+&lt;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ul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&lt;% @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library.books.each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do |book| %&gt;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  &lt;li&gt;&lt;%= 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book.name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 %&gt;&lt;/li&gt;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  &lt;% end %&gt;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+&lt;/</a:t>
            </a:r>
            <a:r>
              <a:rPr lang="en-US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ul</a:t>
            </a:r>
            <a:r>
              <a:rPr lang="en-US" dirty="0">
                <a:solidFill>
                  <a:srgbClr val="00A500"/>
                </a:solidFill>
                <a:latin typeface="Menlo"/>
                <a:ea typeface="Menlo"/>
                <a:cs typeface="Menlo"/>
              </a:rPr>
              <a:t>&gt;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link_to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'Edit',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edit_library_path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(@library) %&gt; |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&lt;%=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link_to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'Back',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libraries_path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%&gt;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--tasks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db:create</a:t>
            </a:r>
            <a:r>
              <a:rPr lang="en-US" dirty="0"/>
              <a:t>                          # Creates the database from DATABA...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db:drop</a:t>
            </a:r>
            <a:r>
              <a:rPr lang="en-US" dirty="0"/>
              <a:t>                            # Drops the database from DATABASE...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db:environment:set</a:t>
            </a:r>
            <a:r>
              <a:rPr lang="en-US" dirty="0"/>
              <a:t>                 # Set the environment value for </a:t>
            </a:r>
            <a:r>
              <a:rPr lang="en-US" dirty="0" err="1"/>
              <a:t>th.</a:t>
            </a: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db:fixtures:load</a:t>
            </a:r>
            <a:r>
              <a:rPr lang="en-US" dirty="0"/>
              <a:t>                   # Loads fixtures into the current 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db:migrate</a:t>
            </a:r>
            <a:r>
              <a:rPr lang="en-US" dirty="0"/>
              <a:t>                         # Migrate the database (options: V...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db:migrate:status</a:t>
            </a:r>
            <a:r>
              <a:rPr lang="en-US" dirty="0"/>
              <a:t>                  # Display status of migrations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db:rollback</a:t>
            </a:r>
            <a:r>
              <a:rPr lang="en-US" dirty="0"/>
              <a:t>                        # Rolls the schema back to the pre...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db:schema:cache:clear</a:t>
            </a:r>
            <a:r>
              <a:rPr lang="en-US" dirty="0"/>
              <a:t>              # Clears a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schema_cache.yml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db:schema:cache:dump</a:t>
            </a:r>
            <a:r>
              <a:rPr lang="en-US" dirty="0"/>
              <a:t>               # Creates a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schema_cache.yml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db:schema:dump</a:t>
            </a:r>
            <a:r>
              <a:rPr lang="en-US" dirty="0"/>
              <a:t>                     # Creates a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schema.rb</a:t>
            </a:r>
            <a:r>
              <a:rPr lang="en-US" dirty="0"/>
              <a:t> file that...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db:schema:load</a:t>
            </a:r>
            <a:r>
              <a:rPr lang="en-US" dirty="0"/>
              <a:t>                     # Loads a </a:t>
            </a:r>
            <a:r>
              <a:rPr lang="en-US" dirty="0" err="1"/>
              <a:t>schema.rb</a:t>
            </a:r>
            <a:r>
              <a:rPr lang="en-US" dirty="0"/>
              <a:t> file into the 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db:seed</a:t>
            </a:r>
            <a:r>
              <a:rPr lang="en-US" dirty="0"/>
              <a:t>                            # Loads the seed data from </a:t>
            </a:r>
            <a:r>
              <a:rPr lang="en-US" dirty="0" err="1"/>
              <a:t>db</a:t>
            </a:r>
            <a:r>
              <a:rPr lang="en-US" dirty="0"/>
              <a:t>/seed...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db:setup</a:t>
            </a:r>
            <a:r>
              <a:rPr lang="en-US" dirty="0"/>
              <a:t>                           # Creates the database, loads the 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db:structure:dump</a:t>
            </a:r>
            <a:r>
              <a:rPr lang="en-US" dirty="0"/>
              <a:t>                  # Dumps the database structure to 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db:structure:load</a:t>
            </a:r>
            <a:r>
              <a:rPr lang="en-US" dirty="0"/>
              <a:t>                  # Recreates the databases from the...</a:t>
            </a:r>
          </a:p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db:version</a:t>
            </a:r>
            <a:r>
              <a:rPr lang="en-US" dirty="0"/>
              <a:t>                         # Retrieves the current schema ver...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.find(id)</a:t>
            </a:r>
          </a:p>
          <a:p>
            <a:pPr lvl="1"/>
            <a:r>
              <a:rPr lang="en-US" dirty="0"/>
              <a:t>.find(</a:t>
            </a:r>
            <a:r>
              <a:rPr lang="en-US" dirty="0" err="1"/>
              <a:t>id,id</a:t>
            </a:r>
            <a:r>
              <a:rPr lang="en-US" dirty="0"/>
              <a:t>,…)</a:t>
            </a:r>
          </a:p>
          <a:p>
            <a:r>
              <a:rPr lang="en-US" dirty="0"/>
              <a:t>Dynamic finder</a:t>
            </a:r>
          </a:p>
          <a:p>
            <a:pPr lvl="1"/>
            <a:r>
              <a:rPr lang="en-US" dirty="0" err="1"/>
              <a:t>Student.find_by_name</a:t>
            </a:r>
            <a:r>
              <a:rPr lang="en-US" dirty="0"/>
              <a:t> (“Steve Beaty”)</a:t>
            </a:r>
          </a:p>
          <a:p>
            <a:pPr lvl="1"/>
            <a:r>
              <a:rPr lang="en-US" dirty="0" err="1"/>
              <a:t>Student.find_last_by_name</a:t>
            </a:r>
            <a:r>
              <a:rPr lang="en-US" dirty="0"/>
              <a:t> (“Steve Beaty”)</a:t>
            </a:r>
          </a:p>
          <a:p>
            <a:pPr lvl="1"/>
            <a:r>
              <a:rPr lang="en-US" dirty="0" err="1"/>
              <a:t>Student.find_all_by_name</a:t>
            </a:r>
            <a:r>
              <a:rPr lang="en-US" dirty="0"/>
              <a:t> (“Steve Beaty”)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err="1"/>
              <a:t>Student.find_by_name_and_email</a:t>
            </a:r>
            <a:r>
              <a:rPr lang="en-US" sz="1500" dirty="0"/>
              <a:t>(“Steve Beaty”, “</a:t>
            </a:r>
            <a:r>
              <a:rPr lang="en-US" sz="1500" dirty="0" err="1"/>
              <a:t>steven.beaty@du.edu</a:t>
            </a:r>
            <a:r>
              <a:rPr lang="en-US" sz="1500" dirty="0"/>
              <a:t>”)</a:t>
            </a:r>
          </a:p>
          <a:p>
            <a:r>
              <a:rPr lang="en-US" sz="1500" dirty="0" err="1"/>
              <a:t>Student.find_by_name</a:t>
            </a:r>
            <a:r>
              <a:rPr lang="en-US" sz="1500" dirty="0"/>
              <a:t>!(“Steve Beaty”)</a:t>
            </a:r>
          </a:p>
          <a:p>
            <a:pPr lvl="1"/>
            <a:r>
              <a:rPr lang="en-US" sz="1275" dirty="0"/>
              <a:t>Raises exception if not found</a:t>
            </a:r>
          </a:p>
          <a:p>
            <a:pPr lvl="1"/>
            <a:r>
              <a:rPr lang="en-US" sz="1275" dirty="0"/>
              <a:t>Instead of returning nil</a:t>
            </a:r>
          </a:p>
          <a:p>
            <a:r>
              <a:rPr lang="en-US" sz="1500" dirty="0" err="1"/>
              <a:t>find_or_initialize_by</a:t>
            </a:r>
            <a:r>
              <a:rPr lang="en-US" sz="1500" dirty="0"/>
              <a:t>_()</a:t>
            </a:r>
            <a:r>
              <a:rPr lang="en-US" sz="1500" dirty="0" err="1"/>
              <a:t>find_or_create_by</a:t>
            </a:r>
            <a:r>
              <a:rPr lang="en-US" sz="1500" dirty="0"/>
              <a:t>_()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Students.where</a:t>
            </a:r>
            <a:r>
              <a:rPr lang="en-US" dirty="0"/>
              <a:t>([“name = ? and major = ‘</a:t>
            </a:r>
            <a:r>
              <a:rPr lang="en-US" dirty="0" err="1"/>
              <a:t>cs</a:t>
            </a:r>
            <a:r>
              <a:rPr lang="en-US" dirty="0"/>
              <a:t>’”, name])</a:t>
            </a:r>
          </a:p>
          <a:p>
            <a:pPr lvl="1"/>
            <a:r>
              <a:rPr lang="en-US" dirty="0"/>
              <a:t>Cleans up SQL to avoid injections</a:t>
            </a:r>
          </a:p>
          <a:p>
            <a:r>
              <a:rPr lang="en-US" dirty="0"/>
              <a:t>Where takes a hash</a:t>
            </a:r>
          </a:p>
          <a:p>
            <a:pPr lvl="1"/>
            <a:r>
              <a:rPr lang="en-US" dirty="0" err="1"/>
              <a:t>Student.where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[:order])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Like,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Student.where</a:t>
            </a:r>
            <a:r>
              <a:rPr lang="en-US" dirty="0"/>
              <a:t>(“name like ?”, “Steve%”)</a:t>
            </a:r>
          </a:p>
          <a:p>
            <a:r>
              <a:rPr lang="en-US" dirty="0" err="1"/>
              <a:t>Student.where</a:t>
            </a:r>
            <a:r>
              <a:rPr lang="en-US" dirty="0"/>
              <a:t>(name: ‘Steve’).order(“GPA”)</a:t>
            </a:r>
          </a:p>
          <a:p>
            <a:r>
              <a:rPr lang="en-US" dirty="0" err="1"/>
              <a:t>Student.where</a:t>
            </a:r>
            <a:r>
              <a:rPr lang="en-US" dirty="0"/>
              <a:t>(name: ‘Steve’).limit(10)</a:t>
            </a:r>
          </a:p>
          <a:p>
            <a:r>
              <a:rPr lang="en-US" dirty="0" err="1"/>
              <a:t>Student.where</a:t>
            </a:r>
            <a:r>
              <a:rPr lang="en-US" dirty="0"/>
              <a:t>(name: ‘Steve’).select(“name, GPA”)</a:t>
            </a:r>
          </a:p>
          <a:p>
            <a:r>
              <a:rPr lang="en-US" dirty="0"/>
              <a:t>Can also specify joins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Student.average</a:t>
            </a:r>
            <a:r>
              <a:rPr lang="en-US" dirty="0"/>
              <a:t>(:GPA)</a:t>
            </a:r>
          </a:p>
          <a:p>
            <a:pPr lvl="1"/>
            <a:r>
              <a:rPr lang="en-US" dirty="0"/>
              <a:t>.maximum, .minimum, .sum, .count</a:t>
            </a:r>
          </a:p>
          <a:p>
            <a:r>
              <a:rPr lang="en-US" dirty="0" err="1"/>
              <a:t>Student.group</a:t>
            </a:r>
            <a:r>
              <a:rPr lang="en-US" dirty="0"/>
              <a:t>(:state).average(:GPA)</a:t>
            </a:r>
          </a:p>
          <a:p>
            <a:pPr lvl="1"/>
            <a:r>
              <a:rPr lang="en-US" dirty="0"/>
              <a:t>Average GPA per 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scope of “</a:t>
            </a:r>
            <a:r>
              <a:rPr lang="en-US" dirty="0" err="1"/>
              <a:t>where”s</a:t>
            </a:r>
            <a:r>
              <a:rPr lang="en-US" dirty="0"/>
              <a:t> to operate on</a:t>
            </a:r>
          </a:p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  scope :</a:t>
            </a:r>
            <a:r>
              <a:rPr lang="en-US" dirty="0" err="1"/>
              <a:t>deans_list</a:t>
            </a:r>
            <a:r>
              <a:rPr lang="en-US" dirty="0"/>
              <a:t>, lambda {|</a:t>
            </a:r>
            <a:r>
              <a:rPr lang="en-US" dirty="0" err="1"/>
              <a:t>gpa</a:t>
            </a:r>
            <a:r>
              <a:rPr lang="en-US" dirty="0"/>
              <a:t>| where(‘GPA &gt; 3.5’, </a:t>
            </a:r>
            <a:r>
              <a:rPr lang="en-US" dirty="0" err="1"/>
              <a:t>gpa</a:t>
            </a:r>
            <a:r>
              <a:rPr lang="en-US" dirty="0"/>
              <a:t>)}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.save returns true if record saved, nil otherwise</a:t>
            </a:r>
          </a:p>
          <a:p>
            <a:r>
              <a:rPr lang="en-US" dirty="0"/>
              <a:t>.save! raises exception if not saved</a:t>
            </a:r>
          </a:p>
          <a:p>
            <a:r>
              <a:rPr lang="en-US" dirty="0"/>
              <a:t>.create always return </a:t>
            </a:r>
            <a:r>
              <a:rPr lang="en-US" dirty="0" err="1"/>
              <a:t>ActiveRecord</a:t>
            </a:r>
            <a:r>
              <a:rPr lang="en-US" dirty="0"/>
              <a:t> object, saved or not</a:t>
            </a:r>
          </a:p>
          <a:p>
            <a:r>
              <a:rPr lang="en-US" dirty="0"/>
              <a:t>.create! raises exception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.delete</a:t>
            </a:r>
          </a:p>
          <a:p>
            <a:r>
              <a:rPr lang="en-US" dirty="0"/>
              <a:t>.destroy</a:t>
            </a:r>
          </a:p>
          <a:p>
            <a:pPr lvl="1"/>
            <a:r>
              <a:rPr lang="en-US" dirty="0"/>
              <a:t>Does a delete and then freezes object</a:t>
            </a:r>
          </a:p>
          <a:p>
            <a:pPr lvl="1"/>
            <a:r>
              <a:rPr lang="en-US" dirty="0"/>
              <a:t>Use destroy in most cases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can inject code at various stages of save and destroy (but not delete)</a:t>
            </a:r>
          </a:p>
          <a:p>
            <a:r>
              <a:rPr lang="en-US" dirty="0"/>
              <a:t>Can help keep model data clean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and after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Save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Destroy</a:t>
            </a:r>
          </a:p>
          <a:p>
            <a:r>
              <a:rPr lang="en-US" dirty="0"/>
              <a:t>Also </a:t>
            </a:r>
            <a:r>
              <a:rPr lang="en-US" dirty="0" err="1"/>
              <a:t>after_find</a:t>
            </a:r>
            <a:r>
              <a:rPr lang="en-US" dirty="0"/>
              <a:t> and </a:t>
            </a:r>
            <a:r>
              <a:rPr lang="en-US" dirty="0" err="1"/>
              <a:t>after_initialize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$ sqlite3 -line development.sqlite3 .dump</a:t>
            </a:r>
          </a:p>
          <a:p>
            <a:pPr marL="0" indent="0">
              <a:buNone/>
            </a:pPr>
            <a:r>
              <a:rPr lang="en-US" dirty="0"/>
              <a:t>PRAGMA </a:t>
            </a:r>
            <a:r>
              <a:rPr lang="en-US" dirty="0" err="1"/>
              <a:t>foreign_keys</a:t>
            </a:r>
            <a:r>
              <a:rPr lang="en-US" dirty="0"/>
              <a:t>=OFF;</a:t>
            </a:r>
          </a:p>
          <a:p>
            <a:pPr marL="0" indent="0">
              <a:buNone/>
            </a:pPr>
            <a:r>
              <a:rPr lang="en-US" dirty="0"/>
              <a:t>BEGIN TRANSACTION;</a:t>
            </a:r>
          </a:p>
          <a:p>
            <a:pPr marL="0" indent="0">
              <a:buNone/>
            </a:pPr>
            <a:r>
              <a:rPr lang="en-US" dirty="0"/>
              <a:t>CREATE TABLE "</a:t>
            </a:r>
            <a:r>
              <a:rPr lang="en-US" dirty="0" err="1"/>
              <a:t>schema_migrations</a:t>
            </a:r>
            <a:r>
              <a:rPr lang="en-US" dirty="0"/>
              <a:t>" ("version" </a:t>
            </a:r>
            <a:r>
              <a:rPr lang="en-US" dirty="0" err="1"/>
              <a:t>varchar</a:t>
            </a:r>
            <a:r>
              <a:rPr lang="en-US" dirty="0"/>
              <a:t>(255) NOT NULL);</a:t>
            </a:r>
          </a:p>
          <a:p>
            <a:pPr marL="0" indent="0">
              <a:buNone/>
            </a:pPr>
            <a:r>
              <a:rPr lang="en-US" dirty="0"/>
              <a:t>INSERT INTO "</a:t>
            </a:r>
            <a:r>
              <a:rPr lang="en-US" dirty="0" err="1"/>
              <a:t>schema_migrations</a:t>
            </a:r>
            <a:r>
              <a:rPr lang="en-US" dirty="0"/>
              <a:t>" VALUES('20130924152102');</a:t>
            </a:r>
          </a:p>
          <a:p>
            <a:pPr marL="0" indent="0">
              <a:buNone/>
            </a:pPr>
            <a:r>
              <a:rPr lang="en-US" dirty="0"/>
              <a:t>CREATE TABLE "students" ("id" INTEGER PRIMARY KEY AUTOINCREMENT NOT NULL, "name" </a:t>
            </a:r>
            <a:r>
              <a:rPr lang="en-US" dirty="0" err="1"/>
              <a:t>varchar</a:t>
            </a:r>
            <a:r>
              <a:rPr lang="en-US" dirty="0"/>
              <a:t>(255), "</a:t>
            </a:r>
            <a:r>
              <a:rPr lang="en-US" dirty="0" err="1"/>
              <a:t>created_at</a:t>
            </a:r>
            <a:r>
              <a:rPr lang="en-US" dirty="0"/>
              <a:t>" </a:t>
            </a:r>
            <a:r>
              <a:rPr lang="en-US" dirty="0" err="1"/>
              <a:t>datetime</a:t>
            </a:r>
            <a:r>
              <a:rPr lang="en-US" dirty="0"/>
              <a:t> NOT NULL, "</a:t>
            </a:r>
            <a:r>
              <a:rPr lang="en-US" dirty="0" err="1"/>
              <a:t>updated_at</a:t>
            </a:r>
            <a:r>
              <a:rPr lang="en-US" dirty="0"/>
              <a:t>" </a:t>
            </a:r>
            <a:r>
              <a:rPr lang="en-US" dirty="0" err="1"/>
              <a:t>datetime</a:t>
            </a:r>
            <a:r>
              <a:rPr lang="en-US" dirty="0"/>
              <a:t> NOT NULL);</a:t>
            </a:r>
          </a:p>
          <a:p>
            <a:pPr marL="0" indent="0">
              <a:buNone/>
            </a:pPr>
            <a:r>
              <a:rPr lang="en-US" dirty="0"/>
              <a:t>INSERT INTO "students" VALUES(1,'Steve Beaty','2013-09-24 15:22:22.902036','2013-09-24 15:22:22.902036');</a:t>
            </a:r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sqlite_sequence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INSERT INTO "</a:t>
            </a:r>
            <a:r>
              <a:rPr lang="en-US" dirty="0" err="1"/>
              <a:t>sqlite_sequence</a:t>
            </a:r>
            <a:r>
              <a:rPr lang="en-US" dirty="0"/>
              <a:t>" VALUES('students',1);</a:t>
            </a:r>
          </a:p>
          <a:p>
            <a:pPr marL="0" indent="0">
              <a:buNone/>
            </a:pPr>
            <a:r>
              <a:rPr lang="en-US" dirty="0"/>
              <a:t>CREATE UNIQUE INDEX "</a:t>
            </a:r>
            <a:r>
              <a:rPr lang="en-US" dirty="0" err="1"/>
              <a:t>unique_schema_migrations</a:t>
            </a:r>
            <a:r>
              <a:rPr lang="en-US" dirty="0"/>
              <a:t>" ON "</a:t>
            </a:r>
            <a:r>
              <a:rPr lang="en-US" dirty="0" err="1"/>
              <a:t>schema_migrations</a:t>
            </a:r>
            <a:r>
              <a:rPr lang="en-US" dirty="0"/>
              <a:t>" ("version");</a:t>
            </a:r>
          </a:p>
          <a:p>
            <a:pPr marL="0" indent="0">
              <a:buNone/>
            </a:pPr>
            <a:r>
              <a:rPr lang="en-US" dirty="0"/>
              <a:t>COMMIT;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class </a:t>
            </a:r>
            <a:r>
              <a:rPr lang="en-US" sz="1500" dirty="0" err="1"/>
              <a:t>CreditCard</a:t>
            </a:r>
            <a:r>
              <a:rPr lang="en-US" sz="1500" dirty="0"/>
              <a:t> &lt; </a:t>
            </a:r>
            <a:r>
              <a:rPr lang="en-US" sz="1500" dirty="0" err="1"/>
              <a:t>ActiveRecord</a:t>
            </a:r>
            <a:r>
              <a:rPr lang="en-US" sz="1500" dirty="0"/>
              <a:t>::Base</a:t>
            </a:r>
          </a:p>
          <a:p>
            <a:pPr marL="0" indent="0">
              <a:buNone/>
            </a:pPr>
            <a:r>
              <a:rPr lang="en-US" sz="1500" dirty="0"/>
              <a:t>  # Strip everything but digits, so the user can specify "555 234 34" or</a:t>
            </a:r>
          </a:p>
          <a:p>
            <a:pPr marL="0" indent="0">
              <a:buNone/>
            </a:pPr>
            <a:r>
              <a:rPr lang="en-US" sz="1500" dirty="0"/>
              <a:t>  # "5552-3434" and both will mean "55523434"</a:t>
            </a:r>
          </a:p>
          <a:p>
            <a:pPr marL="0" indent="0">
              <a:buNone/>
            </a:pPr>
            <a:r>
              <a:rPr lang="en-US" sz="1500" dirty="0"/>
              <a:t>  </a:t>
            </a:r>
            <a:r>
              <a:rPr lang="en-US" sz="1500" dirty="0" err="1"/>
              <a:t>before_validation</a:t>
            </a:r>
            <a:r>
              <a:rPr lang="en-US" sz="1500" dirty="0"/>
              <a:t>(on: :create) do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self.number</a:t>
            </a:r>
            <a:r>
              <a:rPr lang="en-US" sz="1500" dirty="0"/>
              <a:t> = </a:t>
            </a:r>
            <a:r>
              <a:rPr lang="en-US" sz="1500" dirty="0" err="1"/>
              <a:t>number.gsub</a:t>
            </a:r>
            <a:r>
              <a:rPr lang="en-US" sz="1500" dirty="0"/>
              <a:t>(/[^0-9]/, "") if </a:t>
            </a:r>
            <a:r>
              <a:rPr lang="en-US" sz="1500" dirty="0" err="1"/>
              <a:t>attribute_present</a:t>
            </a:r>
            <a:r>
              <a:rPr lang="en-US" sz="1500" dirty="0"/>
              <a:t>?("number")</a:t>
            </a:r>
          </a:p>
          <a:p>
            <a:pPr marL="0" indent="0">
              <a:buNone/>
            </a:pPr>
            <a:r>
              <a:rPr lang="en-US" sz="1500" dirty="0"/>
              <a:t>  end</a:t>
            </a:r>
          </a:p>
          <a:p>
            <a:pPr marL="0" indent="0">
              <a:buNone/>
            </a:pPr>
            <a:r>
              <a:rPr lang="en-US" sz="1500" dirty="0"/>
              <a:t>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Method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Subscription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before_create</a:t>
            </a:r>
            <a:r>
              <a:rPr lang="en-US" dirty="0"/>
              <a:t> :</a:t>
            </a:r>
            <a:r>
              <a:rPr lang="en-US" dirty="0" err="1"/>
              <a:t>record_signup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private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record_signup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self.signed_up_on</a:t>
            </a:r>
            <a:r>
              <a:rPr lang="en-US" dirty="0"/>
              <a:t> = </a:t>
            </a:r>
            <a:r>
              <a:rPr lang="en-US" dirty="0" err="1"/>
              <a:t>Date.today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http://api.rubyonrails.org/</a:t>
            </a:r>
            <a:endParaRPr lang="en-US" dirty="0"/>
          </a:p>
          <a:p>
            <a:r>
              <a:rPr lang="en-US" dirty="0" err="1"/>
              <a:t>rdoc</a:t>
            </a:r>
            <a:endParaRPr lang="en-US" dirty="0"/>
          </a:p>
          <a:p>
            <a:pPr marL="0" indent="0">
              <a:buNone/>
            </a:pPr>
            <a:r>
              <a:rPr lang="en-US" sz="2100" dirty="0">
                <a:solidFill>
                  <a:srgbClr val="C0504D"/>
                </a:solidFill>
              </a:rPr>
              <a:t>$ cd /</a:t>
            </a:r>
            <a:r>
              <a:rPr lang="en-US" sz="2100" dirty="0" err="1">
                <a:solidFill>
                  <a:srgbClr val="C0504D"/>
                </a:solidFill>
              </a:rPr>
              <a:t>usr</a:t>
            </a:r>
            <a:r>
              <a:rPr lang="en-US" sz="2100" dirty="0">
                <a:solidFill>
                  <a:srgbClr val="C0504D"/>
                </a:solidFill>
              </a:rPr>
              <a:t>/local/</a:t>
            </a:r>
            <a:r>
              <a:rPr lang="en-US" sz="2100" dirty="0" err="1">
                <a:solidFill>
                  <a:srgbClr val="C0504D"/>
                </a:solidFill>
              </a:rPr>
              <a:t>rvm</a:t>
            </a:r>
            <a:r>
              <a:rPr lang="en-US" sz="2100" dirty="0">
                <a:solidFill>
                  <a:srgbClr val="C0504D"/>
                </a:solidFill>
              </a:rPr>
              <a:t>/gems/ruby-1.9.3-p392/gems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C0504D"/>
                </a:solidFill>
              </a:rPr>
              <a:t>$ </a:t>
            </a:r>
            <a:r>
              <a:rPr lang="en-US" sz="2100" dirty="0" err="1">
                <a:solidFill>
                  <a:srgbClr val="C0504D"/>
                </a:solidFill>
              </a:rPr>
              <a:t>rdoc</a:t>
            </a:r>
            <a:endParaRPr lang="en-US" sz="2100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C0504D"/>
                </a:solidFill>
              </a:rPr>
              <a:t>$ open doc/</a:t>
            </a:r>
            <a:r>
              <a:rPr lang="en-US" sz="2100" dirty="0" err="1">
                <a:solidFill>
                  <a:srgbClr val="C0504D"/>
                </a:solidFill>
              </a:rPr>
              <a:t>index.html</a:t>
            </a:r>
            <a:endParaRPr lang="en-US" sz="2100" dirty="0">
              <a:solidFill>
                <a:srgbClr val="C0504D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guides.rubyonrails.org</a:t>
            </a:r>
            <a:r>
              <a:rPr lang="en-US" dirty="0"/>
              <a:t>/</a:t>
            </a:r>
            <a:r>
              <a:rPr lang="en-US" dirty="0" err="1"/>
              <a:t>association_basics.html</a:t>
            </a:r>
            <a:endParaRPr lang="en-US" sz="2100" dirty="0">
              <a:solidFill>
                <a:srgbClr val="C0504D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2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id</a:t>
            </a:r>
          </a:p>
          <a:p>
            <a:pPr lvl="1"/>
            <a:r>
              <a:rPr lang="en-US" dirty="0"/>
              <a:t>Default primary key</a:t>
            </a:r>
          </a:p>
          <a:p>
            <a:r>
              <a:rPr lang="en-US" dirty="0" err="1"/>
              <a:t>created_at</a:t>
            </a:r>
            <a:endParaRPr lang="en-US" dirty="0"/>
          </a:p>
          <a:p>
            <a:r>
              <a:rPr lang="en-US" dirty="0" err="1"/>
              <a:t>updated_at</a:t>
            </a:r>
            <a:endParaRPr lang="en-US" dirty="0"/>
          </a:p>
          <a:p>
            <a:r>
              <a:rPr lang="en-US" dirty="0" err="1"/>
              <a:t>xxx_id</a:t>
            </a:r>
            <a:endParaRPr lang="en-US" dirty="0"/>
          </a:p>
          <a:p>
            <a:pPr lvl="1"/>
            <a:r>
              <a:rPr lang="en-US" dirty="0"/>
              <a:t>Foreign keys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For single table inheritance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change</a:t>
            </a:r>
          </a:p>
          <a:p>
            <a:pPr lvl="1"/>
            <a:r>
              <a:rPr lang="en-US" dirty="0" err="1"/>
              <a:t>self.primary_key</a:t>
            </a:r>
            <a:r>
              <a:rPr lang="en-US" dirty="0"/>
              <a:t> = “column”</a:t>
            </a:r>
          </a:p>
          <a:p>
            <a:r>
              <a:rPr lang="en-US" dirty="0"/>
              <a:t>Still use “id” to refer to primary key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Associations between tables</a:t>
            </a:r>
          </a:p>
          <a:p>
            <a:r>
              <a:rPr lang="en-US" dirty="0"/>
              <a:t>One to one</a:t>
            </a:r>
          </a:p>
          <a:p>
            <a:r>
              <a:rPr lang="en-US" dirty="0"/>
              <a:t>One to many</a:t>
            </a:r>
          </a:p>
          <a:p>
            <a:r>
              <a:rPr lang="en-US" dirty="0"/>
              <a:t>Many to many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Employee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has_one</a:t>
            </a:r>
            <a:r>
              <a:rPr lang="en-US" dirty="0"/>
              <a:t> :office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class Office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belongs_to</a:t>
            </a:r>
            <a:r>
              <a:rPr lang="en-US" dirty="0"/>
              <a:t> :employee</a:t>
            </a:r>
          </a:p>
          <a:p>
            <a:pPr marL="0" indent="0">
              <a:buNone/>
            </a:pPr>
            <a:r>
              <a:rPr lang="en-US" dirty="0"/>
              <a:t>    # foreign key - </a:t>
            </a:r>
            <a:r>
              <a:rPr lang="en-US" dirty="0" err="1"/>
              <a:t>employee_id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6/18/18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73C2-66ED-084A-BB1B-FEDE39BE53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SU Denver 16x9" id="{AEFF6A30-72DA-F84C-ADCE-A23B36707A5E}" vid="{3FF4B65F-9BD3-4348-9A29-34CFC82F5D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 16x9</Template>
  <TotalTime>13976</TotalTime>
  <Words>3163</Words>
  <Application>Microsoft Macintosh PowerPoint</Application>
  <PresentationFormat>On-screen Show (16:9)</PresentationFormat>
  <Paragraphs>568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Menlo</vt:lpstr>
      <vt:lpstr>Menlo Regular</vt:lpstr>
      <vt:lpstr>MSU Denver 16x9</vt:lpstr>
      <vt:lpstr>ActiveRecord</vt:lpstr>
      <vt:lpstr>Great Resource</vt:lpstr>
      <vt:lpstr>Base</vt:lpstr>
      <vt:lpstr>rails --tasks</vt:lpstr>
      <vt:lpstr>SQL</vt:lpstr>
      <vt:lpstr>Generated Additions</vt:lpstr>
      <vt:lpstr>Primary keys</vt:lpstr>
      <vt:lpstr>Relationships</vt:lpstr>
      <vt:lpstr>One to One</vt:lpstr>
      <vt:lpstr>ERD</vt:lpstr>
      <vt:lpstr>Rule</vt:lpstr>
      <vt:lpstr>Generated Methods for belongs_to and has_one</vt:lpstr>
      <vt:lpstr>One to Many</vt:lpstr>
      <vt:lpstr>One to Many ERD</vt:lpstr>
      <vt:lpstr>So…</vt:lpstr>
      <vt:lpstr>Modify</vt:lpstr>
      <vt:lpstr>Modify Advisor Model</vt:lpstr>
      <vt:lpstr>Modify Student Model (Maybe)</vt:lpstr>
      <vt:lpstr>app/views/students/_form.html.erb</vt:lpstr>
      <vt:lpstr>app/views/students/index.html.erb</vt:lpstr>
      <vt:lpstr>app/views/students/show.html.erb</vt:lpstr>
      <vt:lpstr>app/views/advisors/show.html.erb </vt:lpstr>
      <vt:lpstr>Many to Many</vt:lpstr>
      <vt:lpstr>Many to Many ERD</vt:lpstr>
      <vt:lpstr>Join</vt:lpstr>
      <vt:lpstr>HABTM</vt:lpstr>
      <vt:lpstr>Generated Methods for  habtm, has_many, :through</vt:lpstr>
      <vt:lpstr>Generated Methods for  habtm, has_many, :through Continued</vt:lpstr>
      <vt:lpstr>Join Table Model</vt:lpstr>
      <vt:lpstr>Basically</vt:lpstr>
      <vt:lpstr>Basically Continued</vt:lpstr>
      <vt:lpstr>Create</vt:lpstr>
      <vt:lpstr>app/controllers/books_controller.rb</vt:lpstr>
      <vt:lpstr>app/controllers/libraries_controller.rb</vt:lpstr>
      <vt:lpstr>app/models/book.rb and app/models/library.rb</vt:lpstr>
      <vt:lpstr>app/views/books/_form.html.erb</vt:lpstr>
      <vt:lpstr>app/views/books/show.html.erb</vt:lpstr>
      <vt:lpstr>app/views/libraries/_form.html.erb</vt:lpstr>
      <vt:lpstr>app/views/libraries/show.html.erb</vt:lpstr>
      <vt:lpstr>Accessing Data</vt:lpstr>
      <vt:lpstr>More Dynamic</vt:lpstr>
      <vt:lpstr>Embedding SQL</vt:lpstr>
      <vt:lpstr>Like, SQL</vt:lpstr>
      <vt:lpstr>Column Operations</vt:lpstr>
      <vt:lpstr>Scopes</vt:lpstr>
      <vt:lpstr>Bang!</vt:lpstr>
      <vt:lpstr>Removing Data</vt:lpstr>
      <vt:lpstr>Callbacks</vt:lpstr>
      <vt:lpstr>Callbacks Continued</vt:lpstr>
      <vt:lpstr>Validation</vt:lpstr>
      <vt:lpstr>Private Method Callback</vt:lpstr>
      <vt:lpstr>Doco</vt:lpstr>
      <vt:lpstr>A Good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ActiveRecord</dc:title>
  <dc:creator>Steve Beaty</dc:creator>
  <cp:lastModifiedBy>Steven Beaty</cp:lastModifiedBy>
  <cp:revision>76</cp:revision>
  <dcterms:created xsi:type="dcterms:W3CDTF">2013-09-25T13:36:25Z</dcterms:created>
  <dcterms:modified xsi:type="dcterms:W3CDTF">2019-09-14T21:32:13Z</dcterms:modified>
</cp:coreProperties>
</file>