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6"/>
  </p:notesMasterIdLst>
  <p:handoutMasterIdLst>
    <p:handoutMasterId r:id="rId57"/>
  </p:handoutMasterIdLst>
  <p:sldIdLst>
    <p:sldId id="256" r:id="rId2"/>
    <p:sldId id="299" r:id="rId3"/>
    <p:sldId id="300" r:id="rId4"/>
    <p:sldId id="302" r:id="rId5"/>
    <p:sldId id="303" r:id="rId6"/>
    <p:sldId id="320" r:id="rId7"/>
    <p:sldId id="364" r:id="rId8"/>
    <p:sldId id="322" r:id="rId9"/>
    <p:sldId id="323" r:id="rId10"/>
    <p:sldId id="365" r:id="rId11"/>
    <p:sldId id="366" r:id="rId12"/>
    <p:sldId id="321" r:id="rId13"/>
    <p:sldId id="324" r:id="rId14"/>
    <p:sldId id="325" r:id="rId15"/>
    <p:sldId id="326" r:id="rId16"/>
    <p:sldId id="301" r:id="rId17"/>
    <p:sldId id="306" r:id="rId18"/>
    <p:sldId id="346" r:id="rId19"/>
    <p:sldId id="345" r:id="rId20"/>
    <p:sldId id="308" r:id="rId21"/>
    <p:sldId id="307" r:id="rId22"/>
    <p:sldId id="310" r:id="rId23"/>
    <p:sldId id="367" r:id="rId24"/>
    <p:sldId id="309" r:id="rId25"/>
    <p:sldId id="311" r:id="rId26"/>
    <p:sldId id="368" r:id="rId27"/>
    <p:sldId id="347" r:id="rId28"/>
    <p:sldId id="348" r:id="rId29"/>
    <p:sldId id="353" r:id="rId30"/>
    <p:sldId id="313" r:id="rId31"/>
    <p:sldId id="343" r:id="rId32"/>
    <p:sldId id="344" r:id="rId33"/>
    <p:sldId id="349" r:id="rId34"/>
    <p:sldId id="355" r:id="rId35"/>
    <p:sldId id="356" r:id="rId36"/>
    <p:sldId id="357" r:id="rId37"/>
    <p:sldId id="369" r:id="rId38"/>
    <p:sldId id="358" r:id="rId39"/>
    <p:sldId id="370" r:id="rId40"/>
    <p:sldId id="359" r:id="rId41"/>
    <p:sldId id="371" r:id="rId42"/>
    <p:sldId id="360" r:id="rId43"/>
    <p:sldId id="372" r:id="rId44"/>
    <p:sldId id="361" r:id="rId45"/>
    <p:sldId id="373" r:id="rId46"/>
    <p:sldId id="362" r:id="rId47"/>
    <p:sldId id="374" r:id="rId48"/>
    <p:sldId id="363" r:id="rId49"/>
    <p:sldId id="375" r:id="rId50"/>
    <p:sldId id="314" r:id="rId51"/>
    <p:sldId id="354" r:id="rId52"/>
    <p:sldId id="315" r:id="rId53"/>
    <p:sldId id="316" r:id="rId54"/>
    <p:sldId id="317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3741"/>
  </p:normalViewPr>
  <p:slideViewPr>
    <p:cSldViewPr snapToGrid="0" snapToObjects="1">
      <p:cViewPr varScale="1">
        <p:scale>
          <a:sx n="160" d="100"/>
          <a:sy n="160" d="100"/>
        </p:scale>
        <p:origin x="124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B4D7C-1040-C140-BEDF-29BBE1EE28B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54617-50E5-F845-BF8A-7361D901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4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3930-28CE-CD40-AA5C-26AEBEB8F280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F0C8-4D5F-E045-BB71-6BED69697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44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book routes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note of the :id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E215B-1766-5A42-B585-EB58B326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794203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9" y="2237707"/>
            <a:ext cx="5707109" cy="75717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77AC9-6B80-2E4C-98C1-F5EAA624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52" y="3750449"/>
            <a:ext cx="5611446" cy="13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26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AFF2B-B93B-4548-9062-8B819CFC4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4276" y="4631436"/>
            <a:ext cx="6649724" cy="5120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4538" y="4731545"/>
            <a:ext cx="876866" cy="3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400" y="4734973"/>
            <a:ext cx="330169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7" y="4731545"/>
            <a:ext cx="65983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909B9-1145-F845-A930-8E33F2A03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6" y="4632335"/>
            <a:ext cx="2011680" cy="4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oblak/seed_du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sjb80/RoRAjaxQuer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ichj/autocomplete_rai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4629150"/>
            <a:ext cx="771525" cy="342900"/>
          </a:xfrm>
        </p:spPr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2175" y="4630738"/>
            <a:ext cx="631825" cy="342900"/>
          </a:xfrm>
        </p:spPr>
        <p:txBody>
          <a:bodyPr/>
          <a:lstStyle/>
          <a:p>
            <a:fld id="{9755A371-7E55-FD49-B146-0F941702374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641975" y="4630738"/>
            <a:ext cx="3502025" cy="342900"/>
          </a:xfrm>
        </p:spPr>
        <p:txBody>
          <a:bodyPr/>
          <a:lstStyle/>
          <a:p>
            <a:r>
              <a:rPr lang="en-US"/>
              <a:t>© Steve Beaty and others</a:t>
            </a:r>
          </a:p>
        </p:txBody>
      </p:sp>
    </p:spTree>
    <p:extLst>
      <p:ext uri="{BB962C8B-B14F-4D97-AF65-F5344CB8AC3E}">
        <p14:creationId xmlns:p14="http://schemas.microsoft.com/office/powerpoint/2010/main" val="29434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CCC44-D626-8B42-B8EA-69368FF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80C5-AD8A-2343-B4F1-CA3BB1F7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url_for</a:t>
            </a:r>
            <a:r>
              <a:rPr lang="en-US" dirty="0"/>
              <a:t>(action: 'index') %&gt;</a:t>
            </a:r>
          </a:p>
          <a:p>
            <a:r>
              <a:rPr lang="en-US" dirty="0"/>
              <a:t># =&gt; /blogs/</a:t>
            </a:r>
          </a:p>
          <a:p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url_for</a:t>
            </a:r>
            <a:r>
              <a:rPr lang="en-US" dirty="0"/>
              <a:t>(action: 'find', controller: 'books') %&gt;</a:t>
            </a:r>
          </a:p>
          <a:p>
            <a:r>
              <a:rPr lang="en-US" dirty="0"/>
              <a:t># =&gt; /books/find</a:t>
            </a:r>
          </a:p>
          <a:p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url_for</a:t>
            </a:r>
            <a:r>
              <a:rPr lang="en-US" dirty="0"/>
              <a:t>(action: 'login', controller: 'members', </a:t>
            </a:r>
            <a:r>
              <a:rPr lang="en-US" dirty="0" err="1"/>
              <a:t>only_path</a:t>
            </a:r>
            <a:r>
              <a:rPr lang="en-US" dirty="0"/>
              <a:t>: false, protocol: 'https') %&gt;</a:t>
            </a:r>
          </a:p>
          <a:p>
            <a:r>
              <a:rPr lang="en-US" dirty="0"/>
              <a:t># =&gt; https://</a:t>
            </a:r>
            <a:r>
              <a:rPr lang="en-US" dirty="0" err="1"/>
              <a:t>www.example.com</a:t>
            </a:r>
            <a:r>
              <a:rPr lang="en-US" dirty="0"/>
              <a:t>/members/login/</a:t>
            </a:r>
          </a:p>
          <a:p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url_for</a:t>
            </a:r>
            <a:r>
              <a:rPr lang="en-US" dirty="0"/>
              <a:t>(action: 'play', anchor: 'player') %&gt;</a:t>
            </a:r>
          </a:p>
          <a:p>
            <a:r>
              <a:rPr lang="en-US" dirty="0"/>
              <a:t># =&gt; /messages/play/#player</a:t>
            </a:r>
          </a:p>
          <a:p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url_for</a:t>
            </a:r>
            <a:r>
              <a:rPr lang="en-US" dirty="0"/>
              <a:t>(action: 'jump', anchor: '</a:t>
            </a:r>
            <a:r>
              <a:rPr lang="en-US" dirty="0" err="1"/>
              <a:t>tax&amp;ship</a:t>
            </a:r>
            <a:r>
              <a:rPr lang="en-US" dirty="0"/>
              <a:t>') %&gt;</a:t>
            </a:r>
          </a:p>
          <a:p>
            <a:r>
              <a:rPr lang="en-US" dirty="0"/>
              <a:t># =&gt; /testing/jump/#</a:t>
            </a:r>
            <a:r>
              <a:rPr lang="en-US" dirty="0" err="1"/>
              <a:t>tax&amp;ship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3F36-622D-BF42-8ACC-0B23353D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869F-B0E0-184D-AE0D-779A9A4F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08F0-F0F8-4A42-B5C4-431605E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DEB4-1254-0C4A-B9EA-97584A3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B976-9C07-064F-B558-5B2092BB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&lt;%= </a:t>
            </a:r>
            <a:r>
              <a:rPr lang="en-US" sz="1400" dirty="0" err="1"/>
              <a:t>url_for</a:t>
            </a:r>
            <a:r>
              <a:rPr lang="en-US" sz="1400" dirty="0"/>
              <a:t>(:back) %&gt;</a:t>
            </a:r>
          </a:p>
          <a:p>
            <a:r>
              <a:rPr lang="en-US" sz="1400" dirty="0"/>
              <a:t># if </a:t>
            </a:r>
            <a:r>
              <a:rPr lang="en-US" sz="1400" dirty="0" err="1"/>
              <a:t>request.env</a:t>
            </a:r>
            <a:r>
              <a:rPr lang="en-US" sz="1400" dirty="0"/>
              <a:t>["HTTP_REFERER"] is set to "http://</a:t>
            </a:r>
            <a:r>
              <a:rPr lang="en-US" sz="1400" dirty="0" err="1"/>
              <a:t>www.example.com</a:t>
            </a:r>
            <a:r>
              <a:rPr lang="en-US" sz="1400" dirty="0"/>
              <a:t>"</a:t>
            </a:r>
          </a:p>
          <a:p>
            <a:r>
              <a:rPr lang="en-US" sz="1400" dirty="0"/>
              <a:t># =&gt; http://</a:t>
            </a:r>
            <a:r>
              <a:rPr lang="en-US" sz="1400" dirty="0" err="1"/>
              <a:t>www.example.com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&lt;%= </a:t>
            </a:r>
            <a:r>
              <a:rPr lang="en-US" sz="1400" dirty="0" err="1"/>
              <a:t>url_for</a:t>
            </a:r>
            <a:r>
              <a:rPr lang="en-US" sz="1400" dirty="0"/>
              <a:t>(:back) %&gt;</a:t>
            </a:r>
          </a:p>
          <a:p>
            <a:r>
              <a:rPr lang="en-US" sz="1400" dirty="0"/>
              <a:t># if </a:t>
            </a:r>
            <a:r>
              <a:rPr lang="en-US" sz="1400" dirty="0" err="1"/>
              <a:t>request.env</a:t>
            </a:r>
            <a:r>
              <a:rPr lang="en-US" sz="1400" dirty="0"/>
              <a:t>["HTTP_REFERER"] is not set or is blank</a:t>
            </a:r>
          </a:p>
          <a:p>
            <a:r>
              <a:rPr lang="en-US" sz="1400" dirty="0"/>
              <a:t># =&gt; </a:t>
            </a:r>
            <a:r>
              <a:rPr lang="en-US" sz="1400" dirty="0" err="1"/>
              <a:t>javascript:history.back</a:t>
            </a:r>
            <a:r>
              <a:rPr lang="en-US" sz="1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C942-2DDE-DD46-86F5-558A75E6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4860-A52E-4C4D-BA1D-1D57EF84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FBA8-A693-794E-8931-56B5B5D6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button_to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Includes </a:t>
            </a:r>
            <a:r>
              <a:rPr lang="en-US" dirty="0" err="1"/>
              <a:t>url_for</a:t>
            </a:r>
            <a:r>
              <a:rPr lang="en-US" dirty="0"/>
              <a:t> options, and the following </a:t>
            </a:r>
            <a:r>
              <a:rPr lang="en-US" dirty="0" err="1"/>
              <a:t>html_options</a:t>
            </a:r>
            <a:endParaRPr lang="en-US" dirty="0"/>
          </a:p>
          <a:p>
            <a:r>
              <a:rPr lang="en-US" dirty="0"/>
              <a:t>:method</a:t>
            </a:r>
          </a:p>
          <a:p>
            <a:pPr lvl="1"/>
            <a:r>
              <a:rPr lang="en-US" dirty="0"/>
              <a:t>HTTP verb</a:t>
            </a:r>
          </a:p>
          <a:p>
            <a:pPr lvl="1"/>
            <a:r>
              <a:rPr lang="en-US" dirty="0"/>
              <a:t>:post, :get, :delete, :patch, and :put</a:t>
            </a:r>
          </a:p>
          <a:p>
            <a:pPr lvl="1"/>
            <a:r>
              <a:rPr lang="en-US" dirty="0"/>
              <a:t>Default :post</a:t>
            </a:r>
          </a:p>
          <a:p>
            <a:r>
              <a:rPr lang="en-US" dirty="0"/>
              <a:t>:remote</a:t>
            </a:r>
          </a:p>
          <a:p>
            <a:pPr lvl="1"/>
            <a:r>
              <a:rPr lang="en-US" dirty="0"/>
              <a:t>If set to true, will allow the Unobtrusive JavaScript drivers to control the submit behavior</a:t>
            </a:r>
          </a:p>
          <a:p>
            <a:pPr lvl="1"/>
            <a:r>
              <a:rPr lang="en-US" dirty="0"/>
              <a:t>By default this behavior is an Ajax submit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button_to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:confirm</a:t>
            </a:r>
          </a:p>
          <a:p>
            <a:pPr lvl="1"/>
            <a:r>
              <a:rPr lang="en-US" dirty="0"/>
              <a:t>This will use the unobtrusive JavaScript driver to prompt with the question specified</a:t>
            </a:r>
          </a:p>
          <a:p>
            <a:r>
              <a:rPr lang="en-US" dirty="0"/>
              <a:t>:</a:t>
            </a:r>
            <a:r>
              <a:rPr lang="en-US" dirty="0" err="1"/>
              <a:t>disable_with</a:t>
            </a:r>
            <a:endParaRPr lang="en-US" dirty="0"/>
          </a:p>
          <a:p>
            <a:pPr lvl="1"/>
            <a:r>
              <a:rPr lang="en-US" dirty="0"/>
              <a:t>What to change the button to once clicked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link_to</a:t>
            </a:r>
            <a:r>
              <a:rPr lang="en-US" dirty="0"/>
              <a:t>, </a:t>
            </a:r>
            <a:r>
              <a:rPr lang="en-US" dirty="0" err="1"/>
              <a:t>link_to_if</a:t>
            </a:r>
            <a:r>
              <a:rPr lang="en-US" dirty="0"/>
              <a:t>, </a:t>
            </a:r>
            <a:r>
              <a:rPr lang="en-US" dirty="0" err="1"/>
              <a:t>link_to_unless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mail_to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 err="1"/>
              <a:t>mail_to</a:t>
            </a:r>
            <a:r>
              <a:rPr lang="en-US" dirty="0"/>
              <a:t>(</a:t>
            </a:r>
            <a:r>
              <a:rPr lang="en-US" dirty="0" err="1"/>
              <a:t>email_address</a:t>
            </a:r>
            <a:r>
              <a:rPr lang="en-US" dirty="0"/>
              <a:t>, name = nil, </a:t>
            </a:r>
            <a:r>
              <a:rPr lang="en-US" dirty="0" err="1"/>
              <a:t>html_options</a:t>
            </a:r>
            <a:r>
              <a:rPr lang="en-US" dirty="0"/>
              <a:t> = {}, &amp;block)</a:t>
            </a:r>
          </a:p>
          <a:p>
            <a:pPr lvl="1"/>
            <a:r>
              <a:rPr lang="en-US" dirty="0"/>
              <a:t>:subject - Preset the subject line of the email.</a:t>
            </a:r>
          </a:p>
          <a:p>
            <a:pPr lvl="1"/>
            <a:r>
              <a:rPr lang="en-US" dirty="0"/>
              <a:t>:body - Preset the body of the email.</a:t>
            </a:r>
          </a:p>
          <a:p>
            <a:pPr lvl="1"/>
            <a:r>
              <a:rPr lang="en-US" dirty="0"/>
              <a:t>:cc - Carbon Copy additional recipients on the email.</a:t>
            </a:r>
          </a:p>
          <a:p>
            <a:pPr lvl="1"/>
            <a:r>
              <a:rPr lang="en-US" dirty="0"/>
              <a:t>:bcc - Blind Carbon Copy additional recipients on the email.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resources :students do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get 'profile', to: :show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# creates route: </a:t>
            </a:r>
            <a:r>
              <a:rPr lang="en-US" sz="2000" dirty="0" err="1">
                <a:latin typeface="Menlo Regular"/>
                <a:cs typeface="Menlo Regular"/>
              </a:rPr>
              <a:t>student_profile</a:t>
            </a:r>
            <a:r>
              <a:rPr lang="en-US" sz="2000" dirty="0">
                <a:latin typeface="Menlo Regular"/>
                <a:cs typeface="Menlo Regular"/>
              </a:rPr>
              <a:t> GET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# URL: /students/:</a:t>
            </a:r>
            <a:r>
              <a:rPr lang="en-US" sz="2000" dirty="0" err="1">
                <a:latin typeface="Menlo Regular"/>
                <a:cs typeface="Menlo Regular"/>
              </a:rPr>
              <a:t>student_id</a:t>
            </a:r>
            <a:r>
              <a:rPr lang="en-US" sz="2000" dirty="0">
                <a:latin typeface="Menlo Regular"/>
                <a:cs typeface="Menlo Regular"/>
              </a:rPr>
              <a:t>/profile(.:format)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# </a:t>
            </a:r>
            <a:r>
              <a:rPr lang="en-US" sz="2000" dirty="0" err="1">
                <a:latin typeface="Menlo Regular"/>
                <a:cs typeface="Menlo Regular"/>
              </a:rPr>
              <a:t>students#show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can place routes inside of others</a:t>
            </a:r>
          </a:p>
          <a:p>
            <a:r>
              <a:rPr lang="en-US" dirty="0"/>
              <a:t>Routes to inner through outer</a:t>
            </a:r>
          </a:p>
          <a:p>
            <a:r>
              <a:rPr lang="en-US" dirty="0"/>
              <a:t>Can represent class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Library&lt;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has_many</a:t>
            </a:r>
            <a:r>
              <a:rPr lang="en-US" dirty="0"/>
              <a:t> :books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class Book&lt;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belongs_to</a:t>
            </a:r>
            <a:r>
              <a:rPr lang="en-US" dirty="0"/>
              <a:t> :library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$ rake routes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Prefix Verb   URI Pattern                   </a:t>
            </a:r>
            <a:r>
              <a:rPr lang="en-US" dirty="0" err="1">
                <a:latin typeface="Menlo Regular"/>
                <a:cs typeface="Menlo Regular"/>
              </a:rPr>
              <a:t>Controller#Action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books GET    /books(.:format)              </a:t>
            </a:r>
            <a:r>
              <a:rPr lang="en-US" dirty="0" err="1">
                <a:latin typeface="Menlo Regular"/>
                <a:cs typeface="Menlo Regular"/>
              </a:rPr>
              <a:t>books#index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POST   /books(.:format)              </a:t>
            </a:r>
            <a:r>
              <a:rPr lang="en-US" dirty="0" err="1">
                <a:latin typeface="Menlo Regular"/>
                <a:cs typeface="Menlo Regular"/>
              </a:rPr>
              <a:t>books#create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>
                <a:latin typeface="Menlo Regular"/>
                <a:cs typeface="Menlo Regular"/>
              </a:rPr>
              <a:t>new_book</a:t>
            </a:r>
            <a:r>
              <a:rPr lang="en-US" dirty="0">
                <a:latin typeface="Menlo Regular"/>
                <a:cs typeface="Menlo Regular"/>
              </a:rPr>
              <a:t> GET    /books/new(.:format)          </a:t>
            </a:r>
            <a:r>
              <a:rPr lang="en-US" dirty="0" err="1">
                <a:latin typeface="Menlo Regular"/>
                <a:cs typeface="Menlo Regular"/>
              </a:rPr>
              <a:t>books#new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</a:t>
            </a:r>
            <a:r>
              <a:rPr lang="en-US" dirty="0" err="1">
                <a:latin typeface="Menlo Regular"/>
                <a:cs typeface="Menlo Regular"/>
              </a:rPr>
              <a:t>edit_book</a:t>
            </a:r>
            <a:r>
              <a:rPr lang="en-US" dirty="0">
                <a:latin typeface="Menlo Regular"/>
                <a:cs typeface="Menlo Regular"/>
              </a:rPr>
              <a:t> GET    /books/:id/edit(.:format)     </a:t>
            </a:r>
            <a:r>
              <a:rPr lang="en-US" dirty="0" err="1">
                <a:latin typeface="Menlo Regular"/>
                <a:cs typeface="Menlo Regular"/>
              </a:rPr>
              <a:t>books#edit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book GET    /books/:id(.:format)          </a:t>
            </a:r>
            <a:r>
              <a:rPr lang="en-US" dirty="0" err="1">
                <a:latin typeface="Menlo Regular"/>
                <a:cs typeface="Menlo Regular"/>
              </a:rPr>
              <a:t>books#show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PATCH  /books/:id(.:format)          </a:t>
            </a:r>
            <a:r>
              <a:rPr lang="en-US" dirty="0" err="1">
                <a:latin typeface="Menlo Regular"/>
                <a:cs typeface="Menlo Regular"/>
              </a:rPr>
              <a:t>books#update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PUT    /books/:id(.:format)          </a:t>
            </a:r>
            <a:r>
              <a:rPr lang="en-US" dirty="0" err="1">
                <a:latin typeface="Menlo Regular"/>
                <a:cs typeface="Menlo Regular"/>
              </a:rPr>
              <a:t>books#update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DELETE /books/:id(.:format)          </a:t>
            </a:r>
            <a:r>
              <a:rPr lang="en-US" dirty="0" err="1">
                <a:latin typeface="Menlo Regular"/>
                <a:cs typeface="Menlo Regular"/>
              </a:rPr>
              <a:t>books#destroy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libraries GET    /libraries(.:format)          </a:t>
            </a:r>
            <a:r>
              <a:rPr lang="en-US" dirty="0" err="1">
                <a:latin typeface="Menlo Regular"/>
                <a:cs typeface="Menlo Regular"/>
              </a:rPr>
              <a:t>libraries#index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POST   /libraries(.:format)          </a:t>
            </a:r>
            <a:r>
              <a:rPr lang="en-US" dirty="0" err="1">
                <a:latin typeface="Menlo Regular"/>
                <a:cs typeface="Menlo Regular"/>
              </a:rPr>
              <a:t>libraries#create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new_library</a:t>
            </a:r>
            <a:r>
              <a:rPr lang="en-US" dirty="0">
                <a:latin typeface="Menlo Regular"/>
                <a:cs typeface="Menlo Regular"/>
              </a:rPr>
              <a:t> GET    /libraries/new(.:format)      </a:t>
            </a:r>
            <a:r>
              <a:rPr lang="en-US" dirty="0" err="1">
                <a:latin typeface="Menlo Regular"/>
                <a:cs typeface="Menlo Regular"/>
              </a:rPr>
              <a:t>libraries#new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edit_library</a:t>
            </a:r>
            <a:r>
              <a:rPr lang="en-US" dirty="0">
                <a:latin typeface="Menlo Regular"/>
                <a:cs typeface="Menlo Regular"/>
              </a:rPr>
              <a:t> GET    /libraries/:id/edit(.:format) </a:t>
            </a:r>
            <a:r>
              <a:rPr lang="en-US" dirty="0" err="1">
                <a:latin typeface="Menlo Regular"/>
                <a:cs typeface="Menlo Regular"/>
              </a:rPr>
              <a:t>libraries#edit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library GET    /libraries/:id(.:format)      </a:t>
            </a:r>
            <a:r>
              <a:rPr lang="en-US" dirty="0" err="1">
                <a:latin typeface="Menlo Regular"/>
                <a:cs typeface="Menlo Regular"/>
              </a:rPr>
              <a:t>libraries#show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PATCH  /libraries/:id(.:format)      </a:t>
            </a:r>
            <a:r>
              <a:rPr lang="en-US" dirty="0" err="1">
                <a:latin typeface="Menlo Regular"/>
                <a:cs typeface="Menlo Regular"/>
              </a:rPr>
              <a:t>libraries#update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PUT    /libraries/:id(.:format)      </a:t>
            </a:r>
            <a:r>
              <a:rPr lang="en-US" dirty="0" err="1">
                <a:latin typeface="Menlo Regular"/>
                <a:cs typeface="Menlo Regular"/>
              </a:rPr>
              <a:t>libraries#update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DELETE /libraries/:id(.:format)      </a:t>
            </a:r>
            <a:r>
              <a:rPr lang="en-US" dirty="0" err="1">
                <a:latin typeface="Menlo Regular"/>
                <a:cs typeface="Menlo Regular"/>
              </a:rPr>
              <a:t>libraries#destroy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routes.rb</a:t>
            </a:r>
            <a:endParaRPr lang="en-US" dirty="0"/>
          </a:p>
          <a:p>
            <a:r>
              <a:rPr lang="en-US" dirty="0"/>
              <a:t>“resources” line creates a number of CRUD default routes</a:t>
            </a:r>
          </a:p>
          <a:p>
            <a:r>
              <a:rPr lang="en-US" dirty="0"/>
              <a:t>E.g.: "resources :students"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Resources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Rails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.application.routes.draw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resources </a:t>
            </a:r>
            <a:r>
              <a:rPr lang="en-US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:libraries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 resources </a:t>
            </a:r>
            <a:r>
              <a:rPr lang="en-US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:books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Prefix Verb   URI Pattern                                     </a:t>
            </a:r>
            <a:r>
              <a:rPr lang="en-US" sz="900" dirty="0" err="1">
                <a:latin typeface="Menlo Regular"/>
                <a:cs typeface="Menlo Regular"/>
              </a:rPr>
              <a:t>Controller#Action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</a:t>
            </a:r>
            <a:r>
              <a:rPr lang="en-US" sz="900" dirty="0" err="1">
                <a:latin typeface="Menlo Regular"/>
                <a:cs typeface="Menlo Regular"/>
              </a:rPr>
              <a:t>library_books</a:t>
            </a:r>
            <a:r>
              <a:rPr lang="en-US" sz="900" dirty="0">
                <a:latin typeface="Menlo Regular"/>
                <a:cs typeface="Menlo Regular"/>
              </a:rPr>
              <a:t> GET  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/books(.:format)          </a:t>
            </a:r>
            <a:r>
              <a:rPr lang="en-US" sz="900" dirty="0" err="1">
                <a:latin typeface="Menlo Regular"/>
                <a:cs typeface="Menlo Regular"/>
              </a:rPr>
              <a:t>books#index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POST 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/books(.:format)          </a:t>
            </a:r>
            <a:r>
              <a:rPr lang="en-US" sz="900" dirty="0" err="1">
                <a:latin typeface="Menlo Regular"/>
                <a:cs typeface="Menlo Regular"/>
              </a:rPr>
              <a:t>books#create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</a:t>
            </a:r>
            <a:r>
              <a:rPr lang="en-US" sz="900" dirty="0" err="1">
                <a:latin typeface="Menlo Regular"/>
                <a:cs typeface="Menlo Regular"/>
              </a:rPr>
              <a:t>new_library_book</a:t>
            </a:r>
            <a:r>
              <a:rPr lang="en-US" sz="900" dirty="0">
                <a:latin typeface="Menlo Regular"/>
                <a:cs typeface="Menlo Regular"/>
              </a:rPr>
              <a:t> GET  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/books/new(.:format)      </a:t>
            </a:r>
            <a:r>
              <a:rPr lang="en-US" sz="900" dirty="0" err="1">
                <a:latin typeface="Menlo Regular"/>
                <a:cs typeface="Menlo Regular"/>
              </a:rPr>
              <a:t>books#new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 err="1">
                <a:latin typeface="Menlo Regular"/>
                <a:cs typeface="Menlo Regular"/>
              </a:rPr>
              <a:t>edit_library_book</a:t>
            </a:r>
            <a:r>
              <a:rPr lang="en-US" sz="900" dirty="0">
                <a:latin typeface="Menlo Regular"/>
                <a:cs typeface="Menlo Regular"/>
              </a:rPr>
              <a:t> GET  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/books/:id/edit(.:format) </a:t>
            </a:r>
            <a:r>
              <a:rPr lang="en-US" sz="900" dirty="0" err="1">
                <a:latin typeface="Menlo Regular"/>
                <a:cs typeface="Menlo Regular"/>
              </a:rPr>
              <a:t>books#edit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</a:t>
            </a:r>
            <a:r>
              <a:rPr lang="en-US" sz="900" dirty="0" err="1">
                <a:latin typeface="Menlo Regular"/>
                <a:cs typeface="Menlo Regular"/>
              </a:rPr>
              <a:t>library_book</a:t>
            </a:r>
            <a:r>
              <a:rPr lang="en-US" sz="900" dirty="0">
                <a:latin typeface="Menlo Regular"/>
                <a:cs typeface="Menlo Regular"/>
              </a:rPr>
              <a:t> GET  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/books/:id(.:format)      </a:t>
            </a:r>
            <a:r>
              <a:rPr lang="en-US" sz="900" dirty="0" err="1">
                <a:latin typeface="Menlo Regular"/>
                <a:cs typeface="Menlo Regular"/>
              </a:rPr>
              <a:t>books#show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PATCH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/books/:id(.:format)      </a:t>
            </a:r>
            <a:r>
              <a:rPr lang="en-US" sz="900" dirty="0" err="1">
                <a:latin typeface="Menlo Regular"/>
                <a:cs typeface="Menlo Regular"/>
              </a:rPr>
              <a:t>books#update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PUT   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/books/:id(.:format)      </a:t>
            </a:r>
            <a:r>
              <a:rPr lang="en-US" sz="900" dirty="0" err="1">
                <a:latin typeface="Menlo Regular"/>
                <a:cs typeface="Menlo Regular"/>
              </a:rPr>
              <a:t>books#update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DELETE /libraries/:</a:t>
            </a:r>
            <a:r>
              <a:rPr lang="en-US" sz="900" dirty="0" err="1">
                <a:latin typeface="Menlo Regular"/>
                <a:cs typeface="Menlo Regular"/>
              </a:rPr>
              <a:t>library_id</a:t>
            </a:r>
            <a:r>
              <a:rPr lang="en-US" sz="900" dirty="0">
                <a:latin typeface="Menlo Regular"/>
                <a:cs typeface="Menlo Regular"/>
              </a:rPr>
              <a:t>/books/:id(.:format)      </a:t>
            </a:r>
            <a:r>
              <a:rPr lang="en-US" sz="900" dirty="0" err="1">
                <a:latin typeface="Menlo Regular"/>
                <a:cs typeface="Menlo Regular"/>
              </a:rPr>
              <a:t>books#destroy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libraries GET    /libraries(.:format)      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libraries#index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POST   /libraries(.:format)     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libraries#create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</a:t>
            </a:r>
            <a:r>
              <a:rPr lang="en-US" sz="900" dirty="0" err="1">
                <a:latin typeface="Menlo Regular"/>
                <a:cs typeface="Menlo Regular"/>
              </a:rPr>
              <a:t>new_library</a:t>
            </a:r>
            <a:r>
              <a:rPr lang="en-US" sz="900" dirty="0">
                <a:latin typeface="Menlo Regular"/>
                <a:cs typeface="Menlo Regular"/>
              </a:rPr>
              <a:t> GET    /libraries/new(.:format)   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libraries#new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</a:t>
            </a:r>
            <a:r>
              <a:rPr lang="en-US" sz="900" dirty="0" err="1">
                <a:latin typeface="Menlo Regular"/>
                <a:cs typeface="Menlo Regular"/>
              </a:rPr>
              <a:t>edit_library</a:t>
            </a:r>
            <a:r>
              <a:rPr lang="en-US" sz="900" dirty="0">
                <a:latin typeface="Menlo Regular"/>
                <a:cs typeface="Menlo Regular"/>
              </a:rPr>
              <a:t> GET    /libraries/:id/edit(.:format)                   </a:t>
            </a:r>
            <a:r>
              <a:rPr lang="en-US" sz="900" dirty="0" err="1">
                <a:latin typeface="Menlo Regular"/>
                <a:cs typeface="Menlo Regular"/>
              </a:rPr>
              <a:t>libraries#edit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library GET    /libraries/:id(.:format)   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libraries#show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PATCH  /libraries/:id(.:format) 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libraries#update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PUT    /libraries/:id(.:format) 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libraries#update</a:t>
            </a:r>
            <a:endParaRPr lang="en-US" sz="9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900" dirty="0">
                <a:latin typeface="Menlo Regular"/>
                <a:cs typeface="Menlo Regular"/>
              </a:rPr>
              <a:t>                  DELETE /libraries/:id(.:format)                     </a:t>
            </a:r>
            <a:r>
              <a:rPr lang="en-US" sz="900" dirty="0" err="1">
                <a:latin typeface="Menlo Regular"/>
                <a:cs typeface="Menlo Regular"/>
              </a:rPr>
              <a:t>libraries#destroy</a:t>
            </a:r>
            <a:endParaRPr lang="en-US" sz="900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of splits the difference</a:t>
            </a:r>
          </a:p>
          <a:p>
            <a:r>
              <a:rPr lang="en-US" dirty="0"/>
              <a:t>Has both nested and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939209-D16D-8949-BBCA-95850261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F415-5FA4-5347-BF51-B5CE024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:libraries do</a:t>
            </a:r>
          </a:p>
          <a:p>
            <a:r>
              <a:rPr lang="en-US" dirty="0"/>
              <a:t>  resources :books, shallow: true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3F43-7C5D-4E4B-8E0D-B34AFCFB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709B-2766-3041-9BF2-3EAEC9A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3839-D9BA-F942-945B-BCC23F9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>
                <a:latin typeface="Menlo Regular"/>
                <a:cs typeface="Menlo Regular"/>
              </a:rPr>
              <a:t> </a:t>
            </a:r>
            <a:r>
              <a:rPr lang="de-DE" dirty="0" err="1">
                <a:latin typeface="Menlo Regular"/>
                <a:cs typeface="Menlo Regular"/>
              </a:rPr>
              <a:t>Prefix</a:t>
            </a:r>
            <a:r>
              <a:rPr lang="de-DE" dirty="0">
                <a:latin typeface="Menlo Regular"/>
                <a:cs typeface="Menlo Regular"/>
              </a:rPr>
              <a:t> Verb   URI Pattern                                </a:t>
            </a:r>
            <a:r>
              <a:rPr lang="de-DE" dirty="0" err="1">
                <a:latin typeface="Menlo Regular"/>
                <a:cs typeface="Menlo Regular"/>
              </a:rPr>
              <a:t>Controller#Action</a:t>
            </a:r>
            <a:endParaRPr lang="de-DE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dirty="0">
                <a:latin typeface="Menlo Regular"/>
                <a:cs typeface="Menlo Regular"/>
              </a:rPr>
              <a:t>   </a:t>
            </a:r>
            <a:r>
              <a:rPr lang="de-DE" dirty="0" err="1">
                <a:latin typeface="Menlo Regular"/>
                <a:cs typeface="Menlo Regular"/>
              </a:rPr>
              <a:t>library_books</a:t>
            </a:r>
            <a:r>
              <a:rPr lang="de-DE" dirty="0">
                <a:latin typeface="Menlo Regular"/>
                <a:cs typeface="Menlo Regular"/>
              </a:rPr>
              <a:t> GET    /</a:t>
            </a:r>
            <a:r>
              <a:rPr lang="de-DE" dirty="0" err="1">
                <a:latin typeface="Menlo Regular"/>
                <a:cs typeface="Menlo Regular"/>
              </a:rPr>
              <a:t>libraries</a:t>
            </a:r>
            <a:r>
              <a:rPr lang="de-DE" dirty="0">
                <a:latin typeface="Menlo Regular"/>
                <a:cs typeface="Menlo Regular"/>
              </a:rPr>
              <a:t>/:</a:t>
            </a:r>
            <a:r>
              <a:rPr lang="de-DE" dirty="0" err="1">
                <a:latin typeface="Menlo Regular"/>
                <a:cs typeface="Menlo Regular"/>
              </a:rPr>
              <a:t>library_id</a:t>
            </a:r>
            <a:r>
              <a:rPr lang="de-DE" dirty="0">
                <a:latin typeface="Menlo Regular"/>
                <a:cs typeface="Menlo Regular"/>
              </a:rPr>
              <a:t>/</a:t>
            </a:r>
            <a:r>
              <a:rPr lang="de-DE" dirty="0" err="1">
                <a:latin typeface="Menlo Regular"/>
                <a:cs typeface="Menlo Regular"/>
              </a:rPr>
              <a:t>books</a:t>
            </a:r>
            <a:r>
              <a:rPr lang="de-DE" dirty="0">
                <a:latin typeface="Menlo Regular"/>
                <a:cs typeface="Menlo Regular"/>
              </a:rPr>
              <a:t>(.:</a:t>
            </a:r>
            <a:r>
              <a:rPr lang="de-DE" dirty="0" err="1">
                <a:latin typeface="Menlo Regular"/>
                <a:cs typeface="Menlo Regular"/>
              </a:rPr>
              <a:t>format</a:t>
            </a:r>
            <a:r>
              <a:rPr lang="de-DE" dirty="0">
                <a:latin typeface="Menlo Regular"/>
                <a:cs typeface="Menlo Regular"/>
              </a:rPr>
              <a:t>)     </a:t>
            </a:r>
            <a:r>
              <a:rPr lang="de-DE" dirty="0" err="1">
                <a:latin typeface="Menlo Regular"/>
                <a:cs typeface="Menlo Regular"/>
              </a:rPr>
              <a:t>books#index</a:t>
            </a:r>
            <a:endParaRPr lang="de-DE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dirty="0">
                <a:latin typeface="Menlo Regular"/>
                <a:cs typeface="Menlo Regular"/>
              </a:rPr>
              <a:t>                 POST   /</a:t>
            </a:r>
            <a:r>
              <a:rPr lang="de-DE" dirty="0" err="1">
                <a:latin typeface="Menlo Regular"/>
                <a:cs typeface="Menlo Regular"/>
              </a:rPr>
              <a:t>libraries</a:t>
            </a:r>
            <a:r>
              <a:rPr lang="de-DE" dirty="0">
                <a:latin typeface="Menlo Regular"/>
                <a:cs typeface="Menlo Regular"/>
              </a:rPr>
              <a:t>/:</a:t>
            </a:r>
            <a:r>
              <a:rPr lang="de-DE" dirty="0" err="1">
                <a:latin typeface="Menlo Regular"/>
                <a:cs typeface="Menlo Regular"/>
              </a:rPr>
              <a:t>library_id</a:t>
            </a:r>
            <a:r>
              <a:rPr lang="de-DE" dirty="0">
                <a:latin typeface="Menlo Regular"/>
                <a:cs typeface="Menlo Regular"/>
              </a:rPr>
              <a:t>/</a:t>
            </a:r>
            <a:r>
              <a:rPr lang="de-DE" dirty="0" err="1">
                <a:latin typeface="Menlo Regular"/>
                <a:cs typeface="Menlo Regular"/>
              </a:rPr>
              <a:t>books</a:t>
            </a:r>
            <a:r>
              <a:rPr lang="de-DE" dirty="0">
                <a:latin typeface="Menlo Regular"/>
                <a:cs typeface="Menlo Regular"/>
              </a:rPr>
              <a:t>(.:</a:t>
            </a:r>
            <a:r>
              <a:rPr lang="de-DE" dirty="0" err="1">
                <a:latin typeface="Menlo Regular"/>
                <a:cs typeface="Menlo Regular"/>
              </a:rPr>
              <a:t>format</a:t>
            </a:r>
            <a:r>
              <a:rPr lang="de-DE" dirty="0">
                <a:latin typeface="Menlo Regular"/>
                <a:cs typeface="Menlo Regular"/>
              </a:rPr>
              <a:t>)     </a:t>
            </a:r>
            <a:r>
              <a:rPr lang="de-DE" dirty="0" err="1">
                <a:latin typeface="Menlo Regular"/>
                <a:cs typeface="Menlo Regular"/>
              </a:rPr>
              <a:t>books#create</a:t>
            </a:r>
            <a:endParaRPr lang="de-DE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dirty="0" err="1">
                <a:latin typeface="Menlo Regular"/>
                <a:cs typeface="Menlo Regular"/>
              </a:rPr>
              <a:t>new_library_book</a:t>
            </a:r>
            <a:r>
              <a:rPr lang="de-DE" dirty="0">
                <a:latin typeface="Menlo Regular"/>
                <a:cs typeface="Menlo Regular"/>
              </a:rPr>
              <a:t> GET    /</a:t>
            </a:r>
            <a:r>
              <a:rPr lang="de-DE" dirty="0" err="1">
                <a:latin typeface="Menlo Regular"/>
                <a:cs typeface="Menlo Regular"/>
              </a:rPr>
              <a:t>libraries</a:t>
            </a:r>
            <a:r>
              <a:rPr lang="de-DE" dirty="0">
                <a:latin typeface="Menlo Regular"/>
                <a:cs typeface="Menlo Regular"/>
              </a:rPr>
              <a:t>/:</a:t>
            </a:r>
            <a:r>
              <a:rPr lang="de-DE" dirty="0" err="1">
                <a:latin typeface="Menlo Regular"/>
                <a:cs typeface="Menlo Regular"/>
              </a:rPr>
              <a:t>library_id</a:t>
            </a:r>
            <a:r>
              <a:rPr lang="de-DE" dirty="0">
                <a:latin typeface="Menlo Regular"/>
                <a:cs typeface="Menlo Regular"/>
              </a:rPr>
              <a:t>/</a:t>
            </a:r>
            <a:r>
              <a:rPr lang="de-DE" dirty="0" err="1">
                <a:latin typeface="Menlo Regular"/>
                <a:cs typeface="Menlo Regular"/>
              </a:rPr>
              <a:t>books</a:t>
            </a:r>
            <a:r>
              <a:rPr lang="de-DE" dirty="0">
                <a:latin typeface="Menlo Regular"/>
                <a:cs typeface="Menlo Regular"/>
              </a:rPr>
              <a:t>/</a:t>
            </a:r>
            <a:r>
              <a:rPr lang="de-DE" dirty="0" err="1">
                <a:latin typeface="Menlo Regular"/>
                <a:cs typeface="Menlo Regular"/>
              </a:rPr>
              <a:t>new</a:t>
            </a:r>
            <a:r>
              <a:rPr lang="de-DE" dirty="0">
                <a:latin typeface="Menlo Regular"/>
                <a:cs typeface="Menlo Regular"/>
              </a:rPr>
              <a:t>(.:</a:t>
            </a:r>
            <a:r>
              <a:rPr lang="de-DE" dirty="0" err="1">
                <a:latin typeface="Menlo Regular"/>
                <a:cs typeface="Menlo Regular"/>
              </a:rPr>
              <a:t>format</a:t>
            </a:r>
            <a:r>
              <a:rPr lang="de-DE" dirty="0">
                <a:latin typeface="Menlo Regular"/>
                <a:cs typeface="Menlo Regular"/>
              </a:rPr>
              <a:t>) </a:t>
            </a:r>
            <a:r>
              <a:rPr lang="de-DE" dirty="0" err="1">
                <a:latin typeface="Menlo Regular"/>
                <a:cs typeface="Menlo Regular"/>
              </a:rPr>
              <a:t>books#new</a:t>
            </a:r>
            <a:endParaRPr lang="de-DE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</a:t>
            </a:r>
            <a:r>
              <a:rPr lang="en-US" dirty="0" err="1">
                <a:latin typeface="Menlo Regular"/>
                <a:cs typeface="Menlo Regular"/>
              </a:rPr>
              <a:t>edit_book</a:t>
            </a:r>
            <a:r>
              <a:rPr lang="en-US" dirty="0">
                <a:latin typeface="Menlo Regular"/>
                <a:cs typeface="Menlo Regular"/>
              </a:rPr>
              <a:t> GET    /books/:id/edit(.:format)                  </a:t>
            </a:r>
            <a:r>
              <a:rPr lang="en-US" dirty="0" err="1">
                <a:latin typeface="Menlo Regular"/>
                <a:cs typeface="Menlo Regular"/>
              </a:rPr>
              <a:t>books#edit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book GET    /books/:id(.:format)                       </a:t>
            </a:r>
            <a:r>
              <a:rPr lang="en-US" dirty="0" err="1">
                <a:latin typeface="Menlo Regular"/>
                <a:cs typeface="Menlo Regular"/>
              </a:rPr>
              <a:t>books#show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PATCH  /books/:id(.:format)                       </a:t>
            </a:r>
            <a:r>
              <a:rPr lang="en-US" dirty="0" err="1">
                <a:latin typeface="Menlo Regular"/>
                <a:cs typeface="Menlo Regular"/>
              </a:rPr>
              <a:t>books#update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PUT    /books/:id(.:format)                       </a:t>
            </a:r>
            <a:r>
              <a:rPr lang="en-US" dirty="0" err="1">
                <a:latin typeface="Menlo Regular"/>
                <a:cs typeface="Menlo Regular"/>
              </a:rPr>
              <a:t>books#update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DELETE /books/:id(.:format)                       </a:t>
            </a:r>
            <a:r>
              <a:rPr lang="en-US" dirty="0" err="1">
                <a:latin typeface="Menlo Regular"/>
                <a:cs typeface="Menlo Regular"/>
              </a:rPr>
              <a:t>books#destroy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libraries GET    /libraries(.:format)                      </a:t>
            </a:r>
            <a:r>
              <a:rPr lang="en-US" dirty="0" err="1">
                <a:latin typeface="Menlo Regular"/>
                <a:cs typeface="Menlo Regular"/>
              </a:rPr>
              <a:t>libraries#index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POST   /libraries(.:format)                     </a:t>
            </a:r>
            <a:r>
              <a:rPr lang="en-US" dirty="0" err="1">
                <a:latin typeface="Menlo Regular"/>
                <a:cs typeface="Menlo Regular"/>
              </a:rPr>
              <a:t>libraries#create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</a:t>
            </a:r>
            <a:r>
              <a:rPr lang="en-US" dirty="0" err="1">
                <a:latin typeface="Menlo Regular"/>
                <a:cs typeface="Menlo Regular"/>
              </a:rPr>
              <a:t>new_library</a:t>
            </a:r>
            <a:r>
              <a:rPr lang="en-US" dirty="0">
                <a:latin typeface="Menlo Regular"/>
                <a:cs typeface="Menlo Regular"/>
              </a:rPr>
              <a:t> GET    /libraries/new(.:format)                   </a:t>
            </a:r>
            <a:r>
              <a:rPr lang="en-US" dirty="0" err="1">
                <a:latin typeface="Menlo Regular"/>
                <a:cs typeface="Menlo Regular"/>
              </a:rPr>
              <a:t>libraries#new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>
                <a:latin typeface="Menlo Regular"/>
                <a:cs typeface="Menlo Regular"/>
              </a:rPr>
              <a:t>edit_library</a:t>
            </a:r>
            <a:r>
              <a:rPr lang="en-US" dirty="0">
                <a:latin typeface="Menlo Regular"/>
                <a:cs typeface="Menlo Regular"/>
              </a:rPr>
              <a:t> GET    /libraries/:id/edit(.:format)              </a:t>
            </a:r>
            <a:r>
              <a:rPr lang="en-US" dirty="0" err="1">
                <a:latin typeface="Menlo Regular"/>
                <a:cs typeface="Menlo Regular"/>
              </a:rPr>
              <a:t>libraries#edit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library GET    /libraries/:id(.:format)                   </a:t>
            </a:r>
            <a:r>
              <a:rPr lang="en-US" dirty="0" err="1">
                <a:latin typeface="Menlo Regular"/>
                <a:cs typeface="Menlo Regular"/>
              </a:rPr>
              <a:t>libraries#show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PATCH  /libraries/:id(.:format)                 </a:t>
            </a:r>
            <a:r>
              <a:rPr lang="en-US" dirty="0" err="1">
                <a:latin typeface="Menlo Regular"/>
                <a:cs typeface="Menlo Regular"/>
              </a:rPr>
              <a:t>libraries#update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PUT    /libraries/:id(.:format)                 </a:t>
            </a:r>
            <a:r>
              <a:rPr lang="en-US" dirty="0" err="1">
                <a:latin typeface="Menlo Regular"/>
                <a:cs typeface="Menlo Regular"/>
              </a:rPr>
              <a:t>libraries#update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                DELETE /libraries/:id(.:format)                </a:t>
            </a:r>
            <a:r>
              <a:rPr lang="en-US" dirty="0" err="1">
                <a:latin typeface="Menlo Regular"/>
                <a:cs typeface="Menlo Regular"/>
              </a:rPr>
              <a:t>libraries#destroy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add specific route to controller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resources </a:t>
            </a:r>
            <a:r>
              <a:rPr lang="en-US" sz="13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:libraries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35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resources </a:t>
            </a:r>
            <a:r>
              <a:rPr lang="en-US" sz="13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:books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35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member </a:t>
            </a:r>
            <a:r>
              <a:rPr lang="en-US" sz="135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 post </a:t>
            </a:r>
            <a:r>
              <a:rPr lang="en-US" sz="13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:loan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35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end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35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end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end</a:t>
            </a:r>
            <a:endParaRPr lang="en-US" sz="135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DF1565-A8BA-4849-9F4B-4A4CA004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F440-24CC-8941-A31A-EDA81B5B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# Prefix          Verb   URI Pattern                                  </a:t>
            </a:r>
            <a:r>
              <a:rPr lang="en-US" sz="1200" dirty="0" err="1"/>
              <a:t>Controller#Action</a:t>
            </a:r>
            <a:endParaRPr lang="en-US" sz="1200" dirty="0"/>
          </a:p>
          <a:p>
            <a:r>
              <a:rPr lang="en-US" sz="1200" dirty="0" err="1"/>
              <a:t>loan_library_book</a:t>
            </a:r>
            <a:r>
              <a:rPr lang="en-US" sz="1200" dirty="0"/>
              <a:t> POST   /libraries/:</a:t>
            </a:r>
            <a:r>
              <a:rPr lang="en-US" sz="1200" dirty="0" err="1"/>
              <a:t>library_id</a:t>
            </a:r>
            <a:r>
              <a:rPr lang="en-US" sz="1200" dirty="0"/>
              <a:t>/books/:id/loan(.:format) </a:t>
            </a:r>
            <a:r>
              <a:rPr lang="en-US" sz="1200" dirty="0" err="1"/>
              <a:t>books#loan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8E4D-87B7-5549-90CE-0058D4CF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A461-C98C-7940-A7E0-56119E08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01C8-D9D8-D849-A3C3-C5D7B4A4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seeds.rb</a:t>
            </a:r>
            <a:r>
              <a:rPr lang="en-US" dirty="0"/>
              <a:t> just a Ruby file</a:t>
            </a:r>
          </a:p>
          <a:p>
            <a:r>
              <a:rPr lang="en-US" dirty="0"/>
              <a:t>"rake </a:t>
            </a:r>
            <a:r>
              <a:rPr lang="en-US" dirty="0" err="1"/>
              <a:t>db:seed</a:t>
            </a:r>
            <a:r>
              <a:rPr lang="en-US" dirty="0"/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Main Library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Carnegie Branch Library for Local History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George Reynolds Branch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Meadows Branch Library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 err="1">
                <a:solidFill>
                  <a:srgbClr val="B12412"/>
                </a:solidFill>
                <a:latin typeface="Menlo"/>
                <a:ea typeface="Menlo"/>
                <a:cs typeface="Menlo"/>
              </a:rPr>
              <a:t>NoBo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 Corner Library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050" dirty="0" err="1">
                <a:solidFill>
                  <a:srgbClr val="B12412"/>
                </a:solidFill>
                <a:latin typeface="Menlo"/>
                <a:ea typeface="Menlo"/>
                <a:cs typeface="Menlo"/>
              </a:rPr>
              <a:t>SELinux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 NSA's Open Source Security Enhanced Linux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Building Secure Servers with Linux, Second Edition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Building Internet Firewalls, 2nd Edition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</a:t>
            </a:r>
            <a:r>
              <a:rPr lang="en-US" sz="10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.create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name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From Bits and Gates to C and Beyond</a:t>
            </a:r>
            <a:r>
              <a:rPr lang="en-US" sz="105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0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  <a:endParaRPr lang="en-US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https://github.com/rroblak/seed_dump</a:t>
            </a:r>
            <a:endParaRPr lang="en-US" dirty="0"/>
          </a:p>
          <a:p>
            <a:r>
              <a:rPr lang="en-US" dirty="0"/>
              <a:t>Overwrites current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seeds.rb</a:t>
            </a:r>
            <a:r>
              <a:rPr lang="en-US" dirty="0"/>
              <a:t> with contents of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$ rake </a:t>
            </a:r>
            <a:r>
              <a:rPr lang="en-US" dirty="0" err="1">
                <a:solidFill>
                  <a:schemeClr val="accent2"/>
                </a:solidFill>
              </a:rPr>
              <a:t>db:seed:dump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students GET    /students(.:format)           </a:t>
            </a:r>
            <a:r>
              <a:rPr lang="en-US" sz="1050" dirty="0" err="1">
                <a:latin typeface="Menlo Regular"/>
                <a:cs typeface="Menlo Regular"/>
              </a:rPr>
              <a:t>students#index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        POST   /students(.:format)           </a:t>
            </a:r>
            <a:r>
              <a:rPr lang="en-US" sz="1050" dirty="0" err="1">
                <a:latin typeface="Menlo Regular"/>
                <a:cs typeface="Menlo Regular"/>
              </a:rPr>
              <a:t>students#create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</a:t>
            </a:r>
            <a:r>
              <a:rPr lang="en-US" sz="1050" dirty="0" err="1">
                <a:latin typeface="Menlo Regular"/>
                <a:cs typeface="Menlo Regular"/>
              </a:rPr>
              <a:t>new_student</a:t>
            </a:r>
            <a:r>
              <a:rPr lang="en-US" sz="1050" dirty="0">
                <a:latin typeface="Menlo Regular"/>
                <a:cs typeface="Menlo Regular"/>
              </a:rPr>
              <a:t> GET    /students/new(.:format)       </a:t>
            </a:r>
            <a:r>
              <a:rPr lang="en-US" sz="1050" dirty="0" err="1">
                <a:latin typeface="Menlo Regular"/>
                <a:cs typeface="Menlo Regular"/>
              </a:rPr>
              <a:t>students#new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</a:t>
            </a:r>
            <a:r>
              <a:rPr lang="en-US" sz="1050" dirty="0" err="1">
                <a:latin typeface="Menlo Regular"/>
                <a:cs typeface="Menlo Regular"/>
              </a:rPr>
              <a:t>edit_student</a:t>
            </a:r>
            <a:r>
              <a:rPr lang="en-US" sz="1050" dirty="0">
                <a:latin typeface="Menlo Regular"/>
                <a:cs typeface="Menlo Regular"/>
              </a:rPr>
              <a:t> GET    /students/:id/edit(.:format)  </a:t>
            </a:r>
            <a:r>
              <a:rPr lang="en-US" sz="1050" dirty="0" err="1">
                <a:latin typeface="Menlo Regular"/>
                <a:cs typeface="Menlo Regular"/>
              </a:rPr>
              <a:t>students#edit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student GET    /students/:id(.:format)       </a:t>
            </a:r>
            <a:r>
              <a:rPr lang="en-US" sz="1050" dirty="0" err="1">
                <a:latin typeface="Menlo Regular"/>
                <a:cs typeface="Menlo Regular"/>
              </a:rPr>
              <a:t>students#show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        PUT    /students/:id(.:format)       </a:t>
            </a:r>
            <a:r>
              <a:rPr lang="en-US" sz="1050" dirty="0" err="1">
                <a:latin typeface="Menlo Regular"/>
                <a:cs typeface="Menlo Regular"/>
              </a:rPr>
              <a:t>students#update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        DELETE /students/:id(.:format)       </a:t>
            </a:r>
            <a:r>
              <a:rPr lang="en-US" sz="1050" dirty="0" err="1">
                <a:latin typeface="Menlo Regular"/>
                <a:cs typeface="Menlo Regular"/>
              </a:rPr>
              <a:t>students#destroy</a:t>
            </a:r>
            <a:endParaRPr lang="en-US" sz="1050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resources </a:t>
            </a:r>
            <a:r>
              <a:rPr lang="en-US" sz="18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:books</a:t>
            </a:r>
            <a:r>
              <a:rPr lang="en-US" sz="18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</a:t>
            </a:r>
            <a:r>
              <a:rPr lang="en-US" sz="1800" dirty="0">
                <a:solidFill>
                  <a:srgbClr val="B7660A"/>
                </a:solidFill>
                <a:latin typeface="Menlo Regular"/>
                <a:ea typeface="Menlo"/>
                <a:cs typeface="Menlo Regular"/>
              </a:rPr>
              <a:t>do</a:t>
            </a:r>
            <a:endParaRPr lang="en-US" sz="18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collection </a:t>
            </a:r>
            <a:r>
              <a:rPr lang="en-US" sz="1800" dirty="0">
                <a:solidFill>
                  <a:srgbClr val="B7660A"/>
                </a:solidFill>
                <a:latin typeface="Menlo Regular"/>
                <a:ea typeface="Menlo"/>
                <a:cs typeface="Menlo Regular"/>
              </a:rPr>
              <a:t>do</a:t>
            </a:r>
            <a:endParaRPr lang="en-US" sz="18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  get </a:t>
            </a:r>
            <a:r>
              <a:rPr lang="en-US" sz="18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'</a:t>
            </a:r>
            <a:r>
              <a:rPr lang="en-US" sz="18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search</a:t>
            </a:r>
            <a:r>
              <a:rPr lang="en-US" sz="18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'</a:t>
            </a:r>
            <a:endParaRPr lang="en-US" sz="18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</a:t>
            </a:r>
            <a:r>
              <a:rPr lang="en-US" sz="1800" dirty="0">
                <a:solidFill>
                  <a:srgbClr val="B7660A"/>
                </a:solidFill>
                <a:latin typeface="Menlo Regular"/>
                <a:ea typeface="Menlo"/>
                <a:cs typeface="Menlo Regular"/>
              </a:rPr>
              <a:t>end</a:t>
            </a:r>
            <a:endParaRPr lang="en-US" sz="18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</a:t>
            </a:r>
            <a:r>
              <a:rPr lang="en-US" sz="1800" dirty="0">
                <a:solidFill>
                  <a:srgbClr val="B7660A"/>
                </a:solidFill>
                <a:latin typeface="Menlo Regular"/>
                <a:ea typeface="Menlo"/>
                <a:cs typeface="Menlo Regular"/>
              </a:rPr>
              <a:t>end</a:t>
            </a:r>
          </a:p>
          <a:p>
            <a:pPr marL="0" indent="0">
              <a:buNone/>
            </a:pPr>
            <a:endParaRPr lang="en-US" sz="1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# </a:t>
            </a:r>
            <a:r>
              <a:rPr lang="en-US" sz="1800" dirty="0" err="1">
                <a:latin typeface="Menlo Regular"/>
                <a:cs typeface="Menlo Regular"/>
              </a:rPr>
              <a:t>search_books</a:t>
            </a:r>
            <a:r>
              <a:rPr lang="en-US" sz="1800" dirty="0">
                <a:latin typeface="Menlo Regular"/>
                <a:cs typeface="Menlo Regular"/>
              </a:rPr>
              <a:t> GET /books/search(.:format) </a:t>
            </a:r>
            <a:r>
              <a:rPr lang="en-US" sz="1800" dirty="0" err="1">
                <a:latin typeface="Menlo Regular"/>
                <a:cs typeface="Menlo Regular"/>
              </a:rPr>
              <a:t>books#search</a:t>
            </a:r>
            <a:endParaRPr lang="en-US" sz="18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800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# app/controllers/</a:t>
            </a:r>
            <a:r>
              <a:rPr lang="en-US" sz="1600" dirty="0" err="1">
                <a:latin typeface="Menlo Regular"/>
                <a:cs typeface="Menlo Regular"/>
              </a:rPr>
              <a:t>books_controller.rb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</a:t>
            </a:r>
            <a:r>
              <a:rPr lang="en-US" sz="1600" dirty="0" err="1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def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</a:t>
            </a:r>
            <a:r>
              <a:rPr lang="en-US" sz="1600" dirty="0">
                <a:solidFill>
                  <a:srgbClr val="00A3AF"/>
                </a:solidFill>
                <a:latin typeface="Menlo Regular"/>
                <a:ea typeface="Menlo"/>
                <a:cs typeface="Menlo Regular"/>
              </a:rPr>
              <a:t>search</a:t>
            </a:r>
            <a:endParaRPr lang="en-US" sz="16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</a:t>
            </a:r>
            <a:r>
              <a:rPr lang="en-US" sz="1600" dirty="0">
                <a:solidFill>
                  <a:srgbClr val="00A3AF"/>
                </a:solidFill>
                <a:latin typeface="Menlo Regular"/>
                <a:ea typeface="Menlo"/>
                <a:cs typeface="Menlo Regular"/>
              </a:rPr>
              <a:t>@books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= </a:t>
            </a:r>
            <a:r>
              <a:rPr lang="en-US" sz="1600" dirty="0" err="1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Book</a:t>
            </a:r>
            <a:r>
              <a:rPr lang="en-US" sz="1600" dirty="0" err="1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.where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(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"</a:t>
            </a:r>
            <a:r>
              <a:rPr lang="en-US" sz="16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name like ?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"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, 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"</a:t>
            </a:r>
            <a:r>
              <a:rPr lang="en-US" sz="16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%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#{</a:t>
            </a:r>
            <a:r>
              <a:rPr lang="en-US" sz="1600" dirty="0" err="1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params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[</a:t>
            </a:r>
            <a:r>
              <a:rPr lang="en-US" sz="16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:query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]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}</a:t>
            </a:r>
            <a:r>
              <a:rPr lang="en-US" sz="16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%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"</a:t>
            </a: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render </a:t>
            </a:r>
            <a:r>
              <a:rPr lang="en-US" sz="16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:index</a:t>
            </a:r>
            <a:endParaRPr lang="en-US" sz="16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</a:t>
            </a:r>
            <a:r>
              <a:rPr lang="en-US" sz="16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end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app/views/books/</a:t>
            </a:r>
            <a:r>
              <a:rPr lang="en-US" dirty="0" err="1"/>
              <a:t>index.html.erb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form_tag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search_books_url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method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label_tag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:query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Search for: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text_field_tag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:query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submit_tag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Search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end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Menlo Regular"/>
                <a:cs typeface="Menlo Regular"/>
              </a:rPr>
              <a:t>http://localhost:3000/books/</a:t>
            </a:r>
            <a:r>
              <a:rPr lang="en-US" sz="1500" dirty="0" err="1">
                <a:latin typeface="Menlo Regular"/>
                <a:cs typeface="Menlo Regular"/>
              </a:rPr>
              <a:t>search.json?q</a:t>
            </a:r>
            <a:r>
              <a:rPr lang="en-US" sz="1500" dirty="0">
                <a:latin typeface="Menlo Regular"/>
                <a:cs typeface="Menlo Regular"/>
              </a:rPr>
              <a:t>=Build</a:t>
            </a:r>
          </a:p>
          <a:p>
            <a:pPr marL="0" indent="0">
              <a:buNone/>
            </a:pPr>
            <a:r>
              <a:rPr lang="en-US" sz="1500" dirty="0">
                <a:latin typeface="Menlo Regular"/>
                <a:cs typeface="Menlo Regular"/>
              </a:rPr>
              <a:t># [{"id":2,"name":"Building Secure Servers with Linux, Second</a:t>
            </a:r>
          </a:p>
          <a:p>
            <a:pPr marL="0" indent="0">
              <a:buNone/>
            </a:pPr>
            <a:r>
              <a:rPr lang="en-US" sz="1500" dirty="0">
                <a:latin typeface="Menlo Regular"/>
                <a:cs typeface="Menlo Regular"/>
              </a:rPr>
              <a:t># Edition","</a:t>
            </a:r>
            <a:r>
              <a:rPr lang="en-US" sz="1500" dirty="0" err="1">
                <a:latin typeface="Menlo Regular"/>
                <a:cs typeface="Menlo Regular"/>
              </a:rPr>
              <a:t>url</a:t>
            </a:r>
            <a:r>
              <a:rPr lang="en-US" sz="1500" dirty="0">
                <a:latin typeface="Menlo Regular"/>
                <a:cs typeface="Menlo Regular"/>
              </a:rPr>
              <a:t>":"http://localhost:3000/books/2.json"},</a:t>
            </a:r>
          </a:p>
          <a:p>
            <a:pPr marL="0" indent="0">
              <a:buNone/>
            </a:pPr>
            <a:r>
              <a:rPr lang="en-US" sz="1500" dirty="0">
                <a:latin typeface="Menlo Regular"/>
                <a:cs typeface="Menlo Regular"/>
              </a:rPr>
              <a:t># {"id":3,"name":"Building Internet Firewalls, 2</a:t>
            </a:r>
            <a:r>
              <a:rPr lang="en-US" sz="1500" baseline="30000" dirty="0">
                <a:latin typeface="Menlo Regular"/>
                <a:cs typeface="Menlo Regular"/>
              </a:rPr>
              <a:t>nd</a:t>
            </a: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500" dirty="0">
                <a:latin typeface="Menlo Regular"/>
                <a:cs typeface="Menlo Regular"/>
              </a:rPr>
              <a:t># Edition","</a:t>
            </a:r>
            <a:r>
              <a:rPr lang="en-US" sz="1500" dirty="0" err="1">
                <a:latin typeface="Menlo Regular"/>
                <a:cs typeface="Menlo Regular"/>
              </a:rPr>
              <a:t>url</a:t>
            </a:r>
            <a:r>
              <a:rPr lang="en-US" sz="1500" dirty="0">
                <a:latin typeface="Menlo Regular"/>
                <a:cs typeface="Menlo Regular"/>
              </a:rPr>
              <a:t>":"http://localhost:3000/books/3.json"}]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JSON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search and JSON API to it, add dynamic matching via Ajax</a:t>
            </a:r>
          </a:p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Relatively simple additional JavaScript</a:t>
            </a:r>
          </a:p>
          <a:p>
            <a:pPr lvl="1"/>
            <a:r>
              <a:rPr lang="en-US" dirty="0"/>
              <a:t>Using the jQuery/autocomplete gem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Relatively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https://github.com/drsjb80/RoRAjaxQuery</a:t>
            </a:r>
            <a:endParaRPr lang="en-US" dirty="0"/>
          </a:p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Creation of public/</a:t>
            </a:r>
            <a:r>
              <a:rPr lang="en-US" dirty="0" err="1"/>
              <a:t>javascripts</a:t>
            </a:r>
            <a:r>
              <a:rPr lang="en-US" dirty="0"/>
              <a:t> and putting a script in there</a:t>
            </a:r>
          </a:p>
          <a:p>
            <a:pPr lvl="1"/>
            <a:r>
              <a:rPr lang="en-US" dirty="0"/>
              <a:t>Having a search method in the controller (probably already done)</a:t>
            </a:r>
          </a:p>
          <a:p>
            <a:pPr lvl="1"/>
            <a:r>
              <a:rPr lang="en-US" dirty="0"/>
              <a:t>Minor additions to each view you want autocomplete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and more information</a:t>
            </a:r>
          </a:p>
          <a:p>
            <a:pPr lvl="1"/>
            <a:r>
              <a:rPr lang="en-US" dirty="0">
                <a:hlinkClick r:id="rId2"/>
              </a:rPr>
              <a:t>https://github.com/tomichj/autocomplete_rails</a:t>
            </a:r>
            <a:endParaRPr lang="en-US" dirty="0"/>
          </a:p>
          <a:p>
            <a:r>
              <a:rPr lang="en-US" dirty="0"/>
              <a:t>Add the following three lines at the end of </a:t>
            </a:r>
            <a:r>
              <a:rPr lang="en-US" dirty="0" err="1"/>
              <a:t>Gemfile</a:t>
            </a:r>
            <a:endParaRPr lang="en-US" dirty="0"/>
          </a:p>
          <a:p>
            <a:pPr marL="0" indent="0">
              <a:buNone/>
            </a:pPr>
            <a:endParaRPr lang="en-US" sz="21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362-4614-D94F-99AB-D0CB1BF2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Gemfile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9BAC-EA73-3448-993A-52EB52E2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gem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autocomplete_rails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gem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jquery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-rails’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gem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jquery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ui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-rails'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45AA-3002-3446-88AC-6BCC3817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CD61-E1C7-B54B-A122-AB7D5B07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00DB-E233-B642-9BEE-05FB6591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following JavaScript to each app/assets/</a:t>
            </a:r>
            <a:r>
              <a:rPr lang="en-US" dirty="0" err="1"/>
              <a:t>javascripts</a:t>
            </a:r>
            <a:r>
              <a:rPr lang="en-US" dirty="0"/>
              <a:t>/*.coffee you want to autocomplete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94C157-90C6-AE43-BDC8-C04EDA8C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F307-85F9-DB40-8D30-A2503DE4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$(document).on '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turbolinks:load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', -&gt;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$("input[data-autocomplete]").each -&gt; 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$(this).data('autocomplete') 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  $(this).autocomplete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    source: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url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AFA8-200D-204B-B6D0-29867CB9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486E-8837-E74A-AABF-5F3C62F7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857F-6AF0-0F46-A270-D83002FC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Also creates</a:t>
            </a:r>
          </a:p>
          <a:p>
            <a:pPr lvl="1"/>
            <a:r>
              <a:rPr lang="en-US" dirty="0" err="1"/>
              <a:t>students_url</a:t>
            </a:r>
            <a:endParaRPr lang="en-US" dirty="0"/>
          </a:p>
          <a:p>
            <a:pPr lvl="1"/>
            <a:r>
              <a:rPr lang="en-US" dirty="0" err="1"/>
              <a:t>new_student_url</a:t>
            </a:r>
            <a:endParaRPr lang="en-US" dirty="0"/>
          </a:p>
          <a:p>
            <a:pPr lvl="1"/>
            <a:r>
              <a:rPr lang="en-US" dirty="0" err="1"/>
              <a:t>edit_student_url</a:t>
            </a:r>
            <a:endParaRPr lang="en-US" dirty="0"/>
          </a:p>
          <a:p>
            <a:pPr lvl="1"/>
            <a:r>
              <a:rPr lang="en-US" dirty="0" err="1"/>
              <a:t>student_url</a:t>
            </a:r>
            <a:endParaRPr lang="en-US" dirty="0"/>
          </a:p>
          <a:p>
            <a:pPr lvl="1"/>
            <a:r>
              <a:rPr lang="en-US" dirty="0" err="1"/>
              <a:t>students_path</a:t>
            </a:r>
            <a:endParaRPr lang="en-US" dirty="0"/>
          </a:p>
          <a:p>
            <a:pPr lvl="1"/>
            <a:r>
              <a:rPr lang="en-US" dirty="0" err="1"/>
              <a:t>new_student_path</a:t>
            </a:r>
            <a:endParaRPr lang="en-US" dirty="0"/>
          </a:p>
          <a:p>
            <a:pPr lvl="1"/>
            <a:r>
              <a:rPr lang="en-US" dirty="0" err="1"/>
              <a:t>edit_student_path</a:t>
            </a:r>
            <a:endParaRPr lang="en-US" dirty="0"/>
          </a:p>
          <a:p>
            <a:pPr lvl="1"/>
            <a:r>
              <a:rPr lang="en-US" dirty="0" err="1"/>
              <a:t>student_path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two lines between </a:t>
            </a:r>
            <a:r>
              <a:rPr lang="en-US" dirty="0" err="1"/>
              <a:t>turbolinks</a:t>
            </a:r>
            <a:r>
              <a:rPr lang="en-US" dirty="0"/>
              <a:t> and </a:t>
            </a:r>
            <a:r>
              <a:rPr lang="en-US" dirty="0" err="1"/>
              <a:t>require_tree</a:t>
            </a:r>
            <a:r>
              <a:rPr lang="en-US" dirty="0"/>
              <a:t> in app/assets/</a:t>
            </a:r>
            <a:r>
              <a:rPr lang="en-US" dirty="0" err="1"/>
              <a:t>javascripts</a:t>
            </a:r>
            <a:r>
              <a:rPr lang="en-US" dirty="0"/>
              <a:t>/</a:t>
            </a:r>
            <a:r>
              <a:rPr lang="en-US" dirty="0" err="1"/>
              <a:t>application.js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A12646-7EF4-704F-9E95-5C9CA3D6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9F6A-39C1-1941-8B13-34270D4C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//= require rails-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ujs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//= require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turbolinks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//= require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jquery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//= require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jquery-ui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//=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require_tree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CEB8-505D-0C4E-8962-92B9A0E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6EB4-B431-3E42-BC6B-C4F43667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3314-77A4-CF4E-AA0E-6F7D166E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line to the end of the requires in app/assets/stylesheets/</a:t>
            </a:r>
            <a:r>
              <a:rPr lang="en-US" dirty="0" err="1"/>
              <a:t>application.css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FD7-EE33-3A4F-BCDF-4362FFA7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application.css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A1E4-9BC9-7149-85F6-4D33C54E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*=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require_tree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. 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*=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require_self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*= require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jquery-ui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E292-CD70-C042-89FB-846730D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6844-6E93-D844-9FEC-36A5FBF4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0202-EBFD-6541-9856-C28DA12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line at the top of the controller you have your search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9EA8B5-75A8-B644-94DE-125F7F5E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B260-B659-1745-8A09-450603E0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autocomplete :advisor, :name,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full_search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true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2CF6-F4F7-8547-BE14-3254C66E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6186-B1FA-F74F-8CA2-437055FB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88A5-60EE-5A4B-9018-B4BD365C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dirty="0" err="1"/>
              <a:t>index.html.erb</a:t>
            </a:r>
            <a:r>
              <a:rPr lang="en-US" dirty="0"/>
              <a:t> file, have the usual search form with a few additions</a:t>
            </a:r>
          </a:p>
          <a:p>
            <a:r>
              <a:rPr lang="en-US" dirty="0"/>
              <a:t>Here I’m showing searching for a name field in an advisor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DD31CE-C515-CC47-97DE-F4EC7D75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index.html.erb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17EE-E2DD-CC41-81D3-F3C4A630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&lt;%=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form_tag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search_advisors_url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, method: "get") do %&gt;</a:t>
            </a:r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&lt;%=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label_tag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(:search, "Search for:") %&gt;</a:t>
            </a:r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&lt;%=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text_field_tag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:search, params[:search], data: { autocomplete: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autocomplete_advisor_name_advisors_path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} %&gt;    &lt;%=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submit_tag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("Search") %&gt;</a:t>
            </a:r>
          </a:p>
          <a:p>
            <a:pPr marL="0" indent="0"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&lt;% end %&gt;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107A-B550-124D-9732-C7AD5AFB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1DE6-8E8D-2943-A961-80D5FA7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032D-6614-4844-9227-0B941C30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Autocompletion</a:t>
            </a:r>
            <a:r>
              <a:rPr lang="en-US" dirty="0"/>
              <a:t>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line to 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routes.rb</a:t>
            </a:r>
            <a:endParaRPr lang="en-US" dirty="0"/>
          </a:p>
          <a:p>
            <a:pPr marL="0" indent="0">
              <a:buNone/>
            </a:pPr>
            <a:endParaRPr lang="en-US" sz="15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E90ECA-01B1-AA47-A224-760BF88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config/</a:t>
            </a:r>
            <a:r>
              <a:rPr lang="en-US" dirty="0" err="1"/>
              <a:t>routes.rb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4F34-B301-BC4F-A413-FFCDB2A0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resources :advisors do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get :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autocomplete_advisor_name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on: :collection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collection do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  get 'search’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end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09DD-D278-0A4F-987B-4BE2AD71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23E6-242D-284C-B961-BBA52810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D9B2-E6E2-F149-A0D3-0CE74F9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url</a:t>
            </a:r>
            <a:r>
              <a:rPr lang="en-US" dirty="0"/>
              <a:t> includes the host, port, and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E.g.: get ':controller(/:action(/:id))’</a:t>
            </a:r>
          </a:p>
          <a:p>
            <a:pPr lvl="1"/>
            <a:r>
              <a:rPr lang="en-US" dirty="0"/>
              <a:t>Parentheses are options</a:t>
            </a:r>
          </a:p>
          <a:p>
            <a:pPr lvl="1"/>
            <a:r>
              <a:rPr lang="en-US" dirty="0"/>
              <a:t>:controller and :action are predefined; others we can name</a:t>
            </a:r>
          </a:p>
          <a:p>
            <a:r>
              <a:rPr lang="en-US" dirty="0"/>
              <a:t>Query strings are put in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students GET    /students(.:format)           </a:t>
            </a:r>
            <a:r>
              <a:rPr lang="en-US" sz="1050" dirty="0" err="1">
                <a:latin typeface="Menlo Regular"/>
                <a:cs typeface="Menlo Regular"/>
              </a:rPr>
              <a:t>students#index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</a:t>
            </a:r>
            <a:r>
              <a:rPr lang="en-US" sz="1050" dirty="0" err="1">
                <a:latin typeface="Menlo Regular"/>
                <a:cs typeface="Menlo Regular"/>
              </a:rPr>
              <a:t>edit_student</a:t>
            </a:r>
            <a:r>
              <a:rPr lang="en-US" sz="1050" dirty="0">
                <a:latin typeface="Menlo Regular"/>
                <a:cs typeface="Menlo Regular"/>
              </a:rPr>
              <a:t> GET    /students/:id/edit(.:format)  </a:t>
            </a:r>
            <a:r>
              <a:rPr lang="en-US" sz="1050" dirty="0" err="1">
                <a:latin typeface="Menlo Regular"/>
                <a:cs typeface="Menlo Regular"/>
              </a:rPr>
              <a:t>students#edit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student GET    /students/:id(.:format)       </a:t>
            </a:r>
            <a:r>
              <a:rPr lang="en-US" sz="1050" dirty="0" err="1">
                <a:latin typeface="Menlo Regular"/>
                <a:cs typeface="Menlo Regular"/>
              </a:rPr>
              <a:t>students#show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        PUT    /students/:id(.:format)       </a:t>
            </a:r>
            <a:r>
              <a:rPr lang="en-US" sz="1050" dirty="0" err="1">
                <a:latin typeface="Menlo Regular"/>
                <a:cs typeface="Menlo Regular"/>
              </a:rPr>
              <a:t>students#update</a:t>
            </a:r>
            <a:endParaRPr lang="en-US" sz="105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050" dirty="0">
                <a:latin typeface="Menlo Regular"/>
                <a:cs typeface="Menlo Regular"/>
              </a:rPr>
              <a:t>                DELETE /students/:id(.:format)       </a:t>
            </a:r>
            <a:r>
              <a:rPr lang="en-US" sz="1050" dirty="0" err="1">
                <a:latin typeface="Menlo Regular"/>
                <a:cs typeface="Menlo Regular"/>
              </a:rPr>
              <a:t>students#destroy</a:t>
            </a:r>
            <a:endParaRPr lang="en-US" sz="1050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get '/:id', to: '</a:t>
            </a:r>
            <a:r>
              <a:rPr lang="en-US" sz="1800" dirty="0" err="1"/>
              <a:t>posts#show</a:t>
            </a:r>
            <a:r>
              <a:rPr lang="en-US" sz="1800" dirty="0"/>
              <a:t>', constraints: {id: /^\d/}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'photos/*other', to: </a:t>
            </a:r>
            <a:r>
              <a:rPr lang="en-US" dirty="0" err="1"/>
              <a:t>photos#glob</a:t>
            </a:r>
            <a:endParaRPr lang="en-US" dirty="0"/>
          </a:p>
          <a:p>
            <a:r>
              <a:rPr lang="en-US" dirty="0"/>
              <a:t># On “/photos/this/and/that/10” to glob with</a:t>
            </a:r>
          </a:p>
          <a:p>
            <a:r>
              <a:rPr lang="en-US" dirty="0"/>
              <a:t># params[:other] as “this/and/that/10”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'/stories', to: redirect('/posts')</a:t>
            </a:r>
          </a:p>
          <a:p>
            <a:pPr marL="0" indent="0">
              <a:buNone/>
            </a:pPr>
            <a:r>
              <a:rPr lang="en-US" dirty="0"/>
              <a:t>get '/stories/:name', to: redirect('/posts/#{name}')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 :photos, controller: 'images’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root :to =&gt; '</a:t>
            </a:r>
            <a:r>
              <a:rPr lang="en-US" dirty="0" err="1"/>
              <a:t>students#index</a:t>
            </a:r>
            <a:r>
              <a:rPr lang="en-US" dirty="0"/>
              <a:t>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routes from the routing system</a:t>
            </a:r>
          </a:p>
          <a:p>
            <a:r>
              <a:rPr lang="en-US" dirty="0"/>
              <a:t>Useful in ERBs</a:t>
            </a:r>
          </a:p>
          <a:p>
            <a:pPr marL="0" indent="0">
              <a:buNone/>
            </a:pPr>
            <a:r>
              <a:rPr lang="en-US" dirty="0"/>
              <a:t>&lt;%= </a:t>
            </a:r>
            <a:r>
              <a:rPr lang="en-US" dirty="0" err="1"/>
              <a:t>link_to</a:t>
            </a:r>
            <a:r>
              <a:rPr lang="en-US" dirty="0"/>
              <a:t> 'Back', </a:t>
            </a:r>
            <a:r>
              <a:rPr lang="en-US" dirty="0" err="1"/>
              <a:t>students_path</a:t>
            </a:r>
            <a:r>
              <a:rPr lang="en-US" dirty="0"/>
              <a:t> %&gt;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9303-8699-9D4E-885F-A2F47849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url_for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C308-4492-FF4A-B515-7A28843D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URL for the set of options provided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B64B-9E1D-1F4A-88DA-C3667FF9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A7B2-FF83-C54C-B157-7F777AB9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495-B7FD-7345-AFE7-341DB99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url_for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:anchor</a:t>
            </a:r>
          </a:p>
          <a:p>
            <a:pPr lvl="1"/>
            <a:r>
              <a:rPr lang="en-US" dirty="0"/>
              <a:t>Specifies the anchor name to be appended to the path</a:t>
            </a:r>
          </a:p>
          <a:p>
            <a:r>
              <a:rPr lang="en-US" dirty="0"/>
              <a:t>:</a:t>
            </a:r>
            <a:r>
              <a:rPr lang="en-US" dirty="0" err="1"/>
              <a:t>only_path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true, returns the relative URL (omitting the protocol, host name, and port) (false by default).</a:t>
            </a:r>
          </a:p>
          <a:p>
            <a:r>
              <a:rPr lang="en-US" dirty="0"/>
              <a:t>:</a:t>
            </a:r>
            <a:r>
              <a:rPr lang="en-US" dirty="0" err="1"/>
              <a:t>trailing_slash</a:t>
            </a:r>
            <a:endParaRPr lang="en-US" dirty="0"/>
          </a:p>
          <a:p>
            <a:pPr lvl="1"/>
            <a:r>
              <a:rPr lang="en-US" dirty="0"/>
              <a:t>If true, adds a trailing slash, as in "/archive/2005/". Note that this is currently not recommended since it breaks caching.</a:t>
            </a:r>
          </a:p>
          <a:p>
            <a:r>
              <a:rPr lang="en-US" dirty="0"/>
              <a:t>:host</a:t>
            </a:r>
          </a:p>
          <a:p>
            <a:pPr lvl="1"/>
            <a:r>
              <a:rPr lang="en-US" dirty="0"/>
              <a:t>Overrides the default (current) host if provided.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url_for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:protocol</a:t>
            </a:r>
          </a:p>
          <a:p>
            <a:pPr lvl="1"/>
            <a:r>
              <a:rPr lang="en-US" dirty="0"/>
              <a:t>Overrides the default (current) protocol if provided.</a:t>
            </a:r>
          </a:p>
          <a:p>
            <a:r>
              <a:rPr lang="en-US" dirty="0"/>
              <a:t>:port</a:t>
            </a:r>
          </a:p>
          <a:p>
            <a:pPr lvl="1"/>
            <a:r>
              <a:rPr lang="en-US" dirty="0"/>
              <a:t>Optionally specify the port to connect to.</a:t>
            </a:r>
          </a:p>
          <a:p>
            <a:r>
              <a:rPr lang="en-US" dirty="0"/>
              <a:t>:user</a:t>
            </a:r>
          </a:p>
          <a:p>
            <a:pPr lvl="1"/>
            <a:r>
              <a:rPr lang="en-US" dirty="0"/>
              <a:t>Inline HTTP authentication (only plucked out if :password is also present).</a:t>
            </a:r>
          </a:p>
          <a:p>
            <a:r>
              <a:rPr lang="en-US" dirty="0"/>
              <a:t>:password</a:t>
            </a:r>
          </a:p>
          <a:p>
            <a:pPr lvl="1"/>
            <a:r>
              <a:rPr lang="en-US" dirty="0"/>
              <a:t>Inline HTTP authentication (only plucked out if :user is also present).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U Denver 16x9" id="{AEFF6A30-72DA-F84C-ADCE-A23B36707A5E}" vid="{3FF4B65F-9BD3-4348-9A29-34CFC82F5D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 16x9</Template>
  <TotalTime>17280</TotalTime>
  <Words>3013</Words>
  <Application>Microsoft Macintosh PowerPoint</Application>
  <PresentationFormat>On-screen Show (16:9)</PresentationFormat>
  <Paragraphs>492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Menlo</vt:lpstr>
      <vt:lpstr>Menlo Regular</vt:lpstr>
      <vt:lpstr>MSU Denver 16x9</vt:lpstr>
      <vt:lpstr>Routing and Searching</vt:lpstr>
      <vt:lpstr>Routing</vt:lpstr>
      <vt:lpstr>Example</vt:lpstr>
      <vt:lpstr>Helpers</vt:lpstr>
      <vt:lpstr>Helpers Continued</vt:lpstr>
      <vt:lpstr>URL Helpers</vt:lpstr>
      <vt:lpstr>url_for</vt:lpstr>
      <vt:lpstr>url_for</vt:lpstr>
      <vt:lpstr>url_for Continued</vt:lpstr>
      <vt:lpstr>Examples</vt:lpstr>
      <vt:lpstr>Examples</vt:lpstr>
      <vt:lpstr>button_to</vt:lpstr>
      <vt:lpstr>button_to Continued</vt:lpstr>
      <vt:lpstr>Links</vt:lpstr>
      <vt:lpstr>mail_to</vt:lpstr>
      <vt:lpstr>Adding a Single Resource</vt:lpstr>
      <vt:lpstr>Nesting Resources</vt:lpstr>
      <vt:lpstr>Example</vt:lpstr>
      <vt:lpstr>Default Routes</vt:lpstr>
      <vt:lpstr>Nesting Resources Continued</vt:lpstr>
      <vt:lpstr>Result</vt:lpstr>
      <vt:lpstr>Shallow Routes</vt:lpstr>
      <vt:lpstr>Example</vt:lpstr>
      <vt:lpstr>Shallow</vt:lpstr>
      <vt:lpstr>Member Route</vt:lpstr>
      <vt:lpstr>Result</vt:lpstr>
      <vt:lpstr>Database Seeding</vt:lpstr>
      <vt:lpstr>Seeds Example</vt:lpstr>
      <vt:lpstr>Capturing Seeds</vt:lpstr>
      <vt:lpstr>Collection</vt:lpstr>
      <vt:lpstr>Speaking of Search</vt:lpstr>
      <vt:lpstr>app/views/books/index.html.erb</vt:lpstr>
      <vt:lpstr>JSON API</vt:lpstr>
      <vt:lpstr>Using the JSON API</vt:lpstr>
      <vt:lpstr>Relatively Simple</vt:lpstr>
      <vt:lpstr>Autocompletion Gem</vt:lpstr>
      <vt:lpstr>Gemfile</vt:lpstr>
      <vt:lpstr>Autocompletion Gem</vt:lpstr>
      <vt:lpstr>Coffee Scripts</vt:lpstr>
      <vt:lpstr>Autocompletion Gem</vt:lpstr>
      <vt:lpstr>application.js</vt:lpstr>
      <vt:lpstr>Autocompletion Gem</vt:lpstr>
      <vt:lpstr>application.css</vt:lpstr>
      <vt:lpstr>Autocompletion Gem</vt:lpstr>
      <vt:lpstr>Controller</vt:lpstr>
      <vt:lpstr>Autocompletion Gem</vt:lpstr>
      <vt:lpstr>index.html.erb</vt:lpstr>
      <vt:lpstr>Autocompletion Gem</vt:lpstr>
      <vt:lpstr>config/routes.rb</vt:lpstr>
      <vt:lpstr>Route Parameter Binding</vt:lpstr>
      <vt:lpstr>Example</vt:lpstr>
      <vt:lpstr>Constraints</vt:lpstr>
      <vt:lpstr>Globbing</vt:lpstr>
      <vt:lpstr>Redirection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4</dc:title>
  <dc:creator>Steve Beaty</dc:creator>
  <cp:lastModifiedBy>Steven Beaty</cp:lastModifiedBy>
  <cp:revision>84</cp:revision>
  <dcterms:created xsi:type="dcterms:W3CDTF">2013-10-15T15:40:29Z</dcterms:created>
  <dcterms:modified xsi:type="dcterms:W3CDTF">2019-09-26T17:49:53Z</dcterms:modified>
</cp:coreProperties>
</file>