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9" r:id="rId3"/>
    <p:sldId id="300" r:id="rId4"/>
    <p:sldId id="301" r:id="rId5"/>
    <p:sldId id="302" r:id="rId6"/>
    <p:sldId id="297" r:id="rId7"/>
    <p:sldId id="259" r:id="rId8"/>
    <p:sldId id="261" r:id="rId9"/>
    <p:sldId id="262" r:id="rId10"/>
    <p:sldId id="263" r:id="rId11"/>
    <p:sldId id="298" r:id="rId12"/>
    <p:sldId id="267" r:id="rId13"/>
    <p:sldId id="269" r:id="rId14"/>
    <p:sldId id="270" r:id="rId15"/>
    <p:sldId id="271" r:id="rId16"/>
    <p:sldId id="272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92" r:id="rId25"/>
    <p:sldId id="293" r:id="rId26"/>
    <p:sldId id="294" r:id="rId27"/>
    <p:sldId id="280" r:id="rId28"/>
    <p:sldId id="284" r:id="rId29"/>
    <p:sldId id="286" r:id="rId30"/>
    <p:sldId id="287" r:id="rId31"/>
    <p:sldId id="281" r:id="rId32"/>
    <p:sldId id="282" r:id="rId33"/>
    <p:sldId id="283" r:id="rId34"/>
    <p:sldId id="288" r:id="rId35"/>
    <p:sldId id="289" r:id="rId36"/>
    <p:sldId id="290" r:id="rId37"/>
    <p:sldId id="303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3680"/>
  </p:normalViewPr>
  <p:slideViewPr>
    <p:cSldViewPr snapToGrid="0" snapToObjects="1">
      <p:cViewPr varScale="1">
        <p:scale>
          <a:sx n="127" d="100"/>
          <a:sy n="127" d="100"/>
        </p:scale>
        <p:origin x="176" y="6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213D-8572-9B4D-909C-FCC25C220782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3B47A-80F1-2B46-93FD-991E379F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5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51701-7F13-7E41-9E8B-BD14274948C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3E54-2801-494E-8525-1459B807D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F3E54-2801-494E-8525-1459B807D9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E215B-1766-5A42-B585-EB58B326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"/>
            <a:ext cx="9144000" cy="513283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794203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9" y="2237707"/>
            <a:ext cx="5707109" cy="75717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77AC9-6B80-2E4C-98C1-F5EAA624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52" y="3750449"/>
            <a:ext cx="5611446" cy="13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949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865"/>
            <a:ext cx="3991200" cy="339447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C3831-60B9-204A-AB0D-53E619F83C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95600" y="1194628"/>
            <a:ext cx="3991200" cy="339447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1209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BAFF2B-B93B-4548-9062-8B819CFC4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4276" y="4631436"/>
            <a:ext cx="6649724" cy="5120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4538" y="4731545"/>
            <a:ext cx="876866" cy="364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8400" y="4734973"/>
            <a:ext cx="330169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7" y="4731545"/>
            <a:ext cx="65983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5A371-7E55-FD49-B146-0F941702374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909B9-1145-F845-A930-8E33F2A035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596" y="4632335"/>
            <a:ext cx="2011680" cy="4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8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2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uides.rubyonrails.org/debugging_rails_application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Debug, Validation, </a:t>
            </a:r>
            <a:r>
              <a:rPr lang="en-US" dirty="0"/>
              <a:t>and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4629150"/>
            <a:ext cx="771525" cy="342900"/>
          </a:xfrm>
        </p:spPr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641975" y="4630738"/>
            <a:ext cx="3502025" cy="342900"/>
          </a:xfrm>
        </p:spPr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12175" y="4630738"/>
            <a:ext cx="631825" cy="342900"/>
          </a:xfrm>
        </p:spPr>
        <p:txBody>
          <a:bodyPr/>
          <a:lstStyle/>
          <a:p>
            <a:fld id="{9755A371-7E55-FD49-B146-0F94170237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&gt;&gt; p = </a:t>
            </a:r>
            <a:r>
              <a:rPr lang="en-US" dirty="0" err="1"/>
              <a:t>Person.create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#=&gt; #&lt;Person id: nil, name: nil&gt;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p.errors.messages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#=&gt; {name:["can't be blank"]}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p.save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#=&gt; false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p.save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#=&gt; </a:t>
            </a:r>
            <a:r>
              <a:rPr lang="en-US" dirty="0" err="1"/>
              <a:t>ActiveRecord</a:t>
            </a:r>
            <a:r>
              <a:rPr lang="en-US" dirty="0"/>
              <a:t>::</a:t>
            </a:r>
            <a:r>
              <a:rPr lang="en-US" dirty="0" err="1"/>
              <a:t>RecordInvalid</a:t>
            </a:r>
            <a:r>
              <a:rPr lang="en-US" dirty="0"/>
              <a:t>: Validation failed: Name can't be blank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Person.create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#=&gt; </a:t>
            </a:r>
            <a:r>
              <a:rPr lang="en-US" dirty="0" err="1"/>
              <a:t>ActiveRecord</a:t>
            </a:r>
            <a:r>
              <a:rPr lang="en-US" dirty="0"/>
              <a:t>::</a:t>
            </a:r>
            <a:r>
              <a:rPr lang="en-US" dirty="0" err="1"/>
              <a:t>RecordInvalid</a:t>
            </a:r>
            <a:r>
              <a:rPr lang="en-US" dirty="0"/>
              <a:t>: Validation failed: Name can't be blank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class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StudentsController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&lt; </a:t>
            </a:r>
            <a:r>
              <a:rPr lang="en-US" sz="140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ApplicationController</a:t>
            </a:r>
            <a:endParaRPr lang="en-US" sz="14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4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before_action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 err="1">
                <a:solidFill>
                  <a:srgbClr val="B12412"/>
                </a:solidFill>
                <a:latin typeface="Menlo"/>
                <a:ea typeface="Menlo"/>
                <a:cs typeface="Menlo"/>
              </a:rPr>
              <a:t>set_student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only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[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:show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:edit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:update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:destroy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#...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>
                <a:solidFill>
                  <a:srgbClr val="B7660A"/>
                </a:solidFill>
                <a:latin typeface="Menlo"/>
                <a:ea typeface="Menlo"/>
                <a:cs typeface="Menlo"/>
              </a:rPr>
              <a:t>private</a:t>
            </a:r>
            <a:endParaRPr lang="en-US" sz="14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>
                <a:solidFill>
                  <a:srgbClr val="4229D4"/>
                </a:solidFill>
                <a:latin typeface="Menlo"/>
                <a:ea typeface="Menlo"/>
                <a:cs typeface="Menlo"/>
              </a:rPr>
              <a:t># Use callbacks to share common setup or constraints between actions.</a:t>
            </a:r>
            <a:endParaRPr lang="en-US" sz="14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 err="1">
                <a:solidFill>
                  <a:srgbClr val="C02DC0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0A3AF"/>
                </a:solidFill>
                <a:latin typeface="Menlo"/>
                <a:ea typeface="Menlo"/>
                <a:cs typeface="Menlo"/>
              </a:rPr>
              <a:t>set_student</a:t>
            </a:r>
            <a:endParaRPr lang="en-US" sz="14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sz="1400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@student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 sz="1400" dirty="0" err="1">
                <a:solidFill>
                  <a:srgbClr val="00A500"/>
                </a:solidFill>
                <a:latin typeface="Menlo"/>
                <a:ea typeface="Menlo"/>
                <a:cs typeface="Menlo"/>
              </a:rPr>
              <a:t>Student</a:t>
            </a:r>
            <a:r>
              <a:rPr lang="en-US" sz="14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.find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params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:id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end</a:t>
            </a:r>
            <a:endParaRPr lang="en-US" sz="14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>
                <a:solidFill>
                  <a:srgbClr val="4229D4"/>
                </a:solidFill>
                <a:latin typeface="Menlo"/>
                <a:ea typeface="Menlo"/>
                <a:cs typeface="Menlo"/>
              </a:rPr>
              <a:t># Never trust parameters from the scary internet, only allow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229D4"/>
                </a:solidFill>
                <a:latin typeface="Menlo"/>
                <a:ea typeface="Menlo"/>
                <a:cs typeface="Menlo"/>
              </a:rPr>
              <a:t>    # the white list through.</a:t>
            </a:r>
            <a:endParaRPr lang="en-US" sz="14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 err="1">
                <a:solidFill>
                  <a:srgbClr val="C02DC0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dirty="0" err="1">
                <a:solidFill>
                  <a:srgbClr val="00A3AF"/>
                </a:solidFill>
                <a:latin typeface="Menlo"/>
                <a:ea typeface="Menlo"/>
                <a:cs typeface="Menlo"/>
              </a:rPr>
              <a:t>student_params</a:t>
            </a:r>
            <a:endParaRPr lang="en-US" sz="14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sz="140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params.require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:student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).permit(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:name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dirty="0">
                <a:solidFill>
                  <a:srgbClr val="B12412"/>
                </a:solidFill>
                <a:latin typeface="Menlo"/>
                <a:ea typeface="Menlo"/>
                <a:cs typeface="Menlo"/>
              </a:rPr>
              <a:t>:</a:t>
            </a:r>
            <a:r>
              <a:rPr lang="en-US" sz="1400" dirty="0" err="1">
                <a:solidFill>
                  <a:srgbClr val="B12412"/>
                </a:solidFill>
                <a:latin typeface="Menlo"/>
                <a:ea typeface="Menlo"/>
                <a:cs typeface="Menlo"/>
              </a:rPr>
              <a:t>advisor_id</a:t>
            </a: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end</a:t>
            </a:r>
            <a:endParaRPr lang="en-US" sz="140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end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validates :</a:t>
            </a:r>
            <a:r>
              <a:rPr lang="en-US" dirty="0" err="1"/>
              <a:t>terms_of_service</a:t>
            </a:r>
            <a:r>
              <a:rPr lang="en-US" dirty="0"/>
              <a:t>, acceptance: true</a:t>
            </a:r>
          </a:p>
          <a:p>
            <a:pPr lvl="1"/>
            <a:r>
              <a:rPr lang="en-US" dirty="0"/>
              <a:t>For a terms of service checkbox</a:t>
            </a:r>
          </a:p>
          <a:p>
            <a:r>
              <a:rPr lang="en-US" dirty="0"/>
              <a:t> validates :email, confirmation: true</a:t>
            </a:r>
          </a:p>
          <a:p>
            <a:pPr lvl="1"/>
            <a:r>
              <a:rPr lang="en-US" dirty="0"/>
              <a:t>That two form elements agree, email and </a:t>
            </a:r>
            <a:r>
              <a:rPr lang="en-US" dirty="0" err="1"/>
              <a:t>email_confirmation</a:t>
            </a:r>
            <a:endParaRPr lang="en-US" dirty="0"/>
          </a:p>
          <a:p>
            <a:r>
              <a:rPr lang="en-US" dirty="0"/>
              <a:t> validates :school, exclusion: { in: %w(</a:t>
            </a:r>
            <a:r>
              <a:rPr lang="en-US" dirty="0" err="1"/>
              <a:t>msudenver</a:t>
            </a:r>
            <a:r>
              <a:rPr lang="en-US" dirty="0"/>
              <a:t> </a:t>
            </a:r>
            <a:r>
              <a:rPr lang="en-US" dirty="0" err="1"/>
              <a:t>colostate</a:t>
            </a:r>
            <a:r>
              <a:rPr lang="en-US" dirty="0"/>
              <a:t> </a:t>
            </a:r>
            <a:r>
              <a:rPr lang="en-US" dirty="0" err="1"/>
              <a:t>colorado</a:t>
            </a:r>
            <a:r>
              <a:rPr lang="en-US" dirty="0"/>
              <a:t>)}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validates :</a:t>
            </a:r>
            <a:r>
              <a:rPr lang="en-US" dirty="0" err="1"/>
              <a:t>ssn</a:t>
            </a:r>
            <a:r>
              <a:rPr lang="en-US" dirty="0"/>
              <a:t>, format: { with: /[0-9-]/}</a:t>
            </a:r>
          </a:p>
          <a:p>
            <a:pPr lvl="1"/>
            <a:r>
              <a:rPr lang="en-US" dirty="0"/>
              <a:t>Regular expression</a:t>
            </a:r>
          </a:p>
          <a:p>
            <a:r>
              <a:rPr lang="en-US" dirty="0"/>
              <a:t> validates :size, inclusion: { in: %w(small medium large)}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 validates :name, length: { minimum: 2 }</a:t>
            </a:r>
          </a:p>
          <a:p>
            <a:r>
              <a:rPr lang="en-US" dirty="0"/>
              <a:t>  validates :bio, length: { maximum: 500 }</a:t>
            </a:r>
          </a:p>
          <a:p>
            <a:r>
              <a:rPr lang="en-US" dirty="0"/>
              <a:t>  validates :password, length: { in: 6..20 }</a:t>
            </a:r>
          </a:p>
          <a:p>
            <a:r>
              <a:rPr lang="en-US" dirty="0"/>
              <a:t>  validates :</a:t>
            </a:r>
            <a:r>
              <a:rPr lang="en-US" dirty="0" err="1"/>
              <a:t>registration_number</a:t>
            </a:r>
            <a:r>
              <a:rPr lang="en-US" dirty="0"/>
              <a:t>, length: { is: 6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validates :points, </a:t>
            </a:r>
            <a:r>
              <a:rPr lang="en-US" dirty="0" err="1"/>
              <a:t>numericality</a:t>
            </a:r>
            <a:r>
              <a:rPr lang="en-US" dirty="0"/>
              <a:t>: true</a:t>
            </a:r>
          </a:p>
          <a:p>
            <a:r>
              <a:rPr lang="en-US" dirty="0"/>
              <a:t>validates :</a:t>
            </a:r>
            <a:r>
              <a:rPr lang="en-US" dirty="0" err="1"/>
              <a:t>games_played</a:t>
            </a:r>
            <a:r>
              <a:rPr lang="en-US" dirty="0"/>
              <a:t>, </a:t>
            </a:r>
            <a:r>
              <a:rPr lang="en-US" dirty="0" err="1"/>
              <a:t>numericality</a:t>
            </a:r>
            <a:r>
              <a:rPr lang="en-US" dirty="0"/>
              <a:t>: { </a:t>
            </a:r>
            <a:r>
              <a:rPr lang="en-US" dirty="0" err="1"/>
              <a:t>only_integer</a:t>
            </a:r>
            <a:r>
              <a:rPr lang="en-US" dirty="0"/>
              <a:t>: true }</a:t>
            </a:r>
          </a:p>
          <a:p>
            <a:r>
              <a:rPr lang="en-US" dirty="0"/>
              <a:t>Also :</a:t>
            </a:r>
            <a:r>
              <a:rPr lang="en-US" dirty="0" err="1"/>
              <a:t>greater_than_or_equal_to</a:t>
            </a:r>
            <a:r>
              <a:rPr lang="en-US" dirty="0"/>
              <a:t>, :</a:t>
            </a:r>
            <a:r>
              <a:rPr lang="en-US" dirty="0" err="1"/>
              <a:t>equal_to</a:t>
            </a:r>
            <a:r>
              <a:rPr lang="en-US" dirty="0"/>
              <a:t>, :</a:t>
            </a:r>
            <a:r>
              <a:rPr lang="en-US" dirty="0" err="1"/>
              <a:t>less_than</a:t>
            </a:r>
            <a:r>
              <a:rPr lang="en-US" dirty="0"/>
              <a:t>, :</a:t>
            </a:r>
            <a:r>
              <a:rPr lang="en-US" dirty="0" err="1"/>
              <a:t>less_than_or_equal_to</a:t>
            </a:r>
            <a:r>
              <a:rPr lang="en-US" dirty="0"/>
              <a:t>, :odd, :even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Semester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belongs_to</a:t>
            </a:r>
            <a:r>
              <a:rPr lang="en-US" dirty="0"/>
              <a:t> :course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belongs_to</a:t>
            </a:r>
            <a:r>
              <a:rPr lang="en-US" dirty="0"/>
              <a:t> :student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validates :course, presence: true</a:t>
            </a:r>
          </a:p>
          <a:p>
            <a:pPr marL="0" indent="0">
              <a:buNone/>
            </a:pPr>
            <a:r>
              <a:rPr lang="en-US" dirty="0"/>
              <a:t>  validates :student, presence: true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Student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has_many</a:t>
            </a:r>
            <a:r>
              <a:rPr lang="en-US" dirty="0"/>
              <a:t> :courses, through: :semesters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has_many</a:t>
            </a:r>
            <a:r>
              <a:rPr lang="en-US" dirty="0"/>
              <a:t> :semesters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validates_associated</a:t>
            </a:r>
            <a:r>
              <a:rPr lang="en-US" dirty="0"/>
              <a:t> :courses</a:t>
            </a:r>
          </a:p>
          <a:p>
            <a:pPr marL="0" indent="0">
              <a:buNone/>
            </a:pPr>
            <a:r>
              <a:rPr lang="en-US" dirty="0"/>
              <a:t>  validates :name, uniqueness: true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validates_with</a:t>
            </a:r>
            <a:endParaRPr lang="en-US" dirty="0"/>
          </a:p>
          <a:p>
            <a:pPr lvl="1"/>
            <a:r>
              <a:rPr lang="en-US" dirty="0"/>
              <a:t>A method you write</a:t>
            </a:r>
          </a:p>
          <a:p>
            <a:r>
              <a:rPr lang="en-US" dirty="0"/>
              <a:t>absence</a:t>
            </a:r>
          </a:p>
          <a:p>
            <a:pPr lvl="1"/>
            <a:r>
              <a:rPr lang="en-US" dirty="0"/>
              <a:t>Opposite of presence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</a:t>
            </a:r>
            <a:r>
              <a:rPr lang="en-US" dirty="0" err="1"/>
              <a:t>allow_nil</a:t>
            </a:r>
            <a:endParaRPr lang="en-US" dirty="0"/>
          </a:p>
          <a:p>
            <a:r>
              <a:rPr lang="en-US" dirty="0"/>
              <a:t>:</a:t>
            </a:r>
            <a:r>
              <a:rPr lang="en-US" dirty="0" err="1"/>
              <a:t>allow_blank</a:t>
            </a:r>
            <a:endParaRPr lang="en-US" dirty="0"/>
          </a:p>
          <a:p>
            <a:r>
              <a:rPr lang="en-US" dirty="0"/>
              <a:t>:message</a:t>
            </a:r>
          </a:p>
          <a:p>
            <a:r>
              <a:rPr lang="en-US" dirty="0"/>
              <a:t>:on</a:t>
            </a:r>
          </a:p>
          <a:p>
            <a:pPr lvl="1"/>
            <a:r>
              <a:rPr lang="en-US" dirty="0"/>
              <a:t>Which actions to run on, default is save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2.1.3 :012 &gt;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Student.first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350" b="1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Student Load (0.3ms)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350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SELECT  "students".* FROM "students"   ORDER BY "</a:t>
            </a:r>
            <a:r>
              <a:rPr lang="en-US" sz="1350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students"."id</a:t>
            </a:r>
            <a:r>
              <a:rPr lang="en-US" sz="1350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" ASC LIMIT 1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=&gt; #&lt;Student id: 1, name: "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steve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",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advisor_id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2,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created_at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21:57:42",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updated_at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22:20:34"&gt; 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2.1.3 :013 &gt;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Student.all</a:t>
            </a: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350" b="1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Student Load (0.2ms)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SELECT "students".* FROM "students"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=&gt; #&lt;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ActiveRecord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::Relation [#&lt;Student id: 1, name: "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steve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",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advisor_id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2,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created_at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21:57:42",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updated_at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22:20:34"&gt;]&gt; </a:t>
            </a:r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Your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class Order &lt; </a:t>
            </a:r>
            <a:r>
              <a:rPr lang="en-US" sz="1600" dirty="0" err="1"/>
              <a:t>ActiveRecord</a:t>
            </a:r>
            <a:r>
              <a:rPr lang="en-US" sz="1600" dirty="0"/>
              <a:t>::Base</a:t>
            </a:r>
          </a:p>
          <a:p>
            <a:pPr marL="0" indent="0">
              <a:buNone/>
            </a:pPr>
            <a:r>
              <a:rPr lang="en-US" sz="1600" dirty="0"/>
              <a:t>  validates :</a:t>
            </a:r>
            <a:r>
              <a:rPr lang="en-US" sz="1600" dirty="0" err="1"/>
              <a:t>card_number</a:t>
            </a:r>
            <a:r>
              <a:rPr lang="en-US" sz="1600" dirty="0"/>
              <a:t>, presence: true, if: :</a:t>
            </a:r>
            <a:r>
              <a:rPr lang="en-US" sz="1600" dirty="0" err="1"/>
              <a:t>paid_with_card</a:t>
            </a:r>
            <a:r>
              <a:rPr lang="en-US" sz="1600" dirty="0"/>
              <a:t>?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  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paid_with_card</a:t>
            </a:r>
            <a:r>
              <a:rPr lang="en-US" sz="1600" dirty="0"/>
              <a:t>?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dirty="0" err="1"/>
              <a:t>payment_type</a:t>
            </a:r>
            <a:r>
              <a:rPr lang="en-US" sz="1600" dirty="0"/>
              <a:t> == "card"</a:t>
            </a:r>
          </a:p>
          <a:p>
            <a:pPr marL="0" indent="0">
              <a:buNone/>
            </a:pPr>
            <a:r>
              <a:rPr lang="en-US" sz="1600" dirty="0"/>
              <a:t>  end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Person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  validates :name, presence: true, length: { minimum: 3 }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person = </a:t>
            </a:r>
            <a:r>
              <a:rPr lang="en-US" dirty="0" err="1"/>
              <a:t>Person.new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person.valid</a:t>
            </a:r>
            <a:r>
              <a:rPr lang="en-US" dirty="0"/>
              <a:t>? # =&gt; false</a:t>
            </a:r>
          </a:p>
          <a:p>
            <a:pPr marL="0" indent="0">
              <a:buNone/>
            </a:pPr>
            <a:r>
              <a:rPr lang="en-US" dirty="0" err="1"/>
              <a:t>person.errors.messages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# =&gt; {:name=&gt;["can't be blank", "is too short (minimum is 3 characters)"]}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person = </a:t>
            </a:r>
            <a:r>
              <a:rPr lang="en-US" dirty="0" err="1"/>
              <a:t>Person.new</a:t>
            </a:r>
            <a:r>
              <a:rPr lang="en-US" dirty="0"/>
              <a:t>(name: "John Doe")</a:t>
            </a:r>
          </a:p>
          <a:p>
            <a:pPr marL="0" indent="0">
              <a:buNone/>
            </a:pPr>
            <a:r>
              <a:rPr lang="en-US" dirty="0" err="1"/>
              <a:t>person.valid</a:t>
            </a:r>
            <a:r>
              <a:rPr lang="en-US" dirty="0"/>
              <a:t>? # =&gt; true</a:t>
            </a:r>
          </a:p>
          <a:p>
            <a:pPr marL="0" indent="0">
              <a:buNone/>
            </a:pPr>
            <a:r>
              <a:rPr lang="en-US" dirty="0" err="1"/>
              <a:t>person.errors.messages</a:t>
            </a:r>
            <a:r>
              <a:rPr lang="en-US" dirty="0"/>
              <a:t> # =&gt; {}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to errors via </a:t>
            </a:r>
            <a:r>
              <a:rPr lang="en-US" dirty="0" err="1"/>
              <a:t>errors.add</a:t>
            </a:r>
            <a:endParaRPr lang="en-US" dirty="0"/>
          </a:p>
          <a:p>
            <a:pPr lvl="1"/>
            <a:r>
              <a:rPr lang="en-US" dirty="0"/>
              <a:t>For your own validators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&lt;!-- app/views/students/_</a:t>
            </a:r>
            <a:r>
              <a:rPr lang="en-US" dirty="0" err="1"/>
              <a:t>form.html.erb</a:t>
            </a:r>
            <a:r>
              <a:rPr lang="en-US" dirty="0"/>
              <a:t> --&gt;</a:t>
            </a:r>
          </a:p>
          <a:p>
            <a:pPr marL="0" indent="0">
              <a:buNone/>
            </a:pPr>
            <a:r>
              <a:rPr lang="en-US" dirty="0"/>
              <a:t>&lt;%= </a:t>
            </a:r>
            <a:r>
              <a:rPr lang="en-US" dirty="0" err="1"/>
              <a:t>form_for</a:t>
            </a:r>
            <a:r>
              <a:rPr lang="en-US" dirty="0"/>
              <a:t>(@student) do |f| %&gt;</a:t>
            </a:r>
          </a:p>
          <a:p>
            <a:pPr marL="0" indent="0">
              <a:buNone/>
            </a:pPr>
            <a:r>
              <a:rPr lang="en-US" dirty="0"/>
              <a:t>  &lt;% if @</a:t>
            </a:r>
            <a:r>
              <a:rPr lang="en-US" dirty="0" err="1"/>
              <a:t>student.errors.any</a:t>
            </a:r>
            <a:r>
              <a:rPr lang="en-US" dirty="0"/>
              <a:t>? %&gt;</a:t>
            </a:r>
          </a:p>
          <a:p>
            <a:pPr marL="0" indent="0">
              <a:buNone/>
            </a:pPr>
            <a:r>
              <a:rPr lang="en-US" dirty="0"/>
              <a:t>    &lt;div id="</a:t>
            </a:r>
            <a:r>
              <a:rPr lang="en-US" dirty="0" err="1"/>
              <a:t>error_explanation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&lt;h2&gt;&lt;%= pluralize(@</a:t>
            </a:r>
            <a:r>
              <a:rPr lang="en-US" dirty="0" err="1"/>
              <a:t>student.errors.count</a:t>
            </a:r>
            <a:r>
              <a:rPr lang="en-US" dirty="0"/>
              <a:t>, "error") %&gt;</a:t>
            </a:r>
          </a:p>
          <a:p>
            <a:pPr marL="0" indent="0">
              <a:buNone/>
            </a:pPr>
            <a:r>
              <a:rPr lang="en-US" dirty="0"/>
              <a:t>        prohibited this student from being saved:&lt;/h2&gt;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&lt;% @</a:t>
            </a:r>
            <a:r>
              <a:rPr lang="en-US" dirty="0" err="1"/>
              <a:t>student.errors.full_messages.each</a:t>
            </a:r>
            <a:r>
              <a:rPr lang="en-US" dirty="0"/>
              <a:t> do |</a:t>
            </a:r>
            <a:r>
              <a:rPr lang="en-US" dirty="0" err="1"/>
              <a:t>msg</a:t>
            </a:r>
            <a:r>
              <a:rPr lang="en-US" dirty="0"/>
              <a:t>| %&gt;</a:t>
            </a:r>
          </a:p>
          <a:p>
            <a:pPr marL="0" indent="0">
              <a:buNone/>
            </a:pPr>
            <a:r>
              <a:rPr lang="en-US" dirty="0"/>
              <a:t>        &lt;li&gt;&lt;%= </a:t>
            </a:r>
            <a:r>
              <a:rPr lang="en-US" dirty="0" err="1"/>
              <a:t>msg</a:t>
            </a:r>
            <a:r>
              <a:rPr lang="en-US" dirty="0"/>
              <a:t> %&gt;&lt;/li&gt;</a:t>
            </a:r>
          </a:p>
          <a:p>
            <a:pPr marL="0" indent="0">
              <a:buNone/>
            </a:pPr>
            <a:r>
              <a:rPr lang="en-US" dirty="0"/>
              <a:t>      &lt;% end %&gt;</a:t>
            </a:r>
          </a:p>
          <a:p>
            <a:pPr marL="0" indent="0">
              <a:buNone/>
            </a:pPr>
            <a:r>
              <a:rPr lang="en-US" dirty="0"/>
              <a:t>      &lt;/ul&gt;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&lt;% end %&gt;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“Sprockets”</a:t>
            </a:r>
          </a:p>
          <a:p>
            <a:r>
              <a:rPr lang="en-US" dirty="0"/>
              <a:t>Helps with rendering</a:t>
            </a:r>
          </a:p>
          <a:p>
            <a:pPr lvl="1"/>
            <a:r>
              <a:rPr lang="en-US" dirty="0" err="1"/>
              <a:t>ERb</a:t>
            </a:r>
            <a:r>
              <a:rPr lang="en-US" dirty="0"/>
              <a:t>, Coffee Script, Sass CSS</a:t>
            </a:r>
          </a:p>
          <a:p>
            <a:r>
              <a:rPr lang="en-US" dirty="0"/>
              <a:t>Looks in app/assets</a:t>
            </a:r>
          </a:p>
          <a:p>
            <a:pPr lvl="1"/>
            <a:r>
              <a:rPr lang="en-US" dirty="0"/>
              <a:t>Originally mostly empty except app/assets/</a:t>
            </a:r>
            <a:r>
              <a:rPr lang="en-US" dirty="0" err="1"/>
              <a:t>stylesheets</a:t>
            </a:r>
            <a:r>
              <a:rPr lang="en-US" dirty="0"/>
              <a:t>/</a:t>
            </a:r>
            <a:r>
              <a:rPr lang="en-US" dirty="0" err="1"/>
              <a:t>scaffolds.css.scss</a:t>
            </a:r>
            <a:endParaRPr lang="en-US" dirty="0"/>
          </a:p>
          <a:p>
            <a:pPr lvl="1"/>
            <a:r>
              <a:rPr lang="en-US" dirty="0"/>
              <a:t>Also looks in lib/assets and vendor/assets</a:t>
            </a:r>
          </a:p>
          <a:p>
            <a:r>
              <a:rPr lang="en-US" dirty="0"/>
              <a:t>Can zip, </a:t>
            </a:r>
            <a:r>
              <a:rPr lang="en-US" dirty="0" err="1"/>
              <a:t>uglify</a:t>
            </a:r>
            <a:r>
              <a:rPr lang="en-US" dirty="0"/>
              <a:t>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app/assets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app/assets/images:</a:t>
            </a:r>
          </a:p>
          <a:p>
            <a:pPr marL="0" indent="0">
              <a:buNone/>
            </a:pPr>
            <a:r>
              <a:rPr lang="en-US" dirty="0" err="1"/>
              <a:t>rails.png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app/assets/</a:t>
            </a:r>
            <a:r>
              <a:rPr lang="en-US" dirty="0" err="1"/>
              <a:t>javascripts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application.js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courses.js.coffee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semesters.js.coffee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students.js.coffee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app/assets/</a:t>
            </a:r>
            <a:r>
              <a:rPr lang="en-US" dirty="0" err="1"/>
              <a:t>stylesheets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application.css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courses.css.scss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scaffolds.css.scss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semesters.css.scss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students.css.scss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 and </a:t>
            </a:r>
            <a:r>
              <a:rPr lang="en-US" dirty="0" err="1"/>
              <a:t>CoffeeScript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gem list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coffee-rails (4.0.0, 3.2.2)</a:t>
            </a:r>
          </a:p>
          <a:p>
            <a:pPr marL="0" indent="0">
              <a:buNone/>
            </a:pPr>
            <a:r>
              <a:rPr lang="en-US" dirty="0"/>
              <a:t>coffee-script (2.2.0)</a:t>
            </a:r>
          </a:p>
          <a:p>
            <a:pPr marL="0" indent="0">
              <a:buNone/>
            </a:pPr>
            <a:r>
              <a:rPr lang="en-US" dirty="0"/>
              <a:t>coffee-script-source (1.6.3)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de-DE" dirty="0" err="1"/>
              <a:t>sass</a:t>
            </a:r>
            <a:r>
              <a:rPr lang="de-DE" dirty="0"/>
              <a:t> (3.2.12, 3.2.10)</a:t>
            </a:r>
          </a:p>
          <a:p>
            <a:pPr marL="0" indent="0">
              <a:buNone/>
            </a:pPr>
            <a:r>
              <a:rPr lang="de-DE" dirty="0" err="1"/>
              <a:t>sass-rails</a:t>
            </a:r>
            <a:r>
              <a:rPr lang="de-DE" dirty="0"/>
              <a:t> (4.0.0, 3.2.6)</a:t>
            </a:r>
          </a:p>
          <a:p>
            <a:pPr marL="0" indent="0">
              <a:buNone/>
            </a:pPr>
            <a:r>
              <a:rPr lang="de-DE" dirty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http://sass-lang.com/</a:t>
            </a:r>
            <a:endParaRPr lang="en-US" dirty="0"/>
          </a:p>
          <a:p>
            <a:r>
              <a:rPr lang="en-US" dirty="0"/>
              <a:t>“Sass is the most mature, stable, and powerful professional grade CSS extension language in the world.”</a:t>
            </a:r>
          </a:p>
          <a:p>
            <a:r>
              <a:rPr lang="en-US" dirty="0"/>
              <a:t>Adds variables, nesting, </a:t>
            </a:r>
            <a:r>
              <a:rPr lang="en-US" dirty="0" err="1"/>
              <a:t>mixins</a:t>
            </a:r>
            <a:r>
              <a:rPr lang="en-US" dirty="0"/>
              <a:t>, inheritance, etc. to make CSS easier to manage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Separates content from style</a:t>
            </a:r>
          </a:p>
          <a:p>
            <a:r>
              <a:rPr lang="en-US" dirty="0"/>
              <a:t>Save a lot of work, DRY</a:t>
            </a:r>
          </a:p>
          <a:p>
            <a:r>
              <a:rPr lang="en-US" dirty="0"/>
              <a:t>Use </a:t>
            </a:r>
            <a:r>
              <a:rPr lang="en-US" i="1" dirty="0"/>
              <a:t>selectors</a:t>
            </a:r>
            <a:r>
              <a:rPr lang="en-US" dirty="0"/>
              <a:t> to apply styles</a:t>
            </a:r>
          </a:p>
          <a:p>
            <a:pPr lvl="1"/>
            <a:r>
              <a:rPr lang="en-US" dirty="0"/>
              <a:t>HTML elements, such as h2</a:t>
            </a:r>
          </a:p>
          <a:p>
            <a:pPr lvl="1"/>
            <a:r>
              <a:rPr lang="en-US" dirty="0"/>
              <a:t>HTML attributes, such as id (starts with “#”) or class (starts with “.”)</a:t>
            </a:r>
          </a:p>
          <a:p>
            <a:pPr lvl="1"/>
            <a:r>
              <a:rPr lang="en-US" dirty="0"/>
              <a:t>Pseudo-classes, such as “:hover”, “:first-letter”,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file</a:t>
            </a:r>
          </a:p>
          <a:p>
            <a:r>
              <a:rPr lang="en-US" dirty="0"/>
              <a:t>Internal style sheet</a:t>
            </a:r>
          </a:p>
          <a:p>
            <a:pPr lvl="1"/>
            <a:r>
              <a:rPr lang="en-US" dirty="0"/>
              <a:t>In &lt;head&gt;, inside &lt;style&gt;…&lt;/style&gt;</a:t>
            </a:r>
          </a:p>
          <a:p>
            <a:r>
              <a:rPr lang="en-US" dirty="0"/>
              <a:t>Inline</a:t>
            </a:r>
          </a:p>
          <a:p>
            <a:pPr lvl="1"/>
            <a:r>
              <a:rPr lang="en-US" dirty="0"/>
              <a:t>&lt;p style="</a:t>
            </a:r>
            <a:r>
              <a:rPr lang="en-US" dirty="0" err="1"/>
              <a:t>color:sienna</a:t>
            </a:r>
            <a:r>
              <a:rPr lang="en-US" dirty="0"/>
              <a:t>”&gt;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2.1.3 :014 &gt;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Advisor.all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Advisor Load (0.3ms)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SELECT "advisors".* FROM "advisors"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=&gt; #&lt;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ActiveRecord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::Relation [#&lt;Advisor id: 1, name: "Bob Smith",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created_at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20:35:38",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updated_at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20:35:38", office: nil,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building_id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nil&gt;, #&lt;Advisor id: 2, name: "Jane Smith",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created_at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22:20:21",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updated_at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22:20:21", office: nil,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building_id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nil&gt;]&gt; 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2.1.3 :015 &gt;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Student.first.advisor</a:t>
            </a: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Student Load (0.2ms)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SELECT  "students".* FROM "students"   ORDER BY "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students"."id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" ASC LIMIT 1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Advisor Load (0.2ms)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SELECT  "advisors".* FROM "advisors"  WHERE "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advisors"."id</a:t>
            </a: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" = ? LIMIT 1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[["id", 2]]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=&gt; #&lt;Advisor id: 2, name: "Jane Smith",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created_at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22:20:21",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updated_at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"2014-10-07 22:20:21", office: nil,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building_id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nil&gt;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pPr lvl="1"/>
            <a:r>
              <a:rPr lang="en-US" dirty="0"/>
              <a:t>Browser default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 (in the head section)</a:t>
            </a:r>
          </a:p>
          <a:p>
            <a:pPr lvl="1"/>
            <a:r>
              <a:rPr lang="en-US" dirty="0"/>
              <a:t>Inline style (inside an HTML element)</a:t>
            </a:r>
          </a:p>
          <a:p>
            <a:r>
              <a:rPr lang="en-US" dirty="0"/>
              <a:t>Final is combination of all four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 start with “$”</a:t>
            </a:r>
          </a:p>
          <a:p>
            <a:r>
              <a:rPr lang="en-US" dirty="0"/>
              <a:t>Nesting is allowed</a:t>
            </a:r>
          </a:p>
          <a:p>
            <a:r>
              <a:rPr lang="en-US" dirty="0"/>
              <a:t>Has partials</a:t>
            </a:r>
          </a:p>
          <a:p>
            <a:pPr lvl="1"/>
            <a:r>
              <a:rPr lang="en-US" dirty="0"/>
              <a:t>File names begin with “_”</a:t>
            </a:r>
          </a:p>
          <a:p>
            <a:pPr lvl="1"/>
            <a:r>
              <a:rPr lang="en-US" dirty="0"/>
              <a:t>Use @import directive</a:t>
            </a:r>
          </a:p>
          <a:p>
            <a:r>
              <a:rPr lang="en-US" dirty="0"/>
              <a:t>Has </a:t>
            </a:r>
            <a:r>
              <a:rPr lang="en-US" dirty="0" err="1"/>
              <a:t>mixins</a:t>
            </a:r>
            <a:endParaRPr lang="en-US" dirty="0"/>
          </a:p>
          <a:p>
            <a:r>
              <a:rPr lang="en-US" dirty="0"/>
              <a:t>Can do math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ul</a:t>
            </a:r>
            <a:r>
              <a:rPr lang="en-US" dirty="0"/>
              <a:t> { margin: 0; padding: 0; list-style: none; }</a:t>
            </a:r>
          </a:p>
          <a:p>
            <a:pPr marL="0" indent="0">
              <a:buNone/>
            </a:pPr>
            <a:r>
              <a:rPr lang="en-US" dirty="0"/>
              <a:t>    li { display: inline-block; }</a:t>
            </a:r>
          </a:p>
          <a:p>
            <a:pPr marL="0" indent="0">
              <a:buNone/>
            </a:pPr>
            <a:r>
              <a:rPr lang="en-US" dirty="0"/>
              <a:t>    a { display: block; padding: 6px 12px;</a:t>
            </a:r>
          </a:p>
          <a:p>
            <a:pPr marL="0" indent="0">
              <a:buNone/>
            </a:pPr>
            <a:r>
              <a:rPr lang="en-US" dirty="0"/>
              <a:t>      text-decoration: none;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nav</a:t>
            </a:r>
            <a:r>
              <a:rPr lang="en-US" sz="1600" dirty="0"/>
              <a:t> </a:t>
            </a:r>
            <a:r>
              <a:rPr lang="en-US" sz="1600" dirty="0" err="1"/>
              <a:t>ul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margin: 0; padding: 0; list-style: none;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nav</a:t>
            </a:r>
            <a:r>
              <a:rPr lang="en-US" sz="1600" dirty="0"/>
              <a:t> li {</a:t>
            </a:r>
          </a:p>
          <a:p>
            <a:pPr marL="0" indent="0">
              <a:buNone/>
            </a:pPr>
            <a:r>
              <a:rPr lang="en-US" sz="1600" dirty="0"/>
              <a:t>    display: inline-block;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nav</a:t>
            </a:r>
            <a:r>
              <a:rPr lang="en-US" sz="1600" dirty="0"/>
              <a:t> a { </a:t>
            </a:r>
          </a:p>
          <a:p>
            <a:pPr marL="0" indent="0">
              <a:buNone/>
            </a:pPr>
            <a:r>
              <a:rPr lang="en-US" sz="1600" dirty="0"/>
              <a:t>    display: block; padding: 6px 12px; text-decoration: none;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mixin</a:t>
            </a:r>
            <a:r>
              <a:rPr lang="en-US" dirty="0"/>
              <a:t> border-radius($radius) {</a:t>
            </a:r>
          </a:p>
          <a:p>
            <a:pPr marL="0" indent="0">
              <a:buNone/>
            </a:pPr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-border-radius: $radius;</a:t>
            </a:r>
          </a:p>
          <a:p>
            <a:pPr marL="0" indent="0">
              <a:buNone/>
            </a:pPr>
            <a:r>
              <a:rPr lang="en-US" dirty="0"/>
              <a:t>     -</a:t>
            </a:r>
            <a:r>
              <a:rPr lang="en-US" dirty="0" err="1"/>
              <a:t>moz</a:t>
            </a:r>
            <a:r>
              <a:rPr lang="en-US" dirty="0"/>
              <a:t>-border-radius: $radius;</a:t>
            </a:r>
          </a:p>
          <a:p>
            <a:pPr marL="0" indent="0">
              <a:buNone/>
            </a:pPr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-border-radius: $radius;</a:t>
            </a:r>
          </a:p>
          <a:p>
            <a:pPr marL="0" indent="0">
              <a:buNone/>
            </a:pPr>
            <a:r>
              <a:rPr lang="en-US" dirty="0"/>
              <a:t>     -o-border-radius: $radius;</a:t>
            </a:r>
          </a:p>
          <a:p>
            <a:pPr marL="0" indent="0">
              <a:buNone/>
            </a:pPr>
            <a:r>
              <a:rPr lang="en-US" dirty="0"/>
              <a:t>     border-radius: $radius;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.box { @include border-radius(10px);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9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7620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.message {</a:t>
            </a:r>
          </a:p>
          <a:p>
            <a:pPr marL="0" indent="0">
              <a:buNone/>
            </a:pPr>
            <a:r>
              <a:rPr lang="en-US" dirty="0"/>
              <a:t>  border: 1px solid #ccc;</a:t>
            </a:r>
          </a:p>
          <a:p>
            <a:pPr marL="0" indent="0">
              <a:buNone/>
            </a:pPr>
            <a:r>
              <a:rPr lang="en-US" dirty="0"/>
              <a:t>  padding: 10px;</a:t>
            </a:r>
          </a:p>
          <a:p>
            <a:pPr marL="0" indent="0">
              <a:buNone/>
            </a:pPr>
            <a:r>
              <a:rPr lang="en-US" dirty="0"/>
              <a:t>  color: #333;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.success {</a:t>
            </a:r>
          </a:p>
          <a:p>
            <a:pPr marL="0" indent="0">
              <a:buNone/>
            </a:pPr>
            <a:r>
              <a:rPr lang="en-US" dirty="0"/>
              <a:t>  @extend .message;</a:t>
            </a:r>
          </a:p>
          <a:p>
            <a:pPr marL="0" indent="0">
              <a:buNone/>
            </a:pPr>
            <a:r>
              <a:rPr lang="en-US" dirty="0"/>
              <a:t>  border-color: green;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728F26-941D-6645-84BD-1337438CDB15}"/>
              </a:ext>
            </a:extLst>
          </p:cNvPr>
          <p:cNvSpPr>
            <a:spLocks noGrp="1"/>
          </p:cNvSpPr>
          <p:nvPr>
            <p:ph idx="13"/>
          </p:nvPr>
        </p:nvSpPr>
        <p:spPr>
          <a:ln w="76200"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en-US" dirty="0"/>
              <a:t>.error {</a:t>
            </a:r>
          </a:p>
          <a:p>
            <a:r>
              <a:rPr lang="en-US" dirty="0"/>
              <a:t>  @extend .message;</a:t>
            </a:r>
          </a:p>
          <a:p>
            <a:r>
              <a:rPr lang="en-US" dirty="0"/>
              <a:t>  border-color: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.warning {</a:t>
            </a:r>
          </a:p>
          <a:p>
            <a:r>
              <a:rPr lang="en-US" dirty="0"/>
              <a:t>  @extend .message;</a:t>
            </a:r>
          </a:p>
          <a:p>
            <a:r>
              <a:rPr lang="en-US" dirty="0"/>
              <a:t>  border-color: yellow;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.message, .success, .error, .warning {</a:t>
            </a:r>
          </a:p>
          <a:p>
            <a:pPr marL="0" indent="0">
              <a:buNone/>
            </a:pPr>
            <a:r>
              <a:rPr lang="en-US" dirty="0"/>
              <a:t>  border-color: 1px solid #</a:t>
            </a:r>
            <a:r>
              <a:rPr lang="en-US" dirty="0" err="1"/>
              <a:t>cccccc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padding: 10px;</a:t>
            </a:r>
          </a:p>
          <a:p>
            <a:pPr marL="0" indent="0">
              <a:buNone/>
            </a:pPr>
            <a:r>
              <a:rPr lang="en-US" dirty="0"/>
              <a:t>  color: #333;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.success {</a:t>
            </a:r>
          </a:p>
          <a:p>
            <a:pPr marL="0" indent="0">
              <a:buNone/>
            </a:pPr>
            <a:r>
              <a:rPr lang="en-US" dirty="0"/>
              <a:t>  border-color: green;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.error {</a:t>
            </a:r>
          </a:p>
          <a:p>
            <a:r>
              <a:rPr lang="en-US" dirty="0"/>
              <a:t>  border-color: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.warning {</a:t>
            </a:r>
          </a:p>
          <a:p>
            <a:r>
              <a:rPr lang="en-US" dirty="0"/>
              <a:t>  border-color: yellow;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8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CFDE-EFEA-CA40-A73E-8BA8D77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6179-1D5B-6A4E-A88F-B749E31CA9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.error {</a:t>
            </a:r>
          </a:p>
          <a:p>
            <a:r>
              <a:rPr lang="en-US" dirty="0"/>
              <a:t>  border-color: red;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.warning {</a:t>
            </a:r>
          </a:p>
          <a:p>
            <a:r>
              <a:rPr lang="en-US" dirty="0"/>
              <a:t>  border-color: yellow;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4F4C1-F118-AD48-8A61-BDBCD5791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ECCC-4FD6-504F-905F-F77FB4C8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8BFED-B1E5-1341-B038-999809E6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D5A7A-D620-2149-AFE2-C6CAAD69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2.1.3 :010 &gt;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app.get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"/students"</a:t>
            </a:r>
          </a:p>
          <a:p>
            <a:pPr marL="0" indent="0">
              <a:buNone/>
            </a:pP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Started GET "/students" for 127.0.0.1 at 2014-10-22 20:37:50 -0600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Processing by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StudentsController#index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as HTML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Student Load (0.2ms)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SELECT "students".* FROM "students"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0A3AF"/>
                </a:solidFill>
                <a:latin typeface="Menlo"/>
                <a:ea typeface="Menlo"/>
                <a:cs typeface="Menlo"/>
              </a:rPr>
              <a:t>Advisor Load (0.3ms)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SELECT  "advisors".* FROM "advisors"  WHERE "</a:t>
            </a:r>
            <a:r>
              <a:rPr lang="en-US" b="1" dirty="0" err="1">
                <a:solidFill>
                  <a:srgbClr val="943A20"/>
                </a:solidFill>
                <a:latin typeface="Menlo"/>
                <a:ea typeface="Menlo"/>
                <a:cs typeface="Menlo"/>
              </a:rPr>
              <a:t>advisors"."id</a:t>
            </a:r>
            <a:r>
              <a:rPr lang="en-US" b="1" dirty="0">
                <a:solidFill>
                  <a:srgbClr val="943A20"/>
                </a:solidFill>
                <a:latin typeface="Menlo"/>
                <a:ea typeface="Menlo"/>
                <a:cs typeface="Menlo"/>
              </a:rPr>
              <a:t>" = ? LIMIT 1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[["id", 2]]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Rendered students/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index.html.erb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within layouts/application (45.3ms)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Completed 200 OK in 440ms (Views: 418.2ms | </a:t>
            </a:r>
            <a:r>
              <a:rPr lang="en-US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ActiveRecord</a:t>
            </a: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1.3ms)</a:t>
            </a:r>
          </a:p>
          <a:p>
            <a:pPr marL="0" indent="0">
              <a:buNone/>
            </a:pPr>
            <a:r>
              <a:rPr lang="en-US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=&gt; 200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rails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2.1.3 :011 &gt;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app.get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"/students/1"</a:t>
            </a:r>
          </a:p>
          <a:p>
            <a:pPr marL="0" indent="0">
              <a:buNone/>
            </a:pP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sz="1350" dirty="0">
              <a:solidFill>
                <a:srgbClr val="4C2F2D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Started GET "/students/1" for 127.0.0.1 at 2014-10-22 20:39:04 -0600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Processing by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StudentsController#show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as HTML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Parameters: {"id"=&gt;"1"}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350" b="1" dirty="0">
                <a:solidFill>
                  <a:srgbClr val="C02DC0"/>
                </a:solidFill>
                <a:latin typeface="Menlo"/>
                <a:ea typeface="Menlo"/>
                <a:cs typeface="Menlo"/>
              </a:rPr>
              <a:t>Student Load (0.2ms)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SELECT  "students".* FROM "students"  WHERE "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students"."id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" = ? LIMIT 1  [["id", 1]]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 Rendered students/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show.html.erb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within layouts/application (1.0ms)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Completed 200 OK in 56ms (Views: 54.5ms | </a:t>
            </a:r>
            <a:r>
              <a:rPr lang="en-US" sz="1350" dirty="0" err="1">
                <a:solidFill>
                  <a:srgbClr val="4C2F2D"/>
                </a:solidFill>
                <a:latin typeface="Menlo"/>
                <a:ea typeface="Menlo"/>
                <a:cs typeface="Menlo"/>
              </a:rPr>
              <a:t>ActiveRecord</a:t>
            </a: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: 0.2ms)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4C2F2D"/>
                </a:solidFill>
                <a:latin typeface="Menlo"/>
                <a:ea typeface="Menlo"/>
                <a:cs typeface="Menlo"/>
              </a:rPr>
              <a:t> =&gt; 200</a:t>
            </a:r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good info at </a:t>
            </a:r>
            <a:r>
              <a:rPr lang="en-US" dirty="0">
                <a:hlinkClick r:id="rId2"/>
              </a:rPr>
              <a:t>http://guides.rubyonrails.org/debugging_rails_applications.html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Browser checks aren’t enough</a:t>
            </a:r>
          </a:p>
          <a:p>
            <a:pPr lvl="1"/>
            <a:r>
              <a:rPr lang="en-US" dirty="0"/>
              <a:t>Never assume your application’s forms are used</a:t>
            </a:r>
          </a:p>
          <a:p>
            <a:pPr lvl="1"/>
            <a:r>
              <a:rPr lang="en-US" dirty="0"/>
              <a:t>Never assume your browser is used</a:t>
            </a:r>
          </a:p>
          <a:p>
            <a:pPr lvl="1"/>
            <a:r>
              <a:rPr lang="en-US" dirty="0"/>
              <a:t>Never assume a browser is used at all</a:t>
            </a:r>
          </a:p>
          <a:p>
            <a:pPr lvl="1"/>
            <a:r>
              <a:rPr lang="en-US" dirty="0"/>
              <a:t>API, hackers, etc.</a:t>
            </a:r>
          </a:p>
          <a:p>
            <a:pPr lvl="1"/>
            <a:r>
              <a:rPr lang="en-US" dirty="0"/>
              <a:t>Of course use HTML5 and JavaScript for normal users’ benefit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ActiveRecord</a:t>
            </a:r>
            <a:r>
              <a:rPr lang="en-US" dirty="0"/>
              <a:t>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before writing to DB</a:t>
            </a:r>
          </a:p>
          <a:p>
            <a:pPr lvl="1"/>
            <a:r>
              <a:rPr lang="en-US" dirty="0"/>
              <a:t>Marks record as invalid and doesn’t store</a:t>
            </a:r>
          </a:p>
          <a:p>
            <a:r>
              <a:rPr lang="en-US" dirty="0"/>
              <a:t>The following trigger validations</a:t>
            </a:r>
          </a:p>
          <a:p>
            <a:pPr lvl="1"/>
            <a:r>
              <a:rPr lang="en-US" dirty="0"/>
              <a:t>create, create!, save, save!, update, update!</a:t>
            </a:r>
          </a:p>
          <a:p>
            <a:r>
              <a:rPr lang="en-US" dirty="0"/>
              <a:t>The following don’t</a:t>
            </a:r>
          </a:p>
          <a:p>
            <a:pPr lvl="1"/>
            <a:r>
              <a:rPr lang="en-US" dirty="0"/>
              <a:t>decrement!, </a:t>
            </a:r>
            <a:r>
              <a:rPr lang="en-US" dirty="0" err="1"/>
              <a:t>decrement_counter</a:t>
            </a:r>
            <a:r>
              <a:rPr lang="en-US" dirty="0"/>
              <a:t>, increment!, </a:t>
            </a:r>
            <a:r>
              <a:rPr lang="en-US" dirty="0" err="1"/>
              <a:t>increment_counter</a:t>
            </a:r>
            <a:r>
              <a:rPr lang="en-US" dirty="0"/>
              <a:t>, toggle!, touch, </a:t>
            </a:r>
            <a:r>
              <a:rPr lang="en-US" dirty="0" err="1"/>
              <a:t>update_all</a:t>
            </a:r>
            <a:r>
              <a:rPr lang="en-US" dirty="0"/>
              <a:t>, </a:t>
            </a:r>
            <a:r>
              <a:rPr lang="en-US" dirty="0" err="1"/>
              <a:t>update_attribute</a:t>
            </a:r>
            <a:r>
              <a:rPr lang="en-US" dirty="0"/>
              <a:t>, </a:t>
            </a:r>
            <a:r>
              <a:rPr lang="en-US" dirty="0" err="1"/>
              <a:t>update_column</a:t>
            </a:r>
            <a:r>
              <a:rPr lang="en-US" dirty="0"/>
              <a:t>, </a:t>
            </a:r>
            <a:r>
              <a:rPr lang="en-US" dirty="0" err="1"/>
              <a:t>update_columns</a:t>
            </a:r>
            <a:r>
              <a:rPr lang="en-US" dirty="0"/>
              <a:t>, </a:t>
            </a:r>
            <a:r>
              <a:rPr lang="en-US" dirty="0" err="1"/>
              <a:t>update_counters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Person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pPr marL="0" indent="0">
              <a:buNone/>
            </a:pPr>
            <a:r>
              <a:rPr lang="en-US" dirty="0"/>
              <a:t>  validates :name, presence: true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&gt;&gt; p = </a:t>
            </a:r>
            <a:r>
              <a:rPr lang="en-US" dirty="0" err="1"/>
              <a:t>Person.new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#=&gt; #&lt;Person id: nil, name: nil&gt;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p.errors.messages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#=&gt; {}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p.valid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#=&gt; false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p.errors.messages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#=&gt; {name:["can't be blank"]}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Steve Beaty and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5A371-7E55-FD49-B146-0F94170237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SU Denver 16x9" id="{AEFF6A30-72DA-F84C-ADCE-A23B36707A5E}" vid="{3FF4B65F-9BD3-4348-9A29-34CFC82F5D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 16x9</Template>
  <TotalTime>7730</TotalTime>
  <Words>2124</Words>
  <Application>Microsoft Macintosh PowerPoint</Application>
  <PresentationFormat>On-screen Show (16:9)</PresentationFormat>
  <Paragraphs>433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Menlo</vt:lpstr>
      <vt:lpstr>MSU Denver 16x9</vt:lpstr>
      <vt:lpstr>Debug, Validation, and Style</vt:lpstr>
      <vt:lpstr>rails console</vt:lpstr>
      <vt:lpstr>rails console</vt:lpstr>
      <vt:lpstr>rails console</vt:lpstr>
      <vt:lpstr>rails console</vt:lpstr>
      <vt:lpstr>Debugging</vt:lpstr>
      <vt:lpstr>Validations</vt:lpstr>
      <vt:lpstr>ActiveRecord Validations</vt:lpstr>
      <vt:lpstr>Demonstration</vt:lpstr>
      <vt:lpstr>Demonstration</vt:lpstr>
      <vt:lpstr>Mass Assignment</vt:lpstr>
      <vt:lpstr>Validations</vt:lpstr>
      <vt:lpstr>Validations</vt:lpstr>
      <vt:lpstr>Validations</vt:lpstr>
      <vt:lpstr>Validations</vt:lpstr>
      <vt:lpstr>Example</vt:lpstr>
      <vt:lpstr>Example</vt:lpstr>
      <vt:lpstr>Your Own</vt:lpstr>
      <vt:lpstr>Options</vt:lpstr>
      <vt:lpstr>Example of Your Own</vt:lpstr>
      <vt:lpstr>Error Messages</vt:lpstr>
      <vt:lpstr>Error Messages</vt:lpstr>
      <vt:lpstr>Displaying Errors</vt:lpstr>
      <vt:lpstr>Asset Pipeline</vt:lpstr>
      <vt:lpstr>app/assets</vt:lpstr>
      <vt:lpstr>SCSS and CoffeeScript</vt:lpstr>
      <vt:lpstr>Sass CSS</vt:lpstr>
      <vt:lpstr>A Little CSS</vt:lpstr>
      <vt:lpstr>A Little More CSS</vt:lpstr>
      <vt:lpstr>Cascading</vt:lpstr>
      <vt:lpstr>Some Sass</vt:lpstr>
      <vt:lpstr>Nested</vt:lpstr>
      <vt:lpstr>Navigation</vt:lpstr>
      <vt:lpstr>Mixins</vt:lpstr>
      <vt:lpstr>Extends</vt:lpstr>
      <vt:lpstr>Generates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4</dc:title>
  <dc:creator>Steve Beaty</dc:creator>
  <cp:lastModifiedBy>Steven Beaty</cp:lastModifiedBy>
  <cp:revision>53</cp:revision>
  <dcterms:created xsi:type="dcterms:W3CDTF">2013-10-15T15:40:29Z</dcterms:created>
  <dcterms:modified xsi:type="dcterms:W3CDTF">2019-10-01T17:58:38Z</dcterms:modified>
</cp:coreProperties>
</file>