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40"/>
  </p:notesMasterIdLst>
  <p:sldIdLst>
    <p:sldId id="256" r:id="rId2"/>
    <p:sldId id="333" r:id="rId3"/>
    <p:sldId id="357" r:id="rId4"/>
    <p:sldId id="356" r:id="rId5"/>
    <p:sldId id="358" r:id="rId6"/>
    <p:sldId id="359" r:id="rId7"/>
    <p:sldId id="360" r:id="rId8"/>
    <p:sldId id="370" r:id="rId9"/>
    <p:sldId id="361" r:id="rId10"/>
    <p:sldId id="362" r:id="rId11"/>
    <p:sldId id="337" r:id="rId12"/>
    <p:sldId id="363" r:id="rId13"/>
    <p:sldId id="364" r:id="rId14"/>
    <p:sldId id="365" r:id="rId15"/>
    <p:sldId id="366" r:id="rId16"/>
    <p:sldId id="367" r:id="rId17"/>
    <p:sldId id="342" r:id="rId18"/>
    <p:sldId id="328" r:id="rId19"/>
    <p:sldId id="368" r:id="rId20"/>
    <p:sldId id="369" r:id="rId21"/>
    <p:sldId id="382" r:id="rId22"/>
    <p:sldId id="378" r:id="rId23"/>
    <p:sldId id="379" r:id="rId24"/>
    <p:sldId id="380" r:id="rId25"/>
    <p:sldId id="381" r:id="rId26"/>
    <p:sldId id="329" r:id="rId27"/>
    <p:sldId id="371" r:id="rId28"/>
    <p:sldId id="383" r:id="rId29"/>
    <p:sldId id="374" r:id="rId30"/>
    <p:sldId id="375" r:id="rId31"/>
    <p:sldId id="372" r:id="rId32"/>
    <p:sldId id="373" r:id="rId33"/>
    <p:sldId id="376" r:id="rId34"/>
    <p:sldId id="343" r:id="rId35"/>
    <p:sldId id="344" r:id="rId36"/>
    <p:sldId id="345" r:id="rId37"/>
    <p:sldId id="346" r:id="rId38"/>
    <p:sldId id="377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3605"/>
  </p:normalViewPr>
  <p:slideViewPr>
    <p:cSldViewPr snapToGrid="0" snapToObjects="1">
      <p:cViewPr varScale="1">
        <p:scale>
          <a:sx n="160" d="100"/>
          <a:sy n="160" d="100"/>
        </p:scale>
        <p:origin x="124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3930-28CE-CD40-AA5C-26AEBEB8F280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AF0C8-4D5F-E045-BB71-6BED69697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4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F0C8-4D5F-E045-BB71-6BED69697A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9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F0C8-4D5F-E045-BB71-6BED69697AA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3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6E215B-1766-5A42-B585-EB58B3262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"/>
            <a:ext cx="9144000" cy="513283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794204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91" y="2237708"/>
            <a:ext cx="5707109" cy="75717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77AC9-6B80-2E4C-98C1-F5EAA6244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552" y="3750450"/>
            <a:ext cx="5611446" cy="139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8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>
            <a:lvl1pPr marL="0" indent="0">
              <a:buNone/>
              <a:defRPr sz="1500" b="0" i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6556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7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5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BAFF2B-B93B-4548-9062-8B819CFC4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4276" y="4631436"/>
            <a:ext cx="6649724" cy="5120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04538" y="4731545"/>
            <a:ext cx="876866" cy="3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8400" y="4734973"/>
            <a:ext cx="330169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8" y="4731545"/>
            <a:ext cx="65983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A371-7E55-FD49-B146-0F941702374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2909B9-1145-F845-A930-8E33F2A035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596" y="4632336"/>
            <a:ext cx="2011680" cy="49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9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hf hdr="0"/>
  <p:txStyles>
    <p:titleStyle>
      <a:lvl1pPr algn="ctr" defTabSz="342892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chromium.org/chromedriver/getting-started" TargetMode="External"/><Relationship Id="rId2" Type="http://schemas.openxmlformats.org/officeDocument/2006/relationships/hyperlink" Target="https://github.com/SeleniumHQ/selenium/wiki/ChromeDri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omedriver.storage.googleapis.com/index.html?path=2.42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spec.info/" TargetMode="External"/><Relationship Id="rId2" Type="http://schemas.openxmlformats.org/officeDocument/2006/relationships/hyperlink" Target="https://github.com/seattlerb/minit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1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and Refute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assert(test,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test is true.</a:t>
            </a:r>
          </a:p>
          <a:p>
            <a:r>
              <a:rPr lang="en-US" dirty="0" err="1"/>
              <a:t>assert_not</a:t>
            </a:r>
            <a:r>
              <a:rPr lang="en-US" dirty="0"/>
              <a:t>(test,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test is false.</a:t>
            </a:r>
          </a:p>
          <a:p>
            <a:r>
              <a:rPr lang="en-US" dirty="0" err="1"/>
              <a:t>assert_equal</a:t>
            </a:r>
            <a:r>
              <a:rPr lang="en-US" dirty="0"/>
              <a:t>(expected, actual,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expected == actual is true.</a:t>
            </a:r>
          </a:p>
          <a:p>
            <a:r>
              <a:rPr lang="en-US" dirty="0" err="1"/>
              <a:t>assert_not_equal</a:t>
            </a:r>
            <a:r>
              <a:rPr lang="en-US" dirty="0"/>
              <a:t>(expected, actual,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expected != actual is true.</a:t>
            </a:r>
          </a:p>
          <a:p>
            <a:r>
              <a:rPr lang="en-US" dirty="0" err="1"/>
              <a:t>assert_same</a:t>
            </a:r>
            <a:r>
              <a:rPr lang="en-US" dirty="0"/>
              <a:t>(expected, actual,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</a:t>
            </a:r>
            <a:r>
              <a:rPr lang="en-US" dirty="0" err="1"/>
              <a:t>expected.equal</a:t>
            </a:r>
            <a:r>
              <a:rPr lang="en-US" dirty="0"/>
              <a:t>?(actual) is true.</a:t>
            </a:r>
          </a:p>
          <a:p>
            <a:r>
              <a:rPr lang="en-US" dirty="0" err="1"/>
              <a:t>assert_not_same</a:t>
            </a:r>
            <a:r>
              <a:rPr lang="en-US" dirty="0"/>
              <a:t>(expected, actual,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</a:t>
            </a:r>
            <a:r>
              <a:rPr lang="en-US" dirty="0" err="1"/>
              <a:t>expected.equal</a:t>
            </a:r>
            <a:r>
              <a:rPr lang="en-US" dirty="0"/>
              <a:t>?(actual) is false.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0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and Refute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assert_not_nil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</a:t>
            </a:r>
            <a:r>
              <a:rPr lang="en-US" dirty="0" err="1"/>
              <a:t>obj.nil</a:t>
            </a:r>
            <a:r>
              <a:rPr lang="en-US" dirty="0"/>
              <a:t>? is false.</a:t>
            </a:r>
          </a:p>
          <a:p>
            <a:r>
              <a:rPr lang="en-US" dirty="0" err="1"/>
              <a:t>assert_empty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</a:t>
            </a:r>
            <a:r>
              <a:rPr lang="en-US" dirty="0" err="1"/>
              <a:t>obj</a:t>
            </a:r>
            <a:r>
              <a:rPr lang="en-US" dirty="0"/>
              <a:t> is empty?.</a:t>
            </a:r>
          </a:p>
          <a:p>
            <a:r>
              <a:rPr lang="en-US" dirty="0" err="1"/>
              <a:t>assert_not_empty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</a:t>
            </a:r>
            <a:r>
              <a:rPr lang="en-US" dirty="0" err="1"/>
              <a:t>obj</a:t>
            </a:r>
            <a:r>
              <a:rPr lang="en-US" dirty="0"/>
              <a:t> is not empty?.</a:t>
            </a:r>
          </a:p>
          <a:p>
            <a:r>
              <a:rPr lang="en-US" dirty="0" err="1"/>
              <a:t>assert_match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, string,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a string matches the regular expression.</a:t>
            </a:r>
          </a:p>
          <a:p>
            <a:r>
              <a:rPr lang="en-US" dirty="0" err="1"/>
              <a:t>assert_no_match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, string,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a string doesn't match the regular expression.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4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and Refute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assert_includes</a:t>
            </a:r>
            <a:r>
              <a:rPr lang="en-US" dirty="0"/>
              <a:t>(collection, </a:t>
            </a:r>
            <a:r>
              <a:rPr lang="en-US" dirty="0" err="1"/>
              <a:t>obj</a:t>
            </a:r>
            <a:r>
              <a:rPr lang="en-US" dirty="0"/>
              <a:t>, [</a:t>
            </a:r>
            <a:r>
              <a:rPr lang="en-US" dirty="0" err="1"/>
              <a:t>msg</a:t>
            </a:r>
            <a:r>
              <a:rPr lang="en-US" dirty="0"/>
              <a:t>])  </a:t>
            </a:r>
          </a:p>
          <a:p>
            <a:pPr lvl="1"/>
            <a:r>
              <a:rPr lang="en-US" dirty="0"/>
              <a:t>Ensures that </a:t>
            </a:r>
            <a:r>
              <a:rPr lang="en-US" dirty="0" err="1"/>
              <a:t>obj</a:t>
            </a:r>
            <a:r>
              <a:rPr lang="en-US" dirty="0"/>
              <a:t> is in collection.</a:t>
            </a:r>
          </a:p>
          <a:p>
            <a:r>
              <a:rPr lang="en-US" dirty="0" err="1"/>
              <a:t>assert_not_includes</a:t>
            </a:r>
            <a:r>
              <a:rPr lang="en-US" dirty="0"/>
              <a:t>(collection, </a:t>
            </a:r>
            <a:r>
              <a:rPr lang="en-US" dirty="0" err="1"/>
              <a:t>obj</a:t>
            </a:r>
            <a:r>
              <a:rPr lang="en-US" dirty="0"/>
              <a:t>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</a:t>
            </a:r>
            <a:r>
              <a:rPr lang="en-US" dirty="0" err="1"/>
              <a:t>obj</a:t>
            </a:r>
            <a:r>
              <a:rPr lang="en-US" dirty="0"/>
              <a:t> is not in collection.</a:t>
            </a:r>
          </a:p>
          <a:p>
            <a:r>
              <a:rPr lang="en-US" dirty="0" err="1"/>
              <a:t>assert_in_delta</a:t>
            </a:r>
            <a:r>
              <a:rPr lang="en-US" dirty="0"/>
              <a:t>(expected, actual, [delta], [</a:t>
            </a:r>
            <a:r>
              <a:rPr lang="en-US" dirty="0" err="1"/>
              <a:t>msg</a:t>
            </a:r>
            <a:r>
              <a:rPr lang="en-US" dirty="0"/>
              <a:t>]) </a:t>
            </a:r>
          </a:p>
          <a:p>
            <a:pPr lvl="1"/>
            <a:r>
              <a:rPr lang="en-US" dirty="0"/>
              <a:t>Ensures that the numbers expected and actual are within delta of each other.</a:t>
            </a:r>
          </a:p>
          <a:p>
            <a:r>
              <a:rPr lang="en-US" dirty="0" err="1"/>
              <a:t>assert_not_in_delta</a:t>
            </a:r>
            <a:r>
              <a:rPr lang="en-US" dirty="0"/>
              <a:t>(expected, actual, [delta], [</a:t>
            </a:r>
            <a:r>
              <a:rPr lang="en-US" dirty="0" err="1"/>
              <a:t>msg</a:t>
            </a:r>
            <a:r>
              <a:rPr lang="en-US" dirty="0"/>
              <a:t>]) </a:t>
            </a:r>
          </a:p>
          <a:p>
            <a:pPr lvl="1"/>
            <a:r>
              <a:rPr lang="en-US" dirty="0"/>
              <a:t>Ensures that the numbers expected and actual are not within delta of each other.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4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and Refute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assert_in_epsilon</a:t>
            </a:r>
            <a:r>
              <a:rPr lang="en-US" dirty="0"/>
              <a:t> (expected, actual, [epsilon],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the numbers expected and actual have a relative error less than epsilon.</a:t>
            </a:r>
          </a:p>
          <a:p>
            <a:r>
              <a:rPr lang="en-US" dirty="0" err="1"/>
              <a:t>assert_not_in_epsilon</a:t>
            </a:r>
            <a:r>
              <a:rPr lang="en-US" dirty="0"/>
              <a:t> (expected, actual, [epsilon], [</a:t>
            </a:r>
            <a:r>
              <a:rPr lang="en-US" dirty="0" err="1"/>
              <a:t>msg</a:t>
            </a:r>
            <a:r>
              <a:rPr lang="en-US" dirty="0"/>
              <a:t>]) </a:t>
            </a:r>
          </a:p>
          <a:p>
            <a:pPr lvl="1"/>
            <a:r>
              <a:rPr lang="en-US" dirty="0"/>
              <a:t>Ensures that the numbers expected and actual don't have a relative error less than epsilon.</a:t>
            </a:r>
          </a:p>
          <a:p>
            <a:r>
              <a:rPr lang="en-US" dirty="0" err="1"/>
              <a:t>assert_throws</a:t>
            </a:r>
            <a:r>
              <a:rPr lang="en-US" dirty="0"/>
              <a:t>(symbol, [</a:t>
            </a:r>
            <a:r>
              <a:rPr lang="en-US" dirty="0" err="1"/>
              <a:t>msg</a:t>
            </a:r>
            <a:r>
              <a:rPr lang="en-US" dirty="0"/>
              <a:t>]) { block } </a:t>
            </a:r>
          </a:p>
          <a:p>
            <a:pPr lvl="1"/>
            <a:r>
              <a:rPr lang="en-US" dirty="0"/>
              <a:t>Ensures that the given block throws the symbol.</a:t>
            </a:r>
          </a:p>
          <a:p>
            <a:r>
              <a:rPr lang="en-US" dirty="0" err="1"/>
              <a:t>assert_raises</a:t>
            </a:r>
            <a:r>
              <a:rPr lang="en-US" dirty="0"/>
              <a:t>(exception1, exception2, ...) { block }</a:t>
            </a:r>
          </a:p>
          <a:p>
            <a:pPr lvl="1"/>
            <a:r>
              <a:rPr lang="en-US" dirty="0"/>
              <a:t>Ensures that the given block raises one of the given exceptions.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5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and Refute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assert_instance_of</a:t>
            </a:r>
            <a:r>
              <a:rPr lang="en-US" dirty="0"/>
              <a:t>(class, </a:t>
            </a:r>
            <a:r>
              <a:rPr lang="en-US" dirty="0" err="1"/>
              <a:t>obj</a:t>
            </a:r>
            <a:r>
              <a:rPr lang="en-US" dirty="0"/>
              <a:t>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</a:t>
            </a:r>
            <a:r>
              <a:rPr lang="en-US" dirty="0" err="1"/>
              <a:t>obj</a:t>
            </a:r>
            <a:r>
              <a:rPr lang="en-US" dirty="0"/>
              <a:t> is an instance of class.</a:t>
            </a:r>
          </a:p>
          <a:p>
            <a:r>
              <a:rPr lang="en-US" dirty="0" err="1"/>
              <a:t>assert_not_instance_of</a:t>
            </a:r>
            <a:r>
              <a:rPr lang="en-US" dirty="0"/>
              <a:t>(class, </a:t>
            </a:r>
            <a:r>
              <a:rPr lang="en-US" dirty="0" err="1"/>
              <a:t>obj</a:t>
            </a:r>
            <a:r>
              <a:rPr lang="en-US" dirty="0"/>
              <a:t>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</a:t>
            </a:r>
            <a:r>
              <a:rPr lang="en-US" dirty="0" err="1"/>
              <a:t>obj</a:t>
            </a:r>
            <a:r>
              <a:rPr lang="en-US" dirty="0"/>
              <a:t> is not an instance of class.</a:t>
            </a:r>
          </a:p>
          <a:p>
            <a:r>
              <a:rPr lang="en-US" dirty="0" err="1"/>
              <a:t>assert_kind_of</a:t>
            </a:r>
            <a:r>
              <a:rPr lang="en-US" dirty="0"/>
              <a:t>(class, </a:t>
            </a:r>
            <a:r>
              <a:rPr lang="en-US" dirty="0" err="1"/>
              <a:t>obj</a:t>
            </a:r>
            <a:r>
              <a:rPr lang="en-US" dirty="0"/>
              <a:t>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</a:t>
            </a:r>
            <a:r>
              <a:rPr lang="en-US" dirty="0" err="1"/>
              <a:t>obj</a:t>
            </a:r>
            <a:r>
              <a:rPr lang="en-US" dirty="0"/>
              <a:t> is an instance of class or is descending from it.</a:t>
            </a:r>
          </a:p>
          <a:p>
            <a:r>
              <a:rPr lang="en-US" dirty="0" err="1"/>
              <a:t>assert_not_kind_of</a:t>
            </a:r>
            <a:r>
              <a:rPr lang="en-US" dirty="0"/>
              <a:t>(class, </a:t>
            </a:r>
            <a:r>
              <a:rPr lang="en-US" dirty="0" err="1"/>
              <a:t>obj</a:t>
            </a:r>
            <a:r>
              <a:rPr lang="en-US" dirty="0"/>
              <a:t>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</a:t>
            </a:r>
            <a:r>
              <a:rPr lang="en-US" dirty="0" err="1"/>
              <a:t>obj</a:t>
            </a:r>
            <a:r>
              <a:rPr lang="en-US" dirty="0"/>
              <a:t> is not an instance of class and is not descending from it.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0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and Refute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assert_respond_to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, symbol,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</a:t>
            </a:r>
            <a:r>
              <a:rPr lang="en-US" dirty="0" err="1"/>
              <a:t>obj</a:t>
            </a:r>
            <a:r>
              <a:rPr lang="en-US" dirty="0"/>
              <a:t> responds to symbol.</a:t>
            </a:r>
          </a:p>
          <a:p>
            <a:r>
              <a:rPr lang="en-US" dirty="0" err="1"/>
              <a:t>assert_not_respond_to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, symbol,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</a:t>
            </a:r>
            <a:r>
              <a:rPr lang="en-US" dirty="0" err="1"/>
              <a:t>obj</a:t>
            </a:r>
            <a:r>
              <a:rPr lang="en-US" dirty="0"/>
              <a:t> does not respond to symbol.</a:t>
            </a:r>
          </a:p>
          <a:p>
            <a:r>
              <a:rPr lang="en-US" dirty="0" err="1"/>
              <a:t>assert_operator</a:t>
            </a:r>
            <a:r>
              <a:rPr lang="en-US" dirty="0"/>
              <a:t>(obj1, operator, [obj2],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obj1.operator(obj2) is true.</a:t>
            </a:r>
          </a:p>
          <a:p>
            <a:r>
              <a:rPr lang="en-US" dirty="0" err="1"/>
              <a:t>assert_not_operator</a:t>
            </a:r>
            <a:r>
              <a:rPr lang="en-US" dirty="0"/>
              <a:t>(obj1, operator, [obj2],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obj1.operator(obj2) is false.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and Refute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assert_predicate</a:t>
            </a:r>
            <a:r>
              <a:rPr lang="en-US" dirty="0"/>
              <a:t> (</a:t>
            </a:r>
            <a:r>
              <a:rPr lang="en-US" dirty="0" err="1"/>
              <a:t>obj</a:t>
            </a:r>
            <a:r>
              <a:rPr lang="en-US" dirty="0"/>
              <a:t>, predicate,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</a:t>
            </a:r>
            <a:r>
              <a:rPr lang="en-US" dirty="0" err="1"/>
              <a:t>obj.predicate</a:t>
            </a:r>
            <a:r>
              <a:rPr lang="en-US" dirty="0"/>
              <a:t> is true, e.g. </a:t>
            </a:r>
            <a:r>
              <a:rPr lang="en-US" dirty="0" err="1"/>
              <a:t>assert_predicate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, :empty?</a:t>
            </a:r>
          </a:p>
          <a:p>
            <a:r>
              <a:rPr lang="en-US" dirty="0" err="1"/>
              <a:t>assert_not_predicate</a:t>
            </a:r>
            <a:r>
              <a:rPr lang="en-US" dirty="0"/>
              <a:t> (</a:t>
            </a:r>
            <a:r>
              <a:rPr lang="en-US" dirty="0" err="1"/>
              <a:t>obj</a:t>
            </a:r>
            <a:r>
              <a:rPr lang="en-US" dirty="0"/>
              <a:t>, predicate, 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that </a:t>
            </a:r>
            <a:r>
              <a:rPr lang="en-US" dirty="0" err="1"/>
              <a:t>obj.predicate</a:t>
            </a:r>
            <a:r>
              <a:rPr lang="en-US" dirty="0"/>
              <a:t> is false, e.g. </a:t>
            </a:r>
            <a:r>
              <a:rPr lang="en-US" dirty="0" err="1"/>
              <a:t>assert_not_predicate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, :empty?</a:t>
            </a:r>
          </a:p>
          <a:p>
            <a:r>
              <a:rPr lang="en-US" dirty="0"/>
              <a:t>flunk([</a:t>
            </a:r>
            <a:r>
              <a:rPr lang="en-US" dirty="0" err="1"/>
              <a:t>msg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Ensures failure. This is useful to explicitly mark a test that isn't finished yet.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Specific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assert_difference</a:t>
            </a:r>
            <a:endParaRPr lang="en-US" dirty="0"/>
          </a:p>
          <a:p>
            <a:r>
              <a:rPr lang="en-US" dirty="0" err="1"/>
              <a:t>assert_no_difference</a:t>
            </a:r>
            <a:endParaRPr lang="en-US" dirty="0"/>
          </a:p>
          <a:p>
            <a:r>
              <a:rPr lang="en-US" dirty="0" err="1"/>
              <a:t>assert_changes</a:t>
            </a:r>
            <a:endParaRPr lang="en-US" dirty="0"/>
          </a:p>
          <a:p>
            <a:r>
              <a:rPr lang="en-US" dirty="0" err="1"/>
              <a:t>assert_no_changes</a:t>
            </a:r>
            <a:endParaRPr lang="en-US" dirty="0"/>
          </a:p>
          <a:p>
            <a:r>
              <a:rPr lang="en-US" dirty="0" err="1"/>
              <a:t>assert_nothing_raised</a:t>
            </a:r>
            <a:r>
              <a:rPr lang="en-US" dirty="0"/>
              <a:t> </a:t>
            </a:r>
          </a:p>
          <a:p>
            <a:r>
              <a:rPr lang="en-US" dirty="0" err="1"/>
              <a:t>assert_recognizes</a:t>
            </a:r>
            <a:endParaRPr lang="en-US" dirty="0"/>
          </a:p>
          <a:p>
            <a:r>
              <a:rPr lang="en-US" dirty="0" err="1"/>
              <a:t>assert_generates</a:t>
            </a:r>
            <a:endParaRPr lang="en-US" dirty="0"/>
          </a:p>
          <a:p>
            <a:r>
              <a:rPr lang="en-US" dirty="0" err="1"/>
              <a:t>assert_response</a:t>
            </a:r>
            <a:endParaRPr lang="en-US" dirty="0"/>
          </a:p>
          <a:p>
            <a:r>
              <a:rPr lang="en-US" dirty="0" err="1"/>
              <a:t>assert_redirected_to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7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test/controllers/</a:t>
            </a:r>
            <a:r>
              <a:rPr lang="en-US" sz="3600" dirty="0" err="1"/>
              <a:t>advisors_controller_test.rb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class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600" dirty="0" err="1">
                <a:solidFill>
                  <a:srgbClr val="149802"/>
                </a:solidFill>
                <a:latin typeface="Menlo-Regular" charset="0"/>
              </a:rPr>
              <a:t>AdvisorsControllerTest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&lt; </a:t>
            </a:r>
            <a:r>
              <a:rPr lang="en-US" sz="1600" dirty="0" err="1">
                <a:solidFill>
                  <a:srgbClr val="149802"/>
                </a:solidFill>
                <a:latin typeface="Menlo-Regular" charset="0"/>
              </a:rPr>
              <a:t>ActionDispatch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::</a:t>
            </a:r>
            <a:r>
              <a:rPr lang="en-US" sz="1600" dirty="0" err="1">
                <a:solidFill>
                  <a:srgbClr val="149802"/>
                </a:solidFill>
                <a:latin typeface="Menlo-Regular" charset="0"/>
              </a:rPr>
              <a:t>IntegrationTest</a:t>
            </a:r>
            <a:endParaRPr lang="en-US" sz="1600" dirty="0">
              <a:solidFill>
                <a:srgbClr val="149802"/>
              </a:solidFill>
              <a:latin typeface="Menlo-Regular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 setup </a:t>
            </a:r>
            <a:r>
              <a:rPr lang="en-US" sz="1600" dirty="0">
                <a:solidFill>
                  <a:srgbClr val="A6520C"/>
                </a:solidFill>
                <a:latin typeface="Menlo-Regular" charset="0"/>
              </a:rPr>
              <a:t>do</a:t>
            </a:r>
            <a:endParaRPr lang="en-US" sz="16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13939F"/>
                </a:solidFill>
                <a:latin typeface="Menlo-Regular" charset="0"/>
              </a:rPr>
              <a:t>@advisor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= advisors(</a:t>
            </a:r>
            <a:r>
              <a:rPr lang="en-US" sz="1600" dirty="0">
                <a:solidFill>
                  <a:srgbClr val="9F1410"/>
                </a:solidFill>
                <a:latin typeface="Menlo-Regular" charset="0"/>
              </a:rPr>
              <a:t>:one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r>
              <a:rPr lang="mr-IN" sz="1600" dirty="0">
                <a:solidFill>
                  <a:srgbClr val="3B2322"/>
                </a:solidFill>
                <a:latin typeface="Menlo-Regular" charset="0"/>
              </a:rPr>
              <a:t>  </a:t>
            </a:r>
            <a:r>
              <a:rPr lang="mr-IN" sz="1600" dirty="0" err="1">
                <a:solidFill>
                  <a:srgbClr val="A6520C"/>
                </a:solidFill>
                <a:latin typeface="Menlo-Regular" charset="0"/>
              </a:rPr>
              <a:t>end</a:t>
            </a:r>
            <a:endParaRPr lang="mr-IN" sz="16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endParaRPr lang="mr-IN" sz="16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 test </a:t>
            </a: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9F1410"/>
                </a:solidFill>
                <a:latin typeface="Menlo-Regular" charset="0"/>
              </a:rPr>
              <a:t>shouldn't find a missing person</a:t>
            </a: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A6520C"/>
                </a:solidFill>
                <a:latin typeface="Menlo-Regular" charset="0"/>
              </a:rPr>
              <a:t>do</a:t>
            </a:r>
            <a:endParaRPr lang="en-US" sz="16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   assert </a:t>
            </a:r>
            <a:r>
              <a:rPr lang="en-US" sz="1600" dirty="0" err="1">
                <a:solidFill>
                  <a:srgbClr val="149802"/>
                </a:solidFill>
                <a:latin typeface="Menlo-Regular" charset="0"/>
              </a:rPr>
              <a:t>Advisor</a:t>
            </a:r>
            <a:r>
              <a:rPr lang="en-US" sz="1600" dirty="0" err="1">
                <a:solidFill>
                  <a:srgbClr val="3B2322"/>
                </a:solidFill>
                <a:latin typeface="Menlo-Regular" charset="0"/>
              </a:rPr>
              <a:t>.where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(</a:t>
            </a: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9F1410"/>
                </a:solidFill>
                <a:latin typeface="Menlo-Regular" charset="0"/>
              </a:rPr>
              <a:t>name like ?</a:t>
            </a: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9F1410"/>
                </a:solidFill>
                <a:latin typeface="Menlo-Regular" charset="0"/>
              </a:rPr>
              <a:t>Bob</a:t>
            </a: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).length == </a:t>
            </a:r>
            <a:r>
              <a:rPr lang="en-US" sz="1600" dirty="0">
                <a:solidFill>
                  <a:srgbClr val="9F1410"/>
                </a:solidFill>
                <a:latin typeface="Menlo-Regular" charset="0"/>
              </a:rPr>
              <a:t>0</a:t>
            </a:r>
            <a:endParaRPr lang="en-US" sz="16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mr-IN" sz="1600" dirty="0">
                <a:solidFill>
                  <a:srgbClr val="3B2322"/>
                </a:solidFill>
                <a:latin typeface="Menlo-Regular" charset="0"/>
              </a:rPr>
              <a:t>  </a:t>
            </a:r>
            <a:r>
              <a:rPr lang="mr-IN" sz="1600" dirty="0" err="1">
                <a:solidFill>
                  <a:srgbClr val="A6520C"/>
                </a:solidFill>
                <a:latin typeface="Menlo-Regular" charset="0"/>
              </a:rPr>
              <a:t>end</a:t>
            </a:r>
            <a:endParaRPr lang="mr-IN" sz="1600" dirty="0">
              <a:solidFill>
                <a:srgbClr val="3B2322"/>
              </a:solidFill>
              <a:latin typeface="Menlo-Regula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9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test/controllers/</a:t>
            </a:r>
            <a:r>
              <a:rPr lang="en-US" sz="3600" dirty="0" err="1"/>
              <a:t>advisors_controller_test.rb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test </a:t>
            </a:r>
            <a:r>
              <a:rPr lang="en-US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en-US" sz="16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should find people from the fixture</a:t>
            </a:r>
            <a:r>
              <a:rPr lang="en-US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solidFill>
                  <a:srgbClr val="A6520C"/>
                </a:solidFill>
                <a:latin typeface="Menlo" charset="0"/>
                <a:ea typeface="Menlo" charset="0"/>
                <a:cs typeface="Menlo" charset="0"/>
              </a:rPr>
              <a:t>do</a:t>
            </a:r>
            <a:endParaRPr lang="en-US" sz="160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  assert </a:t>
            </a:r>
            <a:r>
              <a:rPr lang="en-US" sz="1600" dirty="0" err="1">
                <a:solidFill>
                  <a:srgbClr val="149802"/>
                </a:solidFill>
                <a:latin typeface="Menlo" charset="0"/>
                <a:ea typeface="Menlo" charset="0"/>
                <a:cs typeface="Menlo" charset="0"/>
              </a:rPr>
              <a:t>Advisor</a:t>
            </a:r>
            <a:r>
              <a:rPr lang="en-US" sz="1600" dirty="0" err="1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.where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en-US" sz="16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name like ?</a:t>
            </a:r>
            <a:r>
              <a:rPr lang="en-US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en-US" sz="1600" dirty="0" err="1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MyString</a:t>
            </a:r>
            <a:r>
              <a:rPr lang="en-US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).length == </a:t>
            </a:r>
            <a:r>
              <a:rPr lang="en-US" sz="16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endParaRPr lang="en-US" sz="160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mr-IN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mr-IN" sz="1600" dirty="0" err="1">
                <a:solidFill>
                  <a:srgbClr val="A6520C"/>
                </a:solidFill>
                <a:latin typeface="Menlo" charset="0"/>
                <a:ea typeface="Menlo" charset="0"/>
                <a:cs typeface="Menlo" charset="0"/>
              </a:rPr>
              <a:t>end</a:t>
            </a:r>
            <a:endParaRPr lang="mr-IN" sz="160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mr-IN" sz="160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test </a:t>
            </a:r>
            <a:r>
              <a:rPr lang="en-US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en-US" sz="16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searches always return 200</a:t>
            </a:r>
            <a:r>
              <a:rPr lang="en-US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solidFill>
                  <a:srgbClr val="A6520C"/>
                </a:solidFill>
                <a:latin typeface="Menlo" charset="0"/>
                <a:ea typeface="Menlo" charset="0"/>
                <a:cs typeface="Menlo" charset="0"/>
              </a:rPr>
              <a:t>do</a:t>
            </a:r>
            <a:endParaRPr lang="en-US" sz="160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  get </a:t>
            </a:r>
            <a:r>
              <a:rPr lang="en-US" sz="1600" dirty="0" err="1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search_advisors_url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 err="1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params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: { </a:t>
            </a:r>
            <a:r>
              <a:rPr lang="en-US" sz="16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search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en-US" sz="16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Bob</a:t>
            </a:r>
            <a:r>
              <a:rPr lang="en-US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dirty="0" err="1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assert_equal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200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, status</a:t>
            </a:r>
          </a:p>
          <a:p>
            <a:pPr marL="0" indent="0">
              <a:buNone/>
            </a:pPr>
            <a:r>
              <a:rPr lang="mr-IN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mr-IN" sz="1600" dirty="0" err="1">
                <a:solidFill>
                  <a:srgbClr val="A6520C"/>
                </a:solidFill>
                <a:latin typeface="Menlo" charset="0"/>
                <a:ea typeface="Menlo" charset="0"/>
                <a:cs typeface="Menlo" charset="0"/>
              </a:rPr>
              <a:t>end</a:t>
            </a:r>
            <a:endParaRPr lang="en-US" sz="1600" dirty="0">
              <a:solidFill>
                <a:srgbClr val="A6520C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A6520C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1, 2,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Test-driven development (TDD) is a software development process that relies on the repetition of a very short development cycle: first the developer writes an (initially failing) automated test case that defines a desired improvement or new function, then produces the minimum amount of code to pass that test, and finally refactors the new code to acceptable standards. (</a:t>
            </a:r>
            <a:r>
              <a:rPr lang="en-US" dirty="0" err="1"/>
              <a:t>wikipedia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0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test/controllers/</a:t>
            </a:r>
            <a:r>
              <a:rPr lang="en-US" sz="3600" dirty="0" err="1"/>
              <a:t>advisors_controller_test.rb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test </a:t>
            </a:r>
            <a:r>
              <a:rPr lang="en-US" sz="14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en-US" sz="14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should create advisor</a:t>
            </a:r>
            <a:r>
              <a:rPr lang="en-US" sz="14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en-US" sz="14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>
                <a:solidFill>
                  <a:srgbClr val="A6520C"/>
                </a:solidFill>
                <a:latin typeface="Menlo" charset="0"/>
                <a:ea typeface="Menlo" charset="0"/>
                <a:cs typeface="Menlo" charset="0"/>
              </a:rPr>
              <a:t>do</a:t>
            </a:r>
            <a:endParaRPr lang="en-US" sz="140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assert_difference</a:t>
            </a:r>
            <a:r>
              <a:rPr lang="en-US" sz="14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sz="1400" dirty="0" err="1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Advisor.count</a:t>
            </a:r>
            <a:r>
              <a:rPr lang="en-US" sz="14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sz="14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1400" dirty="0">
                <a:solidFill>
                  <a:srgbClr val="A6520C"/>
                </a:solidFill>
                <a:latin typeface="Menlo" charset="0"/>
                <a:ea typeface="Menlo" charset="0"/>
                <a:cs typeface="Menlo" charset="0"/>
              </a:rPr>
              <a:t>do</a:t>
            </a:r>
            <a:endParaRPr lang="en-US" sz="140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    post </a:t>
            </a:r>
            <a:r>
              <a:rPr lang="en-US" sz="1400" dirty="0" err="1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advisors_url</a:t>
            </a:r>
            <a:r>
              <a:rPr lang="en-US" sz="14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400" dirty="0" err="1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params</a:t>
            </a:r>
            <a:r>
              <a:rPr lang="en-US" sz="14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: { </a:t>
            </a:r>
            <a:r>
              <a:rPr lang="en-US" sz="14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advisor</a:t>
            </a:r>
            <a:r>
              <a:rPr lang="en-US" sz="14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: { </a:t>
            </a:r>
            <a:r>
              <a:rPr lang="en-US" sz="14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14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400" dirty="0">
                <a:solidFill>
                  <a:srgbClr val="13939F"/>
                </a:solidFill>
                <a:latin typeface="Menlo" charset="0"/>
                <a:ea typeface="Menlo" charset="0"/>
                <a:cs typeface="Menlo" charset="0"/>
              </a:rPr>
              <a:t>@</a:t>
            </a:r>
            <a:r>
              <a:rPr lang="en-US" sz="1400" dirty="0" err="1">
                <a:solidFill>
                  <a:srgbClr val="13939F"/>
                </a:solidFill>
                <a:latin typeface="Menlo" charset="0"/>
                <a:ea typeface="Menlo" charset="0"/>
                <a:cs typeface="Menlo" charset="0"/>
              </a:rPr>
              <a:t>advisor</a:t>
            </a:r>
            <a:r>
              <a:rPr lang="en-US" sz="1400" dirty="0" err="1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.name</a:t>
            </a:r>
            <a:r>
              <a:rPr lang="en-US" sz="14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} }</a:t>
            </a:r>
          </a:p>
          <a:p>
            <a:pPr marL="0" indent="0">
              <a:buNone/>
            </a:pPr>
            <a:r>
              <a:rPr lang="mr-IN" sz="14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mr-IN" sz="1400" dirty="0" err="1">
                <a:solidFill>
                  <a:srgbClr val="A6520C"/>
                </a:solidFill>
                <a:latin typeface="Menlo" charset="0"/>
                <a:ea typeface="Menlo" charset="0"/>
                <a:cs typeface="Menlo" charset="0"/>
              </a:rPr>
              <a:t>end</a:t>
            </a:r>
            <a:endParaRPr lang="mr-IN" sz="140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mr-IN" sz="140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assert_redirected_to</a:t>
            </a:r>
            <a:r>
              <a:rPr lang="en-US" sz="14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advisor_url</a:t>
            </a:r>
            <a:r>
              <a:rPr lang="en-US" sz="14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>
                <a:solidFill>
                  <a:srgbClr val="149802"/>
                </a:solidFill>
                <a:latin typeface="Menlo" charset="0"/>
                <a:ea typeface="Menlo" charset="0"/>
                <a:cs typeface="Menlo" charset="0"/>
              </a:rPr>
              <a:t>Advisor</a:t>
            </a:r>
            <a:r>
              <a:rPr lang="en-US" sz="1400" dirty="0" err="1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.last</a:t>
            </a:r>
            <a:r>
              <a:rPr lang="en-US" sz="14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marL="0" indent="0">
              <a:buNone/>
            </a:pPr>
            <a:r>
              <a:rPr lang="mr-IN" sz="14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mr-IN" sz="1400" dirty="0" err="1">
                <a:solidFill>
                  <a:srgbClr val="A6520C"/>
                </a:solidFill>
                <a:latin typeface="Menlo" charset="0"/>
                <a:ea typeface="Menlo" charset="0"/>
                <a:cs typeface="Menlo" charset="0"/>
              </a:rPr>
              <a:t>end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test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should find Homer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A6520C"/>
                </a:solidFill>
                <a:latin typeface="Menlo-Regular" charset="0"/>
              </a:rPr>
              <a:t>do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get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search_students_url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en-US" sz="1400" dirty="0" err="1">
                <a:solidFill>
                  <a:srgbClr val="9F1410"/>
                </a:solidFill>
                <a:latin typeface="Menlo-Regular" charset="0"/>
              </a:rPr>
              <a:t>params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: { 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search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: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Homer Simpson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assert_select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'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td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'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'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Homer Simpson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'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  </a:t>
            </a:r>
            <a:r>
              <a:rPr lang="mr-IN" sz="1400" dirty="0" err="1">
                <a:solidFill>
                  <a:srgbClr val="A6520C"/>
                </a:solidFill>
                <a:latin typeface="Menlo-Regular" charset="0"/>
              </a:rPr>
              <a:t>end</a:t>
            </a: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 </a:t>
            </a:r>
          </a:p>
          <a:p>
            <a:pPr marL="0" indent="0">
              <a:buNone/>
            </a:pP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test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shouldn't find Bart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A6520C"/>
                </a:solidFill>
                <a:latin typeface="Menlo-Regular" charset="0"/>
              </a:rPr>
              <a:t>do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get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search_students_url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en-US" sz="1400" dirty="0" err="1">
                <a:solidFill>
                  <a:srgbClr val="9F1410"/>
                </a:solidFill>
                <a:latin typeface="Menlo-Regular" charset="0"/>
              </a:rPr>
              <a:t>params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: { 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search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: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Bart Simpson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assert_select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'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td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'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false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  </a:t>
            </a:r>
            <a:r>
              <a:rPr lang="mr-IN" sz="1400" dirty="0" err="1">
                <a:solidFill>
                  <a:srgbClr val="A6520C"/>
                </a:solidFill>
                <a:latin typeface="Menlo-Regular" charset="0"/>
              </a:rPr>
              <a:t>end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7/15/18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9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Test</a:t>
            </a:r>
            <a:r>
              <a:rPr lang="en-US" dirty="0"/>
              <a:t> Model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class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149802"/>
                </a:solidFill>
                <a:latin typeface="Menlo-Regular" charset="0"/>
              </a:rPr>
              <a:t>Student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&lt; </a:t>
            </a:r>
            <a:r>
              <a:rPr lang="en-US" sz="1600" dirty="0" err="1">
                <a:solidFill>
                  <a:srgbClr val="149802"/>
                </a:solidFill>
                <a:latin typeface="Menlo-Regular" charset="0"/>
              </a:rPr>
              <a:t>ApplicationRecord</a:t>
            </a:r>
            <a:endParaRPr lang="en-US" sz="16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   validates </a:t>
            </a:r>
            <a:r>
              <a:rPr lang="en-US" sz="1600" dirty="0">
                <a:solidFill>
                  <a:srgbClr val="9F1410"/>
                </a:solidFill>
                <a:latin typeface="Menlo-Regular" charset="0"/>
              </a:rPr>
              <a:t>:name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en-US" sz="1600" dirty="0">
                <a:solidFill>
                  <a:srgbClr val="9F1410"/>
                </a:solidFill>
                <a:latin typeface="Menlo-Regular" charset="0"/>
              </a:rPr>
              <a:t>length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: { </a:t>
            </a:r>
            <a:r>
              <a:rPr lang="en-US" sz="1600" dirty="0">
                <a:solidFill>
                  <a:srgbClr val="9F1410"/>
                </a:solidFill>
                <a:latin typeface="Menlo-Regular" charset="0"/>
              </a:rPr>
              <a:t>minimum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: </a:t>
            </a:r>
            <a:r>
              <a:rPr lang="en-US" sz="1600" dirty="0">
                <a:solidFill>
                  <a:srgbClr val="9F1410"/>
                </a:solidFill>
                <a:latin typeface="Menlo-Regular" charset="0"/>
              </a:rPr>
              <a:t>2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en-US" sz="1600" dirty="0">
                <a:solidFill>
                  <a:srgbClr val="9F1410"/>
                </a:solidFill>
                <a:latin typeface="Menlo-Regular" charset="0"/>
              </a:rPr>
              <a:t>maximum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: </a:t>
            </a:r>
            <a:r>
              <a:rPr lang="en-US" sz="1600" dirty="0">
                <a:solidFill>
                  <a:srgbClr val="9F1410"/>
                </a:solidFill>
                <a:latin typeface="Menlo-Regular" charset="0"/>
              </a:rPr>
              <a:t>20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end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9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test/models/</a:t>
            </a:r>
            <a:r>
              <a:rPr lang="en-US" sz="3600" dirty="0" err="1"/>
              <a:t>student_test.rb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require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'</a:t>
            </a:r>
            <a:r>
              <a:rPr lang="en-US" sz="1400" dirty="0" err="1">
                <a:solidFill>
                  <a:srgbClr val="9F1410"/>
                </a:solidFill>
                <a:latin typeface="Menlo-Regular" charset="0"/>
              </a:rPr>
              <a:t>test_helper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'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class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149802"/>
                </a:solidFill>
                <a:latin typeface="Menlo-Regular" charset="0"/>
              </a:rPr>
              <a:t>StudentTest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&lt; </a:t>
            </a:r>
            <a:r>
              <a:rPr lang="en-US" sz="1400" dirty="0" err="1">
                <a:solidFill>
                  <a:srgbClr val="149802"/>
                </a:solidFill>
                <a:latin typeface="Menlo-Regular" charset="0"/>
              </a:rPr>
              <a:t>ActiveSupport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::</a:t>
            </a:r>
            <a:r>
              <a:rPr lang="en-US" sz="1400" dirty="0" err="1">
                <a:solidFill>
                  <a:srgbClr val="149802"/>
                </a:solidFill>
                <a:latin typeface="Menlo-Regular" charset="0"/>
              </a:rPr>
              <a:t>TestCase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test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for empty name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A6520C"/>
                </a:solidFill>
                <a:latin typeface="Menlo-Regular" charset="0"/>
              </a:rPr>
              <a:t>do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    </a:t>
            </a:r>
            <a:r>
              <a:rPr lang="mr-IN" sz="1400" dirty="0" err="1">
                <a:solidFill>
                  <a:srgbClr val="3B2322"/>
                </a:solidFill>
                <a:latin typeface="Menlo-Regular" charset="0"/>
              </a:rPr>
              <a:t>s</a:t>
            </a: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 = </a:t>
            </a:r>
            <a:r>
              <a:rPr lang="mr-IN" sz="1400" dirty="0" err="1">
                <a:solidFill>
                  <a:srgbClr val="149802"/>
                </a:solidFill>
                <a:latin typeface="Menlo-Regular" charset="0"/>
              </a:rPr>
              <a:t>Student</a:t>
            </a:r>
            <a:r>
              <a:rPr lang="mr-IN" sz="1400" dirty="0" err="1">
                <a:solidFill>
                  <a:srgbClr val="3B2322"/>
                </a:solidFill>
                <a:latin typeface="Menlo-Regular" charset="0"/>
              </a:rPr>
              <a:t>.create</a:t>
            </a: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({</a:t>
            </a:r>
            <a:r>
              <a:rPr lang="mr-IN" sz="1400" dirty="0">
                <a:solidFill>
                  <a:srgbClr val="9F1410"/>
                </a:solidFill>
                <a:latin typeface="Menlo-Regular" charset="0"/>
              </a:rPr>
              <a:t>:</a:t>
            </a:r>
            <a:r>
              <a:rPr lang="mr-IN" sz="1400" dirty="0" err="1">
                <a:solidFill>
                  <a:srgbClr val="9F1410"/>
                </a:solidFill>
                <a:latin typeface="Menlo-Regular" charset="0"/>
              </a:rPr>
              <a:t>name</a:t>
            </a: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 =&gt; </a:t>
            </a:r>
            <a:r>
              <a:rPr lang="mr-IN" sz="1400" dirty="0">
                <a:solidFill>
                  <a:srgbClr val="B000B2"/>
                </a:solidFill>
                <a:latin typeface="Menlo-Regular" charset="0"/>
              </a:rPr>
              <a:t>""</a:t>
            </a: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})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refute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s.valid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refute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s.save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assert_equal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({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:name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=&gt;[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is too short (minimum is 2 characters)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]},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 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s.errors.messages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  </a:t>
            </a:r>
            <a:r>
              <a:rPr lang="mr-IN" sz="1400" dirty="0" err="1">
                <a:solidFill>
                  <a:srgbClr val="A6520C"/>
                </a:solidFill>
                <a:latin typeface="Menlo-Regular" charset="0"/>
              </a:rPr>
              <a:t>end</a:t>
            </a:r>
            <a:endParaRPr lang="mr-IN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test</a:t>
            </a:r>
            <a:r>
              <a:rPr lang="en-US" dirty="0"/>
              <a:t>/models/</a:t>
            </a:r>
            <a:r>
              <a:rPr lang="en-US" dirty="0" err="1"/>
              <a:t>student_test.rb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test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for one character name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A6520C"/>
                </a:solidFill>
                <a:latin typeface="Menlo-Regular" charset="0"/>
              </a:rPr>
              <a:t>do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    </a:t>
            </a:r>
            <a:r>
              <a:rPr lang="mr-IN" sz="1400" dirty="0" err="1">
                <a:solidFill>
                  <a:srgbClr val="3B2322"/>
                </a:solidFill>
                <a:latin typeface="Menlo-Regular" charset="0"/>
              </a:rPr>
              <a:t>s</a:t>
            </a: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 = </a:t>
            </a:r>
            <a:r>
              <a:rPr lang="mr-IN" sz="1400" dirty="0" err="1">
                <a:solidFill>
                  <a:srgbClr val="149802"/>
                </a:solidFill>
                <a:latin typeface="Menlo-Regular" charset="0"/>
              </a:rPr>
              <a:t>Student</a:t>
            </a:r>
            <a:r>
              <a:rPr lang="mr-IN" sz="1400" dirty="0" err="1">
                <a:solidFill>
                  <a:srgbClr val="3B2322"/>
                </a:solidFill>
                <a:latin typeface="Menlo-Regular" charset="0"/>
              </a:rPr>
              <a:t>.create</a:t>
            </a: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({</a:t>
            </a:r>
            <a:r>
              <a:rPr lang="mr-IN" sz="1400" dirty="0">
                <a:solidFill>
                  <a:srgbClr val="9F1410"/>
                </a:solidFill>
                <a:latin typeface="Menlo-Regular" charset="0"/>
              </a:rPr>
              <a:t>:</a:t>
            </a:r>
            <a:r>
              <a:rPr lang="mr-IN" sz="1400" dirty="0" err="1">
                <a:solidFill>
                  <a:srgbClr val="9F1410"/>
                </a:solidFill>
                <a:latin typeface="Menlo-Regular" charset="0"/>
              </a:rPr>
              <a:t>name</a:t>
            </a: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 =&gt; </a:t>
            </a:r>
            <a:r>
              <a:rPr lang="mr-IN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mr-IN" sz="1400" dirty="0" err="1">
                <a:solidFill>
                  <a:srgbClr val="9F1410"/>
                </a:solidFill>
                <a:latin typeface="Menlo-Regular" charset="0"/>
              </a:rPr>
              <a:t>a</a:t>
            </a:r>
            <a:r>
              <a:rPr lang="mr-IN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})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refute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s.valid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refute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s.save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assert_equal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({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:name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=&gt;[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is too short (minimum is 2 characters)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]},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 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s.errors.messages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  </a:t>
            </a:r>
            <a:r>
              <a:rPr lang="mr-IN" sz="1400" dirty="0" err="1">
                <a:solidFill>
                  <a:srgbClr val="A6520C"/>
                </a:solidFill>
                <a:latin typeface="Menlo-Regular" charset="0"/>
              </a:rPr>
              <a:t>end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test/models/</a:t>
            </a:r>
            <a:r>
              <a:rPr lang="en-US" dirty="0" err="1"/>
              <a:t>student_test.rb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test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for two character name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A6520C"/>
                </a:solidFill>
                <a:latin typeface="Menlo-Regular" charset="0"/>
              </a:rPr>
              <a:t>do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    </a:t>
            </a:r>
            <a:r>
              <a:rPr lang="mr-IN" sz="1400" dirty="0" err="1">
                <a:solidFill>
                  <a:srgbClr val="3B2322"/>
                </a:solidFill>
                <a:latin typeface="Menlo-Regular" charset="0"/>
              </a:rPr>
              <a:t>s</a:t>
            </a: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 = </a:t>
            </a:r>
            <a:r>
              <a:rPr lang="mr-IN" sz="1400" dirty="0" err="1">
                <a:solidFill>
                  <a:srgbClr val="149802"/>
                </a:solidFill>
                <a:latin typeface="Menlo-Regular" charset="0"/>
              </a:rPr>
              <a:t>Student</a:t>
            </a:r>
            <a:r>
              <a:rPr lang="mr-IN" sz="1400" dirty="0" err="1">
                <a:solidFill>
                  <a:srgbClr val="3B2322"/>
                </a:solidFill>
                <a:latin typeface="Menlo-Regular" charset="0"/>
              </a:rPr>
              <a:t>.create</a:t>
            </a: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({</a:t>
            </a:r>
            <a:r>
              <a:rPr lang="mr-IN" sz="1400" dirty="0">
                <a:solidFill>
                  <a:srgbClr val="9F1410"/>
                </a:solidFill>
                <a:latin typeface="Menlo-Regular" charset="0"/>
              </a:rPr>
              <a:t>:</a:t>
            </a:r>
            <a:r>
              <a:rPr lang="mr-IN" sz="1400" dirty="0" err="1">
                <a:solidFill>
                  <a:srgbClr val="9F1410"/>
                </a:solidFill>
                <a:latin typeface="Menlo-Regular" charset="0"/>
              </a:rPr>
              <a:t>name</a:t>
            </a: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 =&gt; </a:t>
            </a:r>
            <a:r>
              <a:rPr lang="mr-IN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mr-IN" sz="1400" dirty="0" err="1">
                <a:solidFill>
                  <a:srgbClr val="9F1410"/>
                </a:solidFill>
                <a:latin typeface="Menlo-Regular" charset="0"/>
              </a:rPr>
              <a:t>aa</a:t>
            </a:r>
            <a:r>
              <a:rPr lang="mr-IN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})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assert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s.valid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assert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s.save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assert_equal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({},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s.errors.messages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)</a:t>
            </a:r>
          </a:p>
          <a:p>
            <a:pPr marL="0" indent="0">
              <a:buNone/>
            </a:pP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  </a:t>
            </a:r>
            <a:r>
              <a:rPr lang="mr-IN" sz="1400" dirty="0" err="1">
                <a:solidFill>
                  <a:srgbClr val="A6520C"/>
                </a:solidFill>
                <a:latin typeface="Menlo-Regular" charset="0"/>
              </a:rPr>
              <a:t>end</a:t>
            </a:r>
            <a:endParaRPr lang="mr-IN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endParaRPr lang="mr-IN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end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$ rails test</a:t>
            </a:r>
          </a:p>
          <a:p>
            <a:pPr marL="0" indent="0">
              <a:buNone/>
            </a:pP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Run options: --seed 39561</a:t>
            </a:r>
          </a:p>
          <a:p>
            <a:pPr marL="0" indent="0">
              <a:buNone/>
            </a:pPr>
            <a:endParaRPr lang="en-US" sz="15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# Running:</a:t>
            </a:r>
          </a:p>
          <a:p>
            <a:pPr marL="0" indent="0">
              <a:buNone/>
            </a:pPr>
            <a:endParaRPr lang="en-US" sz="15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.................</a:t>
            </a:r>
          </a:p>
          <a:p>
            <a:pPr marL="0" indent="0">
              <a:buNone/>
            </a:pPr>
            <a:endParaRPr lang="en-US" sz="15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Finished in 2.369705s, 7.1739 runs/s, 8.8619 assertions/s.</a:t>
            </a:r>
          </a:p>
          <a:p>
            <a:pPr marL="0" indent="0">
              <a:buNone/>
            </a:pP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17 runs, 21 assertions, 0 failures, 0 errors, 0 skips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3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Rails uses Capybara, Selenium, and Chrome by default</a:t>
            </a:r>
          </a:p>
          <a:p>
            <a:r>
              <a:rPr lang="en-US" dirty="0"/>
              <a:t>Will start the server, surf to it via chrome, fill in fields via selenium, look at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https://github.com/SeleniumHQ/selenium/wiki/ChromeDriver</a:t>
            </a:r>
            <a:endParaRPr lang="en-US" sz="2000" dirty="0"/>
          </a:p>
          <a:p>
            <a:r>
              <a:rPr lang="en-US" sz="2000" dirty="0" err="1"/>
              <a:t>sudo</a:t>
            </a:r>
            <a:r>
              <a:rPr lang="en-US" sz="2000" dirty="0"/>
              <a:t> apt-get install chromium-</a:t>
            </a:r>
            <a:r>
              <a:rPr lang="en-US" sz="2000" dirty="0" err="1"/>
              <a:t>chromedriver</a:t>
            </a:r>
            <a:endParaRPr lang="en-US" sz="2000" dirty="0"/>
          </a:p>
          <a:p>
            <a:r>
              <a:rPr lang="en-US" sz="2000" dirty="0"/>
              <a:t>brew install </a:t>
            </a:r>
            <a:r>
              <a:rPr lang="en-US" sz="2000" dirty="0" err="1"/>
              <a:t>chromedriver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https://sites.google.com/a/chromium.org/chromedriver/getting-started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https://chromedriver.storage.googleapis.com/index.html?path=2.42/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test/</a:t>
            </a:r>
            <a:r>
              <a:rPr lang="en-US" dirty="0" err="1"/>
              <a:t>application_system_test_case.rb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require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en-US" sz="1600" dirty="0" err="1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test_helper</a:t>
            </a:r>
            <a:r>
              <a:rPr lang="en-US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endParaRPr lang="en-US" sz="160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mr-IN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>
                <a:solidFill>
                  <a:srgbClr val="149802"/>
                </a:solidFill>
                <a:latin typeface="Menlo" charset="0"/>
                <a:ea typeface="Menlo" charset="0"/>
                <a:cs typeface="Menlo" charset="0"/>
              </a:rPr>
              <a:t>ApplicationSystemTestCase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&lt; </a:t>
            </a:r>
            <a:r>
              <a:rPr lang="en-US" sz="1600" dirty="0" err="1">
                <a:solidFill>
                  <a:srgbClr val="149802"/>
                </a:solidFill>
                <a:latin typeface="Menlo" charset="0"/>
                <a:ea typeface="Menlo" charset="0"/>
                <a:cs typeface="Menlo" charset="0"/>
              </a:rPr>
              <a:t>ActionDispatch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::</a:t>
            </a:r>
            <a:r>
              <a:rPr lang="en-US" sz="1600" dirty="0" err="1">
                <a:solidFill>
                  <a:srgbClr val="149802"/>
                </a:solidFill>
                <a:latin typeface="Menlo" charset="0"/>
                <a:ea typeface="Menlo" charset="0"/>
                <a:cs typeface="Menlo" charset="0"/>
              </a:rPr>
              <a:t>SystemTestCase</a:t>
            </a:r>
            <a:endParaRPr lang="en-US" sz="160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600" dirty="0" err="1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driven_by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:selenium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using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6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:chrome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 err="1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screen_size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: [</a:t>
            </a:r>
            <a:r>
              <a:rPr lang="en-US" sz="16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1400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1400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end</a:t>
            </a:r>
            <a:endParaRPr lang="en-US" sz="160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guides.rubyonrails.org</a:t>
            </a:r>
            <a:r>
              <a:rPr lang="en-US" dirty="0"/>
              <a:t>/</a:t>
            </a:r>
            <a:r>
              <a:rPr lang="en-US" dirty="0" err="1"/>
              <a:t>testing.html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5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Chrome Driver Helper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group </a:t>
            </a:r>
            <a:r>
              <a:rPr lang="en-US" sz="16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:development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:test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solidFill>
                  <a:srgbClr val="A6520C"/>
                </a:solidFill>
                <a:latin typeface="Menlo" charset="0"/>
                <a:ea typeface="Menlo" charset="0"/>
                <a:cs typeface="Menlo" charset="0"/>
              </a:rPr>
              <a:t>do</a:t>
            </a:r>
            <a:endParaRPr lang="en-US" sz="160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gem </a:t>
            </a:r>
            <a:r>
              <a:rPr lang="en-US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sz="1600" dirty="0" err="1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byebug</a:t>
            </a:r>
            <a:r>
              <a:rPr lang="en-US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platforms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: [</a:t>
            </a:r>
            <a:r>
              <a:rPr lang="en-US" sz="16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600" dirty="0" err="1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mri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:x64_mingw</a:t>
            </a: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mr-IN" sz="1600" dirty="0" err="1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gem</a:t>
            </a:r>
            <a:r>
              <a:rPr lang="mr-IN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mr-IN" sz="1600" dirty="0" err="1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capybara</a:t>
            </a:r>
            <a:r>
              <a:rPr lang="mr-IN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mr-IN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mr-IN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mr-IN" sz="16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~&gt; 2.13</a:t>
            </a:r>
            <a:r>
              <a:rPr lang="mr-IN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endParaRPr lang="mr-IN" sz="160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gem </a:t>
            </a:r>
            <a:r>
              <a:rPr lang="en-US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sz="16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selenium-</a:t>
            </a:r>
            <a:r>
              <a:rPr lang="en-US" sz="1600" dirty="0" err="1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webdriver</a:t>
            </a:r>
            <a:r>
              <a:rPr lang="en-US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endParaRPr lang="en-US" sz="160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B2322"/>
                </a:solidFill>
                <a:latin typeface="Menlo" charset="0"/>
                <a:ea typeface="Menlo" charset="0"/>
                <a:cs typeface="Menlo" charset="0"/>
              </a:rPr>
              <a:t>  gem </a:t>
            </a:r>
            <a:r>
              <a:rPr lang="en-US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sz="1600" dirty="0" err="1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chromedriver</a:t>
            </a:r>
            <a:r>
              <a:rPr lang="en-US" sz="1600" dirty="0">
                <a:solidFill>
                  <a:srgbClr val="9F1410"/>
                </a:solidFill>
                <a:latin typeface="Menlo" charset="0"/>
                <a:ea typeface="Menlo" charset="0"/>
                <a:cs typeface="Menlo" charset="0"/>
              </a:rPr>
              <a:t>-helper</a:t>
            </a:r>
            <a:r>
              <a:rPr lang="en-US" sz="1600" dirty="0">
                <a:solidFill>
                  <a:srgbClr val="B000B2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endParaRPr lang="en-US" sz="160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A6520C"/>
                </a:solidFill>
                <a:latin typeface="Menlo" charset="0"/>
                <a:ea typeface="Menlo" charset="0"/>
                <a:cs typeface="Menlo" charset="0"/>
              </a:rPr>
              <a:t>end</a:t>
            </a:r>
            <a:endParaRPr lang="en-US" sz="1600" dirty="0">
              <a:solidFill>
                <a:srgbClr val="3B232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require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600" dirty="0" err="1">
                <a:solidFill>
                  <a:srgbClr val="9F1410"/>
                </a:solidFill>
                <a:latin typeface="Menlo-Regular" charset="0"/>
              </a:rPr>
              <a:t>application_system_test_case</a:t>
            </a: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"</a:t>
            </a:r>
            <a:endParaRPr lang="en-US" sz="16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mr-IN" sz="1600" dirty="0">
                <a:solidFill>
                  <a:srgbClr val="3B2322"/>
                </a:solidFill>
                <a:latin typeface="Menlo-Regular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class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600" dirty="0" err="1">
                <a:solidFill>
                  <a:srgbClr val="149802"/>
                </a:solidFill>
                <a:latin typeface="Menlo-Regular" charset="0"/>
              </a:rPr>
              <a:t>AdvisorsTest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&lt; </a:t>
            </a:r>
            <a:r>
              <a:rPr lang="en-US" sz="1600" dirty="0" err="1">
                <a:solidFill>
                  <a:srgbClr val="149802"/>
                </a:solidFill>
                <a:latin typeface="Menlo-Regular" charset="0"/>
              </a:rPr>
              <a:t>ApplicationSystemTestCase</a:t>
            </a:r>
            <a:endParaRPr lang="en-US" sz="16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 test </a:t>
            </a: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9F1410"/>
                </a:solidFill>
                <a:latin typeface="Menlo-Regular" charset="0"/>
              </a:rPr>
              <a:t>visiting the index</a:t>
            </a: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A6520C"/>
                </a:solidFill>
                <a:latin typeface="Menlo-Regular" charset="0"/>
              </a:rPr>
              <a:t>do</a:t>
            </a:r>
            <a:endParaRPr lang="en-US" sz="16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   visit </a:t>
            </a:r>
            <a:r>
              <a:rPr lang="en-US" sz="1600" dirty="0" err="1">
                <a:solidFill>
                  <a:srgbClr val="3B2322"/>
                </a:solidFill>
                <a:latin typeface="Menlo-Regular" charset="0"/>
              </a:rPr>
              <a:t>advisors_url</a:t>
            </a:r>
            <a:endParaRPr lang="en-US" sz="16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   </a:t>
            </a:r>
            <a:r>
              <a:rPr lang="en-US" sz="1600" dirty="0" err="1">
                <a:solidFill>
                  <a:srgbClr val="3B2322"/>
                </a:solidFill>
                <a:latin typeface="Menlo-Regular" charset="0"/>
              </a:rPr>
              <a:t>assert_selector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9F1410"/>
                </a:solidFill>
                <a:latin typeface="Menlo-Regular" charset="0"/>
              </a:rPr>
              <a:t>h1</a:t>
            </a: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en-US" sz="1600" dirty="0">
                <a:solidFill>
                  <a:srgbClr val="9F1410"/>
                </a:solidFill>
                <a:latin typeface="Menlo-Regular" charset="0"/>
              </a:rPr>
              <a:t>text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: </a:t>
            </a: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9F1410"/>
                </a:solidFill>
                <a:latin typeface="Menlo-Regular" charset="0"/>
              </a:rPr>
              <a:t>Advisors</a:t>
            </a: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"</a:t>
            </a:r>
            <a:endParaRPr lang="en-US" sz="16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   </a:t>
            </a:r>
            <a:r>
              <a:rPr lang="en-US" sz="1600" dirty="0" err="1">
                <a:solidFill>
                  <a:srgbClr val="3B2322"/>
                </a:solidFill>
                <a:latin typeface="Menlo-Regular" charset="0"/>
              </a:rPr>
              <a:t>assert_selector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9F1410"/>
                </a:solidFill>
                <a:latin typeface="Menlo-Regular" charset="0"/>
              </a:rPr>
              <a:t>td</a:t>
            </a: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en-US" sz="1600" dirty="0">
                <a:solidFill>
                  <a:srgbClr val="9F1410"/>
                </a:solidFill>
                <a:latin typeface="Menlo-Regular" charset="0"/>
              </a:rPr>
              <a:t>text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: </a:t>
            </a: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600" dirty="0" err="1">
                <a:solidFill>
                  <a:srgbClr val="9F1410"/>
                </a:solidFill>
                <a:latin typeface="Menlo-Regular" charset="0"/>
              </a:rPr>
              <a:t>MyString</a:t>
            </a:r>
            <a:r>
              <a:rPr lang="en-US" sz="1600" dirty="0">
                <a:solidFill>
                  <a:srgbClr val="B000B2"/>
                </a:solidFill>
                <a:latin typeface="Menlo-Regular" charset="0"/>
              </a:rPr>
              <a:t>"</a:t>
            </a:r>
            <a:endParaRPr lang="en-US" sz="16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mr-IN" sz="1600" dirty="0">
                <a:solidFill>
                  <a:srgbClr val="3B2322"/>
                </a:solidFill>
                <a:latin typeface="Menlo-Regular" charset="0"/>
              </a:rPr>
              <a:t>  </a:t>
            </a:r>
            <a:r>
              <a:rPr lang="mr-IN" sz="1600" dirty="0" err="1">
                <a:solidFill>
                  <a:srgbClr val="A6520C"/>
                </a:solidFill>
                <a:latin typeface="Menlo-Regular" charset="0"/>
              </a:rPr>
              <a:t>end</a:t>
            </a:r>
            <a:endParaRPr lang="mr-IN" sz="16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test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missing person in search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A6520C"/>
                </a:solidFill>
                <a:latin typeface="Menlo-Regular" charset="0"/>
              </a:rPr>
              <a:t>do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visit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advisors_url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fill_in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search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with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: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Bob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click_on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Search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refute_selector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td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  </a:t>
            </a:r>
            <a:r>
              <a:rPr lang="mr-IN" sz="1400" dirty="0" err="1">
                <a:solidFill>
                  <a:srgbClr val="A6520C"/>
                </a:solidFill>
                <a:latin typeface="Menlo-Regular" charset="0"/>
              </a:rPr>
              <a:t>end</a:t>
            </a:r>
            <a:endParaRPr lang="mr-IN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endParaRPr lang="mr-IN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test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found person in search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A6520C"/>
                </a:solidFill>
                <a:latin typeface="Menlo-Regular" charset="0"/>
              </a:rPr>
              <a:t>do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visit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advisors_url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fill_in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search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with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: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 err="1">
                <a:solidFill>
                  <a:srgbClr val="9F1410"/>
                </a:solidFill>
                <a:latin typeface="Menlo-Regular" charset="0"/>
              </a:rPr>
              <a:t>MyString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click_on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Search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   </a:t>
            </a:r>
            <a:r>
              <a:rPr lang="en-US" sz="1400" dirty="0" err="1">
                <a:solidFill>
                  <a:srgbClr val="3B2322"/>
                </a:solidFill>
                <a:latin typeface="Menlo-Regular" charset="0"/>
              </a:rPr>
              <a:t>assert_selector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td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en-US" sz="1400" dirty="0">
                <a:solidFill>
                  <a:srgbClr val="9F1410"/>
                </a:solidFill>
                <a:latin typeface="Menlo-Regular" charset="0"/>
              </a:rPr>
              <a:t>text</a:t>
            </a:r>
            <a:r>
              <a:rPr lang="en-US" sz="1400" dirty="0">
                <a:solidFill>
                  <a:srgbClr val="3B2322"/>
                </a:solidFill>
                <a:latin typeface="Menlo-Regular" charset="0"/>
              </a:rPr>
              <a:t>: 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r>
              <a:rPr lang="en-US" sz="1400" dirty="0" err="1">
                <a:solidFill>
                  <a:srgbClr val="9F1410"/>
                </a:solidFill>
                <a:latin typeface="Menlo-Regular" charset="0"/>
              </a:rPr>
              <a:t>MyString</a:t>
            </a: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"</a:t>
            </a:r>
            <a:endParaRPr lang="en-US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mr-IN" sz="1400" dirty="0">
                <a:solidFill>
                  <a:srgbClr val="3B2322"/>
                </a:solidFill>
                <a:latin typeface="Menlo-Regular" charset="0"/>
              </a:rPr>
              <a:t>  </a:t>
            </a:r>
            <a:r>
              <a:rPr lang="mr-IN" sz="1400" dirty="0" err="1">
                <a:solidFill>
                  <a:srgbClr val="A6520C"/>
                </a:solidFill>
                <a:latin typeface="Menlo-Regular" charset="0"/>
              </a:rPr>
              <a:t>end</a:t>
            </a:r>
            <a:endParaRPr lang="mr-IN" sz="14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B000B2"/>
                </a:solidFill>
                <a:latin typeface="Menlo-Regular" charset="0"/>
              </a:rPr>
              <a:t>end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3B2322"/>
                </a:solidFill>
                <a:latin typeface="Menlo-Regular" charset="0"/>
              </a:rPr>
              <a:t>$ rails </a:t>
            </a:r>
            <a:r>
              <a:rPr lang="en-US" sz="1200" dirty="0" err="1">
                <a:solidFill>
                  <a:srgbClr val="3B2322"/>
                </a:solidFill>
                <a:latin typeface="Menlo-Regular" charset="0"/>
              </a:rPr>
              <a:t>test:system</a:t>
            </a:r>
            <a:endParaRPr lang="en-US" sz="12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B2322"/>
                </a:solidFill>
                <a:latin typeface="Menlo-Regular" charset="0"/>
              </a:rPr>
              <a:t>Run options: --seed 51193</a:t>
            </a:r>
          </a:p>
          <a:p>
            <a:pPr marL="0" indent="0">
              <a:buNone/>
            </a:pPr>
            <a:endParaRPr lang="en-US" sz="12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B2322"/>
                </a:solidFill>
                <a:latin typeface="Menlo-Regular" charset="0"/>
              </a:rPr>
              <a:t># Running:</a:t>
            </a:r>
          </a:p>
          <a:p>
            <a:pPr marL="0" indent="0">
              <a:buNone/>
            </a:pPr>
            <a:endParaRPr lang="en-US" sz="12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B2322"/>
                </a:solidFill>
                <a:latin typeface="Menlo-Regular" charset="0"/>
              </a:rPr>
              <a:t>Puma starting in single mode...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B2322"/>
                </a:solidFill>
                <a:latin typeface="Menlo-Regular" charset="0"/>
              </a:rPr>
              <a:t>* Version 3.12.0 (ruby 2.5.1-p57), codename: Llamas in Pajamas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B2322"/>
                </a:solidFill>
                <a:latin typeface="Menlo-Regular" charset="0"/>
              </a:rPr>
              <a:t>* Min threads: 0, max threads: 1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B2322"/>
                </a:solidFill>
                <a:latin typeface="Menlo-Regular" charset="0"/>
              </a:rPr>
              <a:t>* Environment: test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B2322"/>
                </a:solidFill>
                <a:latin typeface="Menlo-Regular" charset="0"/>
              </a:rPr>
              <a:t>* Listening on </a:t>
            </a:r>
            <a:r>
              <a:rPr lang="en-US" sz="1200" dirty="0" err="1">
                <a:solidFill>
                  <a:srgbClr val="3B2322"/>
                </a:solidFill>
                <a:latin typeface="Menlo-Regular" charset="0"/>
              </a:rPr>
              <a:t>tcp</a:t>
            </a:r>
            <a:r>
              <a:rPr lang="en-US" sz="1200" dirty="0">
                <a:solidFill>
                  <a:srgbClr val="3B2322"/>
                </a:solidFill>
                <a:latin typeface="Menlo-Regular" charset="0"/>
              </a:rPr>
              <a:t>://0.0.0.0:51869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B2322"/>
                </a:solidFill>
                <a:latin typeface="Menlo-Regular" charset="0"/>
              </a:rPr>
              <a:t>Use Ctrl-C to stop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49802"/>
                </a:solidFill>
                <a:latin typeface="Menlo-Regular" charset="0"/>
              </a:rPr>
              <a:t>...</a:t>
            </a:r>
            <a:endParaRPr lang="en-US" sz="12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B2322"/>
                </a:solidFill>
                <a:latin typeface="Menlo-Regular" charset="0"/>
              </a:rPr>
              <a:t>Finished in 5.572904s, 0.5383 runs/s, 0.7178 assertions/s.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B2322"/>
                </a:solidFill>
                <a:latin typeface="Menlo-Regular" charset="0"/>
              </a:rPr>
              <a:t>3 runs, 4 assertions, 0 failures, 0 errors, 0 skips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4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Static: looking at the code, before running</a:t>
            </a:r>
          </a:p>
          <a:p>
            <a:r>
              <a:rPr lang="en-US" dirty="0"/>
              <a:t>Dynamic: looking at the running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BC87-6215-A346-9E3F-29E66975E41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7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Brakeman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>
                <a:solidFill>
                  <a:srgbClr val="FF0000"/>
                </a:solidFill>
              </a:rPr>
              <a:t>gem install brakeman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>
                <a:solidFill>
                  <a:srgbClr val="FF0000"/>
                </a:solidFill>
              </a:rPr>
              <a:t>brakeman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BC87-6215-A346-9E3F-29E66975E41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7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B000B2"/>
                </a:solidFill>
                <a:latin typeface="Menlo-Bold" charset="0"/>
              </a:rPr>
              <a:t>== Brakeman Report ==</a:t>
            </a:r>
            <a:endParaRPr lang="en-US" sz="9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endParaRPr lang="en-US" sz="9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149802"/>
                </a:solidFill>
                <a:latin typeface="Menlo-Regular" charset="0"/>
              </a:rPr>
              <a:t>Application Path</a:t>
            </a:r>
            <a:r>
              <a:rPr lang="en-US" sz="900" dirty="0">
                <a:solidFill>
                  <a:srgbClr val="3B2322"/>
                </a:solidFill>
                <a:latin typeface="Menlo-Regular" charset="0"/>
              </a:rPr>
              <a:t>: /Users/</a:t>
            </a:r>
            <a:r>
              <a:rPr lang="en-US" sz="900" dirty="0" err="1">
                <a:solidFill>
                  <a:srgbClr val="3B2322"/>
                </a:solidFill>
                <a:latin typeface="Menlo-Regular" charset="0"/>
              </a:rPr>
              <a:t>beatys</a:t>
            </a:r>
            <a:r>
              <a:rPr lang="en-US" sz="900" dirty="0">
                <a:solidFill>
                  <a:srgbClr val="3B2322"/>
                </a:solidFill>
                <a:latin typeface="Menlo-Regular" charset="0"/>
              </a:rPr>
              <a:t>/Documents/DU/4585/Examples/</a:t>
            </a:r>
            <a:r>
              <a:rPr lang="en-US" sz="900" dirty="0" err="1">
                <a:solidFill>
                  <a:srgbClr val="3B2322"/>
                </a:solidFill>
                <a:latin typeface="Menlo-Regular" charset="0"/>
              </a:rPr>
              <a:t>advisorandstudent</a:t>
            </a:r>
            <a:endParaRPr lang="en-US" sz="9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149802"/>
                </a:solidFill>
                <a:latin typeface="Menlo-Regular" charset="0"/>
              </a:rPr>
              <a:t>Rails Version</a:t>
            </a:r>
            <a:r>
              <a:rPr lang="en-US" sz="900" dirty="0">
                <a:solidFill>
                  <a:srgbClr val="3B2322"/>
                </a:solidFill>
                <a:latin typeface="Menlo-Regular" charset="0"/>
              </a:rPr>
              <a:t>: 5.1.6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149802"/>
                </a:solidFill>
                <a:latin typeface="Menlo-Regular" charset="0"/>
              </a:rPr>
              <a:t>Brakeman Version</a:t>
            </a:r>
            <a:r>
              <a:rPr lang="en-US" sz="900" dirty="0">
                <a:solidFill>
                  <a:srgbClr val="3B2322"/>
                </a:solidFill>
                <a:latin typeface="Menlo-Regular" charset="0"/>
              </a:rPr>
              <a:t>: 4.3.1</a:t>
            </a:r>
          </a:p>
          <a:p>
            <a:pPr marL="0" indent="0">
              <a:buNone/>
            </a:pPr>
            <a:r>
              <a:rPr lang="nl-NL" sz="900" dirty="0">
                <a:solidFill>
                  <a:srgbClr val="149802"/>
                </a:solidFill>
                <a:latin typeface="Menlo-Regular" charset="0"/>
              </a:rPr>
              <a:t>Scan Date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: 2018-08-13 14:43:04 -0600</a:t>
            </a:r>
          </a:p>
          <a:p>
            <a:pPr marL="0" indent="0">
              <a:buNone/>
            </a:pPr>
            <a:r>
              <a:rPr lang="nl-NL" sz="900" dirty="0" err="1">
                <a:solidFill>
                  <a:srgbClr val="149802"/>
                </a:solidFill>
                <a:latin typeface="Menlo-Regular" charset="0"/>
              </a:rPr>
              <a:t>Duration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: 0.449776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seconds</a:t>
            </a:r>
            <a:endParaRPr lang="nl-NL" sz="9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nl-NL" sz="900" dirty="0">
                <a:solidFill>
                  <a:srgbClr val="149802"/>
                </a:solidFill>
                <a:latin typeface="Menlo-Regular" charset="0"/>
              </a:rPr>
              <a:t>Checks Run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: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BasicAuth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BasicAuthTimingAttack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ContentTag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CreateWith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CrossSiteScripting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DefaultRoutes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Deserialize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DetailedExceptions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DigestDoS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DynamicFinders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EscapeFunction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Evaluation,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Execute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FileAccess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FileDisclosure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FilterSkipping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ForgerySetting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HeaderDoS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I18nXSS,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JRubyXML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JSONEncoding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JSONParsing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LinkTo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LinkToHref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MailTo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MassAssignment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MimeTypeDoS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ModelAttrAccessible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ModelAttributes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ModelSerialize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NestedAttributes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NestedAttributesBypass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NumberToCurrency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PermitAttributes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QuoteTableName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Redirect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RegexDoS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Render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RenderDoS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RenderInline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ResponseSplitting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RouteDoS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SQL,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SQLCVEs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SSLVerify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SafeBufferManipulation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SanitizeMethods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SelectTag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SelectVulnerability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Send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SendFile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SessionManipulation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SessionSettings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SimpleFormat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SingleQuotes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SkipBeforeFilter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StripTags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SymbolDoSCVE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TranslateBug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UnsafeReflection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ValidationRegex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WithoutProtection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XMLDoS</a:t>
            </a:r>
            <a:r>
              <a:rPr lang="nl-NL" sz="900" dirty="0">
                <a:solidFill>
                  <a:srgbClr val="3B2322"/>
                </a:solidFill>
                <a:latin typeface="Menlo-Regular" charset="0"/>
              </a:rPr>
              <a:t>, </a:t>
            </a:r>
            <a:r>
              <a:rPr lang="nl-NL" sz="900" dirty="0" err="1">
                <a:solidFill>
                  <a:srgbClr val="3B2322"/>
                </a:solidFill>
                <a:latin typeface="Menlo-Regular" charset="0"/>
              </a:rPr>
              <a:t>YAMLParsing</a:t>
            </a:r>
            <a:endParaRPr lang="nl-NL" sz="9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endParaRPr lang="nl-NL" sz="900" dirty="0">
              <a:solidFill>
                <a:srgbClr val="3B2322"/>
              </a:solidFill>
              <a:latin typeface="Menlo-Regula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BC87-6215-A346-9E3F-29E66975E41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8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200" b="1" dirty="0">
                <a:solidFill>
                  <a:srgbClr val="B000B2"/>
                </a:solidFill>
                <a:latin typeface="Menlo-Bold" charset="0"/>
              </a:rPr>
              <a:t>== </a:t>
            </a:r>
            <a:r>
              <a:rPr lang="nl-NL" sz="1200" b="1" dirty="0" err="1">
                <a:solidFill>
                  <a:srgbClr val="B000B2"/>
                </a:solidFill>
                <a:latin typeface="Menlo-Bold" charset="0"/>
              </a:rPr>
              <a:t>Overview</a:t>
            </a:r>
            <a:r>
              <a:rPr lang="nl-NL" sz="1200" b="1" dirty="0">
                <a:solidFill>
                  <a:srgbClr val="B000B2"/>
                </a:solidFill>
                <a:latin typeface="Menlo-Bold" charset="0"/>
              </a:rPr>
              <a:t> ==</a:t>
            </a:r>
            <a:endParaRPr lang="nl-NL" sz="12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endParaRPr lang="nl-NL" sz="12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nl-NL" sz="1200" dirty="0">
                <a:solidFill>
                  <a:srgbClr val="149802"/>
                </a:solidFill>
                <a:latin typeface="Menlo-Regular" charset="0"/>
              </a:rPr>
              <a:t>Controllers</a:t>
            </a:r>
            <a:r>
              <a:rPr lang="nl-NL" sz="1200" dirty="0">
                <a:solidFill>
                  <a:srgbClr val="3B2322"/>
                </a:solidFill>
                <a:latin typeface="Menlo-Regular" charset="0"/>
              </a:rPr>
              <a:t>: 3</a:t>
            </a:r>
          </a:p>
          <a:p>
            <a:pPr marL="0" indent="0">
              <a:buNone/>
            </a:pPr>
            <a:r>
              <a:rPr lang="nl-NL" sz="1200" dirty="0" err="1">
                <a:solidFill>
                  <a:srgbClr val="149802"/>
                </a:solidFill>
                <a:latin typeface="Menlo-Regular" charset="0"/>
              </a:rPr>
              <a:t>Models</a:t>
            </a:r>
            <a:r>
              <a:rPr lang="nl-NL" sz="1200" dirty="0">
                <a:solidFill>
                  <a:srgbClr val="3B2322"/>
                </a:solidFill>
                <a:latin typeface="Menlo-Regular" charset="0"/>
              </a:rPr>
              <a:t>: 3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149802"/>
                </a:solidFill>
                <a:latin typeface="Menlo-Regular" charset="0"/>
              </a:rPr>
              <a:t>Templates</a:t>
            </a:r>
            <a:r>
              <a:rPr lang="nl-NL" sz="1200" dirty="0">
                <a:solidFill>
                  <a:srgbClr val="3B2322"/>
                </a:solidFill>
                <a:latin typeface="Menlo-Regular" charset="0"/>
              </a:rPr>
              <a:t>: 12</a:t>
            </a:r>
          </a:p>
          <a:p>
            <a:pPr marL="0" indent="0">
              <a:buNone/>
            </a:pPr>
            <a:r>
              <a:rPr lang="nl-NL" sz="1200" dirty="0" err="1">
                <a:solidFill>
                  <a:srgbClr val="149802"/>
                </a:solidFill>
                <a:latin typeface="Menlo-Regular" charset="0"/>
              </a:rPr>
              <a:t>Errors</a:t>
            </a:r>
            <a:r>
              <a:rPr lang="nl-NL" sz="1200" dirty="0">
                <a:solidFill>
                  <a:srgbClr val="3B2322"/>
                </a:solidFill>
                <a:latin typeface="Menlo-Regular" charset="0"/>
              </a:rPr>
              <a:t>: 0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149802"/>
                </a:solidFill>
                <a:latin typeface="Menlo-Regular" charset="0"/>
              </a:rPr>
              <a:t>Security </a:t>
            </a:r>
            <a:r>
              <a:rPr lang="nl-NL" sz="1200" dirty="0" err="1">
                <a:solidFill>
                  <a:srgbClr val="149802"/>
                </a:solidFill>
                <a:latin typeface="Menlo-Regular" charset="0"/>
              </a:rPr>
              <a:t>Warnings</a:t>
            </a:r>
            <a:r>
              <a:rPr lang="nl-NL" sz="1200" dirty="0">
                <a:solidFill>
                  <a:srgbClr val="3B2322"/>
                </a:solidFill>
                <a:latin typeface="Menlo-Regular" charset="0"/>
              </a:rPr>
              <a:t>: 0</a:t>
            </a:r>
          </a:p>
          <a:p>
            <a:pPr marL="0" indent="0">
              <a:buNone/>
            </a:pPr>
            <a:endParaRPr lang="nl-NL" sz="12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nl-NL" sz="1200" b="1" dirty="0">
                <a:solidFill>
                  <a:srgbClr val="B000B2"/>
                </a:solidFill>
                <a:latin typeface="Menlo-Bold" charset="0"/>
              </a:rPr>
              <a:t>== </a:t>
            </a:r>
            <a:r>
              <a:rPr lang="nl-NL" sz="1200" b="1" dirty="0" err="1">
                <a:solidFill>
                  <a:srgbClr val="B000B2"/>
                </a:solidFill>
                <a:latin typeface="Menlo-Bold" charset="0"/>
              </a:rPr>
              <a:t>Warning</a:t>
            </a:r>
            <a:r>
              <a:rPr lang="nl-NL" sz="1200" b="1" dirty="0">
                <a:solidFill>
                  <a:srgbClr val="B000B2"/>
                </a:solidFill>
                <a:latin typeface="Menlo-Bold" charset="0"/>
              </a:rPr>
              <a:t> Types ==</a:t>
            </a:r>
            <a:endParaRPr lang="nl-NL" sz="12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endParaRPr lang="nl-NL" sz="12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endParaRPr lang="nl-NL" sz="12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nl-NL" sz="1200" b="1" dirty="0">
                <a:solidFill>
                  <a:srgbClr val="149802"/>
                </a:solidFill>
                <a:latin typeface="Menlo-Bold" charset="0"/>
              </a:rPr>
              <a:t>No </a:t>
            </a:r>
            <a:r>
              <a:rPr lang="nl-NL" sz="1200" b="1" dirty="0" err="1">
                <a:solidFill>
                  <a:srgbClr val="149802"/>
                </a:solidFill>
                <a:latin typeface="Menlo-Bold" charset="0"/>
              </a:rPr>
              <a:t>warnings</a:t>
            </a:r>
            <a:r>
              <a:rPr lang="nl-NL" sz="1200" b="1" dirty="0">
                <a:solidFill>
                  <a:srgbClr val="149802"/>
                </a:solidFill>
                <a:latin typeface="Menlo-Bold" charset="0"/>
              </a:rPr>
              <a:t> found</a:t>
            </a:r>
            <a:endParaRPr lang="nl-NL" sz="1200" dirty="0">
              <a:solidFill>
                <a:srgbClr val="3B2322"/>
              </a:solidFill>
              <a:latin typeface="Menlo-Regula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BC87-6215-A346-9E3F-29E66975E41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0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B000B2"/>
                </a:solidFill>
                <a:latin typeface="Menlo-Bold" charset="0"/>
              </a:rPr>
              <a:t>== Brakeman Report ==</a:t>
            </a:r>
            <a:endParaRPr lang="de-DE" sz="9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de-DE" sz="900" b="1" dirty="0">
                <a:solidFill>
                  <a:srgbClr val="B000B2"/>
                </a:solidFill>
                <a:latin typeface="Menlo-Bold" charset="0"/>
              </a:rPr>
              <a:t>== </a:t>
            </a:r>
            <a:r>
              <a:rPr lang="de-DE" sz="900" b="1" dirty="0" err="1">
                <a:solidFill>
                  <a:srgbClr val="B000B2"/>
                </a:solidFill>
                <a:latin typeface="Menlo-Bold" charset="0"/>
              </a:rPr>
              <a:t>Overview</a:t>
            </a:r>
            <a:r>
              <a:rPr lang="de-DE" sz="900" b="1" dirty="0">
                <a:solidFill>
                  <a:srgbClr val="B000B2"/>
                </a:solidFill>
                <a:latin typeface="Menlo-Bold" charset="0"/>
              </a:rPr>
              <a:t> ==</a:t>
            </a:r>
            <a:endParaRPr lang="de-DE" sz="9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endParaRPr lang="de-DE" sz="9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de-DE" sz="900" dirty="0">
                <a:solidFill>
                  <a:srgbClr val="149802"/>
                </a:solidFill>
                <a:latin typeface="Menlo-Regular" charset="0"/>
              </a:rPr>
              <a:t>Controllers</a:t>
            </a:r>
            <a:r>
              <a:rPr lang="de-DE" sz="900" dirty="0">
                <a:solidFill>
                  <a:srgbClr val="3B2322"/>
                </a:solidFill>
                <a:latin typeface="Menlo-Regular" charset="0"/>
              </a:rPr>
              <a:t>: 50</a:t>
            </a:r>
          </a:p>
          <a:p>
            <a:pPr marL="0" indent="0">
              <a:buNone/>
            </a:pPr>
            <a:r>
              <a:rPr lang="de-DE" sz="900" dirty="0">
                <a:solidFill>
                  <a:srgbClr val="149802"/>
                </a:solidFill>
                <a:latin typeface="Menlo-Regular" charset="0"/>
              </a:rPr>
              <a:t>Models</a:t>
            </a:r>
            <a:r>
              <a:rPr lang="de-DE" sz="900" dirty="0">
                <a:solidFill>
                  <a:srgbClr val="3B2322"/>
                </a:solidFill>
                <a:latin typeface="Menlo-Regular" charset="0"/>
              </a:rPr>
              <a:t>: 87</a:t>
            </a:r>
          </a:p>
          <a:p>
            <a:pPr marL="0" indent="0">
              <a:buNone/>
            </a:pPr>
            <a:r>
              <a:rPr lang="de-DE" sz="900" dirty="0">
                <a:solidFill>
                  <a:srgbClr val="149802"/>
                </a:solidFill>
                <a:latin typeface="Menlo-Regular" charset="0"/>
              </a:rPr>
              <a:t>Templates</a:t>
            </a:r>
            <a:r>
              <a:rPr lang="de-DE" sz="900" dirty="0">
                <a:solidFill>
                  <a:srgbClr val="3B2322"/>
                </a:solidFill>
                <a:latin typeface="Menlo-Regular" charset="0"/>
              </a:rPr>
              <a:t>: 352</a:t>
            </a:r>
          </a:p>
          <a:p>
            <a:pPr marL="0" indent="0">
              <a:buNone/>
            </a:pPr>
            <a:r>
              <a:rPr lang="de-DE" sz="900" dirty="0">
                <a:solidFill>
                  <a:srgbClr val="149802"/>
                </a:solidFill>
                <a:latin typeface="Menlo-Regular" charset="0"/>
              </a:rPr>
              <a:t>Errors</a:t>
            </a:r>
            <a:r>
              <a:rPr lang="de-DE" sz="900" dirty="0">
                <a:solidFill>
                  <a:srgbClr val="3B2322"/>
                </a:solidFill>
                <a:latin typeface="Menlo-Regular" charset="0"/>
              </a:rPr>
              <a:t>: 0</a:t>
            </a:r>
          </a:p>
          <a:p>
            <a:pPr marL="0" indent="0">
              <a:buNone/>
            </a:pPr>
            <a:r>
              <a:rPr lang="de-DE" sz="900" dirty="0">
                <a:solidFill>
                  <a:srgbClr val="149802"/>
                </a:solidFill>
                <a:latin typeface="Menlo-Regular" charset="0"/>
              </a:rPr>
              <a:t>Security </a:t>
            </a:r>
            <a:r>
              <a:rPr lang="de-DE" sz="900" dirty="0" err="1">
                <a:solidFill>
                  <a:srgbClr val="149802"/>
                </a:solidFill>
                <a:latin typeface="Menlo-Regular" charset="0"/>
              </a:rPr>
              <a:t>Warnings</a:t>
            </a:r>
            <a:r>
              <a:rPr lang="de-DE" sz="900" dirty="0">
                <a:solidFill>
                  <a:srgbClr val="3B2322"/>
                </a:solidFill>
                <a:latin typeface="Menlo-Regular" charset="0"/>
              </a:rPr>
              <a:t>: 45</a:t>
            </a:r>
          </a:p>
          <a:p>
            <a:pPr marL="0" indent="0">
              <a:buNone/>
            </a:pPr>
            <a:endParaRPr lang="de-DE" sz="9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de-DE" sz="900" b="1" dirty="0">
                <a:solidFill>
                  <a:srgbClr val="B000B2"/>
                </a:solidFill>
                <a:latin typeface="Menlo-Bold" charset="0"/>
              </a:rPr>
              <a:t>== </a:t>
            </a:r>
            <a:r>
              <a:rPr lang="de-DE" sz="900" b="1" dirty="0" err="1">
                <a:solidFill>
                  <a:srgbClr val="B000B2"/>
                </a:solidFill>
                <a:latin typeface="Menlo-Bold" charset="0"/>
              </a:rPr>
              <a:t>Warning</a:t>
            </a:r>
            <a:r>
              <a:rPr lang="de-DE" sz="900" b="1" dirty="0">
                <a:solidFill>
                  <a:srgbClr val="B000B2"/>
                </a:solidFill>
                <a:latin typeface="Menlo-Bold" charset="0"/>
              </a:rPr>
              <a:t> </a:t>
            </a:r>
            <a:r>
              <a:rPr lang="de-DE" sz="900" b="1" dirty="0" err="1">
                <a:solidFill>
                  <a:srgbClr val="B000B2"/>
                </a:solidFill>
                <a:latin typeface="Menlo-Bold" charset="0"/>
              </a:rPr>
              <a:t>Types</a:t>
            </a:r>
            <a:r>
              <a:rPr lang="de-DE" sz="900" b="1" dirty="0">
                <a:solidFill>
                  <a:srgbClr val="B000B2"/>
                </a:solidFill>
                <a:latin typeface="Menlo-Bold" charset="0"/>
              </a:rPr>
              <a:t> ==</a:t>
            </a:r>
            <a:endParaRPr lang="de-DE" sz="9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endParaRPr lang="de-DE" sz="9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de-DE" sz="900" dirty="0">
                <a:solidFill>
                  <a:srgbClr val="149802"/>
                </a:solidFill>
                <a:latin typeface="Menlo-Regular" charset="0"/>
              </a:rPr>
              <a:t>Command </a:t>
            </a:r>
            <a:r>
              <a:rPr lang="de-DE" sz="900" dirty="0" err="1">
                <a:solidFill>
                  <a:srgbClr val="149802"/>
                </a:solidFill>
                <a:latin typeface="Menlo-Regular" charset="0"/>
              </a:rPr>
              <a:t>Injection</a:t>
            </a:r>
            <a:r>
              <a:rPr lang="de-DE" sz="900" dirty="0">
                <a:solidFill>
                  <a:srgbClr val="3B2322"/>
                </a:solidFill>
                <a:latin typeface="Menlo-Regular" charset="0"/>
              </a:rPr>
              <a:t>: 4</a:t>
            </a:r>
          </a:p>
          <a:p>
            <a:pPr marL="0" indent="0">
              <a:buNone/>
            </a:pPr>
            <a:r>
              <a:rPr lang="de-DE" sz="900" dirty="0">
                <a:solidFill>
                  <a:srgbClr val="149802"/>
                </a:solidFill>
                <a:latin typeface="Menlo-Regular" charset="0"/>
              </a:rPr>
              <a:t>Cross-Site Scripting</a:t>
            </a:r>
            <a:r>
              <a:rPr lang="de-DE" sz="900" dirty="0">
                <a:solidFill>
                  <a:srgbClr val="3B2322"/>
                </a:solidFill>
                <a:latin typeface="Menlo-Regular" charset="0"/>
              </a:rPr>
              <a:t>: 15</a:t>
            </a:r>
          </a:p>
          <a:p>
            <a:pPr marL="0" indent="0">
              <a:buNone/>
            </a:pPr>
            <a:r>
              <a:rPr lang="de-DE" sz="900" dirty="0" err="1">
                <a:solidFill>
                  <a:srgbClr val="149802"/>
                </a:solidFill>
                <a:latin typeface="Menlo-Regular" charset="0"/>
              </a:rPr>
              <a:t>Denial</a:t>
            </a:r>
            <a:r>
              <a:rPr lang="de-DE" sz="900" dirty="0">
                <a:solidFill>
                  <a:srgbClr val="149802"/>
                </a:solidFill>
                <a:latin typeface="Menlo-Regular" charset="0"/>
              </a:rPr>
              <a:t> </a:t>
            </a:r>
            <a:r>
              <a:rPr lang="de-DE" sz="900" dirty="0" err="1">
                <a:solidFill>
                  <a:srgbClr val="149802"/>
                </a:solidFill>
                <a:latin typeface="Menlo-Regular" charset="0"/>
              </a:rPr>
              <a:t>of</a:t>
            </a:r>
            <a:r>
              <a:rPr lang="de-DE" sz="900" dirty="0">
                <a:solidFill>
                  <a:srgbClr val="149802"/>
                </a:solidFill>
                <a:latin typeface="Menlo-Regular" charset="0"/>
              </a:rPr>
              <a:t> Service</a:t>
            </a:r>
            <a:r>
              <a:rPr lang="de-DE" sz="900" dirty="0">
                <a:solidFill>
                  <a:srgbClr val="3B2322"/>
                </a:solidFill>
                <a:latin typeface="Menlo-Regular" charset="0"/>
              </a:rPr>
              <a:t>: 2</a:t>
            </a:r>
          </a:p>
          <a:p>
            <a:pPr marL="0" indent="0">
              <a:buNone/>
            </a:pPr>
            <a:r>
              <a:rPr lang="de-DE" sz="900" dirty="0">
                <a:solidFill>
                  <a:srgbClr val="149802"/>
                </a:solidFill>
                <a:latin typeface="Menlo-Regular" charset="0"/>
              </a:rPr>
              <a:t>Dynamic </a:t>
            </a:r>
            <a:r>
              <a:rPr lang="de-DE" sz="900" dirty="0" err="1">
                <a:solidFill>
                  <a:srgbClr val="149802"/>
                </a:solidFill>
                <a:latin typeface="Menlo-Regular" charset="0"/>
              </a:rPr>
              <a:t>Render</a:t>
            </a:r>
            <a:r>
              <a:rPr lang="de-DE" sz="900" dirty="0">
                <a:solidFill>
                  <a:srgbClr val="149802"/>
                </a:solidFill>
                <a:latin typeface="Menlo-Regular" charset="0"/>
              </a:rPr>
              <a:t> Path</a:t>
            </a:r>
            <a:r>
              <a:rPr lang="de-DE" sz="900" dirty="0">
                <a:solidFill>
                  <a:srgbClr val="3B2322"/>
                </a:solidFill>
                <a:latin typeface="Menlo-Regular" charset="0"/>
              </a:rPr>
              <a:t>: 1</a:t>
            </a:r>
          </a:p>
          <a:p>
            <a:pPr marL="0" indent="0">
              <a:buNone/>
            </a:pPr>
            <a:r>
              <a:rPr lang="de-DE" sz="900" dirty="0">
                <a:solidFill>
                  <a:srgbClr val="149802"/>
                </a:solidFill>
                <a:latin typeface="Menlo-Regular" charset="0"/>
              </a:rPr>
              <a:t>File Access</a:t>
            </a:r>
            <a:r>
              <a:rPr lang="de-DE" sz="900" dirty="0">
                <a:solidFill>
                  <a:srgbClr val="3B2322"/>
                </a:solidFill>
                <a:latin typeface="Menlo-Regular" charset="0"/>
              </a:rPr>
              <a:t>: 4</a:t>
            </a:r>
          </a:p>
          <a:p>
            <a:pPr marL="0" indent="0">
              <a:buNone/>
            </a:pPr>
            <a:r>
              <a:rPr lang="de-DE" sz="900" dirty="0">
                <a:solidFill>
                  <a:srgbClr val="149802"/>
                </a:solidFill>
                <a:latin typeface="Menlo-Regular" charset="0"/>
              </a:rPr>
              <a:t>Format Validation</a:t>
            </a:r>
            <a:r>
              <a:rPr lang="de-DE" sz="900" dirty="0">
                <a:solidFill>
                  <a:srgbClr val="3B2322"/>
                </a:solidFill>
                <a:latin typeface="Menlo-Regular" charset="0"/>
              </a:rPr>
              <a:t>: 1</a:t>
            </a:r>
          </a:p>
          <a:p>
            <a:pPr marL="0" indent="0">
              <a:buNone/>
            </a:pPr>
            <a:r>
              <a:rPr lang="de-DE" sz="900" dirty="0">
                <a:solidFill>
                  <a:srgbClr val="149802"/>
                </a:solidFill>
                <a:latin typeface="Menlo-Regular" charset="0"/>
              </a:rPr>
              <a:t>Remote Code </a:t>
            </a:r>
            <a:r>
              <a:rPr lang="de-DE" sz="900" dirty="0" err="1">
                <a:solidFill>
                  <a:srgbClr val="149802"/>
                </a:solidFill>
                <a:latin typeface="Menlo-Regular" charset="0"/>
              </a:rPr>
              <a:t>Execution</a:t>
            </a:r>
            <a:r>
              <a:rPr lang="de-DE" sz="900" dirty="0">
                <a:solidFill>
                  <a:srgbClr val="3B2322"/>
                </a:solidFill>
                <a:latin typeface="Menlo-Regular" charset="0"/>
              </a:rPr>
              <a:t>: 2</a:t>
            </a:r>
          </a:p>
          <a:p>
            <a:pPr marL="0" indent="0">
              <a:buNone/>
            </a:pPr>
            <a:r>
              <a:rPr lang="de-DE" sz="900" dirty="0">
                <a:solidFill>
                  <a:srgbClr val="149802"/>
                </a:solidFill>
                <a:latin typeface="Menlo-Regular" charset="0"/>
              </a:rPr>
              <a:t>SQL </a:t>
            </a:r>
            <a:r>
              <a:rPr lang="de-DE" sz="900" dirty="0" err="1">
                <a:solidFill>
                  <a:srgbClr val="149802"/>
                </a:solidFill>
                <a:latin typeface="Menlo-Regular" charset="0"/>
              </a:rPr>
              <a:t>Injection</a:t>
            </a:r>
            <a:r>
              <a:rPr lang="de-DE" sz="900" dirty="0">
                <a:solidFill>
                  <a:srgbClr val="3B2322"/>
                </a:solidFill>
                <a:latin typeface="Menlo-Regular" charset="0"/>
              </a:rPr>
              <a:t>: 16</a:t>
            </a:r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 and Files in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3B2322"/>
                </a:solidFill>
                <a:latin typeface="Menlo-Regular" charset="0"/>
              </a:rPr>
              <a:t>application_system_test_case.rb</a:t>
            </a:r>
            <a:endParaRPr lang="en-US" sz="16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200CA"/>
                </a:solidFill>
                <a:latin typeface="Menlo-Regular" charset="0"/>
              </a:rPr>
              <a:t>controllers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/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200CA"/>
                </a:solidFill>
                <a:latin typeface="Menlo-Regular" charset="0"/>
              </a:rPr>
              <a:t>fixtures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/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200CA"/>
                </a:solidFill>
                <a:latin typeface="Menlo-Regular" charset="0"/>
              </a:rPr>
              <a:t>helpers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/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200CA"/>
                </a:solidFill>
                <a:latin typeface="Menlo-Regular" charset="0"/>
              </a:rPr>
              <a:t>integration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/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200CA"/>
                </a:solidFill>
                <a:latin typeface="Menlo-Regular" charset="0"/>
              </a:rPr>
              <a:t>mailers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/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200CA"/>
                </a:solidFill>
                <a:latin typeface="Menlo-Regular" charset="0"/>
              </a:rPr>
              <a:t>models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/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200CA"/>
                </a:solidFill>
                <a:latin typeface="Menlo-Regular" charset="0"/>
              </a:rPr>
              <a:t>system</a:t>
            </a:r>
            <a:r>
              <a:rPr lang="en-US" sz="1600" dirty="0">
                <a:solidFill>
                  <a:srgbClr val="3B2322"/>
                </a:solidFill>
                <a:latin typeface="Menlo-Regular" charset="0"/>
              </a:rPr>
              <a:t>/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3B2322"/>
                </a:solidFill>
                <a:latin typeface="Menlo-Regular" charset="0"/>
              </a:rPr>
              <a:t>test_helper.rb</a:t>
            </a:r>
            <a:endParaRPr lang="en-US" sz="1600" dirty="0">
              <a:solidFill>
                <a:srgbClr val="3B2322"/>
              </a:solidFill>
              <a:latin typeface="Menlo-Regular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helpers, mailers, and models directories are meant to hold tests for view helpers, mailers, and models, respectively.</a:t>
            </a:r>
          </a:p>
          <a:p>
            <a:r>
              <a:rPr lang="en-US" dirty="0"/>
              <a:t>The controllers directory is meant to hold tests for controllers, routes, and views.</a:t>
            </a:r>
          </a:p>
          <a:p>
            <a:r>
              <a:rPr lang="en-US" dirty="0"/>
              <a:t>The integration directory is meant to hold tests for interactions between controllers.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test directory holds system tests, which are used for full browser testing of your application.</a:t>
            </a:r>
          </a:p>
          <a:p>
            <a:pPr lvl="1"/>
            <a:r>
              <a:rPr lang="en-US" dirty="0"/>
              <a:t>System tests allow you to test your application the way your users experience it and help you test your JavaScript as well.</a:t>
            </a:r>
          </a:p>
          <a:p>
            <a:pPr lvl="1"/>
            <a:r>
              <a:rPr lang="en-US" dirty="0"/>
              <a:t>System tests inherit from Capybara and perform in browser tests for your application.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1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Fixtures are a way of organizing test data</a:t>
            </a:r>
          </a:p>
          <a:p>
            <a:r>
              <a:rPr lang="en-US" dirty="0"/>
              <a:t>Written in Yet Another Markup Language</a:t>
            </a:r>
          </a:p>
          <a:p>
            <a:r>
              <a:rPr lang="en-US" dirty="0"/>
              <a:t>Creates a new database for testing</a:t>
            </a:r>
          </a:p>
          <a:p>
            <a:pPr lvl="1"/>
            <a:r>
              <a:rPr lang="en-US" dirty="0"/>
              <a:t>Doesn’t overwrite existing database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5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test/fixtures/</a:t>
            </a:r>
            <a:r>
              <a:rPr lang="en-US" dirty="0" err="1"/>
              <a:t>students.yml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one:</a:t>
            </a:r>
          </a:p>
          <a:p>
            <a:pPr marL="0" indent="0">
              <a:buNone/>
            </a:pPr>
            <a:r>
              <a:rPr lang="en-US" dirty="0"/>
              <a:t>  name: Steve Beaty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two:</a:t>
            </a:r>
          </a:p>
          <a:p>
            <a:pPr marL="0" indent="0">
              <a:buNone/>
            </a:pPr>
            <a:r>
              <a:rPr lang="en-US" dirty="0"/>
              <a:t>  name: Jane D'oh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5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Minitest</a:t>
            </a:r>
            <a:r>
              <a:rPr lang="en-US" dirty="0"/>
              <a:t> and RSPEC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Minitest</a:t>
            </a:r>
            <a:r>
              <a:rPr lang="en-US" dirty="0"/>
              <a:t> comes with Ruby and Rails</a:t>
            </a:r>
          </a:p>
          <a:p>
            <a:pPr lvl="1"/>
            <a:r>
              <a:rPr lang="en-US" dirty="0">
                <a:hlinkClick r:id="rId2"/>
              </a:rPr>
              <a:t>https://github.com/seattlerb/minitest</a:t>
            </a:r>
            <a:endParaRPr lang="en-US" dirty="0"/>
          </a:p>
          <a:p>
            <a:r>
              <a:rPr lang="en-US" dirty="0"/>
              <a:t>RSPEC considered “more” Behavior-Driven Development</a:t>
            </a:r>
          </a:p>
          <a:p>
            <a:pPr lvl="1"/>
            <a:r>
              <a:rPr lang="en-US" dirty="0"/>
              <a:t>Maybe more easily readable</a:t>
            </a:r>
          </a:p>
          <a:p>
            <a:pPr lvl="1"/>
            <a:r>
              <a:rPr lang="en-US" dirty="0">
                <a:hlinkClick r:id="rId3"/>
              </a:rPr>
              <a:t>http://rspec.info/</a:t>
            </a:r>
            <a:endParaRPr lang="en-US" dirty="0"/>
          </a:p>
          <a:p>
            <a:r>
              <a:rPr lang="en-US" dirty="0"/>
              <a:t>Both do mocks, stubs,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4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MSU Denver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SU Denver 16x9" id="{AEFF6A30-72DA-F84C-ADCE-A23B36707A5E}" vid="{3FF4B65F-9BD3-4348-9A29-34CFC82F5D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 16x9</Template>
  <TotalTime>25643</TotalTime>
  <Words>2586</Words>
  <Application>Microsoft Macintosh PowerPoint</Application>
  <PresentationFormat>On-screen Show (16:9)</PresentationFormat>
  <Paragraphs>421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Menlo</vt:lpstr>
      <vt:lpstr>Menlo-Bold</vt:lpstr>
      <vt:lpstr>Menlo-Regular</vt:lpstr>
      <vt:lpstr>MSU Denver 16x9</vt:lpstr>
      <vt:lpstr>Testing</vt:lpstr>
      <vt:lpstr>Testing 1, 2, 3</vt:lpstr>
      <vt:lpstr>Source</vt:lpstr>
      <vt:lpstr>Folders and Files in test</vt:lpstr>
      <vt:lpstr>Overview</vt:lpstr>
      <vt:lpstr>System Test</vt:lpstr>
      <vt:lpstr>Fixtures</vt:lpstr>
      <vt:lpstr>test/fixtures/students.yml</vt:lpstr>
      <vt:lpstr>Minitest and RSPEC</vt:lpstr>
      <vt:lpstr>Assert and Refute</vt:lpstr>
      <vt:lpstr>Assert and Refute</vt:lpstr>
      <vt:lpstr>Assert and Refute</vt:lpstr>
      <vt:lpstr>Assert and Refute</vt:lpstr>
      <vt:lpstr>Assert and Refute</vt:lpstr>
      <vt:lpstr>Assert and Refute</vt:lpstr>
      <vt:lpstr>Assert and Refute</vt:lpstr>
      <vt:lpstr>Rails Specific</vt:lpstr>
      <vt:lpstr>test/controllers/advisors_controller_test.rb</vt:lpstr>
      <vt:lpstr>test/controllers/advisors_controller_test.rb</vt:lpstr>
      <vt:lpstr>test/controllers/advisors_controller_test.rb</vt:lpstr>
      <vt:lpstr>Test Search</vt:lpstr>
      <vt:lpstr>Test Model Validation</vt:lpstr>
      <vt:lpstr>test/models/student_test.rb</vt:lpstr>
      <vt:lpstr>test/models/student_test.rb</vt:lpstr>
      <vt:lpstr>test/models/student_test.rb</vt:lpstr>
      <vt:lpstr>Running</vt:lpstr>
      <vt:lpstr>System Testing</vt:lpstr>
      <vt:lpstr>PowerPoint Presentation</vt:lpstr>
      <vt:lpstr>test/application_system_test_case.rb</vt:lpstr>
      <vt:lpstr>Add Chrome Driver Helper</vt:lpstr>
      <vt:lpstr>System Test Example</vt:lpstr>
      <vt:lpstr>System Test Example</vt:lpstr>
      <vt:lpstr>Running</vt:lpstr>
      <vt:lpstr>Static Analysis</vt:lpstr>
      <vt:lpstr>Brakeman</vt:lpstr>
      <vt:lpstr>Simple App Results</vt:lpstr>
      <vt:lpstr>Simple App Results</vt:lpstr>
      <vt:lpstr>More Complex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4</dc:title>
  <dc:creator>Steve Beaty</dc:creator>
  <cp:lastModifiedBy>Steven Beaty</cp:lastModifiedBy>
  <cp:revision>105</cp:revision>
  <dcterms:created xsi:type="dcterms:W3CDTF">2013-10-15T15:40:29Z</dcterms:created>
  <dcterms:modified xsi:type="dcterms:W3CDTF">2019-10-01T16:40:48Z</dcterms:modified>
</cp:coreProperties>
</file>