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3" r:id="rId8"/>
    <p:sldId id="261"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86" autoAdjust="0"/>
    <p:restoredTop sz="94660"/>
  </p:normalViewPr>
  <p:slideViewPr>
    <p:cSldViewPr snapToGrid="0">
      <p:cViewPr varScale="1">
        <p:scale>
          <a:sx n="116" d="100"/>
          <a:sy n="116"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Quantum Computers and their threat to privacy</a:t>
            </a:r>
            <a:endParaRPr lang="en-US" dirty="0"/>
          </a:p>
        </p:txBody>
      </p:sp>
      <p:sp>
        <p:nvSpPr>
          <p:cNvPr id="3" name="Subtitle 2"/>
          <p:cNvSpPr>
            <a:spLocks noGrp="1"/>
          </p:cNvSpPr>
          <p:nvPr>
            <p:ph type="subTitle" idx="1"/>
          </p:nvPr>
        </p:nvSpPr>
        <p:spPr/>
        <p:txBody>
          <a:bodyPr/>
          <a:lstStyle/>
          <a:p>
            <a:r>
              <a:rPr lang="en-US" dirty="0" smtClean="0"/>
              <a:t>Joshua </a:t>
            </a:r>
            <a:r>
              <a:rPr lang="en-US" dirty="0" smtClean="0"/>
              <a:t>Hoshiko</a:t>
            </a:r>
          </a:p>
          <a:p>
            <a:r>
              <a:rPr lang="en-US" dirty="0" err="1" smtClean="0"/>
              <a:t>Gerom</a:t>
            </a:r>
            <a:r>
              <a:rPr lang="en-US" dirty="0" smtClean="0"/>
              <a:t> </a:t>
            </a:r>
            <a:r>
              <a:rPr lang="en-US" dirty="0" err="1" smtClean="0"/>
              <a:t>Pagaduan</a:t>
            </a:r>
            <a:endParaRPr lang="en-US" dirty="0"/>
          </a:p>
        </p:txBody>
      </p:sp>
    </p:spTree>
    <p:extLst>
      <p:ext uri="{BB962C8B-B14F-4D97-AF65-F5344CB8AC3E}">
        <p14:creationId xmlns:p14="http://schemas.microsoft.com/office/powerpoint/2010/main" val="1964653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Unethical use: Government agencies</a:t>
            </a:r>
            <a:endParaRPr lang="en-US" dirty="0"/>
          </a:p>
        </p:txBody>
      </p:sp>
      <p:sp>
        <p:nvSpPr>
          <p:cNvPr id="3" name="Content Placeholder 2"/>
          <p:cNvSpPr>
            <a:spLocks noGrp="1"/>
          </p:cNvSpPr>
          <p:nvPr>
            <p:ph idx="1"/>
          </p:nvPr>
        </p:nvSpPr>
        <p:spPr/>
        <p:txBody>
          <a:bodyPr/>
          <a:lstStyle/>
          <a:p>
            <a:r>
              <a:rPr lang="en-US" dirty="0"/>
              <a:t>Government agencies have been known to collect private information in large quantities today and are likely to continue to do so in the future without some form of formal </a:t>
            </a:r>
            <a:r>
              <a:rPr lang="en-US" dirty="0" smtClean="0"/>
              <a:t>regulation</a:t>
            </a:r>
          </a:p>
          <a:p>
            <a:r>
              <a:rPr lang="en-US" dirty="0"/>
              <a:t>Quantum computers could provide these agencies the ability to also decrypt information that the general population would rather keep </a:t>
            </a:r>
            <a:r>
              <a:rPr lang="en-US" dirty="0" smtClean="0"/>
              <a:t>private</a:t>
            </a:r>
          </a:p>
          <a:p>
            <a:r>
              <a:rPr lang="en-US" dirty="0" smtClean="0"/>
              <a:t>Quantum computers could be used against competing government bodies</a:t>
            </a:r>
            <a:endParaRPr lang="en-US" dirty="0"/>
          </a:p>
        </p:txBody>
      </p:sp>
    </p:spTree>
    <p:extLst>
      <p:ext uri="{BB962C8B-B14F-4D97-AF65-F5344CB8AC3E}">
        <p14:creationId xmlns:p14="http://schemas.microsoft.com/office/powerpoint/2010/main" val="793433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Unethical use: Interactions between countries</a:t>
            </a:r>
            <a:endParaRPr lang="en-US" dirty="0"/>
          </a:p>
        </p:txBody>
      </p:sp>
      <p:sp>
        <p:nvSpPr>
          <p:cNvPr id="3" name="Content Placeholder 2"/>
          <p:cNvSpPr>
            <a:spLocks noGrp="1"/>
          </p:cNvSpPr>
          <p:nvPr>
            <p:ph idx="1"/>
          </p:nvPr>
        </p:nvSpPr>
        <p:spPr>
          <a:xfrm>
            <a:off x="1141412" y="2249486"/>
            <a:ext cx="9905999" cy="4456113"/>
          </a:xfrm>
        </p:spPr>
        <p:txBody>
          <a:bodyPr>
            <a:normAutofit/>
          </a:bodyPr>
          <a:lstStyle/>
          <a:p>
            <a:r>
              <a:rPr lang="en-US" dirty="0"/>
              <a:t>The United States, China, United Kingdom, and many more have created formal projects with goals and </a:t>
            </a:r>
            <a:r>
              <a:rPr lang="en-US" dirty="0" smtClean="0"/>
              <a:t>funding</a:t>
            </a:r>
          </a:p>
          <a:p>
            <a:r>
              <a:rPr lang="en-US" dirty="0" smtClean="0"/>
              <a:t>Rival </a:t>
            </a:r>
            <a:r>
              <a:rPr lang="en-US" dirty="0"/>
              <a:t>countries are already preparing for the inevitable emergence of quantum decryption, where “Nation-states whom we consider competitors or adversaries are currently collecting and storing sensitive data knowing that they will be able to decrypt this information when a quantum prime computer is realized. This means that data not protected prior to Q-Day will be just as vulnerable as data not protected afterwards” (</a:t>
            </a:r>
            <a:r>
              <a:rPr lang="en-US" dirty="0" err="1"/>
              <a:t>Friedson</a:t>
            </a:r>
            <a:r>
              <a:rPr lang="en-US" dirty="0"/>
              <a:t>, Herman, 10)</a:t>
            </a:r>
          </a:p>
        </p:txBody>
      </p:sp>
    </p:spTree>
    <p:extLst>
      <p:ext uri="{BB962C8B-B14F-4D97-AF65-F5344CB8AC3E}">
        <p14:creationId xmlns:p14="http://schemas.microsoft.com/office/powerpoint/2010/main" val="1087315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Precautions and preparation</a:t>
            </a:r>
            <a:endParaRPr lang="en-US" dirty="0"/>
          </a:p>
        </p:txBody>
      </p:sp>
      <p:sp>
        <p:nvSpPr>
          <p:cNvPr id="3" name="Content Placeholder 2"/>
          <p:cNvSpPr>
            <a:spLocks noGrp="1"/>
          </p:cNvSpPr>
          <p:nvPr>
            <p:ph idx="1"/>
          </p:nvPr>
        </p:nvSpPr>
        <p:spPr>
          <a:xfrm>
            <a:off x="1141412" y="2249486"/>
            <a:ext cx="9905999" cy="4608513"/>
          </a:xfrm>
        </p:spPr>
        <p:txBody>
          <a:bodyPr>
            <a:normAutofit lnSpcReduction="10000"/>
          </a:bodyPr>
          <a:lstStyle/>
          <a:p>
            <a:r>
              <a:rPr lang="en-US" dirty="0" smtClean="0"/>
              <a:t>Three major points to consider: </a:t>
            </a:r>
            <a:r>
              <a:rPr lang="en-US" dirty="0"/>
              <a:t>“the security shelf life of the information assets, the migration time to systems designed to resist quantum attacks, and the time remaining before quantum computers break the security” (</a:t>
            </a:r>
            <a:r>
              <a:rPr lang="en-US" dirty="0" err="1"/>
              <a:t>Mosca</a:t>
            </a:r>
            <a:r>
              <a:rPr lang="en-US" dirty="0"/>
              <a:t> 1</a:t>
            </a:r>
            <a:r>
              <a:rPr lang="en-US" dirty="0" smtClean="0"/>
              <a:t>)</a:t>
            </a:r>
          </a:p>
          <a:p>
            <a:r>
              <a:rPr lang="en-US" dirty="0"/>
              <a:t>We as a society will have to consider what information needs to be stored, how long it will be relevant, and how necessary it is for entities to keep that </a:t>
            </a:r>
            <a:r>
              <a:rPr lang="en-US" dirty="0" smtClean="0"/>
              <a:t>information, especially when private information could be breached with quantum computers</a:t>
            </a:r>
          </a:p>
          <a:p>
            <a:r>
              <a:rPr lang="en-US" dirty="0" smtClean="0"/>
              <a:t>Better data practices now could help prevent extremely sensitive information from being decrypted in the future, even if some information is destined to be decrypted</a:t>
            </a:r>
            <a:endParaRPr lang="en-US" dirty="0"/>
          </a:p>
        </p:txBody>
      </p:sp>
    </p:spTree>
    <p:extLst>
      <p:ext uri="{BB962C8B-B14F-4D97-AF65-F5344CB8AC3E}">
        <p14:creationId xmlns:p14="http://schemas.microsoft.com/office/powerpoint/2010/main" val="1085716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Precautions and preparation</a:t>
            </a:r>
          </a:p>
        </p:txBody>
      </p:sp>
      <p:sp>
        <p:nvSpPr>
          <p:cNvPr id="3" name="Content Placeholder 2"/>
          <p:cNvSpPr>
            <a:spLocks noGrp="1"/>
          </p:cNvSpPr>
          <p:nvPr>
            <p:ph idx="1"/>
          </p:nvPr>
        </p:nvSpPr>
        <p:spPr>
          <a:xfrm>
            <a:off x="1141412" y="2249486"/>
            <a:ext cx="9905999" cy="4456113"/>
          </a:xfrm>
        </p:spPr>
        <p:txBody>
          <a:bodyPr/>
          <a:lstStyle/>
          <a:p>
            <a:r>
              <a:rPr lang="en-US" dirty="0"/>
              <a:t>Regulating the implementation and use of these computers in companies and agencies should be the first big step of transitioning into the quantum </a:t>
            </a:r>
            <a:r>
              <a:rPr lang="en-US" dirty="0" smtClean="0"/>
              <a:t>age</a:t>
            </a:r>
          </a:p>
          <a:p>
            <a:r>
              <a:rPr lang="en-US" dirty="0"/>
              <a:t>A central governing body could help enforce these regulations and selectively placing these computers would help stop them from falling into the wrong </a:t>
            </a:r>
            <a:r>
              <a:rPr lang="en-US" dirty="0" smtClean="0"/>
              <a:t>hands</a:t>
            </a:r>
          </a:p>
          <a:p>
            <a:r>
              <a:rPr lang="en-US" dirty="0"/>
              <a:t>C</a:t>
            </a:r>
            <a:r>
              <a:rPr lang="en-US" dirty="0" smtClean="0"/>
              <a:t>ontingency </a:t>
            </a:r>
            <a:r>
              <a:rPr lang="en-US" dirty="0"/>
              <a:t>plans and coordinated defensive strategies help prevent some of the </a:t>
            </a:r>
            <a:r>
              <a:rPr lang="en-US" dirty="0" smtClean="0"/>
              <a:t>damage. Migration locations, investment in quantum resistant systems, etc.</a:t>
            </a:r>
          </a:p>
          <a:p>
            <a:r>
              <a:rPr lang="en-US" dirty="0"/>
              <a:t>Focusing resources on quantum security and secure communication pipeline research will help reduce the amount of time that we will go unprotected</a:t>
            </a:r>
          </a:p>
        </p:txBody>
      </p:sp>
    </p:spTree>
    <p:extLst>
      <p:ext uri="{BB962C8B-B14F-4D97-AF65-F5344CB8AC3E}">
        <p14:creationId xmlns:p14="http://schemas.microsoft.com/office/powerpoint/2010/main" val="4174751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a:t>
            </a:r>
            <a:endParaRPr lang="en-US" dirty="0"/>
          </a:p>
        </p:txBody>
      </p:sp>
      <p:sp>
        <p:nvSpPr>
          <p:cNvPr id="3" name="Content Placeholder 2"/>
          <p:cNvSpPr>
            <a:spLocks noGrp="1"/>
          </p:cNvSpPr>
          <p:nvPr>
            <p:ph idx="1"/>
          </p:nvPr>
        </p:nvSpPr>
        <p:spPr>
          <a:xfrm>
            <a:off x="1141412" y="2249486"/>
            <a:ext cx="9905999" cy="4447875"/>
          </a:xfrm>
        </p:spPr>
        <p:txBody>
          <a:bodyPr>
            <a:normAutofit lnSpcReduction="10000"/>
          </a:bodyPr>
          <a:lstStyle/>
          <a:p>
            <a:r>
              <a:rPr lang="en-US" dirty="0" smtClean="0"/>
              <a:t>With steps taken to secure our information, investment in quantum security, regulation of quantum systems, and a coordinated implementation of these systems, we will reduce the security risks of quantum computers both within our country and between countries. </a:t>
            </a:r>
          </a:p>
          <a:p>
            <a:r>
              <a:rPr lang="en-US" dirty="0" smtClean="0"/>
              <a:t>When quantum computers arrive, we will be ready to handle security threats. With the right amount of urgency and planning, the amount of time we spend between the first quantum computers and a secure, quantum encrypted internet will be decreased. Although this transition time may cause several issues, there are many benefits from quantum computing that will outweigh the potential danger of such a transition.</a:t>
            </a:r>
            <a:endParaRPr lang="en-US" dirty="0"/>
          </a:p>
        </p:txBody>
      </p:sp>
    </p:spTree>
    <p:extLst>
      <p:ext uri="{BB962C8B-B14F-4D97-AF65-F5344CB8AC3E}">
        <p14:creationId xmlns:p14="http://schemas.microsoft.com/office/powerpoint/2010/main" val="3769413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cited</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Arute</a:t>
            </a:r>
            <a:r>
              <a:rPr lang="en-US" dirty="0"/>
              <a:t>, Frank., Arya, </a:t>
            </a:r>
            <a:r>
              <a:rPr lang="en-US" dirty="0" err="1"/>
              <a:t>Kunal</a:t>
            </a:r>
            <a:r>
              <a:rPr lang="en-US" dirty="0"/>
              <a:t>., </a:t>
            </a:r>
            <a:r>
              <a:rPr lang="en-US" dirty="0" err="1"/>
              <a:t>Babbush</a:t>
            </a:r>
            <a:r>
              <a:rPr lang="en-US" dirty="0"/>
              <a:t>, Ryan. </a:t>
            </a:r>
            <a:r>
              <a:rPr lang="en-US" i="1" dirty="0"/>
              <a:t>et al.</a:t>
            </a:r>
            <a:r>
              <a:rPr lang="en-US" dirty="0"/>
              <a:t> </a:t>
            </a:r>
            <a:r>
              <a:rPr lang="en-US" i="1" dirty="0"/>
              <a:t>Quantum supremacy using a </a:t>
            </a:r>
            <a:r>
              <a:rPr lang="en-US" i="1" dirty="0" smtClean="0"/>
              <a:t>	programmable </a:t>
            </a:r>
            <a:r>
              <a:rPr lang="en-US" i="1" dirty="0"/>
              <a:t>superconducting processor. </a:t>
            </a:r>
            <a:r>
              <a:rPr lang="en-US" dirty="0"/>
              <a:t>Nature, 2019.</a:t>
            </a:r>
          </a:p>
          <a:p>
            <a:r>
              <a:rPr lang="en-US" dirty="0"/>
              <a:t>Herman, Arthur, and </a:t>
            </a:r>
            <a:r>
              <a:rPr lang="en-US" dirty="0" err="1"/>
              <a:t>Idalia</a:t>
            </a:r>
            <a:r>
              <a:rPr lang="en-US" dirty="0"/>
              <a:t> </a:t>
            </a:r>
            <a:r>
              <a:rPr lang="en-US" dirty="0" err="1"/>
              <a:t>Friedson</a:t>
            </a:r>
            <a:r>
              <a:rPr lang="en-US" dirty="0"/>
              <a:t>. </a:t>
            </a:r>
            <a:r>
              <a:rPr lang="en-US" i="1" dirty="0"/>
              <a:t>Quantum Computing: How to Address the </a:t>
            </a:r>
            <a:r>
              <a:rPr lang="en-US" i="1" dirty="0" smtClean="0"/>
              <a:t>	National </a:t>
            </a:r>
            <a:r>
              <a:rPr lang="en-US" i="1" dirty="0"/>
              <a:t>Security Risk. </a:t>
            </a:r>
            <a:r>
              <a:rPr lang="en-US" dirty="0"/>
              <a:t>Hudson Institute, 2018.</a:t>
            </a:r>
          </a:p>
          <a:p>
            <a:r>
              <a:rPr lang="en-US" dirty="0" err="1"/>
              <a:t>Majot</a:t>
            </a:r>
            <a:r>
              <a:rPr lang="en-US" dirty="0"/>
              <a:t>, Andy. </a:t>
            </a:r>
            <a:r>
              <a:rPr lang="en-US" i="1" dirty="0"/>
              <a:t>Global Catastrophic Risk and Security Implications of Quantum </a:t>
            </a:r>
            <a:r>
              <a:rPr lang="en-US" i="1" dirty="0" smtClean="0"/>
              <a:t>	Computers</a:t>
            </a:r>
            <a:r>
              <a:rPr lang="en-US" dirty="0"/>
              <a:t>. Elsevier, 2014.</a:t>
            </a:r>
          </a:p>
          <a:p>
            <a:r>
              <a:rPr lang="en-US" dirty="0" err="1"/>
              <a:t>Mosca</a:t>
            </a:r>
            <a:r>
              <a:rPr lang="en-US" dirty="0"/>
              <a:t>, Michele. </a:t>
            </a:r>
            <a:r>
              <a:rPr lang="en-US" i="1" dirty="0"/>
              <a:t>Cybersecurity in an Era with Quantum Computers: Will We Be </a:t>
            </a:r>
            <a:r>
              <a:rPr lang="en-US" i="1" dirty="0" smtClean="0"/>
              <a:t>	Ready</a:t>
            </a:r>
            <a:r>
              <a:rPr lang="en-US" i="1" dirty="0"/>
              <a:t>?</a:t>
            </a:r>
            <a:r>
              <a:rPr lang="en-US" dirty="0"/>
              <a:t> IEEE, 2018.</a:t>
            </a:r>
          </a:p>
          <a:p>
            <a:endParaRPr lang="en-US" dirty="0"/>
          </a:p>
        </p:txBody>
      </p:sp>
    </p:spTree>
    <p:extLst>
      <p:ext uri="{BB962C8B-B14F-4D97-AF65-F5344CB8AC3E}">
        <p14:creationId xmlns:p14="http://schemas.microsoft.com/office/powerpoint/2010/main" val="3739210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Quantum Supremacy</a:t>
            </a:r>
            <a:endParaRPr lang="en-US" dirty="0"/>
          </a:p>
        </p:txBody>
      </p:sp>
      <p:sp>
        <p:nvSpPr>
          <p:cNvPr id="3" name="Content Placeholder 2"/>
          <p:cNvSpPr>
            <a:spLocks noGrp="1"/>
          </p:cNvSpPr>
          <p:nvPr>
            <p:ph idx="1"/>
          </p:nvPr>
        </p:nvSpPr>
        <p:spPr>
          <a:xfrm>
            <a:off x="1141412" y="2249487"/>
            <a:ext cx="9905999" cy="3942766"/>
          </a:xfrm>
        </p:spPr>
        <p:txBody>
          <a:bodyPr>
            <a:normAutofit fontScale="92500" lnSpcReduction="10000"/>
          </a:bodyPr>
          <a:lstStyle/>
          <a:p>
            <a:r>
              <a:rPr lang="en-US" dirty="0"/>
              <a:t>On September 20</a:t>
            </a:r>
            <a:r>
              <a:rPr lang="en-US" baseline="30000" dirty="0"/>
              <a:t>th</a:t>
            </a:r>
            <a:r>
              <a:rPr lang="en-US" dirty="0"/>
              <a:t>, 2019, Google officially announced that its quantum computer successfully demonstrated quantum </a:t>
            </a:r>
            <a:r>
              <a:rPr lang="en-US" dirty="0" smtClean="0"/>
              <a:t>supremacy</a:t>
            </a:r>
          </a:p>
          <a:p>
            <a:r>
              <a:rPr lang="en-US" dirty="0"/>
              <a:t>Quantum supremacy is a term that refers to a quantum computer’s ability “to successfully solve a problem no classical computer can solve, even a relatively artificial problem</a:t>
            </a:r>
            <a:r>
              <a:rPr lang="en-US" dirty="0" smtClean="0"/>
              <a:t>” - </a:t>
            </a:r>
            <a:r>
              <a:rPr lang="en-US" i="1" dirty="0" smtClean="0"/>
              <a:t>Quantum </a:t>
            </a:r>
            <a:r>
              <a:rPr lang="en-US" i="1" dirty="0"/>
              <a:t>Computing: How to Address </a:t>
            </a:r>
            <a:r>
              <a:rPr lang="en-US" i="1" dirty="0" smtClean="0"/>
              <a:t>the National </a:t>
            </a:r>
            <a:r>
              <a:rPr lang="en-US" i="1" dirty="0"/>
              <a:t>Security Risk</a:t>
            </a:r>
            <a:r>
              <a:rPr lang="en-US" dirty="0" smtClean="0"/>
              <a:t> </a:t>
            </a:r>
            <a:r>
              <a:rPr lang="en-US" dirty="0"/>
              <a:t>(</a:t>
            </a:r>
            <a:r>
              <a:rPr lang="en-US" dirty="0" err="1"/>
              <a:t>Friedson</a:t>
            </a:r>
            <a:r>
              <a:rPr lang="en-US" dirty="0"/>
              <a:t>, Herman, 7</a:t>
            </a:r>
            <a:r>
              <a:rPr lang="en-US" dirty="0" smtClean="0"/>
              <a:t>)</a:t>
            </a:r>
          </a:p>
          <a:p>
            <a:r>
              <a:rPr lang="en-US" dirty="0" smtClean="0"/>
              <a:t>Google’s Sycamore processor is claimed to have completed a calculation </a:t>
            </a:r>
            <a:r>
              <a:rPr lang="en-US" dirty="0"/>
              <a:t>in 200 Seconds </a:t>
            </a:r>
            <a:r>
              <a:rPr lang="en-US" dirty="0" smtClean="0"/>
              <a:t>that would have </a:t>
            </a:r>
            <a:r>
              <a:rPr lang="en-US" dirty="0"/>
              <a:t>taken the fastest classical super </a:t>
            </a:r>
            <a:r>
              <a:rPr lang="en-US" dirty="0" smtClean="0"/>
              <a:t>computer 10,000 years (Google, 1)</a:t>
            </a:r>
            <a:endParaRPr lang="en-US" dirty="0"/>
          </a:p>
        </p:txBody>
      </p:sp>
    </p:spTree>
    <p:extLst>
      <p:ext uri="{BB962C8B-B14F-4D97-AF65-F5344CB8AC3E}">
        <p14:creationId xmlns:p14="http://schemas.microsoft.com/office/powerpoint/2010/main" val="3962705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quantum era approaches</a:t>
            </a:r>
            <a:endParaRPr lang="en-US" dirty="0"/>
          </a:p>
        </p:txBody>
      </p:sp>
      <p:sp>
        <p:nvSpPr>
          <p:cNvPr id="3" name="Content Placeholder 2"/>
          <p:cNvSpPr>
            <a:spLocks noGrp="1"/>
          </p:cNvSpPr>
          <p:nvPr>
            <p:ph idx="1"/>
          </p:nvPr>
        </p:nvSpPr>
        <p:spPr/>
        <p:txBody>
          <a:bodyPr/>
          <a:lstStyle/>
          <a:p>
            <a:r>
              <a:rPr lang="en-US" dirty="0" smtClean="0"/>
              <a:t>Quantum supremacy does not mean that fully functional computers are here</a:t>
            </a:r>
          </a:p>
          <a:p>
            <a:r>
              <a:rPr lang="en-US" dirty="0" smtClean="0"/>
              <a:t>However, quantum computers are becoming a reality and this event marks a big first step towards a quantum computing age</a:t>
            </a:r>
          </a:p>
          <a:p>
            <a:r>
              <a:rPr lang="en-US" dirty="0" smtClean="0"/>
              <a:t>Many companies and countries have created quantum computer research projects along with funding and goals. Many companies are trying various different approaches to create the first general purpose quantum computer</a:t>
            </a:r>
            <a:endParaRPr lang="en-US" dirty="0"/>
          </a:p>
        </p:txBody>
      </p:sp>
    </p:spTree>
    <p:extLst>
      <p:ext uri="{BB962C8B-B14F-4D97-AF65-F5344CB8AC3E}">
        <p14:creationId xmlns:p14="http://schemas.microsoft.com/office/powerpoint/2010/main" val="2577576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quantum computing</a:t>
            </a:r>
            <a:endParaRPr lang="en-US" dirty="0"/>
          </a:p>
        </p:txBody>
      </p:sp>
      <p:sp>
        <p:nvSpPr>
          <p:cNvPr id="3" name="Content Placeholder 2"/>
          <p:cNvSpPr>
            <a:spLocks noGrp="1"/>
          </p:cNvSpPr>
          <p:nvPr>
            <p:ph idx="1"/>
          </p:nvPr>
        </p:nvSpPr>
        <p:spPr>
          <a:xfrm>
            <a:off x="1141412" y="2249486"/>
            <a:ext cx="9905999" cy="4183397"/>
          </a:xfrm>
        </p:spPr>
        <p:txBody>
          <a:bodyPr/>
          <a:lstStyle/>
          <a:p>
            <a:r>
              <a:rPr lang="en-US" dirty="0" smtClean="0"/>
              <a:t>Use of qubits instead of bits, which are quantum bits that can be in a combination of two states</a:t>
            </a:r>
          </a:p>
          <a:p>
            <a:r>
              <a:rPr lang="en-US" dirty="0" smtClean="0"/>
              <a:t>Quantum computers can complete multiple calculations concurrently as opposed to sequentially like classical computers</a:t>
            </a:r>
          </a:p>
          <a:p>
            <a:r>
              <a:rPr lang="en-US" dirty="0" smtClean="0"/>
              <a:t>Quantum computers could be hugely useful tools by assisting with financial systems, drug development, supply chain logistics, data analysis, protein folding, and much more</a:t>
            </a:r>
            <a:endParaRPr lang="en-US" dirty="0"/>
          </a:p>
        </p:txBody>
      </p:sp>
    </p:spTree>
    <p:extLst>
      <p:ext uri="{BB962C8B-B14F-4D97-AF65-F5344CB8AC3E}">
        <p14:creationId xmlns:p14="http://schemas.microsoft.com/office/powerpoint/2010/main" val="1584685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Quantum computers and Encryption</a:t>
            </a:r>
            <a:endParaRPr lang="en-US" dirty="0"/>
          </a:p>
        </p:txBody>
      </p:sp>
      <p:sp>
        <p:nvSpPr>
          <p:cNvPr id="3" name="Content Placeholder 2"/>
          <p:cNvSpPr>
            <a:spLocks noGrp="1"/>
          </p:cNvSpPr>
          <p:nvPr>
            <p:ph idx="1"/>
          </p:nvPr>
        </p:nvSpPr>
        <p:spPr/>
        <p:txBody>
          <a:bodyPr/>
          <a:lstStyle/>
          <a:p>
            <a:r>
              <a:rPr lang="en-US" dirty="0" smtClean="0"/>
              <a:t>Quantum computers are likely to be double edged swords</a:t>
            </a:r>
          </a:p>
          <a:p>
            <a:r>
              <a:rPr lang="en-US" dirty="0" smtClean="0"/>
              <a:t>They are </a:t>
            </a:r>
            <a:r>
              <a:rPr lang="en-US" dirty="0"/>
              <a:t>predicted to “render discrete logarithm and factoring based cryptographic systems like those based on </a:t>
            </a:r>
            <a:r>
              <a:rPr lang="en-US" dirty="0" err="1"/>
              <a:t>Rivest</a:t>
            </a:r>
            <a:r>
              <a:rPr lang="en-US" dirty="0"/>
              <a:t>, Shamir, </a:t>
            </a:r>
            <a:r>
              <a:rPr lang="en-US" dirty="0" err="1"/>
              <a:t>Adleman</a:t>
            </a:r>
            <a:r>
              <a:rPr lang="en-US" dirty="0"/>
              <a:t> (RSA) and Elliptic Curve Cryptography (ECC) algorithms woefully obsolete” (</a:t>
            </a:r>
            <a:r>
              <a:rPr lang="en-US" dirty="0" err="1"/>
              <a:t>Majot</a:t>
            </a:r>
            <a:r>
              <a:rPr lang="en-US" dirty="0"/>
              <a:t>, </a:t>
            </a:r>
            <a:r>
              <a:rPr lang="en-US" dirty="0" err="1"/>
              <a:t>Yampolskiy</a:t>
            </a:r>
            <a:r>
              <a:rPr lang="en-US" dirty="0"/>
              <a:t>, 17</a:t>
            </a:r>
            <a:r>
              <a:rPr lang="en-US" dirty="0" smtClean="0"/>
              <a:t>) using Shor’s algorithm</a:t>
            </a:r>
          </a:p>
          <a:p>
            <a:r>
              <a:rPr lang="en-US" dirty="0" smtClean="0"/>
              <a:t>Quantum computers could be used unethically to decrypt information that is meant to be private</a:t>
            </a:r>
            <a:endParaRPr lang="en-US" dirty="0"/>
          </a:p>
        </p:txBody>
      </p:sp>
    </p:spTree>
    <p:extLst>
      <p:ext uri="{BB962C8B-B14F-4D97-AF65-F5344CB8AC3E}">
        <p14:creationId xmlns:p14="http://schemas.microsoft.com/office/powerpoint/2010/main" val="3005812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to security and privacy</a:t>
            </a:r>
            <a:endParaRPr lang="en-US" dirty="0"/>
          </a:p>
        </p:txBody>
      </p:sp>
      <p:sp>
        <p:nvSpPr>
          <p:cNvPr id="3" name="Content Placeholder 2"/>
          <p:cNvSpPr>
            <a:spLocks noGrp="1"/>
          </p:cNvSpPr>
          <p:nvPr>
            <p:ph idx="1"/>
          </p:nvPr>
        </p:nvSpPr>
        <p:spPr/>
        <p:txBody>
          <a:bodyPr/>
          <a:lstStyle/>
          <a:p>
            <a:r>
              <a:rPr lang="en-US" dirty="0" smtClean="0"/>
              <a:t>Encryption is heavily relied on to preserve privacy. </a:t>
            </a:r>
          </a:p>
          <a:p>
            <a:r>
              <a:rPr lang="en-US" dirty="0" smtClean="0"/>
              <a:t>Information is power in this day and age. Vast amounts of data are already collected and there will be a temptation to use quantum computers to decrypt information to gain advantages </a:t>
            </a:r>
          </a:p>
          <a:p>
            <a:r>
              <a:rPr lang="en-US" dirty="0" smtClean="0"/>
              <a:t>With encrypted data becoming just as vulnerable as normal data, a chilling effect could occur if users do not know whether their information will be secure or not</a:t>
            </a:r>
          </a:p>
          <a:p>
            <a:endParaRPr lang="en-US" dirty="0" smtClean="0"/>
          </a:p>
          <a:p>
            <a:endParaRPr lang="en-US" dirty="0"/>
          </a:p>
        </p:txBody>
      </p:sp>
    </p:spTree>
    <p:extLst>
      <p:ext uri="{BB962C8B-B14F-4D97-AF65-F5344CB8AC3E}">
        <p14:creationId xmlns:p14="http://schemas.microsoft.com/office/powerpoint/2010/main" val="2775146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Threats to security and privacy</a:t>
            </a:r>
          </a:p>
        </p:txBody>
      </p:sp>
      <p:sp>
        <p:nvSpPr>
          <p:cNvPr id="3" name="Content Placeholder 2"/>
          <p:cNvSpPr>
            <a:spLocks noGrp="1"/>
          </p:cNvSpPr>
          <p:nvPr>
            <p:ph idx="1"/>
          </p:nvPr>
        </p:nvSpPr>
        <p:spPr/>
        <p:txBody>
          <a:bodyPr/>
          <a:lstStyle/>
          <a:p>
            <a:r>
              <a:rPr lang="en-US" dirty="0"/>
              <a:t>Arthur Herman and </a:t>
            </a:r>
            <a:r>
              <a:rPr lang="en-US" dirty="0" err="1"/>
              <a:t>Idalia</a:t>
            </a:r>
            <a:r>
              <a:rPr lang="en-US" dirty="0"/>
              <a:t> </a:t>
            </a:r>
            <a:r>
              <a:rPr lang="en-US" dirty="0" err="1"/>
              <a:t>Friedson</a:t>
            </a:r>
            <a:r>
              <a:rPr lang="en-US" dirty="0"/>
              <a:t> from Hudson Institute describes quantum computers as “a system [that] would pose a threat to national security because it could open the encrypted secrets of countries, companies, and individuals and cripple critical infrastructure and financial systems. A foreign competitor with the edge in quantum computing could also threaten America’s economic security while reaping the many economic benefits of the quantum era” (</a:t>
            </a:r>
            <a:r>
              <a:rPr lang="en-US" dirty="0" err="1"/>
              <a:t>Friedson</a:t>
            </a:r>
            <a:r>
              <a:rPr lang="en-US" dirty="0"/>
              <a:t>, Herman, 3)</a:t>
            </a:r>
          </a:p>
        </p:txBody>
      </p:sp>
    </p:spTree>
    <p:extLst>
      <p:ext uri="{BB962C8B-B14F-4D97-AF65-F5344CB8AC3E}">
        <p14:creationId xmlns:p14="http://schemas.microsoft.com/office/powerpoint/2010/main" val="2892046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Quantum security</a:t>
            </a:r>
            <a:endParaRPr lang="en-US" dirty="0"/>
          </a:p>
        </p:txBody>
      </p:sp>
      <p:sp>
        <p:nvSpPr>
          <p:cNvPr id="3" name="Content Placeholder 2"/>
          <p:cNvSpPr>
            <a:spLocks noGrp="1"/>
          </p:cNvSpPr>
          <p:nvPr>
            <p:ph idx="1"/>
          </p:nvPr>
        </p:nvSpPr>
        <p:spPr/>
        <p:txBody>
          <a:bodyPr/>
          <a:lstStyle/>
          <a:p>
            <a:r>
              <a:rPr lang="en-US" dirty="0" smtClean="0"/>
              <a:t>Quantum encryption, new security protocols, and new data transmission techniques will be the successor of our current security systems</a:t>
            </a:r>
          </a:p>
          <a:p>
            <a:r>
              <a:rPr lang="en-US" dirty="0" smtClean="0"/>
              <a:t>However, these solutions will take time to implement and are unlikely be available at the beginning of the quantum era</a:t>
            </a:r>
          </a:p>
          <a:p>
            <a:r>
              <a:rPr lang="en-US" dirty="0" smtClean="0"/>
              <a:t>There will be a critical period of time where the general public will be using classical computer systems and only corporations and government agencies will have quantum computers</a:t>
            </a:r>
            <a:endParaRPr lang="en-US" dirty="0"/>
          </a:p>
        </p:txBody>
      </p:sp>
    </p:spTree>
    <p:extLst>
      <p:ext uri="{BB962C8B-B14F-4D97-AF65-F5344CB8AC3E}">
        <p14:creationId xmlns:p14="http://schemas.microsoft.com/office/powerpoint/2010/main" val="1375537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Unethical use: Corporations and Companies</a:t>
            </a:r>
            <a:endParaRPr lang="en-US" dirty="0"/>
          </a:p>
        </p:txBody>
      </p:sp>
      <p:sp>
        <p:nvSpPr>
          <p:cNvPr id="3" name="Content Placeholder 2"/>
          <p:cNvSpPr>
            <a:spLocks noGrp="1"/>
          </p:cNvSpPr>
          <p:nvPr>
            <p:ph idx="1"/>
          </p:nvPr>
        </p:nvSpPr>
        <p:spPr/>
        <p:txBody>
          <a:bodyPr/>
          <a:lstStyle/>
          <a:p>
            <a:r>
              <a:rPr lang="en-US" dirty="0" smtClean="0"/>
              <a:t>Companies could have quantum computers for primary uses such as database management or data analysis. However, they may be tempted to use them for secondary uses.</a:t>
            </a:r>
          </a:p>
          <a:p>
            <a:r>
              <a:rPr lang="en-US" dirty="0" smtClean="0"/>
              <a:t>Decrypting of rival company’s data to gain market advantage</a:t>
            </a:r>
          </a:p>
          <a:p>
            <a:r>
              <a:rPr lang="en-US" dirty="0" smtClean="0"/>
              <a:t>Intercepting employee communications</a:t>
            </a:r>
          </a:p>
          <a:p>
            <a:r>
              <a:rPr lang="en-US" dirty="0" smtClean="0"/>
              <a:t>Primary incentives are likely monetary or workplace security concerns</a:t>
            </a:r>
            <a:endParaRPr lang="en-US" dirty="0"/>
          </a:p>
        </p:txBody>
      </p:sp>
    </p:spTree>
    <p:extLst>
      <p:ext uri="{BB962C8B-B14F-4D97-AF65-F5344CB8AC3E}">
        <p14:creationId xmlns:p14="http://schemas.microsoft.com/office/powerpoint/2010/main" val="2103750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214</TotalTime>
  <Words>1110</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Tw Cen MT</vt:lpstr>
      <vt:lpstr>Circuit</vt:lpstr>
      <vt:lpstr>Quantum Computers and their threat to privacy</vt:lpstr>
      <vt:lpstr>Quantum Supremacy</vt:lpstr>
      <vt:lpstr>The quantum era approaches</vt:lpstr>
      <vt:lpstr>Advantages of quantum computing</vt:lpstr>
      <vt:lpstr>Quantum computers and Encryption</vt:lpstr>
      <vt:lpstr>Threats to security and privacy</vt:lpstr>
      <vt:lpstr>Threats to security and privacy</vt:lpstr>
      <vt:lpstr>Quantum security</vt:lpstr>
      <vt:lpstr>Unethical use: Corporations and Companies</vt:lpstr>
      <vt:lpstr>Unethical use: Government agencies</vt:lpstr>
      <vt:lpstr>Unethical use: Interactions between countries</vt:lpstr>
      <vt:lpstr>Precautions and preparation</vt:lpstr>
      <vt:lpstr>Precautions and preparation</vt:lpstr>
      <vt:lpstr>Final Thoughts</vt:lpstr>
      <vt:lpstr>Work cited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Computers and their threat to privacy</dc:title>
  <dc:creator>Joshua Hoshiko</dc:creator>
  <cp:lastModifiedBy>Joshua Hoshiko</cp:lastModifiedBy>
  <cp:revision>15</cp:revision>
  <dcterms:created xsi:type="dcterms:W3CDTF">2019-11-20T04:47:18Z</dcterms:created>
  <dcterms:modified xsi:type="dcterms:W3CDTF">2020-05-04T23:17:14Z</dcterms:modified>
</cp:coreProperties>
</file>