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8" r:id="rId6"/>
    <p:sldId id="258" r:id="rId7"/>
    <p:sldId id="266" r:id="rId8"/>
    <p:sldId id="262" r:id="rId9"/>
    <p:sldId id="279" r:id="rId10"/>
    <p:sldId id="259" r:id="rId11"/>
    <p:sldId id="267" r:id="rId12"/>
    <p:sldId id="268" r:id="rId13"/>
    <p:sldId id="269" r:id="rId14"/>
    <p:sldId id="270" r:id="rId15"/>
    <p:sldId id="261"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0095" y="711835"/>
            <a:ext cx="10001250" cy="3320415"/>
          </a:xfrm>
        </p:spPr>
        <p:txBody>
          <a:bodyPr/>
          <a:lstStyle/>
          <a:p>
            <a:pPr algn="ctr"/>
            <a:r>
              <a:rPr lang="en-US" sz="4800" b="1" dirty="0">
                <a:solidFill>
                  <a:schemeClr val="bg1"/>
                </a:solidFill>
              </a:rPr>
              <a:t>SISTEM APLIKASI PERPUSTAKAAN</a:t>
            </a:r>
            <a:endParaRPr lang="en-US" sz="4800" b="1" dirty="0">
              <a:solidFill>
                <a:schemeClr val="bg1"/>
              </a:solidFill>
            </a:endParaRPr>
          </a:p>
        </p:txBody>
      </p:sp>
      <p:sp>
        <p:nvSpPr>
          <p:cNvPr id="3" name="Subtitle 2"/>
          <p:cNvSpPr>
            <a:spLocks noGrp="1"/>
          </p:cNvSpPr>
          <p:nvPr>
            <p:ph type="subTitle" idx="1"/>
          </p:nvPr>
        </p:nvSpPr>
        <p:spPr>
          <a:xfrm>
            <a:off x="2075815" y="4137660"/>
            <a:ext cx="9144000" cy="2771140"/>
          </a:xfrm>
        </p:spPr>
        <p:txBody>
          <a:bodyPr>
            <a:normAutofit fontScale="60000"/>
          </a:bodyPr>
          <a:lstStyle/>
          <a:p>
            <a:pPr algn="l"/>
            <a:r>
              <a:rPr lang="en-US" sz="5335" b="1">
                <a:solidFill>
                  <a:schemeClr val="tx1"/>
                </a:solidFill>
              </a:rPr>
              <a:t>Nama Kelompok :</a:t>
            </a:r>
            <a:endParaRPr lang="en-US" sz="5335" b="1">
              <a:solidFill>
                <a:schemeClr val="tx1"/>
              </a:solidFill>
            </a:endParaRPr>
          </a:p>
          <a:p>
            <a:pPr algn="l"/>
            <a:endParaRPr lang="en-US" b="1">
              <a:solidFill>
                <a:schemeClr val="tx1"/>
              </a:solidFill>
            </a:endParaRPr>
          </a:p>
          <a:p>
            <a:pPr algn="l"/>
            <a:r>
              <a:rPr lang="en-US" b="1">
                <a:solidFill>
                  <a:schemeClr val="tx1"/>
                </a:solidFill>
              </a:rPr>
              <a:t>Irfan Ibrahim			(2018230012)</a:t>
            </a:r>
            <a:endParaRPr lang="en-US" b="1">
              <a:solidFill>
                <a:schemeClr val="tx1"/>
              </a:solidFill>
            </a:endParaRPr>
          </a:p>
          <a:p>
            <a:pPr algn="l"/>
            <a:r>
              <a:rPr lang="en-US" b="1">
                <a:solidFill>
                  <a:schemeClr val="tx1"/>
                </a:solidFill>
                <a:sym typeface="+mn-ea"/>
              </a:rPr>
              <a:t>Wahda Safira			(2018230065)</a:t>
            </a:r>
            <a:endParaRPr lang="en-US" b="1">
              <a:solidFill>
                <a:schemeClr val="tx1"/>
              </a:solidFill>
            </a:endParaRPr>
          </a:p>
          <a:p>
            <a:pPr algn="l"/>
            <a:r>
              <a:rPr lang="en-US" b="1">
                <a:solidFill>
                  <a:schemeClr val="tx1"/>
                </a:solidFill>
              </a:rPr>
              <a:t>Riska Larasati			(2018230099)</a:t>
            </a:r>
            <a:endParaRPr lang="en-US" b="1">
              <a:solidFill>
                <a:schemeClr val="tx1"/>
              </a:solidFill>
            </a:endParaRPr>
          </a:p>
          <a:p>
            <a:pPr algn="l"/>
            <a:r>
              <a:rPr lang="en-US" b="1">
                <a:solidFill>
                  <a:schemeClr val="tx1"/>
                </a:solidFill>
                <a:sym typeface="+mn-ea"/>
              </a:rPr>
              <a:t>Faqih Muammar R.		(2018230179)</a:t>
            </a:r>
            <a:endParaRPr lang="en-US" b="1">
              <a:solidFill>
                <a:schemeClr val="tx1"/>
              </a:solidFill>
            </a:endParaRPr>
          </a:p>
          <a:p>
            <a:pPr algn="l"/>
            <a:r>
              <a:rPr lang="en-US" b="1">
                <a:solidFill>
                  <a:schemeClr val="tx1"/>
                </a:solidFill>
              </a:rPr>
              <a:t>Joshua Ferrel Bramasta P.	(2018230198)</a:t>
            </a:r>
            <a:endParaRPr lang="en-US" b="1">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174750"/>
            <a:ext cx="10972800" cy="5543550"/>
          </a:xfrm>
        </p:spPr>
        <p:txBody>
          <a:bodyPr/>
          <a:p>
            <a:pPr marL="0" indent="0">
              <a:buNone/>
            </a:pPr>
            <a:r>
              <a:rPr lang="en-US" sz="2400"/>
              <a:t>//tentukan jumlah arfraynya sebanyak nilai jenis</a:t>
            </a:r>
            <a:endParaRPr lang="en-US" sz="2400"/>
          </a:p>
          <a:p>
            <a:pPr marL="0" indent="0">
              <a:buNone/>
            </a:pPr>
            <a:r>
              <a:rPr lang="en-US" sz="2400"/>
              <a:t>int jenis_arr[] = new int[jenis];</a:t>
            </a:r>
            <a:endParaRPr lang="en-US" sz="2400"/>
          </a:p>
          <a:p>
            <a:pPr marL="0" indent="0">
              <a:buNone/>
            </a:pPr>
            <a:r>
              <a:rPr lang="en-US" sz="2400"/>
              <a:t>String judul_arr[] = new String[jenis];</a:t>
            </a:r>
            <a:endParaRPr lang="en-US" sz="2400"/>
          </a:p>
          <a:p>
            <a:pPr marL="0" indent="0">
              <a:buNone/>
            </a:pPr>
            <a:r>
              <a:rPr lang="en-US" sz="2400"/>
              <a:t>//lakukan pengulangan</a:t>
            </a:r>
            <a:endParaRPr lang="en-US" sz="2400"/>
          </a:p>
          <a:p>
            <a:pPr marL="0" indent="0">
              <a:buNone/>
            </a:pPr>
            <a:r>
              <a:rPr lang="en-US" sz="2400"/>
              <a:t>for (int b = 0; b &lt; jenis; b++) {</a:t>
            </a:r>
            <a:endParaRPr lang="en-US" sz="2400"/>
          </a:p>
          <a:p>
            <a:pPr marL="0" indent="0">
              <a:buNone/>
            </a:pPr>
            <a:r>
              <a:rPr lang="en-US" sz="2400"/>
              <a:t>System.out.print("Masukan Judul Buku : ");</a:t>
            </a:r>
            <a:endParaRPr lang="en-US" sz="2400"/>
          </a:p>
          <a:p>
            <a:pPr marL="0" indent="0">
              <a:buNone/>
            </a:pPr>
            <a:r>
              <a:rPr lang="en-US" sz="2400"/>
              <a:t>judul_arr[b] = a.next();</a:t>
            </a:r>
            <a:endParaRPr lang="en-US" sz="2400"/>
          </a:p>
          <a:p>
            <a:pPr marL="0" indent="0">
              <a:buNone/>
            </a:pPr>
            <a:r>
              <a:rPr lang="en-US" sz="2400"/>
              <a:t>System.out.print("Jenis Buku : 1. Komputer | 2. Non Komputer \nMasukan pilihan buku : ");</a:t>
            </a:r>
            <a:endParaRPr lang="en-US" sz="2400"/>
          </a:p>
          <a:p>
            <a:pPr marL="0" indent="0">
              <a:buNone/>
            </a:pPr>
            <a:r>
              <a:rPr lang="en-US" sz="2400"/>
              <a:t>jenis_arr[b] = a.nextInt();</a:t>
            </a:r>
            <a:endParaRPr lang="en-US" sz="2400"/>
          </a:p>
          <a:p>
            <a:pPr marL="0" indent="0">
              <a:buNone/>
            </a:pPr>
            <a:r>
              <a:rPr lang="en-US" sz="2400"/>
              <a:t>if(jenis_arr[b]==1){//"komputer"){ —---&gt; Letak kesalahan</a:t>
            </a:r>
            <a:endParaRPr lang="en-US" sz="2400"/>
          </a:p>
          <a:p>
            <a:pPr marL="0" indent="0">
              <a:buNone/>
            </a:pPr>
            <a:r>
              <a:rPr lang="en-US" sz="2400"/>
              <a:t>harga_sewa = 5000;</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total_harga = total_harga+harga_sewa;</a:t>
            </a:r>
            <a:endParaRPr lang="en-US"/>
          </a:p>
          <a:p>
            <a:pPr marL="0" indent="0">
              <a:buNone/>
            </a:pPr>
            <a:r>
              <a:rPr lang="en-US"/>
              <a:t>}else if(jenis_arr[b]==2){//"non komputer"){ —-&gt; Letak kesalahan</a:t>
            </a:r>
            <a:endParaRPr lang="en-US"/>
          </a:p>
          <a:p>
            <a:pPr marL="0" indent="0">
              <a:buNone/>
            </a:pPr>
            <a:r>
              <a:rPr lang="en-US"/>
              <a:t>harga_sewa = 3000;</a:t>
            </a:r>
            <a:endParaRPr lang="en-US"/>
          </a:p>
          <a:p>
            <a:pPr marL="0" indent="0">
              <a:buNone/>
            </a:pPr>
            <a:endParaRPr lang="en-US"/>
          </a:p>
          <a:p>
            <a:pPr marL="0" indent="0">
              <a:buNone/>
            </a:pPr>
            <a:r>
              <a:rPr lang="en-US"/>
              <a:t>total_harga = total_harga+harga_sewa;</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19100" y="1155700"/>
            <a:ext cx="11582400" cy="5683250"/>
          </a:xfrm>
        </p:spPr>
        <p:txBody>
          <a:bodyPr/>
          <a:p>
            <a:pPr marL="0" indent="0">
              <a:buNone/>
            </a:pPr>
            <a:r>
              <a:rPr lang="en-US" sz="1800"/>
              <a:t>System.out.println("");</a:t>
            </a:r>
            <a:endParaRPr lang="en-US" sz="1800"/>
          </a:p>
          <a:p>
            <a:pPr marL="0" indent="0">
              <a:buNone/>
            </a:pPr>
            <a:r>
              <a:rPr lang="en-US" sz="1800"/>
              <a:t>System.out.println ("==========================================================");</a:t>
            </a:r>
            <a:endParaRPr lang="en-US" sz="1800"/>
          </a:p>
          <a:p>
            <a:pPr marL="0" indent="0">
              <a:buNone/>
            </a:pPr>
            <a:r>
              <a:rPr lang="en-US" sz="1800"/>
              <a:t>System.out.println ("DATA PEMINJAM");</a:t>
            </a:r>
            <a:endParaRPr lang="en-US" sz="1800"/>
          </a:p>
          <a:p>
            <a:pPr marL="0" indent="0">
              <a:buNone/>
            </a:pPr>
            <a:r>
              <a:rPr lang="en-US" sz="1800"/>
              <a:t>System.out.println ("==========================================================");</a:t>
            </a:r>
            <a:endParaRPr lang="en-US" sz="1800"/>
          </a:p>
          <a:p>
            <a:pPr marL="0" indent="0">
              <a:buNone/>
            </a:pPr>
            <a:r>
              <a:rPr lang="en-US" sz="1800"/>
              <a:t>System.out.println ("Nama Mahasiswa               = "+namaMHS);</a:t>
            </a:r>
            <a:endParaRPr lang="en-US" sz="1800"/>
          </a:p>
          <a:p>
            <a:pPr marL="0" indent="0">
              <a:buNone/>
            </a:pPr>
            <a:r>
              <a:rPr lang="en-US" sz="1800"/>
              <a:t>System.out.println ("Nim Mahasiswa                = "+nim);</a:t>
            </a:r>
            <a:endParaRPr lang="en-US" sz="1800"/>
          </a:p>
          <a:p>
            <a:pPr marL="0" indent="0">
              <a:buNone/>
            </a:pPr>
            <a:r>
              <a:rPr lang="en-US" sz="1800"/>
              <a:t>System.out.println ("Total Biaya Pinjam           = "+total_harga);</a:t>
            </a:r>
            <a:endParaRPr lang="en-US" sz="1800"/>
          </a:p>
          <a:p>
            <a:pPr marL="0" indent="0">
              <a:buNone/>
            </a:pPr>
            <a:r>
              <a:rPr lang="en-US" sz="1800"/>
              <a:t>System.out.println ("==========================================================");</a:t>
            </a:r>
            <a:endParaRPr lang="en-US" sz="1800"/>
          </a:p>
          <a:p>
            <a:pPr marL="0" indent="0">
              <a:buNone/>
            </a:pPr>
            <a:r>
              <a:rPr lang="en-US" sz="1800"/>
              <a:t>System.out.println ("DAFTAR BUKU YANG DIPINJAM");</a:t>
            </a:r>
            <a:endParaRPr lang="en-US" sz="1800"/>
          </a:p>
          <a:p>
            <a:pPr marL="0" indent="0">
              <a:buNone/>
            </a:pPr>
            <a:r>
              <a:rPr lang="en-US" sz="1800"/>
              <a:t>System.out.println ("==========================================================");</a:t>
            </a:r>
            <a:endParaRPr lang="en-US" sz="1800"/>
          </a:p>
          <a:p>
            <a:pPr marL="0" indent="0">
              <a:buNone/>
            </a:pPr>
            <a:r>
              <a:rPr lang="en-US" sz="1800"/>
              <a:t>for (int b = 0;b&lt;jenis;b++){</a:t>
            </a:r>
            <a:endParaRPr lang="en-US" sz="1800"/>
          </a:p>
          <a:p>
            <a:pPr marL="0" indent="0">
              <a:buNone/>
            </a:pPr>
            <a:r>
              <a:rPr lang="en-US" sz="1800"/>
              <a:t>System.out.println ("Judul Buku Ke : " + b +": " + judul_arr [b]);</a:t>
            </a:r>
            <a:endParaRPr lang="en-US" sz="1800"/>
          </a:p>
          <a:p>
            <a:pPr marL="0" indent="0">
              <a:buNone/>
            </a:pPr>
            <a:r>
              <a:rPr lang="en-US" sz="1800"/>
              <a:t>}</a:t>
            </a:r>
            <a:endParaRPr lang="en-US" sz="1800"/>
          </a:p>
          <a:p>
            <a:pPr marL="0" indent="0">
              <a:buNone/>
            </a:pPr>
            <a:r>
              <a:rPr lang="en-US" sz="1800"/>
              <a:t>    }</a:t>
            </a:r>
            <a:endParaRPr lang="en-US" sz="1800"/>
          </a:p>
          <a:p>
            <a:pPr marL="0" indent="0">
              <a:buNone/>
            </a:pPr>
            <a:r>
              <a:rPr lang="en-US" sz="1800"/>
              <a:t>}</a:t>
            </a: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Hasil Sistem Aplikasi Perpustakaan</a:t>
            </a:r>
            <a:endParaRPr lang="en-US"/>
          </a:p>
        </p:txBody>
      </p:sp>
      <p:pic>
        <p:nvPicPr>
          <p:cNvPr id="4" name="Content Placeholder 3"/>
          <p:cNvPicPr>
            <a:picLocks noChangeAspect="1"/>
          </p:cNvPicPr>
          <p:nvPr>
            <p:ph idx="1"/>
          </p:nvPr>
        </p:nvPicPr>
        <p:blipFill>
          <a:blip r:embed="rId1"/>
          <a:srcRect l="19884" t="20853" r="-181" b="7865"/>
          <a:stretch>
            <a:fillRect/>
          </a:stretch>
        </p:blipFill>
        <p:spPr>
          <a:xfrm>
            <a:off x="635" y="895350"/>
            <a:ext cx="12192000" cy="59543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Kesimpulan</a:t>
            </a:r>
            <a:endParaRPr lang="en-US"/>
          </a:p>
        </p:txBody>
      </p:sp>
      <p:sp>
        <p:nvSpPr>
          <p:cNvPr id="3" name="Content Placeholder 2"/>
          <p:cNvSpPr>
            <a:spLocks noGrp="1"/>
          </p:cNvSpPr>
          <p:nvPr>
            <p:ph idx="1"/>
          </p:nvPr>
        </p:nvSpPr>
        <p:spPr>
          <a:xfrm>
            <a:off x="609600" y="1460500"/>
            <a:ext cx="10972800" cy="5467350"/>
          </a:xfrm>
        </p:spPr>
        <p:txBody>
          <a:bodyPr/>
          <a:p>
            <a:r>
              <a:rPr lang="en-US"/>
              <a:t>Dengan adanya sistem aplikasi perpustakaan, dapat meringankan serta mengefektifitaskan kinerja staff perpustakaan baik itu dalam proses transaksi peminjaman buku maupun jumlah buku yang dipinjam.</a:t>
            </a:r>
            <a:endParaRPr lang="en-US"/>
          </a:p>
          <a:p>
            <a:endParaRPr lang="en-US"/>
          </a:p>
          <a:p>
            <a:r>
              <a:rPr lang="en-US"/>
              <a:t>Penyajian laporan dari perpustakaan yang sudah dilakukan secara otomatis, hal tersebut memudahkan Pustakawan dalam mengkoordinir segala jenis Buku yang sedang dipinjam oleh para Pengunjung.</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89635" y="2861945"/>
            <a:ext cx="10972800" cy="3775075"/>
          </a:xfrm>
        </p:spPr>
        <p:txBody>
          <a:bodyPr/>
          <a:p>
            <a:pPr marL="0" indent="0" algn="ctr">
              <a:buNone/>
            </a:pPr>
            <a:r>
              <a:rPr lang="en-US" sz="8800"/>
              <a:t>TERIMA KASIH ^^</a:t>
            </a:r>
            <a:endParaRPr lang="en-US" sz="8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Topik Pembahasan</a:t>
            </a:r>
            <a:endParaRPr lang="en-US"/>
          </a:p>
        </p:txBody>
      </p:sp>
      <p:sp>
        <p:nvSpPr>
          <p:cNvPr id="3" name="Content Placeholder 2"/>
          <p:cNvSpPr>
            <a:spLocks noGrp="1"/>
          </p:cNvSpPr>
          <p:nvPr>
            <p:ph idx="1"/>
          </p:nvPr>
        </p:nvSpPr>
        <p:spPr>
          <a:xfrm>
            <a:off x="800100" y="938530"/>
            <a:ext cx="10972800" cy="5919470"/>
          </a:xfrm>
        </p:spPr>
        <p:txBody>
          <a:bodyPr/>
          <a:p>
            <a:r>
              <a:rPr lang="en-US" sz="2400">
                <a:sym typeface="+mn-ea"/>
              </a:rPr>
              <a:t>Latar Belakang</a:t>
            </a:r>
            <a:endParaRPr lang="en-US" sz="2400">
              <a:sym typeface="+mn-ea"/>
            </a:endParaRPr>
          </a:p>
          <a:p>
            <a:endParaRPr lang="en-US" sz="2400">
              <a:sym typeface="+mn-ea"/>
            </a:endParaRPr>
          </a:p>
          <a:p>
            <a:r>
              <a:rPr lang="en-US" sz="2400">
                <a:sym typeface="+mn-ea"/>
              </a:rPr>
              <a:t>Pengertian Sistem Aplikasi Perpustakaan</a:t>
            </a:r>
            <a:endParaRPr lang="en-US" sz="2400">
              <a:sym typeface="+mn-ea"/>
            </a:endParaRPr>
          </a:p>
          <a:p>
            <a:endParaRPr lang="en-US" sz="2400">
              <a:sym typeface="+mn-ea"/>
            </a:endParaRPr>
          </a:p>
          <a:p>
            <a:r>
              <a:rPr lang="en-US" sz="2400">
                <a:sym typeface="+mn-ea"/>
              </a:rPr>
              <a:t>Tujuan &amp; Manfaat dibuatnya Aplikasi Perpustakaan</a:t>
            </a:r>
            <a:endParaRPr lang="en-US" sz="2400">
              <a:sym typeface="+mn-ea"/>
            </a:endParaRPr>
          </a:p>
          <a:p>
            <a:endParaRPr lang="en-US" sz="2400">
              <a:sym typeface="+mn-ea"/>
            </a:endParaRPr>
          </a:p>
          <a:p>
            <a:r>
              <a:rPr lang="en-US" sz="2400">
                <a:sym typeface="+mn-ea"/>
              </a:rPr>
              <a:t>Use Case Diagram</a:t>
            </a:r>
            <a:endParaRPr lang="en-US" sz="2400">
              <a:sym typeface="+mn-ea"/>
            </a:endParaRPr>
          </a:p>
          <a:p>
            <a:endParaRPr lang="en-US" sz="2400">
              <a:sym typeface="+mn-ea"/>
            </a:endParaRPr>
          </a:p>
          <a:p>
            <a:r>
              <a:rPr lang="en-US" sz="2400">
                <a:sym typeface="+mn-ea"/>
              </a:rPr>
              <a:t>Perancangan Sistem Aplikasi Perpustakaan</a:t>
            </a:r>
            <a:endParaRPr lang="en-US" sz="2400">
              <a:sym typeface="+mn-ea"/>
            </a:endParaRPr>
          </a:p>
          <a:p>
            <a:endParaRPr lang="en-US" sz="2400"/>
          </a:p>
          <a:p>
            <a:r>
              <a:rPr lang="en-US" sz="2400"/>
              <a:t>Hasil Tampilan Sistem Aplikasi Perpustakaan</a:t>
            </a:r>
            <a:endParaRPr lang="en-US" sz="2400"/>
          </a:p>
          <a:p>
            <a:endParaRPr lang="en-US" sz="2400"/>
          </a:p>
          <a:p>
            <a:r>
              <a:rPr lang="en-US" sz="2400"/>
              <a:t>Kesimpulan dibuatnya Aplikasi Perpustakaan</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Latar Belakang</a:t>
            </a:r>
            <a:endParaRPr lang="en-US"/>
          </a:p>
        </p:txBody>
      </p:sp>
      <p:sp>
        <p:nvSpPr>
          <p:cNvPr id="3" name="Content Placeholder 2"/>
          <p:cNvSpPr>
            <a:spLocks noGrp="1"/>
          </p:cNvSpPr>
          <p:nvPr>
            <p:ph idx="1"/>
          </p:nvPr>
        </p:nvSpPr>
        <p:spPr/>
        <p:txBody>
          <a:bodyPr/>
          <a:p>
            <a:r>
              <a:rPr lang="en-US" sz="2800"/>
              <a:t>Ilmu pengetahuan dan teknologi selalu mengalami perkembangan secara dinamis, salah satu dari sekian banyak perkembangan teknologi adalah komputer. Komputer sebagai alat bantu manusia memiliki kelebihan diantaranya kecepatan, keakuratan, serta keefisienan dalam pengolahan data dibandingkan dengan sistem manual. Pengolahan data menjadi otomatis inilah yang sangat dibutuhkan untuk membantu dalam penyampaian informasi sacara cepat tepat dan akurat. Komputer sudah merambat dalam berbagai bidang, baik dalam dunia kerja maupun dunia pendidikan sehingga secara tidak langsung telah menciptakan persaingan yang sangat ketat antara sekolah yang satu dengan yang lainnya. </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Pengertian Sistem Aplikasi Perpustakaan</a:t>
            </a:r>
            <a:endParaRPr lang="en-US"/>
          </a:p>
        </p:txBody>
      </p:sp>
      <p:sp>
        <p:nvSpPr>
          <p:cNvPr id="3" name="Content Placeholder 2"/>
          <p:cNvSpPr>
            <a:spLocks noGrp="1"/>
          </p:cNvSpPr>
          <p:nvPr>
            <p:ph idx="1"/>
          </p:nvPr>
        </p:nvSpPr>
        <p:spPr>
          <a:xfrm>
            <a:off x="609600" y="2445385"/>
            <a:ext cx="10972800" cy="4953000"/>
          </a:xfrm>
        </p:spPr>
        <p:txBody>
          <a:bodyPr/>
          <a:p>
            <a:pPr marL="0" indent="0">
              <a:buNone/>
            </a:pPr>
            <a:r>
              <a:rPr lang="en-US"/>
              <a:t>Sistem Informasi Perpustakaan menurut Gordon B.Davis (2003), Sistem Informasi adalah suatu sistem di dalam suatu organisasi yang mempertemukan kebutuhan pengolahan data harian, penunjang kegiatan dalam penyimpanan data, dan menyediakan pihak luar tertentu dengan laporan-laporan yang diperlukan.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Pengertian Sistem Aplikasi Perpustakaan</a:t>
            </a:r>
            <a:endParaRPr lang="en-US"/>
          </a:p>
        </p:txBody>
      </p:sp>
      <p:sp>
        <p:nvSpPr>
          <p:cNvPr id="3" name="Content Placeholder 2"/>
          <p:cNvSpPr>
            <a:spLocks noGrp="1"/>
          </p:cNvSpPr>
          <p:nvPr>
            <p:ph idx="1"/>
          </p:nvPr>
        </p:nvSpPr>
        <p:spPr>
          <a:xfrm>
            <a:off x="609600" y="2226310"/>
            <a:ext cx="10972800" cy="4953000"/>
          </a:xfrm>
        </p:spPr>
        <p:txBody>
          <a:bodyPr/>
          <a:p>
            <a:pPr marL="0" indent="0">
              <a:buNone/>
            </a:pPr>
            <a:r>
              <a:rPr lang="en-US">
                <a:sym typeface="+mn-ea"/>
              </a:rPr>
              <a:t>Sistem Informasi Perpustakaan (SIPERPUS) merupakan perangkat lunak yang didesain khusus untuk mempermudah pendataan koleksi perpustakaan, katalog, data anggota/peminjam, transaksi dan sirkulasi koleksi perpustakaan.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4240" y="128270"/>
            <a:ext cx="10972800" cy="582613"/>
          </a:xfrm>
        </p:spPr>
        <p:txBody>
          <a:bodyPr/>
          <a:p>
            <a:r>
              <a:rPr lang="en-US">
                <a:sym typeface="+mn-ea"/>
              </a:rPr>
              <a:t>Tujuan &amp; Manfaat</a:t>
            </a:r>
            <a:endParaRPr lang="en-US"/>
          </a:p>
        </p:txBody>
      </p:sp>
      <p:sp>
        <p:nvSpPr>
          <p:cNvPr id="3" name="Content Placeholder 2"/>
          <p:cNvSpPr>
            <a:spLocks noGrp="1"/>
          </p:cNvSpPr>
          <p:nvPr>
            <p:ph idx="1"/>
          </p:nvPr>
        </p:nvSpPr>
        <p:spPr>
          <a:xfrm>
            <a:off x="609600" y="1498600"/>
            <a:ext cx="10972800" cy="4953000"/>
          </a:xfrm>
        </p:spPr>
        <p:txBody>
          <a:bodyPr/>
          <a:p>
            <a:r>
              <a:rPr lang="en-US"/>
              <a:t>Untuk </a:t>
            </a:r>
            <a:r>
              <a:rPr lang="en-US">
                <a:sym typeface="+mn-ea"/>
              </a:rPr>
              <a:t>mempermudah Pustakawan dalam mengorganisasikan buku yang sedang dipinjam oleh para Pengunjung</a:t>
            </a:r>
            <a:endParaRPr lang="en-US">
              <a:sym typeface="+mn-ea"/>
            </a:endParaRPr>
          </a:p>
          <a:p>
            <a:endParaRPr lang="en-US"/>
          </a:p>
          <a:p>
            <a:r>
              <a:rPr lang="en-US"/>
              <a:t>Mempermudah Pustakawan dalam menghitung pemasukan Biaya Sewa Buku yang sedang dipinjam</a:t>
            </a:r>
            <a:endParaRPr lang="en-US"/>
          </a:p>
          <a:p>
            <a:endParaRPr lang="en-US"/>
          </a:p>
          <a:p>
            <a:r>
              <a:rPr lang="en-US"/>
              <a:t>Pustakawan juga dapat mengetahui Nama serta Jumlah buku yang di pinjam oleh Pengunjung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 Diagram</a:t>
            </a:r>
            <a:endParaRPr lang="en-US"/>
          </a:p>
        </p:txBody>
      </p:sp>
      <p:pic>
        <p:nvPicPr>
          <p:cNvPr id="5" name="Content Placeholder 4"/>
          <p:cNvPicPr>
            <a:picLocks noChangeAspect="1"/>
          </p:cNvPicPr>
          <p:nvPr>
            <p:ph idx="1"/>
          </p:nvPr>
        </p:nvPicPr>
        <p:blipFill>
          <a:blip r:embed="rId1"/>
          <a:srcRect l="22540" t="18154" r="27644" b="20974"/>
          <a:stretch>
            <a:fillRect/>
          </a:stretch>
        </p:blipFill>
        <p:spPr>
          <a:xfrm>
            <a:off x="1767840" y="1033780"/>
            <a:ext cx="8148320" cy="5598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Perancangan Sistem Aplikasi Perpustakaan</a:t>
            </a:r>
            <a:endParaRPr lang="en-US"/>
          </a:p>
        </p:txBody>
      </p:sp>
      <p:sp>
        <p:nvSpPr>
          <p:cNvPr id="5" name="Content Placeholder 4"/>
          <p:cNvSpPr/>
          <p:nvPr>
            <p:ph idx="1"/>
          </p:nvPr>
        </p:nvSpPr>
        <p:spPr>
          <a:xfrm>
            <a:off x="609600" y="1174750"/>
            <a:ext cx="10972800" cy="5829300"/>
          </a:xfrm>
        </p:spPr>
        <p:txBody>
          <a:bodyPr/>
          <a:p>
            <a:pPr marL="0" indent="0">
              <a:buNone/>
            </a:pPr>
            <a:r>
              <a:rPr lang="en-US" sz="2800"/>
              <a:t>Berikut adalah koding Sistem Aplikasi nya :</a:t>
            </a:r>
            <a:endParaRPr lang="en-US" sz="2800"/>
          </a:p>
          <a:p>
            <a:pPr marL="0" indent="0">
              <a:buNone/>
            </a:pPr>
            <a:endParaRPr lang="en-US" sz="2400"/>
          </a:p>
          <a:p>
            <a:pPr marL="0" indent="0">
              <a:buNone/>
            </a:pPr>
            <a:r>
              <a:rPr lang="en-US" sz="2400"/>
              <a:t>package ProjectPBO;</a:t>
            </a:r>
            <a:endParaRPr lang="en-US" sz="2400"/>
          </a:p>
          <a:p>
            <a:pPr marL="0" indent="0">
              <a:buNone/>
            </a:pPr>
            <a:r>
              <a:rPr lang="en-US" sz="2400"/>
              <a:t>    import java.util.Arrays;</a:t>
            </a:r>
            <a:endParaRPr lang="en-US" sz="2400"/>
          </a:p>
          <a:p>
            <a:pPr marL="0" indent="0">
              <a:buNone/>
            </a:pPr>
            <a:r>
              <a:rPr lang="en-US" sz="2400"/>
              <a:t>    import java.util.Scanner;</a:t>
            </a:r>
            <a:endParaRPr lang="en-US" sz="2400"/>
          </a:p>
          <a:p>
            <a:pPr marL="0" indent="0">
              <a:buNone/>
            </a:pPr>
            <a:endParaRPr lang="en-US" sz="2400"/>
          </a:p>
          <a:p>
            <a:pPr marL="0" indent="0">
              <a:buNone/>
            </a:pPr>
            <a:r>
              <a:rPr lang="en-US" sz="2400"/>
              <a:t>public class Library {</a:t>
            </a:r>
            <a:endParaRPr lang="en-US" sz="2400"/>
          </a:p>
          <a:p>
            <a:pPr marL="0" indent="0">
              <a:buNone/>
            </a:pPr>
            <a:r>
              <a:rPr lang="en-US" sz="2400"/>
              <a:t>    public static void main(String[] args) {</a:t>
            </a:r>
            <a:endParaRPr lang="en-US" sz="2400"/>
          </a:p>
          <a:p>
            <a:pPr marL="0" indent="0">
              <a:buNone/>
            </a:pPr>
            <a:r>
              <a:rPr lang="en-US" sz="2400"/>
              <a:t>Scanner a = new Scanner(System. in );</a:t>
            </a:r>
            <a:endParaRPr lang="en-US" sz="2400"/>
          </a:p>
          <a:p>
            <a:pPr marL="0" indent="0">
              <a:buNone/>
            </a:pPr>
            <a:r>
              <a:rPr lang="en-US" sz="2400"/>
              <a:t>int nim, jenis, harga_sewa;</a:t>
            </a:r>
            <a:endParaRPr lang="en-US" sz="2400"/>
          </a:p>
          <a:p>
            <a:pPr marL="0" indent="0">
              <a:buNone/>
            </a:pPr>
            <a:r>
              <a:rPr lang="en-US" sz="2400"/>
              <a:t>int total_harga=0;</a:t>
            </a:r>
            <a:endParaRPr lang="en-US" sz="2400"/>
          </a:p>
          <a:p>
            <a:pPr marL="0" indent="0">
              <a:buNone/>
            </a:pPr>
            <a:r>
              <a:rPr lang="en-US" sz="2400"/>
              <a:t>String namaMHS;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365250"/>
            <a:ext cx="10972800" cy="4953000"/>
          </a:xfrm>
        </p:spPr>
        <p:txBody>
          <a:bodyPr/>
          <a:p>
            <a:pPr marL="0" indent="0">
              <a:buNone/>
            </a:pPr>
            <a:r>
              <a:rPr lang="en-US" sz="2000"/>
              <a:t>System.out.println ("===========================================================");</a:t>
            </a:r>
            <a:endParaRPr lang="en-US" sz="2000"/>
          </a:p>
          <a:p>
            <a:pPr marL="0" indent="0">
              <a:buNone/>
            </a:pPr>
            <a:r>
              <a:rPr lang="en-US" sz="2000"/>
              <a:t>System.out.println ("INPUT DATA PEMINJAM");</a:t>
            </a:r>
            <a:endParaRPr lang="en-US" sz="2000"/>
          </a:p>
          <a:p>
            <a:pPr marL="0" indent="0">
              <a:buNone/>
            </a:pPr>
            <a:r>
              <a:rPr lang="en-US" sz="2000"/>
              <a:t>System.out.println ("===========================================================");</a:t>
            </a:r>
            <a:endParaRPr lang="en-US" sz="2000"/>
          </a:p>
          <a:p>
            <a:pPr marL="0" indent="0">
              <a:buNone/>
            </a:pPr>
            <a:r>
              <a:rPr lang="en-US" sz="2000"/>
              <a:t>System.out.print   ("Masukkan Nama       = ");</a:t>
            </a:r>
            <a:endParaRPr lang="en-US" sz="2000"/>
          </a:p>
          <a:p>
            <a:pPr marL="0" indent="0">
              <a:buNone/>
            </a:pPr>
            <a:r>
              <a:rPr lang="en-US" sz="2000"/>
              <a:t>namaMHS = a.nextLine();</a:t>
            </a:r>
            <a:endParaRPr lang="en-US" sz="2000"/>
          </a:p>
          <a:p>
            <a:pPr marL="0" indent="0">
              <a:buNone/>
            </a:pPr>
            <a:r>
              <a:rPr lang="en-US" sz="2000"/>
              <a:t>System.out.print   ("Masukkan Nim        = ");</a:t>
            </a:r>
            <a:endParaRPr lang="en-US" sz="2000"/>
          </a:p>
          <a:p>
            <a:pPr marL="0" indent="0">
              <a:buNone/>
            </a:pPr>
            <a:r>
              <a:rPr lang="en-US" sz="2000"/>
              <a:t>nim = a.nextInt();</a:t>
            </a:r>
            <a:endParaRPr lang="en-US" sz="2000"/>
          </a:p>
          <a:p>
            <a:pPr marL="0" indent="0">
              <a:buNone/>
            </a:pPr>
            <a:r>
              <a:rPr lang="en-US" sz="2000"/>
              <a:t>System.out.print   ("Masukan Jumlah Buku = ");</a:t>
            </a:r>
            <a:endParaRPr lang="en-US" sz="2000"/>
          </a:p>
          <a:p>
            <a:pPr marL="0" indent="0">
              <a:buNone/>
            </a:pPr>
            <a:r>
              <a:rPr lang="en-US" sz="2000"/>
              <a:t>jenis = a.nextInt();</a:t>
            </a:r>
            <a:endParaRPr lang="en-US" sz="2000"/>
          </a:p>
          <a:p>
            <a:pPr marL="0" indent="0">
              <a:buNone/>
            </a:pPr>
            <a:r>
              <a:rPr lang="en-US" sz="2000"/>
              <a:t>System.out.println ("==========================================================");</a:t>
            </a:r>
            <a:endParaRPr lang="en-US" sz="20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4595</Words>
  <Application>WPS Presentation</Application>
  <PresentationFormat>Widescreen</PresentationFormat>
  <Paragraphs>121</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Calibri</vt:lpstr>
      <vt:lpstr>Communications and Dialogues</vt:lpstr>
      <vt:lpstr>SISTEM APLIKASI PERPUSTAKAAN</vt:lpstr>
      <vt:lpstr>Topik Pembahasan</vt:lpstr>
      <vt:lpstr>Latar Belakang</vt:lpstr>
      <vt:lpstr>Pengertian Sistem Aplikasi Perpustakaan</vt:lpstr>
      <vt:lpstr>Pengertian Sistem Aplikasi Perpustakaan</vt:lpstr>
      <vt:lpstr>Tujuan &amp; Manfaat</vt:lpstr>
      <vt:lpstr>Use Case Diagram</vt:lpstr>
      <vt:lpstr>Perancangan Sistem Aplikasi Perpustakaan</vt:lpstr>
      <vt:lpstr>PowerPoint 演示文稿</vt:lpstr>
      <vt:lpstr>PowerPoint 演示文稿</vt:lpstr>
      <vt:lpstr>PowerPoint 演示文稿</vt:lpstr>
      <vt:lpstr>PowerPoint 演示文稿</vt:lpstr>
      <vt:lpstr>Hasil Sistem Aplikasi Perpustakaan</vt:lpstr>
      <vt:lpstr>Kesimpulan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APLIKASI PERPUSTAKAAN</dc:title>
  <dc:creator/>
  <cp:lastModifiedBy>Riska Larasati</cp:lastModifiedBy>
  <cp:revision>18</cp:revision>
  <dcterms:created xsi:type="dcterms:W3CDTF">2022-01-10T08:07:00Z</dcterms:created>
  <dcterms:modified xsi:type="dcterms:W3CDTF">2022-01-17T07:08:41Z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0CFA858C3E8C410FBE77216F36895C59</vt:lpwstr>
  </property>
  <property fmtid="{D5CDD505-2E9C-101B-9397-08002B2CF9AE}" pid="3" name="KSOProductBuildVer">
    <vt:lpwstr>1033-11.2.0.10307</vt:lpwstr>
  </property>
</Properties>
</file>