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00" r:id="rId5"/>
    <p:sldMasterId id="2147483704" r:id="rId6"/>
    <p:sldMasterId id="2147483711" r:id="rId7"/>
  </p:sldMasterIdLst>
  <p:notesMasterIdLst>
    <p:notesMasterId r:id="rId37"/>
  </p:notesMasterIdLst>
  <p:handoutMasterIdLst>
    <p:handoutMasterId r:id="rId38"/>
  </p:handoutMasterIdLst>
  <p:sldIdLst>
    <p:sldId id="268" r:id="rId8"/>
    <p:sldId id="277" r:id="rId9"/>
    <p:sldId id="258" r:id="rId10"/>
    <p:sldId id="280" r:id="rId11"/>
    <p:sldId id="281" r:id="rId12"/>
    <p:sldId id="278" r:id="rId13"/>
    <p:sldId id="282" r:id="rId14"/>
    <p:sldId id="285" r:id="rId15"/>
    <p:sldId id="286" r:id="rId16"/>
    <p:sldId id="283" r:id="rId17"/>
    <p:sldId id="291" r:id="rId18"/>
    <p:sldId id="308" r:id="rId19"/>
    <p:sldId id="259" r:id="rId20"/>
    <p:sldId id="287" r:id="rId21"/>
    <p:sldId id="289" r:id="rId22"/>
    <p:sldId id="296" r:id="rId23"/>
    <p:sldId id="321" r:id="rId24"/>
    <p:sldId id="279" r:id="rId25"/>
    <p:sldId id="307" r:id="rId26"/>
    <p:sldId id="322" r:id="rId27"/>
    <p:sldId id="319" r:id="rId28"/>
    <p:sldId id="323" r:id="rId29"/>
    <p:sldId id="324" r:id="rId30"/>
    <p:sldId id="288" r:id="rId31"/>
    <p:sldId id="314" r:id="rId32"/>
    <p:sldId id="315" r:id="rId33"/>
    <p:sldId id="313" r:id="rId34"/>
    <p:sldId id="320" r:id="rId35"/>
    <p:sldId id="263" r:id="rId36"/>
  </p:sldIdLst>
  <p:sldSz cx="9144000" cy="5143500" type="screen16x9"/>
  <p:notesSz cx="9296400" cy="7010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a LeNoir" initials="KL" lastIdx="3" clrIdx="0">
    <p:extLst>
      <p:ext uri="{19B8F6BF-5375-455C-9EA6-DF929625EA0E}">
        <p15:presenceInfo xmlns:p15="http://schemas.microsoft.com/office/powerpoint/2012/main" userId="S-1-5-21-842925246-1450960922-839522115-313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36"/>
    <a:srgbClr val="9D9D9C"/>
    <a:srgbClr val="54B948"/>
    <a:srgbClr val="00E296"/>
    <a:srgbClr val="00B492"/>
    <a:srgbClr val="93EB20"/>
    <a:srgbClr val="005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 showGuides="1">
      <p:cViewPr varScale="1">
        <p:scale>
          <a:sx n="239" d="100"/>
          <a:sy n="239" d="100"/>
        </p:scale>
        <p:origin x="226" y="6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5" d="100"/>
          <a:sy n="125" d="100"/>
        </p:scale>
        <p:origin x="196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5E99C-BE4E-4355-90D5-0EE3464258D9}" type="datetimeFigureOut">
              <a:rPr lang="en-US" smtClean="0">
                <a:latin typeface="Tahoma" panose="020B0604030504040204" pitchFamily="34" charset="0"/>
              </a:rPr>
              <a:t>5/6/2019</a:t>
            </a:fld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E43BF-A41D-4418-A59B-857761317DF5}" type="slidenum">
              <a:rPr lang="en-US" smtClean="0">
                <a:latin typeface="Tahoma" panose="020B0604030504040204" pitchFamily="34" charset="0"/>
              </a:rPr>
              <a:t>‹#›</a:t>
            </a:fld>
            <a:endParaRPr lang="en-US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1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fld id="{42B9AD4B-8655-4940-A3C2-456FA4D65BFE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fld id="{650144F6-1F44-484E-96B6-CAB23FCB33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77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do I set all of these job options?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44F6-1F44-484E-96B6-CAB23FCB330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70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49C33-A899-4080-B833-E3FCF70FA0F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23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197802"/>
            <a:ext cx="7343240" cy="74789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109301"/>
            <a:ext cx="5624255" cy="33239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8B19F-5D68-443B-83C4-B5DD3CA42C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760" y="365760"/>
            <a:ext cx="1514792" cy="26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0924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8">
          <p15:clr>
            <a:srgbClr val="FBAE40"/>
          </p15:clr>
        </p15:guide>
        <p15:guide id="0" orient="horz" pos="237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60000" y="1085849"/>
            <a:ext cx="8364537" cy="3718149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71451"/>
            <a:ext cx="8363938" cy="67710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9444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50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60000" y="1085849"/>
            <a:ext cx="8364537" cy="3718149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71451"/>
            <a:ext cx="8363938" cy="67710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818C5A6-293A-43A9-A2C3-6AEF0F119D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9076" y="4840195"/>
            <a:ext cx="1781074" cy="1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5119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50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0000" y="1085850"/>
            <a:ext cx="4111054" cy="3790157"/>
          </a:xfrm>
        </p:spPr>
        <p:txBody>
          <a:bodyPr>
            <a:noAutofit/>
          </a:bodyPr>
          <a:lstStyle>
            <a:lvl2pPr>
              <a:buClr>
                <a:schemeClr val="tx1">
                  <a:lumMod val="65000"/>
                  <a:lumOff val="35000"/>
                </a:schemeClr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4644009" y="1085850"/>
            <a:ext cx="4109467" cy="379015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6751190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e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72D7A8-C27D-4759-AD2D-574A328D6B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b="2338"/>
          <a:stretch/>
        </p:blipFill>
        <p:spPr>
          <a:xfrm>
            <a:off x="-935" y="2005"/>
            <a:ext cx="9143997" cy="15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409637"/>
            <a:ext cx="8363938" cy="677108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2171718"/>
            <a:ext cx="8363938" cy="263228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675096E-CEB4-45BD-92E9-63589CE457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8796" y="4840195"/>
            <a:ext cx="1781074" cy="1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2817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03786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676E89-DCB2-48EC-A6D5-1E61B9219435}"/>
              </a:ext>
            </a:extLst>
          </p:cNvPr>
          <p:cNvSpPr/>
          <p:nvPr userDrawn="1"/>
        </p:nvSpPr>
        <p:spPr bwMode="auto">
          <a:xfrm>
            <a:off x="292100" y="4889500"/>
            <a:ext cx="3778250" cy="19685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1446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divider Topa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A152CB-C2AE-4E97-BD13-7F4C0F06F9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200"/>
            <a:ext cx="9144000" cy="516056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045A2-A1E0-4071-A029-428E00F174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197802"/>
            <a:ext cx="7448550" cy="747897"/>
          </a:xfrm>
        </p:spPr>
        <p:txBody>
          <a:bodyPr>
            <a:spAutoFit/>
          </a:bodyPr>
          <a:lstStyle>
            <a:lvl1pPr marL="0" indent="0">
              <a:buNone/>
              <a:defRPr sz="5400"/>
            </a:lvl1pPr>
            <a:lvl2pPr marL="259654" indent="0">
              <a:buNone/>
              <a:defRPr/>
            </a:lvl2pPr>
            <a:lvl3pPr marL="472855" indent="0">
              <a:buNone/>
              <a:defRPr/>
            </a:lvl3pPr>
            <a:lvl4pPr marL="944520" indent="0">
              <a:buNone/>
              <a:defRPr/>
            </a:lvl4pPr>
            <a:lvl5pPr marL="1112461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3099784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pag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A7F8BC-357F-4B8B-92D6-ACCBB0B87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3948270" cy="51434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360000"/>
            <a:ext cx="3174452" cy="1495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85571" y="2259914"/>
            <a:ext cx="3178317" cy="1059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spc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33841" y="360000"/>
            <a:ext cx="4414623" cy="430825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551254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Topa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197350"/>
            <a:ext cx="8484348" cy="7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60032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apph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9" y="0"/>
            <a:ext cx="9141442" cy="51435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197350"/>
            <a:ext cx="8423524" cy="7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69051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8" y="-2480"/>
            <a:ext cx="9136032" cy="514396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197350"/>
            <a:ext cx="8484348" cy="7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rgbClr val="00B336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31194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197802"/>
            <a:ext cx="8423524" cy="83099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i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E5F65-047A-4458-A5D1-6343EBE426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4604" y="3871309"/>
            <a:ext cx="1514792" cy="26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5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82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1451"/>
            <a:ext cx="8363938" cy="677108"/>
          </a:xfrm>
        </p:spPr>
        <p:txBody>
          <a:bodyPr/>
          <a:lstStyle>
            <a:lvl1pPr>
              <a:lnSpc>
                <a:spcPct val="100000"/>
              </a:lnSpc>
              <a:defRPr spc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085851"/>
            <a:ext cx="8363938" cy="3718148"/>
          </a:xfrm>
        </p:spPr>
        <p:txBody>
          <a:bodyPr>
            <a:noAutofit/>
          </a:bodyPr>
          <a:lstStyle>
            <a:lvl1pPr marL="0" marR="0" indent="0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spc="0" baseline="0">
                <a:latin typeface="+mn-lt"/>
              </a:defRPr>
            </a:lvl1pPr>
            <a:lvl2pPr marL="266693" marR="0" indent="-266693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 sz="1800" spc="0" baseline="0"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marL="0" marR="0" lvl="0" indent="0" algn="l" defTabSz="68603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66693" marR="0" lvl="1" indent="-266693" algn="l" defTabSz="68603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527651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2663" y="2197802"/>
            <a:ext cx="7337021" cy="74789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28301" y="3106947"/>
            <a:ext cx="5622398" cy="33239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BB9025A-BA09-4D09-94F2-C483BBBE08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899" y="411163"/>
            <a:ext cx="2752726" cy="2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3255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8">
          <p15:clr>
            <a:srgbClr val="FBAE40"/>
          </p15:clr>
        </p15:guide>
        <p15:guide id="2" pos="204">
          <p15:clr>
            <a:srgbClr val="FBAE40"/>
          </p15:clr>
        </p15:guide>
        <p15:guide id="0" orient="horz" pos="237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Topa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A152CB-C2AE-4E97-BD13-7F4C0F06F9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200"/>
            <a:ext cx="9144000" cy="516056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045A2-A1E0-4071-A029-428E00F174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197802"/>
            <a:ext cx="7448550" cy="747897"/>
          </a:xfrm>
        </p:spPr>
        <p:txBody>
          <a:bodyPr>
            <a:spAutoFit/>
          </a:bodyPr>
          <a:lstStyle>
            <a:lvl1pPr marL="0" indent="0">
              <a:buNone/>
              <a:defRPr sz="5400"/>
            </a:lvl1pPr>
            <a:lvl2pPr marL="259654" indent="0">
              <a:buNone/>
              <a:defRPr/>
            </a:lvl2pPr>
            <a:lvl3pPr marL="472855" indent="0">
              <a:buNone/>
              <a:defRPr/>
            </a:lvl3pPr>
            <a:lvl4pPr marL="944520" indent="0">
              <a:buNone/>
              <a:defRPr/>
            </a:lvl4pPr>
            <a:lvl5pPr marL="1112461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518866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262B36-8478-4474-AEF4-2A0F797B1E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540"/>
          <a:stretch/>
        </p:blipFill>
        <p:spPr>
          <a:xfrm>
            <a:off x="0" y="1"/>
            <a:ext cx="9256389" cy="51435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94613" y="2694758"/>
            <a:ext cx="8423524" cy="83099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i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FABB726-F5E0-4584-BA57-CB1861C1E7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8489" y="3940789"/>
            <a:ext cx="2275895" cy="2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342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82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8" y="1085852"/>
            <a:ext cx="8363937" cy="36461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6" fontAlgn="base">
              <a:spcBef>
                <a:spcPct val="0"/>
              </a:spcBef>
              <a:spcAft>
                <a:spcPct val="0"/>
              </a:spcAft>
            </a:pPr>
            <a:endParaRPr lang="ru-RU" sz="1800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-1151128" y="454562"/>
            <a:ext cx="1429486" cy="520365"/>
            <a:chOff x="-2069182" y="-579662"/>
            <a:chExt cx="1429486" cy="520365"/>
          </a:xfrm>
        </p:grpSpPr>
        <p:grpSp>
          <p:nvGrpSpPr>
            <p:cNvPr id="16" name="Group 15"/>
            <p:cNvGrpSpPr/>
            <p:nvPr/>
          </p:nvGrpSpPr>
          <p:grpSpPr>
            <a:xfrm>
              <a:off x="-2069182" y="-297545"/>
              <a:ext cx="1429486" cy="238248"/>
              <a:chOff x="-2060858" y="2411918"/>
              <a:chExt cx="1917983" cy="319664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-2060858" y="2411918"/>
                <a:ext cx="319664" cy="319664"/>
              </a:xfrm>
              <a:prstGeom prst="rect">
                <a:avLst/>
              </a:prstGeom>
              <a:solidFill>
                <a:srgbClr val="00B33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-1421530" y="2411918"/>
                <a:ext cx="319664" cy="319664"/>
              </a:xfrm>
              <a:prstGeom prst="rect">
                <a:avLst/>
              </a:prstGeom>
              <a:solidFill>
                <a:srgbClr val="93EB2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-1741194" y="2411918"/>
                <a:ext cx="319664" cy="319664"/>
              </a:xfrm>
              <a:prstGeom prst="rect">
                <a:avLst/>
              </a:prstGeom>
              <a:solidFill>
                <a:srgbClr val="005F4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-1101866" y="2411918"/>
                <a:ext cx="319664" cy="319664"/>
              </a:xfrm>
              <a:prstGeom prst="rect">
                <a:avLst/>
              </a:prstGeom>
              <a:solidFill>
                <a:srgbClr val="00B49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-782202" y="2411918"/>
                <a:ext cx="319664" cy="319664"/>
              </a:xfrm>
              <a:prstGeom prst="rect">
                <a:avLst/>
              </a:prstGeom>
              <a:solidFill>
                <a:srgbClr val="9D9D9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-462539" y="2411918"/>
                <a:ext cx="319664" cy="319664"/>
              </a:xfrm>
              <a:prstGeom prst="rect">
                <a:avLst/>
              </a:prstGeom>
              <a:solidFill>
                <a:srgbClr val="00E2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-2069182" y="-579662"/>
              <a:ext cx="137858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Use an eyedropper to choose </a:t>
              </a:r>
              <a:b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</a:b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one of </a:t>
              </a:r>
              <a:r>
                <a:rPr 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Veeam corporate colors: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280" y="1"/>
            <a:ext cx="9141440" cy="51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66" r:id="rId2"/>
    <p:sldLayoutId id="2147483678" r:id="rId3"/>
    <p:sldLayoutId id="2147483674" r:id="rId4"/>
    <p:sldLayoutId id="2147483695" r:id="rId5"/>
    <p:sldLayoutId id="2147483713" r:id="rId6"/>
  </p:sldLayoutIdLst>
  <p:transition>
    <p:fade/>
  </p:transition>
  <p:txStyles>
    <p:titleStyle>
      <a:lvl1pPr algn="l" defTabSz="686030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Tahoma" panose="020B0604030504040204" pitchFamily="34" charset="0"/>
        </a:defRPr>
      </a:lvl1pPr>
    </p:titleStyle>
    <p:bodyStyle>
      <a:lvl1pPr marL="259654" indent="-259654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 spc="0">
          <a:solidFill>
            <a:schemeClr val="bg1"/>
          </a:solidFill>
          <a:latin typeface="+mn-lt"/>
          <a:ea typeface="+mn-ea"/>
          <a:cs typeface="+mn-cs"/>
        </a:defRPr>
      </a:lvl1pPr>
      <a:lvl2pPr marL="472856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56" algn="l"/>
        </a:tabLst>
        <a:defRPr sz="2100" kern="1200" spc="0">
          <a:solidFill>
            <a:schemeClr val="bg1"/>
          </a:solidFill>
          <a:latin typeface="+mn-lt"/>
          <a:ea typeface="+mn-ea"/>
          <a:cs typeface="+mn-cs"/>
        </a:defRPr>
      </a:lvl2pPr>
      <a:lvl3pPr marL="686057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 spc="0">
          <a:solidFill>
            <a:schemeClr val="bg1"/>
          </a:solidFill>
          <a:latin typeface="+mn-lt"/>
          <a:ea typeface="+mn-ea"/>
          <a:cs typeface="+mn-cs"/>
        </a:defRPr>
      </a:lvl3pPr>
      <a:lvl4pPr marL="1112462" indent="-16794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57" algn="l"/>
        </a:tabLst>
        <a:defRPr sz="1500" kern="1200" spc="0">
          <a:solidFill>
            <a:schemeClr val="bg1"/>
          </a:solidFill>
          <a:latin typeface="+mn-lt"/>
          <a:ea typeface="+mn-ea"/>
          <a:cs typeface="+mn-cs"/>
        </a:defRPr>
      </a:lvl4pPr>
      <a:lvl5pPr marL="1285167" indent="-172706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58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596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1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627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16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3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4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6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075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89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0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2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" userDrawn="1">
          <p15:clr>
            <a:srgbClr val="F26B43"/>
          </p15:clr>
        </p15:guide>
        <p15:guide id="2" pos="230" userDrawn="1">
          <p15:clr>
            <a:srgbClr val="F26B43"/>
          </p15:clr>
        </p15:guide>
        <p15:guide id="3" pos="5524" userDrawn="1">
          <p15:clr>
            <a:srgbClr val="F26B43"/>
          </p15:clr>
        </p15:guide>
        <p15:guide id="4" orient="horz" pos="30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9E6076E-5F74-48D0-9FB8-51E35468AA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1139" b="1423"/>
          <a:stretch/>
        </p:blipFill>
        <p:spPr>
          <a:xfrm>
            <a:off x="81" y="-2199"/>
            <a:ext cx="9143919" cy="5145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8" y="1085852"/>
            <a:ext cx="8363937" cy="36461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-1151127" y="454562"/>
            <a:ext cx="1429486" cy="520368"/>
            <a:chOff x="-2069183" y="-579662"/>
            <a:chExt cx="1429486" cy="520368"/>
          </a:xfrm>
        </p:grpSpPr>
        <p:grpSp>
          <p:nvGrpSpPr>
            <p:cNvPr id="16" name="Group 15"/>
            <p:cNvGrpSpPr/>
            <p:nvPr/>
          </p:nvGrpSpPr>
          <p:grpSpPr>
            <a:xfrm>
              <a:off x="-2069183" y="-297543"/>
              <a:ext cx="1429486" cy="238249"/>
              <a:chOff x="-2060858" y="2411918"/>
              <a:chExt cx="1917982" cy="319665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-2060858" y="2411918"/>
                <a:ext cx="319664" cy="319664"/>
              </a:xfrm>
              <a:prstGeom prst="rect">
                <a:avLst/>
              </a:prstGeom>
              <a:solidFill>
                <a:srgbClr val="00B33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-1421530" y="2411918"/>
                <a:ext cx="319664" cy="319664"/>
              </a:xfrm>
              <a:prstGeom prst="rect">
                <a:avLst/>
              </a:prstGeom>
              <a:solidFill>
                <a:srgbClr val="93EB2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-1741194" y="2411918"/>
                <a:ext cx="319664" cy="319664"/>
              </a:xfrm>
              <a:prstGeom prst="rect">
                <a:avLst/>
              </a:prstGeom>
              <a:solidFill>
                <a:srgbClr val="005F4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-1101866" y="2411918"/>
                <a:ext cx="319664" cy="319664"/>
              </a:xfrm>
              <a:prstGeom prst="rect">
                <a:avLst/>
              </a:prstGeom>
              <a:solidFill>
                <a:srgbClr val="00B49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-782202" y="2411918"/>
                <a:ext cx="319664" cy="319664"/>
              </a:xfrm>
              <a:prstGeom prst="rect">
                <a:avLst/>
              </a:prstGeom>
              <a:solidFill>
                <a:srgbClr val="9D9D9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-462540" y="2411919"/>
                <a:ext cx="319664" cy="319664"/>
              </a:xfrm>
              <a:prstGeom prst="rect">
                <a:avLst/>
              </a:prstGeom>
              <a:solidFill>
                <a:srgbClr val="00E2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-2069182" y="-579662"/>
              <a:ext cx="137858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Use an eyedropper to choose </a:t>
              </a:r>
              <a:b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</a:b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one of </a:t>
              </a:r>
              <a:r>
                <a:rPr 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Veeam corporate colors: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781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ransition>
    <p:fade/>
  </p:transition>
  <p:txStyles>
    <p:titleStyle>
      <a:lvl1pPr algn="l" defTabSz="686030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Arial" charset="0"/>
        </a:defRPr>
      </a:lvl1pPr>
    </p:titleStyle>
    <p:bodyStyle>
      <a:lvl1pPr marL="259654" indent="-259654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 spc="0">
          <a:solidFill>
            <a:schemeClr val="bg1"/>
          </a:solidFill>
          <a:latin typeface="+mn-lt"/>
          <a:ea typeface="+mn-ea"/>
          <a:cs typeface="+mn-cs"/>
        </a:defRPr>
      </a:lvl1pPr>
      <a:lvl2pPr marL="472856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56" algn="l"/>
        </a:tabLst>
        <a:defRPr sz="2100" kern="1200" spc="0">
          <a:solidFill>
            <a:schemeClr val="bg1"/>
          </a:solidFill>
          <a:latin typeface="+mn-lt"/>
          <a:ea typeface="+mn-ea"/>
          <a:cs typeface="+mn-cs"/>
        </a:defRPr>
      </a:lvl2pPr>
      <a:lvl3pPr marL="686057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 spc="0">
          <a:solidFill>
            <a:schemeClr val="bg1"/>
          </a:solidFill>
          <a:latin typeface="+mn-lt"/>
          <a:ea typeface="+mn-ea"/>
          <a:cs typeface="+mn-cs"/>
        </a:defRPr>
      </a:lvl3pPr>
      <a:lvl4pPr marL="1112462" indent="-16794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57" algn="l"/>
        </a:tabLst>
        <a:defRPr sz="1500" kern="1200" spc="0">
          <a:solidFill>
            <a:schemeClr val="bg1"/>
          </a:solidFill>
          <a:latin typeface="+mn-lt"/>
          <a:ea typeface="+mn-ea"/>
          <a:cs typeface="+mn-cs"/>
        </a:defRPr>
      </a:lvl4pPr>
      <a:lvl5pPr marL="1285167" indent="-172706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58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596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1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627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16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3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4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6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075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89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0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2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71451"/>
            <a:ext cx="8363938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8158"/>
            <a:ext cx="836393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60000" y="4963255"/>
            <a:ext cx="3670877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© 201</a:t>
            </a:r>
            <a:r>
              <a:rPr lang="ru-RU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9</a:t>
            </a:r>
            <a:r>
              <a:rPr lang="en-US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 Veeam Software. Confidential information. All rights reserved. All trademarks are the property of their respective owners.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 rot="16200000">
            <a:off x="-1151128" y="454562"/>
            <a:ext cx="1429486" cy="520365"/>
            <a:chOff x="-2069182" y="-579662"/>
            <a:chExt cx="1429486" cy="520365"/>
          </a:xfrm>
        </p:grpSpPr>
        <p:grpSp>
          <p:nvGrpSpPr>
            <p:cNvPr id="17" name="Group 16"/>
            <p:cNvGrpSpPr/>
            <p:nvPr/>
          </p:nvGrpSpPr>
          <p:grpSpPr>
            <a:xfrm>
              <a:off x="-2069182" y="-297545"/>
              <a:ext cx="1429486" cy="238248"/>
              <a:chOff x="-2060858" y="2411918"/>
              <a:chExt cx="1917983" cy="319664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-2060858" y="2411918"/>
                <a:ext cx="319664" cy="319664"/>
              </a:xfrm>
              <a:prstGeom prst="rect">
                <a:avLst/>
              </a:prstGeom>
              <a:solidFill>
                <a:srgbClr val="00B33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-1421530" y="2411918"/>
                <a:ext cx="319664" cy="319664"/>
              </a:xfrm>
              <a:prstGeom prst="rect">
                <a:avLst/>
              </a:prstGeom>
              <a:solidFill>
                <a:srgbClr val="93EB2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-1741194" y="2411918"/>
                <a:ext cx="319664" cy="319664"/>
              </a:xfrm>
              <a:prstGeom prst="rect">
                <a:avLst/>
              </a:prstGeom>
              <a:solidFill>
                <a:srgbClr val="005F4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-1101866" y="2411918"/>
                <a:ext cx="319664" cy="319664"/>
              </a:xfrm>
              <a:prstGeom prst="rect">
                <a:avLst/>
              </a:prstGeom>
              <a:solidFill>
                <a:srgbClr val="00B49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-782202" y="2411918"/>
                <a:ext cx="319664" cy="319664"/>
              </a:xfrm>
              <a:prstGeom prst="rect">
                <a:avLst/>
              </a:prstGeom>
              <a:solidFill>
                <a:srgbClr val="9D9D9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-462539" y="2411918"/>
                <a:ext cx="319664" cy="319664"/>
              </a:xfrm>
              <a:prstGeom prst="rect">
                <a:avLst/>
              </a:prstGeom>
              <a:solidFill>
                <a:srgbClr val="00E2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-2069182" y="-579662"/>
              <a:ext cx="137858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Use an eyedropper to choose </a:t>
              </a:r>
              <a:b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</a:b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one of </a:t>
              </a:r>
              <a:r>
                <a:rPr 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Veeam corporate colors: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123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4" r:id="rId7"/>
  </p:sldLayoutIdLst>
  <p:transition>
    <p:fade/>
  </p:transition>
  <p:txStyles>
    <p:titleStyle>
      <a:lvl1pPr algn="l" defTabSz="686030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0" baseline="0" dirty="0" smtClean="0">
          <a:ln w="3175">
            <a:noFill/>
          </a:ln>
          <a:solidFill>
            <a:srgbClr val="00B336"/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686030" rtl="0" eaLnBrk="1" latinLnBrk="0" hangingPunct="1">
        <a:lnSpc>
          <a:spcPct val="100000"/>
        </a:lnSpc>
        <a:spcBef>
          <a:spcPts val="0"/>
        </a:spcBef>
        <a:buSzPct val="90000"/>
        <a:buFont typeface="Arial" pitchFamily="34" charset="0"/>
        <a:buNone/>
        <a:defRPr sz="2000" kern="1200" spc="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66693" indent="-266693" algn="l" defTabSz="68603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  <a:lumOff val="50000"/>
          </a:schemeClr>
        </a:buClr>
        <a:buSzPct val="90000"/>
        <a:buFont typeface="Arial" pitchFamily="34" charset="0"/>
        <a:buChar char="•"/>
        <a:tabLst/>
        <a:defRPr sz="20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686057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 spc="0" baseline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3pPr>
      <a:lvl4pPr marL="1112462" indent="-16794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57" algn="l"/>
        </a:tabLst>
        <a:defRPr sz="1400" kern="1200" spc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4pPr>
      <a:lvl5pPr marL="1285167" indent="-172706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58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596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1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627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16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3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4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6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075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89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0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2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088157"/>
            <a:ext cx="8363937" cy="36438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7" name="Group 6"/>
          <p:cNvGrpSpPr/>
          <p:nvPr userDrawn="1"/>
        </p:nvGrpSpPr>
        <p:grpSpPr>
          <a:xfrm rot="16200000">
            <a:off x="-1151128" y="454562"/>
            <a:ext cx="1429486" cy="520365"/>
            <a:chOff x="-2069182" y="-579662"/>
            <a:chExt cx="1429486" cy="520365"/>
          </a:xfrm>
        </p:grpSpPr>
        <p:grpSp>
          <p:nvGrpSpPr>
            <p:cNvPr id="8" name="Group 7"/>
            <p:cNvGrpSpPr/>
            <p:nvPr/>
          </p:nvGrpSpPr>
          <p:grpSpPr>
            <a:xfrm>
              <a:off x="-2069182" y="-297545"/>
              <a:ext cx="1429486" cy="238248"/>
              <a:chOff x="-2060858" y="2411918"/>
              <a:chExt cx="1917983" cy="319664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-2060858" y="2411918"/>
                <a:ext cx="319664" cy="319664"/>
              </a:xfrm>
              <a:prstGeom prst="rect">
                <a:avLst/>
              </a:prstGeom>
              <a:solidFill>
                <a:srgbClr val="00B33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-1421530" y="2411918"/>
                <a:ext cx="319664" cy="319664"/>
              </a:xfrm>
              <a:prstGeom prst="rect">
                <a:avLst/>
              </a:prstGeom>
              <a:solidFill>
                <a:srgbClr val="93EB2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-1741194" y="2411918"/>
                <a:ext cx="319664" cy="319664"/>
              </a:xfrm>
              <a:prstGeom prst="rect">
                <a:avLst/>
              </a:prstGeom>
              <a:solidFill>
                <a:srgbClr val="005F4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-1101866" y="2411918"/>
                <a:ext cx="319664" cy="319664"/>
              </a:xfrm>
              <a:prstGeom prst="rect">
                <a:avLst/>
              </a:prstGeom>
              <a:solidFill>
                <a:srgbClr val="00B49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-782202" y="2411918"/>
                <a:ext cx="319664" cy="319664"/>
              </a:xfrm>
              <a:prstGeom prst="rect">
                <a:avLst/>
              </a:prstGeom>
              <a:solidFill>
                <a:srgbClr val="9D9D9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-462539" y="2411918"/>
                <a:ext cx="319664" cy="319664"/>
              </a:xfrm>
              <a:prstGeom prst="rect">
                <a:avLst/>
              </a:prstGeom>
              <a:solidFill>
                <a:srgbClr val="00E2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-2069182" y="-579662"/>
              <a:ext cx="137858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Use an eyedropper to choose </a:t>
              </a:r>
              <a:b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</a:b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one of </a:t>
              </a:r>
              <a:r>
                <a:rPr 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Veeam corporate colors: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674D192-46C2-4EC0-B0FE-A2DC25AE2033}"/>
              </a:ext>
            </a:extLst>
          </p:cNvPr>
          <p:cNvSpPr txBox="1"/>
          <p:nvPr userDrawn="1"/>
        </p:nvSpPr>
        <p:spPr>
          <a:xfrm>
            <a:off x="4334704" y="4963255"/>
            <a:ext cx="3670877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© 201</a:t>
            </a:r>
            <a:r>
              <a:rPr lang="ru-RU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9</a:t>
            </a:r>
            <a:r>
              <a:rPr lang="en-US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 Veeam Software. Confidential information. All rights reserved. All trademarks are the property of their respective owners.</a:t>
            </a:r>
          </a:p>
        </p:txBody>
      </p:sp>
    </p:spTree>
    <p:extLst>
      <p:ext uri="{BB962C8B-B14F-4D97-AF65-F5344CB8AC3E}">
        <p14:creationId xmlns:p14="http://schemas.microsoft.com/office/powerpoint/2010/main" val="151982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ransition>
    <p:fade/>
  </p:transition>
  <p:txStyles>
    <p:titleStyle>
      <a:lvl1pPr algn="l" defTabSz="686047" rtl="0" eaLnBrk="1" latinLnBrk="0" hangingPunct="1">
        <a:lnSpc>
          <a:spcPct val="100000"/>
        </a:lnSpc>
        <a:spcBef>
          <a:spcPct val="0"/>
        </a:spcBef>
        <a:buNone/>
        <a:defRPr lang="en-US" sz="4400" b="0" kern="1200" cap="none" spc="0" baseline="0" dirty="0" smtClean="0">
          <a:ln w="3175">
            <a:noFill/>
          </a:ln>
          <a:solidFill>
            <a:srgbClr val="00B336"/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686047" rtl="0" eaLnBrk="1" latinLnBrk="0" hangingPunct="1">
        <a:lnSpc>
          <a:spcPct val="100000"/>
        </a:lnSpc>
        <a:spcBef>
          <a:spcPts val="0"/>
        </a:spcBef>
        <a:buSzPct val="90000"/>
        <a:buFont typeface="Arial" pitchFamily="34" charset="0"/>
        <a:buNone/>
        <a:defRPr sz="2000" kern="1200" spc="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342900" indent="-342900" algn="l" defTabSz="686047" rtl="0" eaLnBrk="1" latinLnBrk="0" hangingPunct="1">
        <a:lnSpc>
          <a:spcPct val="10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90000"/>
        <a:buFont typeface="Arial" pitchFamily="34" charset="0"/>
        <a:buChar char="•"/>
        <a:tabLst/>
        <a:defRPr sz="1800" kern="1200" spc="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 spc="0" baseline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3pPr>
      <a:lvl4pPr marL="1112489" indent="-167946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74" algn="l"/>
        </a:tabLst>
        <a:defRPr sz="1400" kern="1200" spc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4pPr>
      <a:lvl5pPr marL="1285199" indent="-17271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ullstackgeek.net/wp-content/uploads/Presentations/VeeamON2018_JoeHoughes.pdf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8.svg"/><Relationship Id="rId7" Type="http://schemas.openxmlformats.org/officeDocument/2006/relationships/image" Target="../media/image56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5.png"/><Relationship Id="rId11" Type="http://schemas.openxmlformats.org/officeDocument/2006/relationships/image" Target="../media/image60.svg"/><Relationship Id="rId5" Type="http://schemas.openxmlformats.org/officeDocument/2006/relationships/image" Target="../media/image24.svg"/><Relationship Id="rId10" Type="http://schemas.openxmlformats.org/officeDocument/2006/relationships/image" Target="../media/image59.png"/><Relationship Id="rId4" Type="http://schemas.openxmlformats.org/officeDocument/2006/relationships/image" Target="../media/image23.png"/><Relationship Id="rId9" Type="http://schemas.openxmlformats.org/officeDocument/2006/relationships/image" Target="../media/image5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center.veeam.com/docs/backup/powershell/enums.html?ver=95" TargetMode="External"/><Relationship Id="rId2" Type="http://schemas.openxmlformats.org/officeDocument/2006/relationships/hyperlink" Target="https://helpcenter.veeam.com/docs/backup/powershell/veeam_powershell_types.html?ver=95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powershellgallery.com/packages/PowerShellCookbook/1.3.6" TargetMode="External"/><Relationship Id="rId5" Type="http://schemas.openxmlformats.org/officeDocument/2006/relationships/hyperlink" Target="https://richardspowershellblog.wordpress.com/2018/03/05/cmdlet-parameters/" TargetMode="External"/><Relationship Id="rId4" Type="http://schemas.openxmlformats.org/officeDocument/2006/relationships/hyperlink" Target="https://github.com/VeeamHub/powershell/tree/master/BR-UnattendedInstal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2.svg"/><Relationship Id="rId7" Type="http://schemas.openxmlformats.org/officeDocument/2006/relationships/image" Target="../media/image20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6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center.veeam.com/docs/backup/rest/overview.html" TargetMode="Externa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jdelacruz-veeamO365" TargetMode="External"/><Relationship Id="rId2" Type="http://schemas.openxmlformats.org/officeDocument/2006/relationships/hyperlink" Target="https://github.com/VeeamHub/vbo365-rest-self-service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eeatcher.github.io/" TargetMode="External"/><Relationship Id="rId5" Type="http://schemas.openxmlformats.org/officeDocument/2006/relationships/hyperlink" Target="https://github.com/VeeamHub/vCoffee" TargetMode="External"/><Relationship Id="rId4" Type="http://schemas.openxmlformats.org/officeDocument/2006/relationships/hyperlink" Target="http://bit.ly/jdelacruz-veeamvac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5" Type="http://schemas.openxmlformats.org/officeDocument/2006/relationships/image" Target="../media/image38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24" Type="http://schemas.openxmlformats.org/officeDocument/2006/relationships/image" Target="../media/image37.pn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23" Type="http://schemas.openxmlformats.org/officeDocument/2006/relationships/image" Target="../media/image36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svg"/><Relationship Id="rId7" Type="http://schemas.openxmlformats.org/officeDocument/2006/relationships/image" Target="../media/image52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Relationship Id="rId9" Type="http://schemas.openxmlformats.org/officeDocument/2006/relationships/image" Target="../media/image5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843C74E-9087-48DB-8F0B-C6FE13D96D78}"/>
              </a:ext>
            </a:extLst>
          </p:cNvPr>
          <p:cNvSpPr>
            <a:spLocks noGrp="1"/>
          </p:cNvSpPr>
          <p:nvPr/>
        </p:nvSpPr>
        <p:spPr>
          <a:xfrm>
            <a:off x="308366" y="2720402"/>
            <a:ext cx="5636696" cy="3323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686030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sz="240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72856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472856" algn="l"/>
              </a:tabLst>
              <a:defRPr sz="21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6057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12462" indent="-16794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86057" algn="l"/>
              </a:tabLst>
              <a:defRPr sz="15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85167" indent="-172706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5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188658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596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1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627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FF74AD-0E67-45FA-8E21-D05B90460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2663" y="1578561"/>
            <a:ext cx="7337021" cy="747897"/>
          </a:xfrm>
        </p:spPr>
        <p:txBody>
          <a:bodyPr/>
          <a:lstStyle/>
          <a:p>
            <a:r>
              <a:rPr lang="en-US" sz="3600" dirty="0"/>
              <a:t>Automate Yourself Out</a:t>
            </a:r>
            <a:br>
              <a:rPr lang="en-US" sz="3600" dirty="0"/>
            </a:br>
            <a:r>
              <a:rPr lang="en-US" sz="3600" dirty="0"/>
              <a:t>of a Backup Job: Advanced PowerShell and API Usage</a:t>
            </a:r>
            <a:endParaRPr lang="ru-RU" sz="3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C8D4CB-0390-B642-A799-0B2CA4E9F0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8301" y="3540997"/>
            <a:ext cx="5622398" cy="332399"/>
          </a:xfrm>
        </p:spPr>
        <p:txBody>
          <a:bodyPr/>
          <a:lstStyle/>
          <a:p>
            <a:r>
              <a:rPr lang="en-US" sz="1800" b="1" dirty="0"/>
              <a:t>Joe Houghes</a:t>
            </a:r>
          </a:p>
          <a:p>
            <a:r>
              <a:rPr lang="en-US" sz="1800" dirty="0"/>
              <a:t>Solutions Architect</a:t>
            </a:r>
          </a:p>
          <a:p>
            <a:r>
              <a:rPr lang="en-US" sz="1800" dirty="0" err="1"/>
              <a:t>FullStackGeek</a:t>
            </a:r>
            <a:r>
              <a:rPr lang="en-US" sz="1800" dirty="0"/>
              <a:t>, Lazy Admin</a:t>
            </a:r>
          </a:p>
        </p:txBody>
      </p:sp>
    </p:spTree>
    <p:extLst>
      <p:ext uri="{BB962C8B-B14F-4D97-AF65-F5344CB8AC3E}">
        <p14:creationId xmlns:p14="http://schemas.microsoft.com/office/powerpoint/2010/main" val="119461473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FB90B-303B-9D47-98D6-73864D1F36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Fully automated Veeam installs and upgrades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rgbClr val="00B336"/>
                </a:solidFill>
              </a:rPr>
              <a:t>https://github.com/VeeamHub/powershell/tree/master/BR-UnattendedInstall</a:t>
            </a:r>
            <a:endParaRPr lang="en-US" sz="1200" dirty="0">
              <a:solidFill>
                <a:srgbClr val="00B33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Fully automated Veeam deployment and configuration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rgbClr val="00B336"/>
                </a:solidFill>
              </a:rPr>
              <a:t>Simple: My </a:t>
            </a:r>
            <a:r>
              <a:rPr lang="en-US" sz="1400" dirty="0" err="1">
                <a:solidFill>
                  <a:srgbClr val="00B336"/>
                </a:solidFill>
              </a:rPr>
              <a:t>VeeamON</a:t>
            </a:r>
            <a:r>
              <a:rPr lang="en-US" sz="1400" dirty="0">
                <a:solidFill>
                  <a:srgbClr val="00B336"/>
                </a:solidFill>
              </a:rPr>
              <a:t> 2018 deployment example; 22 lines of code</a:t>
            </a:r>
            <a:br>
              <a:rPr lang="en-US" sz="1400" dirty="0">
                <a:solidFill>
                  <a:srgbClr val="00B336"/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 Windows Proxy/Repository, connects vCenter, creates backup job (VM tag), 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assigns daily schedule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rgbClr val="00B33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https://www.fullstackgeek.net/wp-content/uploads/Presentations/VeeamON2018_JoeHoughes.pdf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rgbClr val="00B336"/>
                </a:solidFill>
              </a:rPr>
              <a:t>Advanced: Automated deployment of Veeam on VMware with Veeam Linux Repo connected</a:t>
            </a:r>
            <a:br>
              <a:rPr lang="en-US" sz="1400" dirty="0">
                <a:solidFill>
                  <a:srgbClr val="00B336"/>
                </a:solidFill>
              </a:rPr>
            </a:br>
            <a:r>
              <a:rPr lang="en-US" sz="1400" dirty="0">
                <a:solidFill>
                  <a:srgbClr val="00B336"/>
                </a:solidFill>
              </a:rPr>
              <a:t>by Veeam PN</a:t>
            </a:r>
            <a:br>
              <a:rPr lang="en-US" sz="1400" dirty="0">
                <a:solidFill>
                  <a:srgbClr val="00B336"/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 and install Veeam Backup &amp; Replication™ 9.5 Update 4 components on a new VM 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Template (Chef) and Terraform, AWS VPC for Veeam Linux Repo and Veeam PN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Sitegateway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(Terraform), local Veeam Linux Repo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rgbClr val="00B336"/>
                </a:solidFill>
              </a:rPr>
              <a:t>https://github.com/VeeamHub/automation/tree/master/deploy_veeam_sddc_toolkit</a:t>
            </a:r>
          </a:p>
          <a:p>
            <a:pPr marL="342900" lvl="2" indent="-342900"/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Full infrastructure deployment</a:t>
            </a:r>
          </a:p>
        </p:txBody>
      </p:sp>
    </p:spTree>
    <p:extLst>
      <p:ext uri="{BB962C8B-B14F-4D97-AF65-F5344CB8AC3E}">
        <p14:creationId xmlns:p14="http://schemas.microsoft.com/office/powerpoint/2010/main" val="36615948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FB90B-303B-9D47-98D6-73864D1F36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000" y="1085849"/>
            <a:ext cx="8364537" cy="3718149"/>
          </a:xfrm>
        </p:spPr>
        <p:txBody>
          <a:bodyPr/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Creating jobs targeting objects:</a:t>
            </a:r>
          </a:p>
          <a:p>
            <a:pPr marL="269875" indent="-18256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Hosts, clusters, VMs, templates, datastores, res. pools, tags (VMware)</a:t>
            </a:r>
          </a:p>
          <a:p>
            <a:pPr marL="269875" indent="-18256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Hosts, VMs, volumes (Hyper-V)</a:t>
            </a:r>
          </a:p>
          <a:p>
            <a:pPr marL="269875" indent="-182563">
              <a:buFont typeface="Arial" panose="020B0604020202020204" pitchFamily="34" charset="0"/>
              <a:buChar char="•"/>
            </a:pPr>
            <a:r>
              <a:rPr lang="en-US" sz="1600" dirty="0"/>
              <a:t>Windows Agent </a:t>
            </a:r>
            <a:r>
              <a:rPr lang="en-US" sz="1400" dirty="0"/>
              <a:t>–</a:t>
            </a:r>
            <a:r>
              <a:rPr lang="en-US" sz="1600" dirty="0"/>
              <a:t> VBR managed (server, WSFC); agent managed (workstation, server)</a:t>
            </a:r>
          </a:p>
          <a:p>
            <a:pPr marL="269875" indent="-18256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Linux Agent </a:t>
            </a:r>
            <a:r>
              <a:rPr lang="en-US" sz="1600" dirty="0"/>
              <a:t>–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/>
              <a:t>VBR managed (server); agent managed (workstation, server)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00B336"/>
                </a:solidFill>
              </a:rPr>
              <a:t>Pro tip: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vSphere Tagging to drive selection for items to be automatically picked up into existing jobs and schedules. Make your backups/backup copies run as a subscription model!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/>
              <a:t>Setting Job Options: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Scheduling, active/synthetic </a:t>
            </a:r>
            <a:r>
              <a:rPr lang="en-US" sz="1600" dirty="0" err="1"/>
              <a:t>fulls</a:t>
            </a:r>
            <a:r>
              <a:rPr lang="en-US" sz="1600" dirty="0"/>
              <a:t>, retention of deleted VMs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 aware (per VM) – VSS, transaction logs, SQL/Oracle, file exclusions, specific credentials, pre-freeze &amp; post-thaw script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 &amp; post job script options, job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OK, so now what?</a:t>
            </a:r>
          </a:p>
        </p:txBody>
      </p:sp>
    </p:spTree>
    <p:extLst>
      <p:ext uri="{BB962C8B-B14F-4D97-AF65-F5344CB8AC3E}">
        <p14:creationId xmlns:p14="http://schemas.microsoft.com/office/powerpoint/2010/main" val="13290400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225EC-03D9-4D68-B21C-C94ADD305D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9401" y="848559"/>
            <a:ext cx="8364537" cy="3915494"/>
          </a:xfrm>
        </p:spPr>
        <p:txBody>
          <a:bodyPr/>
          <a:lstStyle/>
          <a:p>
            <a:r>
              <a:rPr lang="en-US" b="1" dirty="0">
                <a:solidFill>
                  <a:srgbClr val="00B336"/>
                </a:solidFill>
              </a:rPr>
              <a:t>Method 1: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Native Veeam cmdlets:</a:t>
            </a:r>
          </a:p>
          <a:p>
            <a:pPr marL="342000" indent="-342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Set-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VBRJobAdvancedOptions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000" lvl="2" indent="-3420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Set-VBRJobAdvancedBackupOptions</a:t>
            </a:r>
          </a:p>
          <a:p>
            <a:pPr marL="342000" lvl="2" indent="-3420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Set-VBRJobAdvancedStorageOptions</a:t>
            </a:r>
          </a:p>
          <a:p>
            <a:pPr marL="342000" lvl="3" indent="-3420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Set-VBRJobAdvancedViOptions</a:t>
            </a:r>
          </a:p>
          <a:p>
            <a:pPr marL="342000" lvl="1" indent="-342000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Set-VBRJobAdvancedNotificationOptions</a:t>
            </a:r>
          </a:p>
          <a:p>
            <a:pPr lvl="1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>
                <a:solidFill>
                  <a:srgbClr val="00B336"/>
                </a:solidFill>
              </a:rPr>
              <a:t>Method 2: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parameter for Set-VBRJobAdvanced* cmdlet</a:t>
            </a:r>
          </a:p>
          <a:p>
            <a:r>
              <a:rPr lang="en-US" dirty="0"/>
              <a:t>$</a:t>
            </a:r>
            <a:r>
              <a:rPr lang="en-US" dirty="0" err="1"/>
              <a:t>JobOptions</a:t>
            </a:r>
            <a:r>
              <a:rPr lang="en-US" dirty="0"/>
              <a:t> = New-</a:t>
            </a:r>
            <a:r>
              <a:rPr lang="en-US" dirty="0" err="1"/>
              <a:t>VBRJobOptions</a:t>
            </a:r>
            <a:r>
              <a:rPr lang="en-US" dirty="0"/>
              <a:t> –</a:t>
            </a:r>
            <a:r>
              <a:rPr lang="en-US" dirty="0" err="1"/>
              <a:t>ForBackupJob</a:t>
            </a:r>
            <a:endParaRPr lang="en-US" dirty="0"/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/>
              <a:t>$</a:t>
            </a:r>
            <a:r>
              <a:rPr lang="en-US" dirty="0" err="1"/>
              <a:t>JobObjectVSSOptions</a:t>
            </a:r>
            <a:r>
              <a:rPr lang="en-US" dirty="0"/>
              <a:t> = New-</a:t>
            </a:r>
            <a:r>
              <a:rPr lang="en-US" dirty="0" err="1"/>
              <a:t>VBRJobVssOptions</a:t>
            </a:r>
            <a:r>
              <a:rPr lang="en-US" dirty="0"/>
              <a:t> -</a:t>
            </a:r>
            <a:r>
              <a:rPr lang="en-US" dirty="0" err="1"/>
              <a:t>ForObject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Setting advanced options</a:t>
            </a:r>
          </a:p>
        </p:txBody>
      </p:sp>
    </p:spTree>
    <p:extLst>
      <p:ext uri="{BB962C8B-B14F-4D97-AF65-F5344CB8AC3E}">
        <p14:creationId xmlns:p14="http://schemas.microsoft.com/office/powerpoint/2010/main" val="2159649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1D88DF7-0617-4E17-A766-DC8EC2016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0" y="1823853"/>
            <a:ext cx="7448550" cy="1495794"/>
          </a:xfrm>
        </p:spPr>
        <p:txBody>
          <a:bodyPr>
            <a:spAutoFit/>
          </a:bodyPr>
          <a:lstStyle/>
          <a:p>
            <a:r>
              <a:rPr lang="en-US" dirty="0"/>
              <a:t>Automating</a:t>
            </a:r>
            <a:br>
              <a:rPr lang="en-US" dirty="0"/>
            </a:br>
            <a:r>
              <a:rPr lang="en-US" dirty="0"/>
              <a:t>with Update 4</a:t>
            </a:r>
          </a:p>
        </p:txBody>
      </p:sp>
    </p:spTree>
    <p:extLst>
      <p:ext uri="{BB962C8B-B14F-4D97-AF65-F5344CB8AC3E}">
        <p14:creationId xmlns:p14="http://schemas.microsoft.com/office/powerpoint/2010/main" val="135595505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FB90B-303B-9D47-98D6-73864D1F36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000" y="1381124"/>
            <a:ext cx="8364537" cy="3718149"/>
          </a:xfrm>
        </p:spPr>
        <p:txBody>
          <a:bodyPr/>
          <a:lstStyle/>
          <a:p>
            <a:r>
              <a:rPr lang="en-US" dirty="0"/>
              <a:t>Veeam Availability Suite™ Update 4 now allows full coverage</a:t>
            </a:r>
            <a:br>
              <a:rPr lang="en-US" dirty="0"/>
            </a:br>
            <a:r>
              <a:rPr lang="en-US" dirty="0"/>
              <a:t>for Veeam Agents: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Agent protection scopes</a:t>
            </a:r>
            <a:br>
              <a:rPr lang="en-US" dirty="0"/>
            </a:br>
            <a:r>
              <a:rPr lang="en-US" sz="1400" dirty="0"/>
              <a:t>Targeting AD containers/CSV files for dynamic deployment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Agent protection groups</a:t>
            </a:r>
            <a:br>
              <a:rPr lang="en-US" dirty="0"/>
            </a:br>
            <a:r>
              <a:rPr lang="en-US" sz="1400" dirty="0"/>
              <a:t>Deployment schedules/options, network usage and security 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Agent backup schedule and scope</a:t>
            </a:r>
            <a:br>
              <a:rPr lang="en-US" dirty="0"/>
            </a:br>
            <a:r>
              <a:rPr lang="en-US" sz="1400" dirty="0"/>
              <a:t>Creation of agent backup jobs managed by backup and replication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Agent storage and backup options</a:t>
            </a:r>
            <a:br>
              <a:rPr lang="en-US" dirty="0"/>
            </a:br>
            <a:r>
              <a:rPr lang="en-US" sz="1400" dirty="0"/>
              <a:t>Compression, block-size and encryption, as well as full and synthetic full scheduling</a:t>
            </a:r>
            <a:endParaRPr lang="en-US" sz="1600" dirty="0"/>
          </a:p>
          <a:p>
            <a:endParaRPr lang="ru-RU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Expanded PowerShell coverage</a:t>
            </a:r>
            <a:br>
              <a:rPr lang="en-US" sz="3600" dirty="0"/>
            </a:br>
            <a:r>
              <a:rPr lang="en-US" sz="3600" dirty="0"/>
              <a:t>Veeam Agents</a:t>
            </a:r>
          </a:p>
        </p:txBody>
      </p:sp>
    </p:spTree>
    <p:extLst>
      <p:ext uri="{BB962C8B-B14F-4D97-AF65-F5344CB8AC3E}">
        <p14:creationId xmlns:p14="http://schemas.microsoft.com/office/powerpoint/2010/main" val="401805756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Expanded PowerShell coverage</a:t>
            </a:r>
            <a:br>
              <a:rPr lang="en-US" sz="3600" dirty="0"/>
            </a:br>
            <a:r>
              <a:rPr lang="en-US" sz="3600" dirty="0"/>
              <a:t>Veeam Explorers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D012E54-10A7-4A79-B845-D55678282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365760" y="1849253"/>
            <a:ext cx="425290" cy="4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9B098DE-7D1B-44C4-9AEA-869A17DB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365760" y="2449526"/>
            <a:ext cx="425290" cy="4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6EB018D-4838-4F07-A7B7-A4BAB7738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auto">
          <a:xfrm>
            <a:off x="365760" y="3665787"/>
            <a:ext cx="425290" cy="4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9A3179D-A96A-4A3D-B326-AA35AA7D4B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760" y="4266060"/>
            <a:ext cx="425290" cy="425290"/>
          </a:xfrm>
          <a:prstGeom prst="rect">
            <a:avLst/>
          </a:prstGeom>
        </p:spPr>
      </p:pic>
      <p:pic>
        <p:nvPicPr>
          <p:cNvPr id="9" name="Рисунок 35">
            <a:extLst>
              <a:ext uri="{FF2B5EF4-FFF2-40B4-BE49-F238E27FC236}">
                <a16:creationId xmlns:a16="http://schemas.microsoft.com/office/drawing/2014/main" id="{425EE9E1-7CDC-4D92-8C44-463F26DA95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5760" y="3049799"/>
            <a:ext cx="441005" cy="441005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2CC51E8-317C-4DDE-AAC7-4DF58312D5E5}"/>
              </a:ext>
            </a:extLst>
          </p:cNvPr>
          <p:cNvSpPr txBox="1">
            <a:spLocks/>
          </p:cNvSpPr>
          <p:nvPr/>
        </p:nvSpPr>
        <p:spPr>
          <a:xfrm>
            <a:off x="360000" y="1382400"/>
            <a:ext cx="7500973" cy="607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693" marR="0" indent="-266693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 sz="18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68603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pitchFamily="34" charset="0"/>
              <a:buNone/>
              <a:defRPr sz="1500" kern="1200" spc="0" baseline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  <a:latin typeface="+mn-lt"/>
                <a:ea typeface="+mn-ea"/>
                <a:cs typeface="+mn-cs"/>
              </a:defRPr>
            </a:lvl3pPr>
            <a:lvl4pPr marL="0" indent="0" algn="l" defTabSz="68603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pitchFamily="34" charset="0"/>
              <a:buNone/>
              <a:tabLst>
                <a:tab pos="686057" algn="l"/>
              </a:tabLst>
              <a:defRPr sz="1400" kern="1200" spc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  <a:latin typeface="+mn-lt"/>
                <a:ea typeface="+mn-ea"/>
                <a:cs typeface="+mn-cs"/>
              </a:defRPr>
            </a:lvl4pPr>
            <a:lvl5pPr marL="0" indent="0" algn="l" defTabSz="68603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pitchFamily="34" charset="0"/>
              <a:buNone/>
              <a:defRPr sz="18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188658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596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1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627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 4 includes PowerShell coverage for Veeam Explorers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™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8A3DE7-232B-4775-8ECB-1F39F081BACA}"/>
              </a:ext>
            </a:extLst>
          </p:cNvPr>
          <p:cNvSpPr/>
          <p:nvPr/>
        </p:nvSpPr>
        <p:spPr>
          <a:xfrm>
            <a:off x="933450" y="1877232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Veeam Explorer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Microsoft SQL Server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2AC1C7-39BE-4A37-853A-B62D8F12D7AF}"/>
              </a:ext>
            </a:extLst>
          </p:cNvPr>
          <p:cNvSpPr/>
          <p:nvPr/>
        </p:nvSpPr>
        <p:spPr>
          <a:xfrm>
            <a:off x="933450" y="2477505"/>
            <a:ext cx="6686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Veeam Explorer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Microsoft Exchange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3788FC-FF76-4728-8013-BA49F428B6B6}"/>
              </a:ext>
            </a:extLst>
          </p:cNvPr>
          <p:cNvSpPr/>
          <p:nvPr/>
        </p:nvSpPr>
        <p:spPr>
          <a:xfrm>
            <a:off x="933450" y="3085635"/>
            <a:ext cx="6686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Veeam Explorer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Microsoft OneDrive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D5C9E3-8A04-470A-A090-A9791F9B1F73}"/>
              </a:ext>
            </a:extLst>
          </p:cNvPr>
          <p:cNvSpPr/>
          <p:nvPr/>
        </p:nvSpPr>
        <p:spPr>
          <a:xfrm>
            <a:off x="933450" y="3693765"/>
            <a:ext cx="6686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Veeam Explorer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Microsoft SharePoint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AFEAEA-CBAE-4157-A91D-F76D11C3E5D6}"/>
              </a:ext>
            </a:extLst>
          </p:cNvPr>
          <p:cNvSpPr/>
          <p:nvPr/>
        </p:nvSpPr>
        <p:spPr>
          <a:xfrm>
            <a:off x="933450" y="4294039"/>
            <a:ext cx="6686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Veeam Explorer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Oracle</a:t>
            </a:r>
          </a:p>
        </p:txBody>
      </p:sp>
    </p:spTree>
    <p:extLst>
      <p:ext uri="{BB962C8B-B14F-4D97-AF65-F5344CB8AC3E}">
        <p14:creationId xmlns:p14="http://schemas.microsoft.com/office/powerpoint/2010/main" val="297151324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225EC-03D9-4D68-B21C-C94ADD305DD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PowerShell types:</a:t>
            </a:r>
            <a:r>
              <a:rPr lang="en-US" sz="2000" dirty="0"/>
              <a:t> </a:t>
            </a:r>
            <a:r>
              <a:rPr lang="en-US" sz="1400" dirty="0">
                <a:solidFill>
                  <a:srgbClr val="00B33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https://helpcenter.veeam.com/docs/backup/powershell/veeam_powershell_types.html?ver=95</a:t>
            </a:r>
            <a:endParaRPr lang="en-US" sz="2000" dirty="0">
              <a:solidFill>
                <a:srgbClr val="00B336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PowerShell enumerations: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00B33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https://helpcenter.veeam.com/docs/backup/powershell/enums.html?ver=95</a:t>
            </a:r>
            <a:endParaRPr lang="en-US" sz="1400" dirty="0">
              <a:solidFill>
                <a:srgbClr val="00B336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Veeam unattended install: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rgbClr val="00B33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https://github.com/VeeamHub/powershell/tree/master/BR-UnattendedInstall</a:t>
            </a:r>
            <a:endParaRPr lang="en-US" sz="1400" dirty="0">
              <a:solidFill>
                <a:srgbClr val="00B336"/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Digging into PowerShell parameters: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rgbClr val="00B33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https://richardspowershellblog.wordpress.com/2018/03/05/cmdlet-parameters/</a:t>
            </a:r>
            <a:endParaRPr lang="en-US" sz="1400" dirty="0">
              <a:solidFill>
                <a:srgbClr val="00B336"/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Handy PowerShell scripts:</a:t>
            </a:r>
          </a:p>
          <a:p>
            <a:r>
              <a:rPr lang="en-US" sz="1400" dirty="0">
                <a:solidFill>
                  <a:srgbClr val="00B336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https://www.powershellgallery.com/packages/PowerShellCookbook/1.3.6</a:t>
            </a:r>
            <a:endParaRPr lang="en-US" sz="1400" dirty="0">
              <a:solidFill>
                <a:srgbClr val="00B336"/>
              </a:solidFill>
            </a:endParaRPr>
          </a:p>
          <a:p>
            <a:endParaRPr lang="en-US" sz="1800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Takeaways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758627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1D88DF7-0617-4E17-A766-DC8EC2016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8534" y="2156251"/>
            <a:ext cx="7448550" cy="830997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PowerShell Demos</a:t>
            </a:r>
          </a:p>
        </p:txBody>
      </p:sp>
    </p:spTree>
    <p:extLst>
      <p:ext uri="{BB962C8B-B14F-4D97-AF65-F5344CB8AC3E}">
        <p14:creationId xmlns:p14="http://schemas.microsoft.com/office/powerpoint/2010/main" val="74837040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1D88DF7-0617-4E17-A766-DC8EC2016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Veeam API 101</a:t>
            </a:r>
          </a:p>
        </p:txBody>
      </p:sp>
    </p:spTree>
    <p:extLst>
      <p:ext uri="{BB962C8B-B14F-4D97-AF65-F5344CB8AC3E}">
        <p14:creationId xmlns:p14="http://schemas.microsoft.com/office/powerpoint/2010/main" val="296869083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API Basics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BB43AD-250B-4A66-AD5F-00F775863339}"/>
              </a:ext>
            </a:extLst>
          </p:cNvPr>
          <p:cNvSpPr/>
          <p:nvPr/>
        </p:nvSpPr>
        <p:spPr>
          <a:xfrm>
            <a:off x="360000" y="895882"/>
            <a:ext cx="7670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pplication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rogramming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nterface</a:t>
            </a:r>
            <a:b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(Veeam hosts this from Backup Enterprise Manager)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REST –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presentational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tate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ransfer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Architectural style based on HTTP protocol and Uniform Resource Identifiers (URI) standards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Allows access &amp; manipulation of text representations of resources Uses a uniform and predefined set of stateless operations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Uses HTTP methods – GET, POST, PUT, and DELETE)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 CRUD operations – create, read, update and delete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GET, PUT and DELETE methods are idempotent</a:t>
            </a:r>
          </a:p>
        </p:txBody>
      </p:sp>
    </p:spTree>
    <p:extLst>
      <p:ext uri="{BB962C8B-B14F-4D97-AF65-F5344CB8AC3E}">
        <p14:creationId xmlns:p14="http://schemas.microsoft.com/office/powerpoint/2010/main" val="288614481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99FB18B-73C6-4FE1-82AB-A7814C4ADF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Begin with a plan</a:t>
            </a:r>
          </a:p>
        </p:txBody>
      </p:sp>
    </p:spTree>
    <p:extLst>
      <p:ext uri="{BB962C8B-B14F-4D97-AF65-F5344CB8AC3E}">
        <p14:creationId xmlns:p14="http://schemas.microsoft.com/office/powerpoint/2010/main" val="172172839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Products with API coverage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95D1698-FCAA-4C42-916E-10C22A56F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00" y="1293070"/>
            <a:ext cx="504000" cy="504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B60B4E7-FFCF-462F-B97D-60B4EC336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000" y="2054551"/>
            <a:ext cx="504000" cy="504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5D0B008-C4DD-4AB4-90C2-B179188B4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000" y="2816032"/>
            <a:ext cx="504000" cy="504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ED594BF-EEEC-439C-ADCB-7D32F9D29A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0000" y="3577512"/>
            <a:ext cx="504000" cy="504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BB43AD-250B-4A66-AD5F-00F775863339}"/>
              </a:ext>
            </a:extLst>
          </p:cNvPr>
          <p:cNvSpPr/>
          <p:nvPr/>
        </p:nvSpPr>
        <p:spPr>
          <a:xfrm>
            <a:off x="1053138" y="1191127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Veeam Backup &amp; Replication</a:t>
            </a:r>
            <a:b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(via Veeam Backup Enterprise Manager)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D50369-59FB-4476-A293-940151E6EDCD}"/>
              </a:ext>
            </a:extLst>
          </p:cNvPr>
          <p:cNvSpPr/>
          <p:nvPr/>
        </p:nvSpPr>
        <p:spPr>
          <a:xfrm>
            <a:off x="1053138" y="2106496"/>
            <a:ext cx="45752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Veeam Backup 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Microsoft Office 365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763407-085A-4377-A836-C3B65F8CA504}"/>
              </a:ext>
            </a:extLst>
          </p:cNvPr>
          <p:cNvSpPr/>
          <p:nvPr/>
        </p:nvSpPr>
        <p:spPr>
          <a:xfrm>
            <a:off x="1053137" y="2867977"/>
            <a:ext cx="45752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Veeam Availability Orchestrator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9F555B-6401-42BA-958B-179455D90E07}"/>
              </a:ext>
            </a:extLst>
          </p:cNvPr>
          <p:cNvSpPr/>
          <p:nvPr/>
        </p:nvSpPr>
        <p:spPr>
          <a:xfrm>
            <a:off x="1053136" y="3629458"/>
            <a:ext cx="45752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Veeam Availability Console</a:t>
            </a:r>
          </a:p>
        </p:txBody>
      </p:sp>
    </p:spTree>
    <p:extLst>
      <p:ext uri="{BB962C8B-B14F-4D97-AF65-F5344CB8AC3E}">
        <p14:creationId xmlns:p14="http://schemas.microsoft.com/office/powerpoint/2010/main" val="361101580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Getting Started with Veeam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FB90B-303B-9D47-98D6-73864D1F366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0000" y="971550"/>
            <a:ext cx="8493125" cy="43057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Veeam Backup Enterprise Manager API for Veeam Backup &amp; Replication</a:t>
            </a:r>
          </a:p>
          <a:p>
            <a:pPr lvl="2" indent="0">
              <a:buNone/>
            </a:pPr>
            <a:r>
              <a:rPr lang="en-US" dirty="0">
                <a:solidFill>
                  <a:srgbClr val="00B33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https://helpcenter.veeam.com/docs/backup/rest/overview.html</a:t>
            </a:r>
            <a:endParaRPr lang="en-US" dirty="0">
              <a:solidFill>
                <a:srgbClr val="00B33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Veeam Backup </a:t>
            </a:r>
            <a:r>
              <a:rPr lang="en-US" i="1" dirty="0"/>
              <a:t>for Microsoft Office </a:t>
            </a:r>
            <a:r>
              <a:rPr lang="en-US" i="1"/>
              <a:t>365 </a:t>
            </a:r>
            <a:r>
              <a:rPr lang="en-US"/>
              <a:t>API</a:t>
            </a:r>
          </a:p>
          <a:p>
            <a:pPr marL="1028957" lvl="2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understand the API documentation and use it to navigate </a:t>
            </a:r>
            <a:br>
              <a:rPr lang="en-US" dirty="0"/>
            </a:br>
            <a:r>
              <a:rPr lang="en-US" dirty="0"/>
              <a:t>the API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Walkthrough of how to traverse the API to get specific information </a:t>
            </a:r>
            <a:br>
              <a:rPr lang="en-US" dirty="0"/>
            </a:br>
            <a:r>
              <a:rPr lang="en-US" dirty="0"/>
              <a:t>(i.e., mind map/workflow)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Performing basic functions through the API (i.e., start/stop/retry </a:t>
            </a:r>
            <a:br>
              <a:rPr lang="en-US" dirty="0"/>
            </a:br>
            <a:r>
              <a:rPr lang="en-US" dirty="0"/>
              <a:t>Veeam Backup &amp; Replication and agent jobs) </a:t>
            </a:r>
          </a:p>
        </p:txBody>
      </p:sp>
    </p:spTree>
    <p:extLst>
      <p:ext uri="{BB962C8B-B14F-4D97-AF65-F5344CB8AC3E}">
        <p14:creationId xmlns:p14="http://schemas.microsoft.com/office/powerpoint/2010/main" val="112374835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(Content to Add)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FB90B-303B-9D47-98D6-73864D1F366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0000" y="971550"/>
            <a:ext cx="8493125" cy="3717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Basics of Veeam APIs: Veeam Backup Enterprise Manager API </a:t>
            </a:r>
            <a:br>
              <a:rPr lang="en-US" dirty="0"/>
            </a:br>
            <a:r>
              <a:rPr lang="en-US" dirty="0"/>
              <a:t>for Veeam Backup &amp; Replication, Veeam Backup </a:t>
            </a:r>
            <a:r>
              <a:rPr lang="en-US" i="1" dirty="0"/>
              <a:t>for Microsoft Office 365 </a:t>
            </a:r>
            <a:r>
              <a:rPr lang="en-US" dirty="0"/>
              <a:t>API, Veeam Availability Orchestrator API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understand the API documentation and use it to navigate </a:t>
            </a:r>
            <a:br>
              <a:rPr lang="en-US" dirty="0"/>
            </a:br>
            <a:r>
              <a:rPr lang="en-US" dirty="0"/>
              <a:t>the API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Walkthrough of how to traverse the API to get specific information </a:t>
            </a:r>
            <a:br>
              <a:rPr lang="en-US" dirty="0"/>
            </a:br>
            <a:r>
              <a:rPr lang="en-US" dirty="0"/>
              <a:t>(i.e., mind map/workflow)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Performing basic functions through the API (i.e., start/stop/retry </a:t>
            </a:r>
            <a:br>
              <a:rPr lang="en-US" dirty="0"/>
            </a:br>
            <a:r>
              <a:rPr lang="en-US" dirty="0"/>
              <a:t>Veeam Backup &amp; Replication and agent jobs) </a:t>
            </a:r>
          </a:p>
        </p:txBody>
      </p:sp>
    </p:spTree>
    <p:extLst>
      <p:ext uri="{BB962C8B-B14F-4D97-AF65-F5344CB8AC3E}">
        <p14:creationId xmlns:p14="http://schemas.microsoft.com/office/powerpoint/2010/main" val="163621956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1D88DF7-0617-4E17-A766-DC8EC2016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8534" y="2156251"/>
            <a:ext cx="7448550" cy="830997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Veeam API Demos</a:t>
            </a:r>
          </a:p>
        </p:txBody>
      </p:sp>
    </p:spTree>
    <p:extLst>
      <p:ext uri="{BB962C8B-B14F-4D97-AF65-F5344CB8AC3E}">
        <p14:creationId xmlns:p14="http://schemas.microsoft.com/office/powerpoint/2010/main" val="339459963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71451"/>
            <a:ext cx="8363938" cy="769441"/>
          </a:xfrm>
        </p:spPr>
        <p:txBody>
          <a:bodyPr/>
          <a:lstStyle/>
          <a:p>
            <a:r>
              <a:rPr lang="en-US" sz="3600" dirty="0"/>
              <a:t>Community projects (API-based)</a:t>
            </a:r>
            <a:br>
              <a:rPr lang="en-US" sz="3600" dirty="0"/>
            </a:br>
            <a:r>
              <a:rPr lang="en-US" sz="1400" dirty="0"/>
              <a:t>*These are unsupported products/projects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FB90B-303B-9D47-98D6-73864D1F366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0000" y="971550"/>
            <a:ext cx="8362950" cy="4185761"/>
          </a:xfrm>
        </p:spPr>
        <p:txBody>
          <a:bodyPr/>
          <a:lstStyle/>
          <a:p>
            <a:r>
              <a:rPr lang="en-US" dirty="0"/>
              <a:t>Self-service: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Veeam Backup </a:t>
            </a:r>
            <a:r>
              <a:rPr lang="en-US" sz="1800" i="1" dirty="0"/>
              <a:t>for Microsoft Office 365 </a:t>
            </a:r>
            <a:r>
              <a:rPr lang="en-US" sz="1800" dirty="0"/>
              <a:t>self-service web portal</a:t>
            </a:r>
            <a:br>
              <a:rPr lang="en-US" sz="1800" dirty="0"/>
            </a:br>
            <a:r>
              <a:rPr lang="en-US" sz="1400" dirty="0">
                <a:solidFill>
                  <a:srgbClr val="00B33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https://github.com/VeeamHub/vbo365-rest-self-service</a:t>
            </a:r>
            <a:endParaRPr lang="en-US" sz="1400" dirty="0">
              <a:solidFill>
                <a:srgbClr val="00B33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dirty="0"/>
              <a:t>Dashboards: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Veeam Backup </a:t>
            </a:r>
            <a:r>
              <a:rPr lang="en-US" sz="1800" i="1" dirty="0"/>
              <a:t>for Microsoft Office 365</a:t>
            </a:r>
            <a:br>
              <a:rPr lang="en-US" sz="1800" i="1" dirty="0"/>
            </a:br>
            <a:r>
              <a:rPr lang="en-US" sz="1400" dirty="0">
                <a:solidFill>
                  <a:srgbClr val="00B33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http://bit.ly/jdelacruz-veeamO365</a:t>
            </a:r>
            <a:endParaRPr lang="en-US" sz="1400" dirty="0">
              <a:solidFill>
                <a:srgbClr val="00B33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Veeam Availability Console</a:t>
            </a:r>
            <a:br>
              <a:rPr lang="en-US" sz="1800" dirty="0"/>
            </a:br>
            <a:r>
              <a:rPr lang="en-US" sz="1400" dirty="0">
                <a:solidFill>
                  <a:srgbClr val="00B33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http://bit.ly/jdelacruz-veeamvac</a:t>
            </a:r>
            <a:endParaRPr lang="en-US" sz="1400" dirty="0">
              <a:solidFill>
                <a:srgbClr val="00B33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dirty="0"/>
              <a:t>Android apps: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vCoffee</a:t>
            </a:r>
            <a:br>
              <a:rPr lang="en-US" dirty="0"/>
            </a:br>
            <a:r>
              <a:rPr lang="en-US" sz="1400" dirty="0">
                <a:solidFill>
                  <a:srgbClr val="00B33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https://github.com/VeeamHub/vCoffee</a:t>
            </a:r>
            <a:endParaRPr lang="en-US" sz="1800" dirty="0">
              <a:solidFill>
                <a:srgbClr val="00B33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Weeatcher</a:t>
            </a:r>
            <a:br>
              <a:rPr lang="en-US" dirty="0"/>
            </a:br>
            <a:r>
              <a:rPr lang="en-US" sz="1400" dirty="0">
                <a:solidFill>
                  <a:srgbClr val="00B336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https://weeatcher.github.io</a:t>
            </a:r>
            <a:endParaRPr lang="en-US" sz="1400" dirty="0">
              <a:solidFill>
                <a:srgbClr val="00B336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46802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Veeam Backup </a:t>
            </a:r>
            <a:br>
              <a:rPr lang="en-US" sz="3600" dirty="0"/>
            </a:br>
            <a:r>
              <a:rPr lang="en-US" sz="3600" i="1" dirty="0"/>
              <a:t>for Microsoft Office 365</a:t>
            </a:r>
            <a:r>
              <a:rPr lang="en-US" sz="3600" dirty="0"/>
              <a:t> self-service</a:t>
            </a:r>
          </a:p>
        </p:txBody>
      </p:sp>
      <p:pic>
        <p:nvPicPr>
          <p:cNvPr id="1026" name="Picture 2" descr="https://i0.wp.com/foonet.be/wp-content/uploads/2018/08/VBO-Dashboard.png?resize=640%2C257">
            <a:extLst>
              <a:ext uri="{FF2B5EF4-FFF2-40B4-BE49-F238E27FC236}">
                <a16:creationId xmlns:a16="http://schemas.microsoft.com/office/drawing/2014/main" id="{26BFF472-6C65-4059-80DF-751D6F6D8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578" y="1701617"/>
            <a:ext cx="6610844" cy="265466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67904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Veeam Backup </a:t>
            </a:r>
            <a:br>
              <a:rPr lang="ru-RU" sz="3600" dirty="0"/>
            </a:br>
            <a:r>
              <a:rPr lang="en-US" sz="3600" i="1" dirty="0"/>
              <a:t>for Microsoft Office 365</a:t>
            </a:r>
            <a:r>
              <a:rPr lang="en-US" sz="3600" dirty="0"/>
              <a:t>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FB90B-303B-9D47-98D6-73864D1F366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085850"/>
            <a:ext cx="8364538" cy="3717925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ru-RU" dirty="0"/>
          </a:p>
        </p:txBody>
      </p:sp>
      <p:pic>
        <p:nvPicPr>
          <p:cNvPr id="3074" name="Picture 2" descr="https://jorgedelacruz.uk/wp-content/uploads/2018/12/Grafana-Veeam-Backup-for-Microsoft-Office-365-002-1024x857.png">
            <a:extLst>
              <a:ext uri="{FF2B5EF4-FFF2-40B4-BE49-F238E27FC236}">
                <a16:creationId xmlns:a16="http://schemas.microsoft.com/office/drawing/2014/main" id="{D2CD163C-49C8-4B4F-9203-8C4B520A4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962" y="1585594"/>
            <a:ext cx="3654077" cy="305843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79481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Veeam Availability Console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FB90B-303B-9D47-98D6-73864D1F366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552575"/>
            <a:ext cx="3546475" cy="333375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ru-RU" dirty="0"/>
          </a:p>
        </p:txBody>
      </p:sp>
      <p:pic>
        <p:nvPicPr>
          <p:cNvPr id="2054" name="Picture 6" descr="https://jorgedelacruz.uk/wp-content/uploads/2019/01/veeam-vac-grafana-001-1024x435.png">
            <a:extLst>
              <a:ext uri="{FF2B5EF4-FFF2-40B4-BE49-F238E27FC236}">
                <a16:creationId xmlns:a16="http://schemas.microsoft.com/office/drawing/2014/main" id="{5F914554-6020-47ED-9BEA-B2EE13E6F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130018"/>
            <a:ext cx="7943850" cy="33747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jorgedelacruz.uk/wp-content/uploads/2019/01/veeam-vac-grafana-002-1024x522.png">
            <a:extLst>
              <a:ext uri="{FF2B5EF4-FFF2-40B4-BE49-F238E27FC236}">
                <a16:creationId xmlns:a16="http://schemas.microsoft.com/office/drawing/2014/main" id="{DD9BF9C0-64AD-4832-9E07-B7CD0D738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41445"/>
            <a:ext cx="5791200" cy="295190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8658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Android apps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53721A-2B36-4E53-B813-62AD62E2E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15" y="1514251"/>
            <a:ext cx="1827134" cy="2874060"/>
          </a:xfrm>
          <a:prstGeom prst="rect">
            <a:avLst/>
          </a:prstGeom>
          <a:ln>
            <a:solidFill>
              <a:srgbClr val="9D9D9C"/>
            </a:solidFill>
          </a:ln>
        </p:spPr>
      </p:pic>
      <p:pic>
        <p:nvPicPr>
          <p:cNvPr id="4098" name="Picture 2" descr="WeeatcherMain.png">
            <a:extLst>
              <a:ext uri="{FF2B5EF4-FFF2-40B4-BE49-F238E27FC236}">
                <a16:creationId xmlns:a16="http://schemas.microsoft.com/office/drawing/2014/main" id="{9725C274-BE75-4546-A45B-CE915CF86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429" y="1514249"/>
            <a:ext cx="1617671" cy="2874061"/>
          </a:xfrm>
          <a:prstGeom prst="rect">
            <a:avLst/>
          </a:prstGeom>
          <a:noFill/>
          <a:ln>
            <a:solidFill>
              <a:srgbClr val="9D9D9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eeatcherJob.png">
            <a:extLst>
              <a:ext uri="{FF2B5EF4-FFF2-40B4-BE49-F238E27FC236}">
                <a16:creationId xmlns:a16="http://schemas.microsoft.com/office/drawing/2014/main" id="{DD4C28FA-0D75-4F26-90C5-27471761F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13" y="1514249"/>
            <a:ext cx="1617671" cy="2874061"/>
          </a:xfrm>
          <a:prstGeom prst="rect">
            <a:avLst/>
          </a:prstGeom>
          <a:noFill/>
          <a:ln>
            <a:solidFill>
              <a:srgbClr val="9D9D9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BBAD33-202B-4825-BDAB-82E3FD9807CD}"/>
              </a:ext>
            </a:extLst>
          </p:cNvPr>
          <p:cNvSpPr/>
          <p:nvPr/>
        </p:nvSpPr>
        <p:spPr bwMode="auto">
          <a:xfrm>
            <a:off x="3985260" y="1185781"/>
            <a:ext cx="4518660" cy="3530999"/>
          </a:xfrm>
          <a:prstGeom prst="roundRect">
            <a:avLst>
              <a:gd name="adj" fmla="val 8054"/>
            </a:avLst>
          </a:prstGeom>
          <a:noFill/>
          <a:ln w="158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F0A1E0-8562-488D-A1E1-0048FB74A6F5}"/>
              </a:ext>
            </a:extLst>
          </p:cNvPr>
          <p:cNvSpPr/>
          <p:nvPr/>
        </p:nvSpPr>
        <p:spPr bwMode="auto">
          <a:xfrm>
            <a:off x="909097" y="1187330"/>
            <a:ext cx="2641994" cy="3530999"/>
          </a:xfrm>
          <a:prstGeom prst="roundRect">
            <a:avLst>
              <a:gd name="adj" fmla="val 8054"/>
            </a:avLst>
          </a:prstGeom>
          <a:noFill/>
          <a:ln w="158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95C05-543E-4CA3-ACEF-BF4D9203C996}"/>
              </a:ext>
            </a:extLst>
          </p:cNvPr>
          <p:cNvSpPr txBox="1"/>
          <p:nvPr/>
        </p:nvSpPr>
        <p:spPr>
          <a:xfrm>
            <a:off x="1799644" y="1011243"/>
            <a:ext cx="86575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vCoffee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846B5-EED8-4B7E-A708-2A4BF677EE01}"/>
              </a:ext>
            </a:extLst>
          </p:cNvPr>
          <p:cNvSpPr txBox="1"/>
          <p:nvPr/>
        </p:nvSpPr>
        <p:spPr>
          <a:xfrm>
            <a:off x="5653564" y="1011243"/>
            <a:ext cx="11420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Weeatcher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70076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3788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Know your 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FB90B-303B-9D47-98D6-73864D1F366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813175" y="2820988"/>
            <a:ext cx="5330825" cy="37179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	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			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48282-8480-422F-B045-C99478F77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3297031" y="2102947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5F5CB2-47A9-4790-9A3B-C8112227D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3284" y="2820428"/>
            <a:ext cx="503999" cy="503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76B234-5427-459B-9B01-B6FF15C8DA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7032" y="2820428"/>
            <a:ext cx="503999" cy="503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9BC620-85F0-4FDC-ACBF-35AB3BA79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 bwMode="auto">
          <a:xfrm>
            <a:off x="1092506" y="3546380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87E289-C06C-416F-8081-DF478DD22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 bwMode="auto">
          <a:xfrm>
            <a:off x="2194694" y="3546380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F60886-8D60-4E08-83F7-9CD3221F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 bwMode="auto">
          <a:xfrm>
            <a:off x="2743283" y="3546380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C34D66-61C4-4A73-B0E0-450B02E1A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 bwMode="auto">
          <a:xfrm>
            <a:off x="3296883" y="3546232"/>
            <a:ext cx="504148" cy="50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BECCED-B82E-47FC-BDCF-085C7160AF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43600" y="3546380"/>
            <a:ext cx="504000" cy="504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E70ACD7-8B45-4403-90F3-F54D84CB2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 bwMode="auto">
          <a:xfrm>
            <a:off x="3297031" y="1385466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26">
            <a:extLst>
              <a:ext uri="{FF2B5EF4-FFF2-40B4-BE49-F238E27FC236}">
                <a16:creationId xmlns:a16="http://schemas.microsoft.com/office/drawing/2014/main" id="{ADDD77AD-7CA2-48AC-9FF0-AB550638462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743283" y="2102947"/>
            <a:ext cx="504000" cy="504000"/>
          </a:xfrm>
          <a:prstGeom prst="rect">
            <a:avLst/>
          </a:prstGeom>
        </p:spPr>
      </p:pic>
      <p:pic>
        <p:nvPicPr>
          <p:cNvPr id="17" name="Рисунок 27">
            <a:extLst>
              <a:ext uri="{FF2B5EF4-FFF2-40B4-BE49-F238E27FC236}">
                <a16:creationId xmlns:a16="http://schemas.microsoft.com/office/drawing/2014/main" id="{CA108EE4-765C-4FA7-A6BE-79CBF7B512B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94768" y="2102947"/>
            <a:ext cx="504000" cy="504000"/>
          </a:xfrm>
          <a:prstGeom prst="rect">
            <a:avLst/>
          </a:prstGeom>
        </p:spPr>
      </p:pic>
      <p:pic>
        <p:nvPicPr>
          <p:cNvPr id="18" name="Рисунок 33">
            <a:extLst>
              <a:ext uri="{FF2B5EF4-FFF2-40B4-BE49-F238E27FC236}">
                <a16:creationId xmlns:a16="http://schemas.microsoft.com/office/drawing/2014/main" id="{DED61D0D-09DB-4E8C-9DEC-42166543144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643637" y="2102947"/>
            <a:ext cx="504000" cy="504000"/>
          </a:xfrm>
          <a:prstGeom prst="rect">
            <a:avLst/>
          </a:prstGeom>
        </p:spPr>
      </p:pic>
      <p:pic>
        <p:nvPicPr>
          <p:cNvPr id="19" name="Рисунок 35">
            <a:extLst>
              <a:ext uri="{FF2B5EF4-FFF2-40B4-BE49-F238E27FC236}">
                <a16:creationId xmlns:a16="http://schemas.microsoft.com/office/drawing/2014/main" id="{C508A098-0BBA-46FC-B347-B44E157EBDB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92506" y="2102947"/>
            <a:ext cx="504000" cy="504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2E6813-69FB-49C1-8E50-4A61298675F7}"/>
              </a:ext>
            </a:extLst>
          </p:cNvPr>
          <p:cNvSpPr/>
          <p:nvPr/>
        </p:nvSpPr>
        <p:spPr>
          <a:xfrm>
            <a:off x="4097549" y="1452800"/>
            <a:ext cx="2322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Veeam</a:t>
            </a:r>
            <a:r>
              <a:rPr lang="en-US" sz="1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®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components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EC6A7C-5978-4E49-B87D-EA234FA405AA}"/>
              </a:ext>
            </a:extLst>
          </p:cNvPr>
          <p:cNvSpPr/>
          <p:nvPr/>
        </p:nvSpPr>
        <p:spPr>
          <a:xfrm>
            <a:off x="4097549" y="2170281"/>
            <a:ext cx="3385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environment and agents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8883D8-A38C-4CC2-8911-87601386C8BD}"/>
              </a:ext>
            </a:extLst>
          </p:cNvPr>
          <p:cNvSpPr/>
          <p:nvPr/>
        </p:nvSpPr>
        <p:spPr>
          <a:xfrm>
            <a:off x="4097549" y="2754197"/>
            <a:ext cx="4663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Veeam Backup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Microsoft Office 365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Veeam Availability Orchestrator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E63367-F631-40A3-BF70-E58F5559A3B2}"/>
              </a:ext>
            </a:extLst>
          </p:cNvPr>
          <p:cNvSpPr/>
          <p:nvPr/>
        </p:nvSpPr>
        <p:spPr>
          <a:xfrm>
            <a:off x="4097549" y="3615112"/>
            <a:ext cx="48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Staged Restore, Secure Restore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and xplorers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6827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Defining success for your organization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2E4726-1DC8-4506-A08C-4F6463AE6733}"/>
              </a:ext>
            </a:extLst>
          </p:cNvPr>
          <p:cNvSpPr/>
          <p:nvPr/>
        </p:nvSpPr>
        <p:spPr bwMode="auto">
          <a:xfrm>
            <a:off x="365760" y="1043940"/>
            <a:ext cx="7094220" cy="777240"/>
          </a:xfrm>
          <a:prstGeom prst="roundRect">
            <a:avLst/>
          </a:prstGeom>
          <a:noFill/>
          <a:ln w="158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600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Plan first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374609D-C64C-4847-B8E5-4252B6C8FA40}"/>
              </a:ext>
            </a:extLst>
          </p:cNvPr>
          <p:cNvSpPr/>
          <p:nvPr/>
        </p:nvSpPr>
        <p:spPr bwMode="auto">
          <a:xfrm>
            <a:off x="365760" y="1926664"/>
            <a:ext cx="7094220" cy="777240"/>
          </a:xfrm>
          <a:prstGeom prst="roundRect">
            <a:avLst/>
          </a:prstGeom>
          <a:noFill/>
          <a:ln w="158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600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" pitchFamily="34" charset="0"/>
              </a:rPr>
              <a:t>Speed or performance is not the point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21B7503-5325-4813-B039-9C6EEBB209C3}"/>
              </a:ext>
            </a:extLst>
          </p:cNvPr>
          <p:cNvSpPr/>
          <p:nvPr/>
        </p:nvSpPr>
        <p:spPr bwMode="auto">
          <a:xfrm>
            <a:off x="365760" y="2809388"/>
            <a:ext cx="7094220" cy="777240"/>
          </a:xfrm>
          <a:prstGeom prst="roundRect">
            <a:avLst/>
          </a:prstGeom>
          <a:noFill/>
          <a:ln w="158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600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" pitchFamily="34" charset="0"/>
              </a:rPr>
              <a:t>Standardize, validate and repeat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EB0B8BF-0BA1-441D-BB59-A52D2F42FFD4}"/>
              </a:ext>
            </a:extLst>
          </p:cNvPr>
          <p:cNvSpPr/>
          <p:nvPr/>
        </p:nvSpPr>
        <p:spPr bwMode="auto">
          <a:xfrm>
            <a:off x="365760" y="3692112"/>
            <a:ext cx="7094220" cy="777240"/>
          </a:xfrm>
          <a:prstGeom prst="roundRect">
            <a:avLst/>
          </a:prstGeom>
          <a:noFill/>
          <a:ln w="158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600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" pitchFamily="34" charset="0"/>
              </a:rPr>
              <a:t>MVP: “Minimum viable product”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" pitchFamily="34" charset="0"/>
            </a:endParaRP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A786DEA6-71A6-4704-9472-DEB63E0E7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727" y="1154511"/>
            <a:ext cx="523875" cy="504825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745801F2-A807-4AD8-B062-E9E2805D7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727" y="2033897"/>
            <a:ext cx="552450" cy="55245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8F621A9-8D2B-4E7D-8D49-3F83BD4936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532" y="2871354"/>
            <a:ext cx="552450" cy="55245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9A82203-65C7-4A37-A940-37EA52A8F4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819" y="3804107"/>
            <a:ext cx="5238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782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Defining success of Availability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FB90B-303B-9D47-98D6-73864D1F366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0000" y="1079500"/>
            <a:ext cx="8362950" cy="3385542"/>
          </a:xfrm>
        </p:spPr>
        <p:txBody>
          <a:bodyPr/>
          <a:lstStyle/>
          <a:p>
            <a:pPr marL="342900" indent="-342900"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Before you code, define a goal. Think tasks and measurable results.</a:t>
            </a:r>
          </a:p>
          <a:p>
            <a:pPr marL="342900" indent="-342900"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context, automation isn't solely about speed or performance.</a:t>
            </a:r>
          </a:p>
          <a:p>
            <a:pPr marL="342900" indent="-342900"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you automating for the benefit of the business? </a:t>
            </a:r>
          </a:p>
          <a:p>
            <a:pPr marL="342900" indent="-342900"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Focus on standardization, validation and efficiencies gained.</a:t>
            </a:r>
          </a:p>
          <a:p>
            <a:pPr marL="342900" indent="-342900"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small, incremental changes that can be verified.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117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99FB18B-73C6-4FE1-82AB-A7814C4ADF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0" y="2040303"/>
            <a:ext cx="7448550" cy="1329595"/>
          </a:xfrm>
        </p:spPr>
        <p:txBody>
          <a:bodyPr>
            <a:spAutoFit/>
          </a:bodyPr>
          <a:lstStyle/>
          <a:p>
            <a:r>
              <a:rPr lang="en-US" sz="4800" dirty="0"/>
              <a:t>Veeam and PowerShell Basics</a:t>
            </a:r>
          </a:p>
        </p:txBody>
      </p:sp>
    </p:spTree>
    <p:extLst>
      <p:ext uri="{BB962C8B-B14F-4D97-AF65-F5344CB8AC3E}">
        <p14:creationId xmlns:p14="http://schemas.microsoft.com/office/powerpoint/2010/main" val="19848863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60FD7C-698D-45D5-B937-D74143E084AF}"/>
              </a:ext>
            </a:extLst>
          </p:cNvPr>
          <p:cNvSpPr/>
          <p:nvPr/>
        </p:nvSpPr>
        <p:spPr bwMode="auto">
          <a:xfrm>
            <a:off x="365759" y="1043940"/>
            <a:ext cx="7638221" cy="777240"/>
          </a:xfrm>
          <a:prstGeom prst="roundRect">
            <a:avLst/>
          </a:prstGeom>
          <a:noFill/>
          <a:ln w="158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600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" pitchFamily="34" charset="0"/>
              </a:rPr>
              <a:t>Get-Help is your friend and will make your life easier.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11B0A5-CA83-4752-8265-3722B0D2323C}"/>
              </a:ext>
            </a:extLst>
          </p:cNvPr>
          <p:cNvSpPr/>
          <p:nvPr/>
        </p:nvSpPr>
        <p:spPr bwMode="auto">
          <a:xfrm>
            <a:off x="365759" y="1926664"/>
            <a:ext cx="7638221" cy="777240"/>
          </a:xfrm>
          <a:prstGeom prst="roundRect">
            <a:avLst/>
          </a:prstGeom>
          <a:noFill/>
          <a:ln w="158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600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" pitchFamily="34" charset="0"/>
              </a:rPr>
              <a:t>PowerShell is built for pipeline. Embrace and use it.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33DBB1-377B-4A9E-8B23-12B745E1395F}"/>
              </a:ext>
            </a:extLst>
          </p:cNvPr>
          <p:cNvSpPr/>
          <p:nvPr/>
        </p:nvSpPr>
        <p:spPr bwMode="auto">
          <a:xfrm>
            <a:off x="365759" y="2809388"/>
            <a:ext cx="7638221" cy="777240"/>
          </a:xfrm>
          <a:prstGeom prst="roundRect">
            <a:avLst/>
          </a:prstGeom>
          <a:noFill/>
          <a:ln w="158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600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" pitchFamily="34" charset="0"/>
              </a:rPr>
              <a:t>Stack cmdlets and results are like Legos.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Segoe UI" pitchFamily="34" charset="0"/>
              </a:rPr>
              <a:t>(i.e., buy a set if you are outdated on the concept)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630275F-E5D5-4037-A13C-0F857B204815}"/>
              </a:ext>
            </a:extLst>
          </p:cNvPr>
          <p:cNvSpPr/>
          <p:nvPr/>
        </p:nvSpPr>
        <p:spPr bwMode="auto">
          <a:xfrm>
            <a:off x="365759" y="3692112"/>
            <a:ext cx="7638221" cy="777240"/>
          </a:xfrm>
          <a:prstGeom prst="roundRect">
            <a:avLst/>
          </a:prstGeom>
          <a:noFill/>
          <a:ln w="158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600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" pitchFamily="34" charset="0"/>
              </a:rPr>
              <a:t>Forget what your teachers told you: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" pitchFamily="34" charset="0"/>
              </a:rPr>
              <a:t>Cheat or look up the answer whenever possible.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PowerShell basics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223AF4C-1C50-4E43-8F9D-72524AA53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02" y="2028825"/>
            <a:ext cx="523875" cy="5429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BB1E1121-EE7D-4FE1-9909-0FF79B015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02" y="1189672"/>
            <a:ext cx="485775" cy="48577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936D680-DCCC-490D-A797-99178391DA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284" y="2905834"/>
            <a:ext cx="552450" cy="55245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77AD9B4-8D60-4F5A-A8B4-5DCEA677DE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284" y="3850052"/>
            <a:ext cx="5238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190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Veeam-specific PowerShell tips*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FB90B-303B-9D47-98D6-73864D1F366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0000" y="1079500"/>
            <a:ext cx="8362950" cy="37179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 Veeam cmdlets specific to your version: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Get-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VBRCommand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[-V95] [-V90] [-V80]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your type? What are your members?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Now that you know your type, where can it be used?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Get-Command -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ParameterType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*TypeName*</a:t>
            </a:r>
          </a:p>
          <a:p>
            <a:pPr marL="182563" indent="-182563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little bit of validation — understand the allowed values of parameters: </a:t>
            </a:r>
            <a:r>
              <a:rPr lang="en-US" dirty="0">
                <a:solidFill>
                  <a:srgbClr val="00B336"/>
                </a:solidFill>
              </a:rPr>
              <a:t>Look up the Veeam PowerShell enumerations</a:t>
            </a:r>
          </a:p>
          <a:p>
            <a:pPr marL="182563" indent="-182563"/>
            <a:endParaRPr lang="en-US" dirty="0">
              <a:solidFill>
                <a:srgbClr val="00B336"/>
              </a:solidFill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547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Starting at the beginning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C38EAB-4C7F-4068-916D-4DE18A620DFB}"/>
              </a:ext>
            </a:extLst>
          </p:cNvPr>
          <p:cNvSpPr/>
          <p:nvPr/>
        </p:nvSpPr>
        <p:spPr bwMode="auto">
          <a:xfrm>
            <a:off x="822375" y="1844043"/>
            <a:ext cx="2339140" cy="1696718"/>
          </a:xfrm>
          <a:prstGeom prst="roundRect">
            <a:avLst>
              <a:gd name="adj" fmla="val 8476"/>
            </a:avLst>
          </a:prstGeom>
          <a:noFill/>
          <a:ln w="158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A07194-EF5A-4C0A-B34C-12DB62772FBB}"/>
              </a:ext>
            </a:extLst>
          </p:cNvPr>
          <p:cNvSpPr/>
          <p:nvPr/>
        </p:nvSpPr>
        <p:spPr bwMode="auto">
          <a:xfrm>
            <a:off x="3365167" y="1844041"/>
            <a:ext cx="2339140" cy="1696718"/>
          </a:xfrm>
          <a:prstGeom prst="roundRect">
            <a:avLst>
              <a:gd name="adj" fmla="val 8476"/>
            </a:avLst>
          </a:prstGeom>
          <a:noFill/>
          <a:ln w="158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C6E724-F307-4AF0-A498-A3FCC8374803}"/>
              </a:ext>
            </a:extLst>
          </p:cNvPr>
          <p:cNvSpPr/>
          <p:nvPr/>
        </p:nvSpPr>
        <p:spPr bwMode="auto">
          <a:xfrm>
            <a:off x="5907959" y="1844042"/>
            <a:ext cx="2339140" cy="1696718"/>
          </a:xfrm>
          <a:prstGeom prst="roundRect">
            <a:avLst>
              <a:gd name="adj" fmla="val 8476"/>
            </a:avLst>
          </a:prstGeom>
          <a:noFill/>
          <a:ln w="15875">
            <a:solidFill>
              <a:srgbClr val="00B33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pc="0" dirty="0">
              <a:solidFill>
                <a:srgbClr val="00B336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75101-18D9-4CA1-A050-1423706CDCCF}"/>
              </a:ext>
            </a:extLst>
          </p:cNvPr>
          <p:cNvSpPr txBox="1"/>
          <p:nvPr/>
        </p:nvSpPr>
        <p:spPr>
          <a:xfrm>
            <a:off x="824254" y="2072824"/>
            <a:ext cx="2335383" cy="1331134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1 </a:t>
            </a:r>
          </a:p>
          <a:p>
            <a:pPr algn="ctr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Start-</a:t>
            </a:r>
          </a:p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VBRConfigurationBackupJob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D215C-DCCF-445B-B5A8-C60A81CD043A}"/>
              </a:ext>
            </a:extLst>
          </p:cNvPr>
          <p:cNvSpPr txBox="1"/>
          <p:nvPr/>
        </p:nvSpPr>
        <p:spPr>
          <a:xfrm>
            <a:off x="3653214" y="2072824"/>
            <a:ext cx="1763047" cy="1538883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2</a:t>
            </a:r>
          </a:p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are you trying 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accomplish? 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Think MVP.</a:t>
            </a:r>
          </a:p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57F0E-737B-4F9F-A201-FD6B2CB3B612}"/>
              </a:ext>
            </a:extLst>
          </p:cNvPr>
          <p:cNvSpPr txBox="1"/>
          <p:nvPr/>
        </p:nvSpPr>
        <p:spPr>
          <a:xfrm>
            <a:off x="6362975" y="2072824"/>
            <a:ext cx="1429109" cy="1331134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00B336"/>
                </a:solidFill>
              </a:rPr>
              <a:t>Step 3</a:t>
            </a:r>
          </a:p>
          <a:p>
            <a:pPr algn="ctr"/>
            <a:endParaRPr lang="en-US" sz="2000" dirty="0">
              <a:solidFill>
                <a:srgbClr val="00B336"/>
              </a:solidFill>
            </a:endParaRPr>
          </a:p>
          <a:p>
            <a:pPr algn="ctr"/>
            <a:r>
              <a:rPr lang="en-US" dirty="0">
                <a:solidFill>
                  <a:srgbClr val="00B336"/>
                </a:solidFill>
              </a:rPr>
              <a:t> Add-</a:t>
            </a:r>
            <a:r>
              <a:rPr lang="en-US" dirty="0" err="1">
                <a:solidFill>
                  <a:srgbClr val="00B336"/>
                </a:solidFill>
              </a:rPr>
              <a:t>PSSnapIn</a:t>
            </a:r>
            <a:r>
              <a:rPr lang="en-US" dirty="0">
                <a:solidFill>
                  <a:srgbClr val="00B336"/>
                </a:solidFill>
              </a:rPr>
              <a:t> </a:t>
            </a:r>
          </a:p>
          <a:p>
            <a:pPr algn="ctr"/>
            <a:r>
              <a:rPr lang="en-US" dirty="0" err="1">
                <a:solidFill>
                  <a:srgbClr val="00B336"/>
                </a:solidFill>
              </a:rPr>
              <a:t>VeeamPSSnapIn</a:t>
            </a:r>
            <a:endParaRPr lang="en-US" dirty="0">
              <a:solidFill>
                <a:srgbClr val="00B336"/>
              </a:solidFill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007030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Veeam Corporate Slides Template (1)">
  <a:themeElements>
    <a:clrScheme name="Veeam_colors">
      <a:dk1>
        <a:srgbClr val="000000"/>
      </a:dk1>
      <a:lt1>
        <a:srgbClr val="FFFFFF"/>
      </a:lt1>
      <a:dk2>
        <a:srgbClr val="00B336"/>
      </a:dk2>
      <a:lt2>
        <a:srgbClr val="FFFFFF"/>
      </a:lt2>
      <a:accent1>
        <a:srgbClr val="00B336"/>
      </a:accent1>
      <a:accent2>
        <a:srgbClr val="9D9D9C"/>
      </a:accent2>
      <a:accent3>
        <a:srgbClr val="BA0200"/>
      </a:accent3>
      <a:accent4>
        <a:srgbClr val="00B336"/>
      </a:accent4>
      <a:accent5>
        <a:srgbClr val="00B492"/>
      </a:accent5>
      <a:accent6>
        <a:srgbClr val="005F4B"/>
      </a:accent6>
      <a:hlink>
        <a:srgbClr val="00B336"/>
      </a:hlink>
      <a:folHlink>
        <a:srgbClr val="00B336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33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rgbClr val="00B336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>
        <a:spAutoFit/>
      </a:bodyPr>
      <a:lstStyle>
        <a:defPPr algn="ctr"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eeam_Corporate_Template_16x9" id="{6CBA38E1-9802-4898-A09B-5BF7DE522045}" vid="{9C3FAA57-619B-429C-93BE-F76CBA5F5F1C}"/>
    </a:ext>
  </a:extLst>
</a:theme>
</file>

<file path=ppt/theme/theme2.xml><?xml version="1.0" encoding="utf-8"?>
<a:theme xmlns:a="http://schemas.openxmlformats.org/drawingml/2006/main" name="2_Veeam Corporate Slides Template (1)">
  <a:themeElements>
    <a:clrScheme name="Veeam_colors">
      <a:dk1>
        <a:srgbClr val="000000"/>
      </a:dk1>
      <a:lt1>
        <a:srgbClr val="FFFFFF"/>
      </a:lt1>
      <a:dk2>
        <a:srgbClr val="00B336"/>
      </a:dk2>
      <a:lt2>
        <a:srgbClr val="FFFFFF"/>
      </a:lt2>
      <a:accent1>
        <a:srgbClr val="00B336"/>
      </a:accent1>
      <a:accent2>
        <a:srgbClr val="9D9D9C"/>
      </a:accent2>
      <a:accent3>
        <a:srgbClr val="BA0200"/>
      </a:accent3>
      <a:accent4>
        <a:srgbClr val="00B336"/>
      </a:accent4>
      <a:accent5>
        <a:srgbClr val="00B492"/>
      </a:accent5>
      <a:accent6>
        <a:srgbClr val="005F4B"/>
      </a:accent6>
      <a:hlink>
        <a:srgbClr val="00B336"/>
      </a:hlink>
      <a:folHlink>
        <a:srgbClr val="00B336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33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rgbClr val="00B336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>
        <a:spAutoFit/>
      </a:bodyPr>
      <a:lstStyle>
        <a:defPPr algn="ctr"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+mj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Veeam Corporate Slides Template">
  <a:themeElements>
    <a:clrScheme name="Veeam_colors">
      <a:dk1>
        <a:srgbClr val="000000"/>
      </a:dk1>
      <a:lt1>
        <a:srgbClr val="FFFFFF"/>
      </a:lt1>
      <a:dk2>
        <a:srgbClr val="00B336"/>
      </a:dk2>
      <a:lt2>
        <a:srgbClr val="FFFFFF"/>
      </a:lt2>
      <a:accent1>
        <a:srgbClr val="00B336"/>
      </a:accent1>
      <a:accent2>
        <a:srgbClr val="9D9D9C"/>
      </a:accent2>
      <a:accent3>
        <a:srgbClr val="BA0200"/>
      </a:accent3>
      <a:accent4>
        <a:srgbClr val="00B336"/>
      </a:accent4>
      <a:accent5>
        <a:srgbClr val="00B492"/>
      </a:accent5>
      <a:accent6>
        <a:srgbClr val="005F4B"/>
      </a:accent6>
      <a:hlink>
        <a:srgbClr val="00B0F0"/>
      </a:hlink>
      <a:folHlink>
        <a:srgbClr val="0070C0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33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rgbClr val="00B336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 anchor="ctr">
        <a:spAutoFit/>
      </a:bodyPr>
      <a:lstStyle>
        <a:defPPr algn="ctr">
          <a:defRPr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1_Veeam Corporate Slides Template Main (3)">
  <a:themeElements>
    <a:clrScheme name="Veeam_colors">
      <a:dk1>
        <a:srgbClr val="000000"/>
      </a:dk1>
      <a:lt1>
        <a:srgbClr val="FFFFFF"/>
      </a:lt1>
      <a:dk2>
        <a:srgbClr val="00B336"/>
      </a:dk2>
      <a:lt2>
        <a:srgbClr val="FFFFFF"/>
      </a:lt2>
      <a:accent1>
        <a:srgbClr val="00B336"/>
      </a:accent1>
      <a:accent2>
        <a:srgbClr val="9D9D9C"/>
      </a:accent2>
      <a:accent3>
        <a:srgbClr val="BA0200"/>
      </a:accent3>
      <a:accent4>
        <a:srgbClr val="00B336"/>
      </a:accent4>
      <a:accent5>
        <a:srgbClr val="00B492"/>
      </a:accent5>
      <a:accent6>
        <a:srgbClr val="005F4B"/>
      </a:accent6>
      <a:hlink>
        <a:srgbClr val="00B336"/>
      </a:hlink>
      <a:folHlink>
        <a:srgbClr val="00B336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33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rgbClr val="00B336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>
        <a:spAutoFit/>
      </a:bodyPr>
      <a:lstStyle>
        <a:defPPr algn="ctr">
          <a:defRPr sz="4000" dirty="0" err="1" smtClean="0">
            <a:solidFill>
              <a:schemeClr val="tx1">
                <a:lumMod val="50000"/>
                <a:lumOff val="50000"/>
              </a:schemeClr>
            </a:solidFill>
            <a:latin typeface="+mj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A593C8006C30499F2944E0A8A9581A" ma:contentTypeVersion="2" ma:contentTypeDescription="Create a new document." ma:contentTypeScope="" ma:versionID="b631bdccec28abf94ce1bb418a5379c5">
  <xsd:schema xmlns:xsd="http://www.w3.org/2001/XMLSchema" xmlns:xs="http://www.w3.org/2001/XMLSchema" xmlns:p="http://schemas.microsoft.com/office/2006/metadata/properties" xmlns:ns1="http://schemas.microsoft.com/sharepoint/v3" xmlns:ns2="d05dc32b-c3f3-4763-8fa9-04829637c5c0" targetNamespace="http://schemas.microsoft.com/office/2006/metadata/properties" ma:root="true" ma:fieldsID="e7bd35c2624c449394c1f6a62c8cbf7f" ns1:_="" ns2:_="">
    <xsd:import namespace="http://schemas.microsoft.com/sharepoint/v3"/>
    <xsd:import namespace="d05dc32b-c3f3-4763-8fa9-04829637c5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5dc32b-c3f3-4763-8fa9-04829637c5c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91D2E0E-0F7A-4C02-9474-48277E6F1F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05dc32b-c3f3-4763-8fa9-04829637c5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BD9305-F2A6-4227-837C-B4043BC74E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C39AA7-EB4B-4889-9FB7-D13BB39487BC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d05dc32b-c3f3-4763-8fa9-04829637c5c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1957</TotalTime>
  <Words>729</Words>
  <Application>Microsoft Office PowerPoint</Application>
  <PresentationFormat>On-screen Show (16:9)</PresentationFormat>
  <Paragraphs>179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Segoe UI</vt:lpstr>
      <vt:lpstr>Tahoma</vt:lpstr>
      <vt:lpstr>Veeam Corporate Slides Template (1)</vt:lpstr>
      <vt:lpstr>2_Veeam Corporate Slides Template (1)</vt:lpstr>
      <vt:lpstr>1_Veeam Corporate Slides Template</vt:lpstr>
      <vt:lpstr>1_Veeam Corporate Slides Template Main (3)</vt:lpstr>
      <vt:lpstr>PowerPoint Presentation</vt:lpstr>
      <vt:lpstr>PowerPoint Presentation</vt:lpstr>
      <vt:lpstr>Know your capabilities</vt:lpstr>
      <vt:lpstr>Defining success for your organization</vt:lpstr>
      <vt:lpstr>Defining success of Availability</vt:lpstr>
      <vt:lpstr>PowerPoint Presentation</vt:lpstr>
      <vt:lpstr>PowerShell basics</vt:lpstr>
      <vt:lpstr>Veeam-specific PowerShell tips*</vt:lpstr>
      <vt:lpstr>Starting at the beginning</vt:lpstr>
      <vt:lpstr>Full infrastructure deployment</vt:lpstr>
      <vt:lpstr>OK, so now what?</vt:lpstr>
      <vt:lpstr>Setting advanced options</vt:lpstr>
      <vt:lpstr>PowerPoint Presentation</vt:lpstr>
      <vt:lpstr>Expanded PowerShell coverage Veeam Agents</vt:lpstr>
      <vt:lpstr>Expanded PowerShell coverage Veeam Explorers</vt:lpstr>
      <vt:lpstr>Takeaways</vt:lpstr>
      <vt:lpstr>PowerPoint Presentation</vt:lpstr>
      <vt:lpstr>PowerPoint Presentation</vt:lpstr>
      <vt:lpstr>API Basics</vt:lpstr>
      <vt:lpstr>Products with API coverage</vt:lpstr>
      <vt:lpstr>Getting Started with Veeam API</vt:lpstr>
      <vt:lpstr>(Content to Add)</vt:lpstr>
      <vt:lpstr>PowerPoint Presentation</vt:lpstr>
      <vt:lpstr>Community projects (API-based) *These are unsupported products/projects</vt:lpstr>
      <vt:lpstr>Veeam Backup  for Microsoft Office 365 self-service</vt:lpstr>
      <vt:lpstr>Veeam Backup  for Microsoft Office 365 dashboard</vt:lpstr>
      <vt:lpstr>Veeam Availability Console dashboard</vt:lpstr>
      <vt:lpstr>Android apps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Rachinskaya</dc:creator>
  <cp:lastModifiedBy>Joseph Houghes</cp:lastModifiedBy>
  <cp:revision>111</cp:revision>
  <cp:lastPrinted>2017-05-13T15:11:09Z</cp:lastPrinted>
  <dcterms:created xsi:type="dcterms:W3CDTF">2018-09-26T10:35:07Z</dcterms:created>
  <dcterms:modified xsi:type="dcterms:W3CDTF">2019-05-07T12:14:51Z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CMWhitepaperType">
    <vt:lpwstr/>
  </property>
  <property fmtid="{D5CDD505-2E9C-101B-9397-08002B2CF9AE}" pid="3" name="ECMLanguage">
    <vt:lpwstr>3;#English|07f96b39-8f94-4216-97e6-b78eba3c58e1</vt:lpwstr>
  </property>
  <property fmtid="{D5CDD505-2E9C-101B-9397-08002B2CF9AE}" pid="4" name="i74269a7de984593b031d34cb385df95">
    <vt:lpwstr/>
  </property>
  <property fmtid="{D5CDD505-2E9C-101B-9397-08002B2CF9AE}" pid="5" name="ECMMarketAnalysisType">
    <vt:lpwstr/>
  </property>
  <property fmtid="{D5CDD505-2E9C-101B-9397-08002B2CF9AE}" pid="6" name="ECMVertical">
    <vt:lpwstr/>
  </property>
  <property fmtid="{D5CDD505-2E9C-101B-9397-08002B2CF9AE}" pid="7" name="ECMPartnerCustomer">
    <vt:lpwstr>54;#Customer|6123597a-1913-44dc-9924-b5c9eb8e9234</vt:lpwstr>
  </property>
  <property fmtid="{D5CDD505-2E9C-101B-9397-08002B2CF9AE}" pid="8" name="m5ad6e19f9e2479e8c23350beb1070d4">
    <vt:lpwstr/>
  </property>
  <property fmtid="{D5CDD505-2E9C-101B-9397-08002B2CF9AE}" pid="9" name="TaxKeyword">
    <vt:lpwstr/>
  </property>
  <property fmtid="{D5CDD505-2E9C-101B-9397-08002B2CF9AE}" pid="10" name="pf314b354fff4d4aa1f45915919fefca">
    <vt:lpwstr/>
  </property>
  <property fmtid="{D5CDD505-2E9C-101B-9397-08002B2CF9AE}" pid="11" name="ECMUIType">
    <vt:lpwstr/>
  </property>
  <property fmtid="{D5CDD505-2E9C-101B-9397-08002B2CF9AE}" pid="12" name="ECMPrintGraphicsSubject">
    <vt:lpwstr/>
  </property>
  <property fmtid="{D5CDD505-2E9C-101B-9397-08002B2CF9AE}" pid="13" name="neb7c065c857415f9da8b13e76c99072">
    <vt:lpwstr>Presentations|de4c0233-fbe6-422a-80a4-179d0996851d</vt:lpwstr>
  </property>
  <property fmtid="{D5CDD505-2E9C-101B-9397-08002B2CF9AE}" pid="14" name="ECMAlliances">
    <vt:lpwstr>263;#All Solutions|c9767bc9-9e10-4aa9-8cdd-5882c5154d8e</vt:lpwstr>
  </property>
  <property fmtid="{D5CDD505-2E9C-101B-9397-08002B2CF9AE}" pid="15" name="ECMHypervisor">
    <vt:lpwstr/>
  </property>
  <property fmtid="{D5CDD505-2E9C-101B-9397-08002B2CF9AE}" pid="16" name="j34c59180bf04b139f26e4d7d5575b31">
    <vt:lpwstr/>
  </property>
  <property fmtid="{D5CDD505-2E9C-101B-9397-08002B2CF9AE}" pid="17" name="ECMDesignResourcesSubject">
    <vt:lpwstr/>
  </property>
  <property fmtid="{D5CDD505-2E9C-101B-9397-08002B2CF9AE}" pid="18" name="LikesCount">
    <vt:i4>1</vt:i4>
  </property>
  <property fmtid="{D5CDD505-2E9C-101B-9397-08002B2CF9AE}" pid="19" name="e6ef8ae30fac436c9569166a91d4fc76">
    <vt:lpwstr/>
  </property>
  <property fmtid="{D5CDD505-2E9C-101B-9397-08002B2CF9AE}" pid="20" name="ECMCallScriptType">
    <vt:lpwstr/>
  </property>
  <property fmtid="{D5CDD505-2E9C-101B-9397-08002B2CF9AE}" pid="21" name="ECMMarketingStage">
    <vt:lpwstr/>
  </property>
  <property fmtid="{D5CDD505-2E9C-101B-9397-08002B2CF9AE}" pid="22" name="ContentTypeId">
    <vt:lpwstr>0x01010097A593C8006C30499F2944E0A8A9581A</vt:lpwstr>
  </property>
  <property fmtid="{D5CDD505-2E9C-101B-9397-08002B2CF9AE}" pid="23" name="oed54f3a74e34a46ae004ab2cb3bf7e8">
    <vt:lpwstr/>
  </property>
  <property fmtid="{D5CDD505-2E9C-101B-9397-08002B2CF9AE}" pid="24" name="ECMPresentationsGraphicsSubject">
    <vt:lpwstr>238;#Documentation|c2d16c76-e873-4401-a322-baf22aa78fcd;#239;#Campaign|844b0e98-48d0-4ab4-8824-d30f597ac69c;#240;#Event|882cd065-e920-4da8-bd24-2f3a4430f981;#251;#Exhibition|933cf78d-aff3-4ec9-8a0b-8bdb50cf5d67;#255;#Sales Enablement|fee4eaef-77df-455f-8b</vt:lpwstr>
  </property>
  <property fmtid="{D5CDD505-2E9C-101B-9397-08002B2CF9AE}" pid="25" name="o5f5e85b64a34e65ad33464cb6c0b918">
    <vt:lpwstr>Documentation|c2d16c76-e873-4401-a322-baf22aa78fcd;Campaign|844b0e98-48d0-4ab4-8824-d30f597ac69c;Event|882cd065-e920-4da8-bd24-2f3a4430f981;Exhibition|933cf78d-aff3-4ec9-8a0b-8bdb50cf5d67;Sales Enablement|fee4eaef-77df-455f-8b12-efecfc4effc0</vt:lpwstr>
  </property>
  <property fmtid="{D5CDD505-2E9C-101B-9397-08002B2CF9AE}" pid="26" name="ECMInternalExternal">
    <vt:lpwstr>110;#Internal (Veeam)|70588c4f-df11-4018-95c2-d32a8f0632bb</vt:lpwstr>
  </property>
  <property fmtid="{D5CDD505-2E9C-101B-9397-08002B2CF9AE}" pid="27" name="ECMGraphicsType">
    <vt:lpwstr/>
  </property>
  <property fmtid="{D5CDD505-2E9C-101B-9397-08002B2CF9AE}" pid="28" name="TaxKeywordTaxHTField">
    <vt:lpwstr/>
  </property>
  <property fmtid="{D5CDD505-2E9C-101B-9397-08002B2CF9AE}" pid="29" name="ECMParentDoc">
    <vt:lpwstr>, </vt:lpwstr>
  </property>
  <property fmtid="{D5CDD505-2E9C-101B-9397-08002B2CF9AE}" pid="30" name="Disposition_x0020_Type">
    <vt:lpwstr/>
  </property>
  <property fmtid="{D5CDD505-2E9C-101B-9397-08002B2CF9AE}" pid="31" name="ECMProduct">
    <vt:lpwstr>259;#N/A|b72144cb-7888-4a2d-81fa-9da212a1619f</vt:lpwstr>
  </property>
  <property fmtid="{D5CDD505-2E9C-101B-9397-08002B2CF9AE}" pid="32" name="ECMStageOfSale">
    <vt:lpwstr>52;#1-Qualify|47022983-abe8-463e-ae6c-9db6a793a786;#63;#2-Identify|bcea8331-d022-4da7-b580-3c5d590c963a;#111;#3-Propose|0c3124ce-1c63-4040-a928-5205805e9eba;#112;#4-Validate Solution|922b3c00-814f-4f2c-b49f-ec9519d895e1;#193;#5-Close|1b26a1e7-5c6e-4170-87</vt:lpwstr>
  </property>
  <property fmtid="{D5CDD505-2E9C-101B-9397-08002B2CF9AE}" pid="33" name="pff748c0bd734496b79ea7ae06c0e132">
    <vt:lpwstr/>
  </property>
  <property fmtid="{D5CDD505-2E9C-101B-9397-08002B2CF9AE}" pid="34" name="f8c6466bdf284165b502514ef0960a93">
    <vt:lpwstr/>
  </property>
  <property fmtid="{D5CDD505-2E9C-101B-9397-08002B2CF9AE}" pid="35" name="ECMVendor">
    <vt:lpwstr/>
  </property>
  <property fmtid="{D5CDD505-2E9C-101B-9397-08002B2CF9AE}" pid="36" name="pd774d1a8be446d397f375a0336488e0">
    <vt:lpwstr/>
  </property>
  <property fmtid="{D5CDD505-2E9C-101B-9397-08002B2CF9AE}" pid="37" name="ECMDisposition">
    <vt:lpwstr/>
  </property>
  <property fmtid="{D5CDD505-2E9C-101B-9397-08002B2CF9AE}" pid="38" name="Link to veeam.com">
    <vt:lpwstr>, </vt:lpwstr>
  </property>
  <property fmtid="{D5CDD505-2E9C-101B-9397-08002B2CF9AE}" pid="39" name="ECMRegion">
    <vt:lpwstr>37;#Global|56018d5f-5315-4f9a-8407-54d0e761a94a</vt:lpwstr>
  </property>
  <property fmtid="{D5CDD505-2E9C-101B-9397-08002B2CF9AE}" pid="40" name="ECMPrintGraphicsType">
    <vt:lpwstr/>
  </property>
  <property fmtid="{D5CDD505-2E9C-101B-9397-08002B2CF9AE}" pid="41" name="ECMWebGraphicsType">
    <vt:lpwstr/>
  </property>
  <property fmtid="{D5CDD505-2E9C-101B-9397-08002B2CF9AE}" pid="42" name="Disposition Type">
    <vt:lpwstr/>
  </property>
  <property fmtid="{D5CDD505-2E9C-101B-9397-08002B2CF9AE}" pid="43" name="ECMIndustrySegment">
    <vt:lpwstr/>
  </property>
  <property fmtid="{D5CDD505-2E9C-101B-9397-08002B2CF9AE}" pid="44" name="d72d41b6328346bbac04a2cb37c4c885">
    <vt:lpwstr/>
  </property>
  <property fmtid="{D5CDD505-2E9C-101B-9397-08002B2CF9AE}" pid="45" name="pdff2c3639cc4f0fac7d1b55534dac16">
    <vt:lpwstr/>
  </property>
  <property fmtid="{D5CDD505-2E9C-101B-9397-08002B2CF9AE}" pid="46" name="ECMCampaignName">
    <vt:lpwstr/>
  </property>
  <property fmtid="{D5CDD505-2E9C-101B-9397-08002B2CF9AE}" pid="47" name="ECMPresentationsGraphicsType">
    <vt:lpwstr>249;#Template|5cf4d992-6a87-462f-98f4-455ae2039662</vt:lpwstr>
  </property>
  <property fmtid="{D5CDD505-2E9C-101B-9397-08002B2CF9AE}" pid="48" name="je6b2c9d664e4a95a3790782edc82042">
    <vt:lpwstr/>
  </property>
  <property fmtid="{D5CDD505-2E9C-101B-9397-08002B2CF9AE}" pid="49" name="ECMCompetitiveType">
    <vt:lpwstr/>
  </property>
  <property fmtid="{D5CDD505-2E9C-101B-9397-08002B2CF9AE}" pid="50" name="Link to Campaign in SF">
    <vt:lpwstr>, </vt:lpwstr>
  </property>
  <property fmtid="{D5CDD505-2E9C-101B-9397-08002B2CF9AE}" pid="51" name="ebe0cd54f2cc46259de1b1d3aff537a0">
    <vt:lpwstr/>
  </property>
  <property fmtid="{D5CDD505-2E9C-101B-9397-08002B2CF9AE}" pid="52" name="ECMTargetedBuyerPerson">
    <vt:lpwstr/>
  </property>
  <property fmtid="{D5CDD505-2E9C-101B-9397-08002B2CF9AE}" pid="53" name="ECMBroadNarrowAudience">
    <vt:lpwstr/>
  </property>
  <property fmtid="{D5CDD505-2E9C-101B-9397-08002B2CF9AE}" pid="54" name="ECMGuidelinesType">
    <vt:lpwstr/>
  </property>
  <property fmtid="{D5CDD505-2E9C-101B-9397-08002B2CF9AE}" pid="55" name="eaa3a7d15bed42669d645562376fe50b">
    <vt:lpwstr/>
  </property>
  <property fmtid="{D5CDD505-2E9C-101B-9397-08002B2CF9AE}" pid="56" name="c1e74be1eae249c58b0d9b737e0870a5">
    <vt:lpwstr/>
  </property>
  <property fmtid="{D5CDD505-2E9C-101B-9397-08002B2CF9AE}" pid="57" name="p0cfc8a4168949819f0998e437ec9051">
    <vt:lpwstr/>
  </property>
  <property fmtid="{D5CDD505-2E9C-101B-9397-08002B2CF9AE}" pid="58" name="n3287bb41ba64452b2830fcc408704c9">
    <vt:lpwstr/>
  </property>
  <property fmtid="{D5CDD505-2E9C-101B-9397-08002B2CF9AE}" pid="59" name="m439c7bec22e426ab1454bd2998b8711">
    <vt:lpwstr/>
  </property>
  <property fmtid="{D5CDD505-2E9C-101B-9397-08002B2CF9AE}" pid="60" name="ECMApplicationRecovery">
    <vt:lpwstr/>
  </property>
  <property fmtid="{D5CDD505-2E9C-101B-9397-08002B2CF9AE}" pid="61" name="ECMCheatSheetType">
    <vt:lpwstr/>
  </property>
  <property fmtid="{D5CDD505-2E9C-101B-9397-08002B2CF9AE}" pid="62" name="ECMAudience">
    <vt:lpwstr>171;#ALL|ad0e3522-d098-49cb-9fa5-82217f4767c5</vt:lpwstr>
  </property>
  <property fmtid="{D5CDD505-2E9C-101B-9397-08002B2CF9AE}" pid="63" name="ECMUISubject">
    <vt:lpwstr/>
  </property>
  <property fmtid="{D5CDD505-2E9C-101B-9397-08002B2CF9AE}" pid="64" name="jd36fb717478479e835e22d281dd20a3">
    <vt:lpwstr/>
  </property>
  <property fmtid="{D5CDD505-2E9C-101B-9397-08002B2CF9AE}" pid="65" name="Link to ProPartner">
    <vt:lpwstr>, </vt:lpwstr>
  </property>
  <property fmtid="{D5CDD505-2E9C-101B-9397-08002B2CF9AE}" pid="66" name="becc5d3b2da9439b90dc674b28110750">
    <vt:lpwstr/>
  </property>
  <property fmtid="{D5CDD505-2E9C-101B-9397-08002B2CF9AE}" pid="67" name="i69dcc2a6214460aa01b1136dd585917">
    <vt:lpwstr/>
  </property>
  <property fmtid="{D5CDD505-2E9C-101B-9397-08002B2CF9AE}" pid="68" name="ECMProductPresentationType">
    <vt:lpwstr/>
  </property>
  <property fmtid="{D5CDD505-2E9C-101B-9397-08002B2CF9AE}" pid="69" name="dc0d93916a9e4e28a485206eb207dc70">
    <vt:lpwstr>Template|5cf4d992-6a87-462f-98f4-455ae2039662</vt:lpwstr>
  </property>
  <property fmtid="{D5CDD505-2E9C-101B-9397-08002B2CF9AE}" pid="70" name="o85c8aad9a314074a476b64376f3fceb">
    <vt:lpwstr/>
  </property>
  <property fmtid="{D5CDD505-2E9C-101B-9397-08002B2CF9AE}" pid="71" name="ECMProductVerion">
    <vt:lpwstr>151;#N/A|13c94ca0-6b62-49d8-bd25-c160e52d2f21</vt:lpwstr>
  </property>
  <property fmtid="{D5CDD505-2E9C-101B-9397-08002B2CF9AE}" pid="72" name="ECMGuidelinesDesignSubject">
    <vt:lpwstr>179;#Presentations|de4c0233-fbe6-422a-80a4-179d0996851d</vt:lpwstr>
  </property>
  <property fmtid="{D5CDD505-2E9C-101B-9397-08002B2CF9AE}" pid="73" name="ECMDesignResourcesType">
    <vt:lpwstr/>
  </property>
  <property fmtid="{D5CDD505-2E9C-101B-9397-08002B2CF9AE}" pid="74" name="ECMWebGraphicsSubject">
    <vt:lpwstr/>
  </property>
  <property fmtid="{D5CDD505-2E9C-101B-9397-08002B2CF9AE}" pid="75" name="_dlc_DocIdItemGuid">
    <vt:lpwstr>1ac20b7d-ec00-4dbe-aef2-b76d891967eb</vt:lpwstr>
  </property>
  <property fmtid="{D5CDD505-2E9C-101B-9397-08002B2CF9AE}" pid="76" name="ECMDatasheetType">
    <vt:lpwstr/>
  </property>
  <property fmtid="{D5CDD505-2E9C-101B-9397-08002B2CF9AE}" pid="77" name="ECMEvent">
    <vt:lpwstr/>
  </property>
  <property fmtid="{D5CDD505-2E9C-101B-9397-08002B2CF9AE}" pid="78" name="ECMCompetitiveProduct">
    <vt:lpwstr/>
  </property>
  <property fmtid="{D5CDD505-2E9C-101B-9397-08002B2CF9AE}" pid="79" name="k3d1248032604096bf36963f0f8276f3">
    <vt:lpwstr/>
  </property>
  <property fmtid="{D5CDD505-2E9C-101B-9397-08002B2CF9AE}" pid="80" name="LikedBy">
    <vt:lpwstr>2;#i:0#.w|amust\eborisova</vt:lpwstr>
  </property>
  <property fmtid="{D5CDD505-2E9C-101B-9397-08002B2CF9AE}" pid="81" name="c07b6a7c25d340ec8c290ead2d7d00b1">
    <vt:lpwstr/>
  </property>
  <property fmtid="{D5CDD505-2E9C-101B-9397-08002B2CF9AE}" pid="82" name="k2148110fdb94449a6b87b8849495725">
    <vt:lpwstr/>
  </property>
  <property fmtid="{D5CDD505-2E9C-101B-9397-08002B2CF9AE}" pid="83" name="ECMFlyerType">
    <vt:lpwstr/>
  </property>
  <property fmtid="{D5CDD505-2E9C-101B-9397-08002B2CF9AE}" pid="84" name="ECMWebinarType">
    <vt:lpwstr/>
  </property>
  <property fmtid="{D5CDD505-2E9C-101B-9397-08002B2CF9AE}" pid="85" name="o86f45d8573047a98345fda25e79eb23">
    <vt:lpwstr/>
  </property>
  <property fmtid="{D5CDD505-2E9C-101B-9397-08002B2CF9AE}" pid="86" name="b3717f551f6a4808b617198e71622fc9">
    <vt:lpwstr/>
  </property>
  <property fmtid="{D5CDD505-2E9C-101B-9397-08002B2CF9AE}" pid="87" name="ECMPlaybookType">
    <vt:lpwstr/>
  </property>
  <property fmtid="{D5CDD505-2E9C-101B-9397-08002B2CF9AE}" pid="88" name="ECMFAQType">
    <vt:lpwstr/>
  </property>
  <property fmtid="{D5CDD505-2E9C-101B-9397-08002B2CF9AE}" pid="89" name="Order">
    <vt:r8>11200</vt:r8>
  </property>
  <property fmtid="{D5CDD505-2E9C-101B-9397-08002B2CF9AE}" pid="90" name="xd_ProgID">
    <vt:lpwstr/>
  </property>
  <property fmtid="{D5CDD505-2E9C-101B-9397-08002B2CF9AE}" pid="91" name="TemplateUrl">
    <vt:lpwstr/>
  </property>
  <property fmtid="{D5CDD505-2E9C-101B-9397-08002B2CF9AE}" pid="92" name="_CopySource">
    <vt:lpwstr>https://team.veeam.com/brandspace/Pages/Veeam_Corporate_Template_16x9_2019.pptx</vt:lpwstr>
  </property>
</Properties>
</file>