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4" r:id="rId6"/>
    <p:sldId id="305" r:id="rId7"/>
    <p:sldId id="268" r:id="rId8"/>
    <p:sldId id="273" r:id="rId9"/>
    <p:sldId id="276" r:id="rId10"/>
    <p:sldId id="277" r:id="rId11"/>
    <p:sldId id="275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4732" autoAdjust="0"/>
  </p:normalViewPr>
  <p:slideViewPr>
    <p:cSldViewPr>
      <p:cViewPr varScale="1">
        <p:scale>
          <a:sx n="103" d="100"/>
          <a:sy n="103" d="100"/>
        </p:scale>
        <p:origin x="88" y="3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6"/>
            <a:ext cx="12189841" cy="6857593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2174801" y="4693266"/>
            <a:ext cx="5813911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964082" y="-2492123"/>
            <a:ext cx="5261457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8" y="1681267"/>
            <a:ext cx="112090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299995" y="1420356"/>
            <a:ext cx="9588702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299995" y="2100161"/>
            <a:ext cx="9588702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507873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1pPr>
            <a:lvl2pPr marL="1218895" lvl="1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343" lvl="2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7790" lvl="3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238" lvl="4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6686" lvl="5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6133" lvl="6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5581" lvl="7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5028" lvl="8" indent="-507873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202927" y="6231535"/>
            <a:ext cx="731409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mware.com/" TargetMode="External"/><Relationship Id="rId2" Type="http://schemas.openxmlformats.org/officeDocument/2006/relationships/hyperlink" Target="https://developer.vmwar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From PowerCLI to API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Taking Your Automation Skills to the Next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198A88F-E64B-415D-BC86-AA6696DB8FA8}"/>
              </a:ext>
            </a:extLst>
          </p:cNvPr>
          <p:cNvSpPr txBox="1">
            <a:spLocks/>
          </p:cNvSpPr>
          <p:nvPr/>
        </p:nvSpPr>
        <p:spPr>
          <a:xfrm>
            <a:off x="2981748" y="4273550"/>
            <a:ext cx="3128060" cy="34163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Joe Houghes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050A5A-AA26-44A7-9B99-515DAF4A12B4}"/>
              </a:ext>
            </a:extLst>
          </p:cNvPr>
          <p:cNvSpPr txBox="1">
            <a:spLocks/>
          </p:cNvSpPr>
          <p:nvPr/>
        </p:nvSpPr>
        <p:spPr>
          <a:xfrm>
            <a:off x="2949046" y="4684713"/>
            <a:ext cx="4669366" cy="492125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Senior Solutions Architect</a:t>
            </a:r>
          </a:p>
          <a:p>
            <a:pPr marL="0" indent="0">
              <a:buNone/>
            </a:pPr>
            <a:r>
              <a:rPr lang="en-US" dirty="0"/>
              <a:t>@jhoughes</a:t>
            </a:r>
            <a:br>
              <a:rPr lang="en-US" dirty="0"/>
            </a:br>
            <a:r>
              <a:rPr lang="en-US" dirty="0"/>
              <a:t>fullstackgeek.net</a:t>
            </a:r>
          </a:p>
          <a:p>
            <a:endParaRPr lang="en-US" dirty="0"/>
          </a:p>
        </p:txBody>
      </p:sp>
      <p:pic>
        <p:nvPicPr>
          <p:cNvPr id="10" name="Picture 9" descr="A person wearing a hat and plaid shirt&#10;&#10;Description automatically generated">
            <a:extLst>
              <a:ext uri="{FF2B5EF4-FFF2-40B4-BE49-F238E27FC236}">
                <a16:creationId xmlns:a16="http://schemas.microsoft.com/office/drawing/2014/main" id="{307BC328-CDEC-B8A7-7A20-DAD38860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191000"/>
            <a:ext cx="1810512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265">
        <p:fade/>
      </p:transition>
    </mc:Choice>
    <mc:Fallback xmlns="">
      <p:transition spd="med" advTm="1626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467803"/>
            <a:ext cx="10360501" cy="12239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1" y="753112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Sr. Solutions Architect @ Pure Storage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Denver VMUG/PSUG Leader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Find me: </a:t>
            </a:r>
            <a:r>
              <a:rPr lang="en-US" strike="sngStrike" dirty="0">
                <a:latin typeface="Century Gothic" panose="020B0502020202020204" pitchFamily="34" charset="0"/>
              </a:rPr>
              <a:t>Green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strike="sngStrike" dirty="0">
                <a:latin typeface="Century Gothic" panose="020B0502020202020204" pitchFamily="34" charset="0"/>
              </a:rPr>
              <a:t>Orange</a:t>
            </a:r>
            <a:r>
              <a:rPr lang="en-US" dirty="0">
                <a:latin typeface="Century Gothic" panose="020B0502020202020204" pitchFamily="34" charset="0"/>
              </a:rPr>
              <a:t> Colored hat, big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grin and the loud "Howdy Y'all."</a:t>
            </a:r>
          </a:p>
          <a:p>
            <a:r>
              <a:rPr lang="en-US" dirty="0">
                <a:latin typeface="Century Gothic" panose="020B0502020202020204" pitchFamily="34" charset="0"/>
              </a:rPr>
              <a:t>I have little shame, and try to share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my learnings with others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33C72D7-32BE-49BC-9481-33E83E66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73" r="8773"/>
          <a:stretch>
            <a:fillRect/>
          </a:stretch>
        </p:blipFill>
        <p:spPr>
          <a:xfrm>
            <a:off x="8777462" y="922665"/>
            <a:ext cx="2076487" cy="2518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82036-A4B5-46B5-A2BE-B551887B5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706" y="3508967"/>
            <a:ext cx="1943419" cy="2518367"/>
          </a:xfrm>
          <a:prstGeom prst="rect">
            <a:avLst/>
          </a:prstGeom>
        </p:spPr>
      </p:pic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ED2006-5C44-E828-2808-8C17E8AD1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5" y="5398049"/>
            <a:ext cx="1375041" cy="563542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1B214FC-1A17-37A5-47CC-0B0EAA3BC1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42" y="5419385"/>
            <a:ext cx="939872" cy="635145"/>
          </a:xfrm>
          <a:prstGeom prst="rect">
            <a:avLst/>
          </a:prstGeom>
        </p:spPr>
      </p:pic>
      <p:pic>
        <p:nvPicPr>
          <p:cNvPr id="7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0AEFADB6-A35D-7F44-D2F8-0661B2AC7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899" y="5403863"/>
            <a:ext cx="2499428" cy="688711"/>
          </a:xfrm>
          <a:prstGeom prst="rect">
            <a:avLst/>
          </a:prstGeom>
        </p:spPr>
      </p:pic>
      <p:pic>
        <p:nvPicPr>
          <p:cNvPr id="1026" name="Picture 2" descr="Home - VMware Technology Network VMTN">
            <a:extLst>
              <a:ext uri="{FF2B5EF4-FFF2-40B4-BE49-F238E27FC236}">
                <a16:creationId xmlns:a16="http://schemas.microsoft.com/office/drawing/2014/main" id="{9BC587ED-107E-3EBF-DD4C-32FC6661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5413289"/>
            <a:ext cx="1758812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MUG Leader - Credly">
            <a:extLst>
              <a:ext uri="{FF2B5EF4-FFF2-40B4-BE49-F238E27FC236}">
                <a16:creationId xmlns:a16="http://schemas.microsoft.com/office/drawing/2014/main" id="{0E0BB443-3BD7-9E36-CD5C-8F728F56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3" y="5405583"/>
            <a:ext cx="1068931" cy="10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DDB46-2CEA-FE5A-E24C-067CDD9B9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0909" y="5413289"/>
            <a:ext cx="1068931" cy="10359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697">
        <p:fade/>
      </p:transition>
    </mc:Choice>
    <mc:Fallback xmlns="">
      <p:transition spd="med" advTm="366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A19BC1-0A6F-FC82-82A1-DB737A3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7199"/>
            <a:ext cx="9588702" cy="5246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18B2C-FB2A-26C3-78C3-590BF5CF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2" y="-79976"/>
            <a:ext cx="9588702" cy="3602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399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Sr. Solutions Architect @ Pure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Co-leader – Denver PowerShell &amp; VMware User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Serial collector of Communities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399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Find me: </a:t>
            </a:r>
            <a:r>
              <a:rPr lang="en-US" sz="2399" strike="sngStrike" dirty="0"/>
              <a:t>Green</a:t>
            </a:r>
            <a:r>
              <a:rPr lang="en-US" sz="2399" dirty="0"/>
              <a:t> </a:t>
            </a:r>
            <a:r>
              <a:rPr lang="en-US" sz="2399" strike="sngStrike" dirty="0"/>
              <a:t>Orange</a:t>
            </a:r>
            <a:r>
              <a:rPr lang="en-US" sz="2399" dirty="0"/>
              <a:t> Colored hat, big grin &amp; the loud "Howdy Y'all."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I have little (no) shame, and try to share my learnings with others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399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Push yourself, Learn more, Don’t fear sharing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Share YOUR knowledge (Perspective is important)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Teach whatever you can (Be The Master)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99" dirty="0"/>
              <a:t>Job vs Career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21DE0-8C15-C0FF-56A0-27E3C7CF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361" y="3609861"/>
            <a:ext cx="2470560" cy="3198136"/>
          </a:xfrm>
          <a:prstGeom prst="rect">
            <a:avLst/>
          </a:prstGeom>
          <a:ln>
            <a:solidFill>
              <a:srgbClr val="FA5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FB76AA-1E54-2390-9314-5B9AD8702D14}"/>
              </a:ext>
            </a:extLst>
          </p:cNvPr>
          <p:cNvSpPr txBox="1"/>
          <p:nvPr/>
        </p:nvSpPr>
        <p:spPr>
          <a:xfrm>
            <a:off x="3431043" y="6141340"/>
            <a:ext cx="6594544" cy="66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2" dirty="0">
                <a:solidFill>
                  <a:schemeClr val="tx2"/>
                </a:solidFill>
                <a:latin typeface="Titillium Web Light" panose="00000400000000000000" pitchFamily="2" charset="0"/>
              </a:rPr>
              <a:t>Don’t let any of this scare you!</a:t>
            </a:r>
          </a:p>
        </p:txBody>
      </p:sp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905F21-248A-BF1D-C5ED-C810521F6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58" y="5090160"/>
            <a:ext cx="1375041" cy="563542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0CAAC5EA-F218-AC83-D373-BE89FCE3C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45" y="5111496"/>
            <a:ext cx="939872" cy="635145"/>
          </a:xfrm>
          <a:prstGeom prst="rect">
            <a:avLst/>
          </a:prstGeom>
        </p:spPr>
      </p:pic>
      <p:pic>
        <p:nvPicPr>
          <p:cNvPr id="4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477708DE-1E0C-A66D-E378-8E9356902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002" y="5095974"/>
            <a:ext cx="2499428" cy="688711"/>
          </a:xfrm>
          <a:prstGeom prst="rect">
            <a:avLst/>
          </a:prstGeom>
        </p:spPr>
      </p:pic>
      <p:pic>
        <p:nvPicPr>
          <p:cNvPr id="5" name="Picture 2" descr="Home - VMware Technology Network VMTN">
            <a:extLst>
              <a:ext uri="{FF2B5EF4-FFF2-40B4-BE49-F238E27FC236}">
                <a16:creationId xmlns:a16="http://schemas.microsoft.com/office/drawing/2014/main" id="{B3955C91-374F-B506-C23D-3F344856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15" y="5105400"/>
            <a:ext cx="1758812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MUG Leader - Credly">
            <a:extLst>
              <a:ext uri="{FF2B5EF4-FFF2-40B4-BE49-F238E27FC236}">
                <a16:creationId xmlns:a16="http://schemas.microsoft.com/office/drawing/2014/main" id="{1649F891-1309-74A5-F598-7CB12954E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" y="5097694"/>
            <a:ext cx="1068931" cy="10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CEDEC-D660-BA06-1AFA-BEB0CB5CB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012" y="5105400"/>
            <a:ext cx="1068931" cy="10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6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STARTING AT THE BEGINNING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27212" y="1905000"/>
            <a:ext cx="10058400" cy="4462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Define a Goal - Think tasks and measurable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Speed/performance = advantage, not benefit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Focus: standardization, validation, efficiencies gained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Small, incremental changes that can be verified (MVP)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36E636-7EC8-4CCF-A07C-D1090A03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60" y="1752600"/>
            <a:ext cx="700687" cy="6752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99D4E3-4D68-4A78-91DB-749B56BD4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403" y="5395393"/>
            <a:ext cx="700685" cy="7261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E36DCF2-7AC2-4917-8516-F515E35B9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403" y="2952103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AE3A13-9606-434C-89C6-8BE550992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403" y="4218199"/>
            <a:ext cx="711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677">
        <p:fade/>
      </p:transition>
    </mc:Choice>
    <mc:Fallback xmlns="">
      <p:transition spd="med" advTm="7967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DON’T FORGET THE POWERSHELL BASICS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60612" y="1905000"/>
            <a:ext cx="10360501" cy="4462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Get-Help is your friend; makes your life easier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PowerShell — Built for pipeline; embrace and utilize it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Stack cmdlets and results like Legos </a:t>
            </a:r>
            <a:br>
              <a:rPr lang="ru-RU" sz="2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endParaRPr lang="en-US" sz="28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Forget what your teachers told you: </a:t>
            </a:r>
            <a:br>
              <a:rPr lang="ru-RU" sz="2800" dirty="0">
                <a:latin typeface="Century Gothic" panose="020B0502020202020204" pitchFamily="34" charset="0"/>
              </a:rPr>
            </a:br>
            <a:r>
              <a:rPr lang="en-US" sz="2800" dirty="0">
                <a:latin typeface="Century Gothic" panose="020B0502020202020204" pitchFamily="34" charset="0"/>
              </a:rPr>
              <a:t>	Cheat/look up the answer whenever possible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69C6D6-0431-4263-A48C-0D57EC87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112" y="1774240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41566D6-DC37-4727-81E0-F7D1B1615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812" y="3035300"/>
            <a:ext cx="685800" cy="787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CA9C1B1-AA90-47FA-9659-24261AF69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063" y="4325596"/>
            <a:ext cx="749300" cy="558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2D17B53-E53E-40F2-929E-49A37967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1112" y="5506584"/>
            <a:ext cx="711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013">
        <p:fade/>
      </p:transition>
    </mc:Choice>
    <mc:Fallback xmlns="">
      <p:transition spd="med" advTm="13301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/>
          <a:lstStyle/>
          <a:p>
            <a:r>
              <a:rPr lang="en-US" dirty="0"/>
              <a:t>Which API?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297781"/>
            <a:ext cx="5082740" cy="914400"/>
          </a:xfrm>
        </p:spPr>
        <p:txBody>
          <a:bodyPr>
            <a:normAutofit/>
          </a:bodyPr>
          <a:lstStyle/>
          <a:p>
            <a:r>
              <a:rPr lang="en-US" sz="4000" dirty="0"/>
              <a:t>SOAP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64653" y="2313781"/>
            <a:ext cx="5791199" cy="345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Older API (protocol/standard)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Used by PowerCLI &amp; </a:t>
            </a:r>
            <a:r>
              <a:rPr lang="en-US" sz="2400" dirty="0" err="1">
                <a:latin typeface="Century Gothic" panose="020B0502020202020204" pitchFamily="34" charset="0"/>
              </a:rPr>
              <a:t>pyVmomi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XML-based more rigid, not as simple as described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Many more examples for usage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97781"/>
            <a:ext cx="5082740" cy="914400"/>
          </a:xfrm>
        </p:spPr>
        <p:txBody>
          <a:bodyPr>
            <a:normAutofit/>
          </a:bodyPr>
          <a:lstStyle/>
          <a:p>
            <a:r>
              <a:rPr lang="en-US" sz="4000" dirty="0"/>
              <a:t>REST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2313781"/>
            <a:ext cx="5688118" cy="345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Architecture used for newer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Some new features only in 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Translates more to other APIs outside of vSphere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2302">
        <p:fade/>
      </p:transition>
    </mc:Choice>
    <mc:Fallback xmlns="">
      <p:transition spd="med" advTm="17230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297781"/>
            <a:ext cx="5082740" cy="914400"/>
          </a:xfrm>
        </p:spPr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313781"/>
            <a:ext cx="5078677" cy="345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PowerCLI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Interactive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Simple scripts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97781"/>
            <a:ext cx="5082740" cy="914400"/>
          </a:xfrm>
        </p:spPr>
        <p:txBody>
          <a:bodyPr/>
          <a:lstStyle/>
          <a:p>
            <a:r>
              <a:rPr lang="en-US" sz="2200" dirty="0"/>
              <a:t>v</a:t>
            </a:r>
            <a:r>
              <a:rPr lang="en-US" dirty="0"/>
              <a:t>Center &amp; VCSA </a:t>
            </a:r>
            <a:r>
              <a:rPr lang="en-US" dirty="0" err="1"/>
              <a:t>api</a:t>
            </a:r>
            <a:r>
              <a:rPr lang="en-US" sz="2200" dirty="0" err="1"/>
              <a:t>s</a:t>
            </a:r>
            <a:endParaRPr lang="en-US" sz="2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2313781"/>
            <a:ext cx="5078677" cy="345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Older SOAP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VCSA API for intro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vCenter API for VM demos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919">
        <p:fade/>
      </p:transition>
    </mc:Choice>
    <mc:Fallback xmlns="">
      <p:transition spd="med" advTm="1339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vCenter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VMware API Explorer </a:t>
            </a:r>
            <a:r>
              <a:rPr lang="en-US" sz="2400" dirty="0">
                <a:latin typeface="Century Gothic" panose="020B0502020202020204" pitchFamily="34" charset="0"/>
              </a:rPr>
              <a:t>(on your vCenter)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VMware documentation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  <a:hlinkClick r:id="rId2"/>
              </a:rPr>
              <a:t>https://developer.vmware.com/</a:t>
            </a:r>
            <a:endParaRPr lang="en-US" sz="16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  <a:hlinkClick r:id="rId3"/>
              </a:rPr>
              <a:t>https://code.vmware.com</a:t>
            </a:r>
            <a:endParaRPr lang="en-US" sz="16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>
                <a:latin typeface="Century Gothic" panose="020B0502020202020204" pitchFamily="34" charset="0"/>
              </a:rPr>
              <a:t>Used in Demos: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entury Gothic" panose="020B0502020202020204" pitchFamily="34" charset="0"/>
              </a:rPr>
              <a:t>VSCode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‘Show-Object’ (</a:t>
            </a:r>
            <a:r>
              <a:rPr lang="en-US" sz="2400" dirty="0" err="1">
                <a:latin typeface="Century Gothic" panose="020B0502020202020204" pitchFamily="34" charset="0"/>
              </a:rPr>
              <a:t>PowerShellCookbook</a:t>
            </a:r>
            <a:r>
              <a:rPr lang="en-US" sz="2400" dirty="0">
                <a:latin typeface="Century Gothic" panose="020B0502020202020204" pitchFamily="34" charset="0"/>
              </a:rPr>
              <a:t> module - </a:t>
            </a:r>
            <a:r>
              <a:rPr lang="en-US" sz="2400" dirty="0" err="1">
                <a:latin typeface="Century Gothic" panose="020B0502020202020204" pitchFamily="34" charset="0"/>
              </a:rPr>
              <a:t>PSGallery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0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8940">
        <p:fade/>
      </p:transition>
    </mc:Choice>
    <mc:Fallback xmlns="">
      <p:transition spd="med" advTm="9894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Demos!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E81AFB-4126-4D9D-BD2F-F4D612D87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609600"/>
            <a:ext cx="37528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35">
        <p:fade/>
      </p:transition>
    </mc:Choice>
    <mc:Fallback xmlns="">
      <p:transition spd="med" advTm="603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1283</TotalTime>
  <Words>376</Words>
  <Application>Microsoft Office PowerPoint</Application>
  <PresentationFormat>Custom</PresentationFormat>
  <Paragraphs>76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Titillium Web Light</vt:lpstr>
      <vt:lpstr>Wingdings</vt:lpstr>
      <vt:lpstr>Tech 16x9</vt:lpstr>
      <vt:lpstr>From PowerCLI to API</vt:lpstr>
      <vt:lpstr>Who am I?</vt:lpstr>
      <vt:lpstr>Who am I?</vt:lpstr>
      <vt:lpstr>STARTING AT THE BEGINNING</vt:lpstr>
      <vt:lpstr>DON’T FORGET THE POWERSHELL BASICS</vt:lpstr>
      <vt:lpstr>Which API?</vt:lpstr>
      <vt:lpstr>The Tools</vt:lpstr>
      <vt:lpstr>Other Components</vt:lpstr>
      <vt:lpstr>To the 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PowerCLI to API</dc:title>
  <dc:creator>Joseph Houghes</dc:creator>
  <cp:lastModifiedBy>Joseph Houghes</cp:lastModifiedBy>
  <cp:revision>21</cp:revision>
  <dcterms:created xsi:type="dcterms:W3CDTF">2020-10-19T13:57:59Z</dcterms:created>
  <dcterms:modified xsi:type="dcterms:W3CDTF">2023-08-30T00:54:59Z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