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259" r:id="rId5"/>
    <p:sldId id="260" r:id="rId6"/>
    <p:sldId id="261" r:id="rId7"/>
    <p:sldId id="300" r:id="rId8"/>
    <p:sldId id="301" r:id="rId9"/>
    <p:sldId id="302" r:id="rId10"/>
    <p:sldId id="303" r:id="rId11"/>
    <p:sldId id="304" r:id="rId12"/>
    <p:sldId id="276" r:id="rId13"/>
    <p:sldId id="305" r:id="rId14"/>
    <p:sldId id="272" r:id="rId15"/>
    <p:sldId id="280" r:id="rId16"/>
    <p:sldId id="282" r:id="rId17"/>
    <p:sldId id="278" r:id="rId18"/>
    <p:sldId id="279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308" r:id="rId27"/>
    <p:sldId id="306" r:id="rId28"/>
    <p:sldId id="307" r:id="rId29"/>
    <p:sldId id="309" r:id="rId30"/>
    <p:sldId id="310" r:id="rId31"/>
    <p:sldId id="312" r:id="rId32"/>
    <p:sldId id="313" r:id="rId33"/>
    <p:sldId id="314" r:id="rId34"/>
    <p:sldId id="315" r:id="rId35"/>
    <p:sldId id="321" r:id="rId36"/>
    <p:sldId id="322" r:id="rId37"/>
    <p:sldId id="323" r:id="rId38"/>
    <p:sldId id="324" r:id="rId39"/>
    <p:sldId id="325" r:id="rId40"/>
    <p:sldId id="327" r:id="rId41"/>
    <p:sldId id="328" r:id="rId42"/>
    <p:sldId id="329" r:id="rId43"/>
    <p:sldId id="330" r:id="rId44"/>
    <p:sldId id="316" r:id="rId45"/>
    <p:sldId id="331" r:id="rId46"/>
    <p:sldId id="317" r:id="rId47"/>
    <p:sldId id="318" r:id="rId48"/>
    <p:sldId id="262" r:id="rId49"/>
    <p:sldId id="265" r:id="rId50"/>
    <p:sldId id="263" r:id="rId51"/>
    <p:sldId id="273" r:id="rId52"/>
    <p:sldId id="264" r:id="rId53"/>
    <p:sldId id="332" r:id="rId5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F51949-BC4C-424C-A197-B85722F46366}">
          <p14:sldIdLst>
            <p14:sldId id="256"/>
          </p14:sldIdLst>
        </p14:section>
        <p14:section name="Parallel Computing" id="{C7ADFE1E-672F-4BA2-AC60-450909F4B5A2}">
          <p14:sldIdLst>
            <p14:sldId id="257"/>
            <p14:sldId id="258"/>
            <p14:sldId id="259"/>
            <p14:sldId id="260"/>
            <p14:sldId id="261"/>
            <p14:sldId id="300"/>
            <p14:sldId id="301"/>
            <p14:sldId id="302"/>
            <p14:sldId id="303"/>
            <p14:sldId id="304"/>
            <p14:sldId id="276"/>
          </p14:sldIdLst>
        </p14:section>
        <p14:section name="apply-family Refresher" id="{C18C1D9C-00F7-4C45-95F2-B2A3A3AF28FB}">
          <p14:sldIdLst>
            <p14:sldId id="305"/>
            <p14:sldId id="272"/>
            <p14:sldId id="280"/>
            <p14:sldId id="282"/>
          </p14:sldIdLst>
        </p14:section>
        <p14:section name="Parallel with pbapply" id="{BAA17021-86B1-4E6F-99BE-E9D820695766}">
          <p14:sldIdLst>
            <p14:sldId id="278"/>
            <p14:sldId id="279"/>
            <p14:sldId id="283"/>
            <p14:sldId id="284"/>
            <p14:sldId id="285"/>
            <p14:sldId id="286"/>
            <p14:sldId id="287"/>
            <p14:sldId id="288"/>
            <p14:sldId id="289"/>
            <p14:sldId id="308"/>
            <p14:sldId id="306"/>
            <p14:sldId id="307"/>
            <p14:sldId id="309"/>
            <p14:sldId id="310"/>
            <p14:sldId id="312"/>
          </p14:sldIdLst>
        </p14:section>
        <p14:section name="Remote HPC Usage" id="{3911F82D-E9F8-4ECF-89DB-4D74402FF4DC}">
          <p14:sldIdLst>
            <p14:sldId id="313"/>
            <p14:sldId id="314"/>
            <p14:sldId id="315"/>
          </p14:sldIdLst>
        </p14:section>
        <p14:section name="Simulation Design" id="{D81E59E9-DC36-465F-BCDA-EA0C8CFA78E7}">
          <p14:sldIdLst>
            <p14:sldId id="321"/>
            <p14:sldId id="322"/>
            <p14:sldId id="323"/>
            <p14:sldId id="324"/>
            <p14:sldId id="325"/>
            <p14:sldId id="327"/>
            <p14:sldId id="328"/>
            <p14:sldId id="329"/>
            <p14:sldId id="330"/>
          </p14:sldIdLst>
        </p14:section>
        <p14:section name="Tips and Tricks" id="{DB380390-43D2-4402-9F87-F55F09545465}">
          <p14:sldIdLst>
            <p14:sldId id="316"/>
            <p14:sldId id="331"/>
            <p14:sldId id="317"/>
            <p14:sldId id="318"/>
          </p14:sldIdLst>
        </p14:section>
        <p14:section name="OpenBLAS" id="{FD070E45-161A-4AC3-A4DC-9A12AAFC79F9}">
          <p14:sldIdLst>
            <p14:sldId id="262"/>
            <p14:sldId id="265"/>
            <p14:sldId id="263"/>
            <p14:sldId id="273"/>
            <p14:sldId id="264"/>
            <p14:sldId id="33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C25552"/>
    <a:srgbClr val="85312F"/>
    <a:srgbClr val="969696"/>
    <a:srgbClr val="5D7430"/>
    <a:srgbClr val="4F6228"/>
    <a:srgbClr val="647D33"/>
    <a:srgbClr val="2D4E77"/>
    <a:srgbClr val="792D2B"/>
    <a:srgbClr val="262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56" autoAdjust="0"/>
    <p:restoredTop sz="92117" autoAdjust="0"/>
  </p:normalViewPr>
  <p:slideViewPr>
    <p:cSldViewPr>
      <p:cViewPr varScale="1">
        <p:scale>
          <a:sx n="142" d="100"/>
          <a:sy n="142" d="100"/>
        </p:scale>
        <p:origin x="-96" y="-3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2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Elapsed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</c:dPt>
          <c:dLbls>
            <c:numFmt formatCode="#,##0.00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Reference</c:v>
                </c:pt>
                <c:pt idx="1">
                  <c:v>OpenBLAS (1-core)</c:v>
                </c:pt>
                <c:pt idx="2">
                  <c:v>OpenBLAS (2-core)</c:v>
                </c:pt>
                <c:pt idx="3">
                  <c:v>OpenBLAS (4-core)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152.91999999999999</c:v>
                </c:pt>
                <c:pt idx="1">
                  <c:v>35.24</c:v>
                </c:pt>
                <c:pt idx="2">
                  <c:v>24.9</c:v>
                </c:pt>
                <c:pt idx="3">
                  <c:v>22.9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278848"/>
        <c:axId val="52676864"/>
      </c:barChart>
      <c:catAx>
        <c:axId val="75278848"/>
        <c:scaling>
          <c:orientation val="minMax"/>
        </c:scaling>
        <c:delete val="0"/>
        <c:axPos val="l"/>
        <c:majorTickMark val="out"/>
        <c:minorTickMark val="none"/>
        <c:tickLblPos val="nextTo"/>
        <c:crossAx val="52676864"/>
        <c:crosses val="autoZero"/>
        <c:auto val="1"/>
        <c:lblAlgn val="ctr"/>
        <c:lblOffset val="100"/>
        <c:noMultiLvlLbl val="0"/>
      </c:catAx>
      <c:valAx>
        <c:axId val="52676864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752788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numRef>
              <c:f>Sheet1!$A$2:$A$49</c:f>
              <c:numCache>
                <c:formatCode>General</c:formatCode>
                <c:ptCount val="4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</c:numCache>
            </c:num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30.096</c:v>
                </c:pt>
                <c:pt idx="1">
                  <c:v>17.760999999999999</c:v>
                </c:pt>
                <c:pt idx="2">
                  <c:v>16.257999999999999</c:v>
                </c:pt>
                <c:pt idx="3">
                  <c:v>15.461</c:v>
                </c:pt>
                <c:pt idx="4">
                  <c:v>15.231</c:v>
                </c:pt>
                <c:pt idx="5">
                  <c:v>14.968999999999999</c:v>
                </c:pt>
                <c:pt idx="6">
                  <c:v>15.03</c:v>
                </c:pt>
                <c:pt idx="7">
                  <c:v>14.874000000000001</c:v>
                </c:pt>
                <c:pt idx="8">
                  <c:v>15.436</c:v>
                </c:pt>
                <c:pt idx="9">
                  <c:v>15.747999999999999</c:v>
                </c:pt>
                <c:pt idx="10">
                  <c:v>16.62</c:v>
                </c:pt>
                <c:pt idx="11">
                  <c:v>17.218</c:v>
                </c:pt>
                <c:pt idx="12">
                  <c:v>17.683</c:v>
                </c:pt>
                <c:pt idx="13">
                  <c:v>18.454000000000001</c:v>
                </c:pt>
                <c:pt idx="14">
                  <c:v>19.622</c:v>
                </c:pt>
                <c:pt idx="15">
                  <c:v>19.763000000000002</c:v>
                </c:pt>
                <c:pt idx="16">
                  <c:v>20.344000000000001</c:v>
                </c:pt>
                <c:pt idx="17">
                  <c:v>21.335999999999999</c:v>
                </c:pt>
                <c:pt idx="18">
                  <c:v>22.077000000000002</c:v>
                </c:pt>
                <c:pt idx="19">
                  <c:v>22.629000000000001</c:v>
                </c:pt>
                <c:pt idx="20">
                  <c:v>23.358000000000001</c:v>
                </c:pt>
                <c:pt idx="21">
                  <c:v>24.388999999999999</c:v>
                </c:pt>
                <c:pt idx="22">
                  <c:v>25.105</c:v>
                </c:pt>
                <c:pt idx="23">
                  <c:v>25.905000000000001</c:v>
                </c:pt>
                <c:pt idx="24">
                  <c:v>27.027000000000001</c:v>
                </c:pt>
                <c:pt idx="25">
                  <c:v>27.696000000000002</c:v>
                </c:pt>
                <c:pt idx="26">
                  <c:v>28.507000000000001</c:v>
                </c:pt>
                <c:pt idx="27">
                  <c:v>29.073</c:v>
                </c:pt>
                <c:pt idx="28">
                  <c:v>29.65</c:v>
                </c:pt>
                <c:pt idx="29">
                  <c:v>30.863</c:v>
                </c:pt>
                <c:pt idx="30">
                  <c:v>31.795999999999999</c:v>
                </c:pt>
                <c:pt idx="31">
                  <c:v>33.006</c:v>
                </c:pt>
                <c:pt idx="32">
                  <c:v>32.856999999999999</c:v>
                </c:pt>
                <c:pt idx="33">
                  <c:v>33.826000000000001</c:v>
                </c:pt>
                <c:pt idx="34">
                  <c:v>34.31</c:v>
                </c:pt>
                <c:pt idx="35">
                  <c:v>35.387</c:v>
                </c:pt>
                <c:pt idx="36">
                  <c:v>36.014000000000003</c:v>
                </c:pt>
                <c:pt idx="37">
                  <c:v>36.811999999999998</c:v>
                </c:pt>
                <c:pt idx="38">
                  <c:v>37.491</c:v>
                </c:pt>
                <c:pt idx="39">
                  <c:v>38.795999999999999</c:v>
                </c:pt>
                <c:pt idx="40">
                  <c:v>38.844000000000001</c:v>
                </c:pt>
                <c:pt idx="41">
                  <c:v>39.956000000000003</c:v>
                </c:pt>
                <c:pt idx="42">
                  <c:v>40.779000000000003</c:v>
                </c:pt>
                <c:pt idx="43">
                  <c:v>41.374000000000002</c:v>
                </c:pt>
                <c:pt idx="44">
                  <c:v>42.38</c:v>
                </c:pt>
                <c:pt idx="45">
                  <c:v>43.433999999999997</c:v>
                </c:pt>
                <c:pt idx="46">
                  <c:v>44.963999999999999</c:v>
                </c:pt>
                <c:pt idx="47">
                  <c:v>49.036999999999999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86048"/>
        <c:axId val="52682048"/>
      </c:lineChart>
      <c:catAx>
        <c:axId val="1555860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mtClean="0"/>
                  <a:t>Number of Threads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2682048"/>
        <c:crosses val="autoZero"/>
        <c:auto val="1"/>
        <c:lblAlgn val="ctr"/>
        <c:lblOffset val="100"/>
        <c:tickLblSkip val="5"/>
        <c:noMultiLvlLbl val="0"/>
      </c:catAx>
      <c:valAx>
        <c:axId val="526820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mtClean="0"/>
                  <a:t>Time (seconds)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55860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33330-BB73-45CA-9128-4E70C40A4AB1}" type="datetimeFigureOut">
              <a:rPr lang="en-US" smtClean="0"/>
              <a:t>2023-05-25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5743C-08CA-4D9E-BFBB-FFBF82ED6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99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8118-0C9A-4E5D-8355-814A1D333C1E}" type="datetimeFigureOut">
              <a:rPr lang="en-US" smtClean="0"/>
              <a:t>2023-05-25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DC93A-70B8-4CC1-A145-D51573117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DC93A-70B8-4CC1-A145-D515731172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176AA-F1FB-494F-B248-E3BEC408C2CA}" type="datetime1">
              <a:rPr lang="en-US" smtClean="0"/>
              <a:t>2023-05-25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57F629-B603-492D-8AD9-15DD43BFCA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04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1CF6-1DF1-4AAE-ADA7-34AF27155950}" type="datetime1">
              <a:rPr lang="en-US" smtClean="0"/>
              <a:t>2023-05-25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00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86A8-1E9A-4E2D-AB14-0A8162990CFA}" type="datetime1">
              <a:rPr lang="en-US" smtClean="0"/>
              <a:t>2023-05-25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1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1F2A8-A22E-4A7C-8EBE-8B8D1FB439C8}" type="datetime1">
              <a:rPr lang="en-US" smtClean="0"/>
              <a:t>2023-05-25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45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FD44-53A7-4E4D-8F47-9C10804C3BBE}" type="datetime1">
              <a:rPr lang="en-US" smtClean="0"/>
              <a:t>2023-05-25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1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7A21-8FE4-4E7F-8956-896004260494}" type="datetime1">
              <a:rPr lang="en-US" smtClean="0"/>
              <a:t>2023-05-25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70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0F48-9460-40F8-B3F0-1853EC088C91}" type="datetime1">
              <a:rPr lang="en-US" smtClean="0"/>
              <a:t>2023-05-25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8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None/>
              <a:defRPr lang="en-US" sz="1800" baseline="0" dirty="0" smtClean="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L="0" lvl="0" indent="0">
              <a:spcBef>
                <a:spcPts val="0"/>
              </a:spcBef>
            </a:pPr>
            <a:r>
              <a:rPr lang="en-US" smtClean="0"/>
              <a:t>Code goes here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0F48-9460-40F8-B3F0-1853EC088C91}" type="datetime1">
              <a:rPr lang="en-US" smtClean="0"/>
              <a:t>2023-05-25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4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63F3-84B8-4F03-9EB4-F90B5AB6678B}" type="datetime1">
              <a:rPr lang="en-US" smtClean="0"/>
              <a:t>2023-05-25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57F629-B603-492D-8AD9-15DD43BFCA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66750"/>
            <a:ext cx="4419600" cy="39278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66750"/>
            <a:ext cx="4419600" cy="39278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BE90-A8A3-470C-B7E0-E78BE82F3EF0}" type="datetime1">
              <a:rPr lang="en-US" smtClean="0"/>
              <a:t>2023-05-25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04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666751"/>
            <a:ext cx="8991600" cy="182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2647950"/>
            <a:ext cx="8991600" cy="19466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BE90-A8A3-470C-B7E0-E78BE82F3EF0}" type="datetime1">
              <a:rPr lang="en-US" smtClean="0"/>
              <a:t>2023-05-25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9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90550"/>
            <a:ext cx="4343400" cy="4571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047750"/>
            <a:ext cx="4344988" cy="35468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590550"/>
            <a:ext cx="4346574" cy="457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47750"/>
            <a:ext cx="4346574" cy="35468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7CE3-FB4B-4CB5-BD52-51DAEF2898D9}" type="datetime1">
              <a:rPr lang="en-US" smtClean="0"/>
              <a:t>2023-05-25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34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urce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590550"/>
            <a:ext cx="4343400" cy="4571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2400" y="1047750"/>
            <a:ext cx="4344988" cy="35468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aseline="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Source code goes here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590550"/>
            <a:ext cx="4346574" cy="457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6" y="1047750"/>
            <a:ext cx="4346574" cy="35468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lang="en-US" sz="1800" kern="1200" baseline="0">
                <a:solidFill>
                  <a:schemeClr val="tx1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z="1800" kern="1200" baseline="0" smtClean="0">
                <a:solidFill>
                  <a:schemeClr val="tx1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Output goes here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7CE3-FB4B-4CB5-BD52-51DAEF2898D9}" type="datetime1">
              <a:rPr lang="en-US" smtClean="0"/>
              <a:t>2023-05-25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92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726B-A2E4-433E-9C35-A32E63AA9543}" type="datetime1">
              <a:rPr lang="en-US" smtClean="0"/>
              <a:t>2023-05-25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4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361949"/>
          </a:xfrm>
          <a:prstGeom prst="rect">
            <a:avLst/>
          </a:prstGeom>
          <a:gradFill>
            <a:gsLst>
              <a:gs pos="20000">
                <a:srgbClr val="262686"/>
              </a:gs>
              <a:gs pos="80000">
                <a:srgbClr val="262686"/>
              </a:gs>
              <a:gs pos="0">
                <a:srgbClr val="171751"/>
              </a:gs>
              <a:gs pos="100000">
                <a:srgbClr val="3345CB"/>
              </a:gs>
            </a:gsLst>
            <a:lin ang="5400000" scaled="0"/>
          </a:gradFill>
          <a:ln w="19050">
            <a:solidFill>
              <a:srgbClr val="26268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66750"/>
            <a:ext cx="8229600" cy="3927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30F48-9460-40F8-B3F0-1853EC088C91}" type="datetime1">
              <a:rPr lang="en-US" smtClean="0"/>
              <a:t>2023-05-25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5481"/>
            <a:ext cx="1143000" cy="2758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  <a:latin typeface="Adobe Garamond Pro" pitchFamily="18" charset="0"/>
              </a:defRPr>
            </a:lvl1pPr>
          </a:lstStyle>
          <a:p>
            <a:fld id="{7357F629-B603-492D-8AD9-15DD43BFCA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2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60" r:id="rId6"/>
    <p:sldLayoutId id="2147483653" r:id="rId7"/>
    <p:sldLayoutId id="2147483661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000" kern="1200">
          <a:solidFill>
            <a:schemeClr val="bg1"/>
          </a:solidFill>
          <a:latin typeface="Purista" pitchFamily="2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dobe Garamond Pro" pitchFamily="18" charset="0"/>
          <a:ea typeface="+mn-ea"/>
          <a:cs typeface="FrankRuehl" panose="020E0503060101010101" pitchFamily="34" charset="-79"/>
        </a:defRPr>
      </a:lvl1pPr>
      <a:lvl2pPr marL="742950" indent="-285750" algn="l" defTabSz="914400" rtl="0" eaLnBrk="1" latinLnBrk="0" hangingPunct="1">
        <a:lnSpc>
          <a:spcPct val="110000"/>
        </a:lnSpc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dobe Garamond Pro" pitchFamily="18" charset="0"/>
          <a:ea typeface="+mn-ea"/>
          <a:cs typeface="FrankRuehl" panose="020E0503060101010101" pitchFamily="34" charset="-79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dobe Garamond Pro" pitchFamily="18" charset="0"/>
          <a:ea typeface="+mn-ea"/>
          <a:cs typeface="FrankRuehl" panose="020E0503060101010101" pitchFamily="34" charset="-79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dobe Garamond Pro" pitchFamily="18" charset="0"/>
          <a:ea typeface="+mn-ea"/>
          <a:cs typeface="FrankRuehl" panose="020E0503060101010101" pitchFamily="34" charset="-79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Adobe Garamond Pro" pitchFamily="18" charset="0"/>
          <a:ea typeface="+mn-ea"/>
          <a:cs typeface="FrankRuehl" panose="020E0503060101010101" pitchFamily="34" charset="-79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cap="small" dirty="0" smtClean="0">
                <a:latin typeface="LM Roman 12" pitchFamily="50" charset="0"/>
              </a:rPr>
              <a:t>High Performance Computing </a:t>
            </a:r>
            <a:r>
              <a:rPr lang="en-US" sz="3200" b="1" cap="small" smtClean="0">
                <a:latin typeface="LM Roman 12" pitchFamily="50" charset="0"/>
              </a:rPr>
              <a:t>with </a:t>
            </a:r>
            <a:r>
              <a:rPr lang="en-US" sz="3200" b="1" i="1" cap="small" smtClean="0">
                <a:latin typeface="LM Roman 12" pitchFamily="50" charset="0"/>
              </a:rPr>
              <a:t>R</a:t>
            </a:r>
            <a:r>
              <a:rPr lang="en-US" sz="3200" b="1" cap="small" smtClean="0">
                <a:latin typeface="LM Roman 12" pitchFamily="50" charset="0"/>
              </a:rPr>
              <a:t> (Session </a:t>
            </a:r>
            <a:r>
              <a:rPr lang="en-US" sz="3200" b="1" cap="small" smtClean="0">
                <a:latin typeface="LM Roman 12" pitchFamily="50" charset="0"/>
              </a:rPr>
              <a:t>3)</a:t>
            </a:r>
            <a:endParaRPr lang="en-US" sz="3200" b="1" cap="small" dirty="0">
              <a:latin typeface="LM Roman 12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074468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LM Roman 12" pitchFamily="50" charset="0"/>
              </a:rPr>
              <a:t>Jason </a:t>
            </a:r>
            <a:r>
              <a:rPr lang="en-US" dirty="0" err="1" smtClean="0">
                <a:latin typeface="LM Roman 12" pitchFamily="50" charset="0"/>
              </a:rPr>
              <a:t>Hou</a:t>
            </a:r>
            <a:r>
              <a:rPr lang="en-US" dirty="0" smtClean="0">
                <a:latin typeface="LM Roman 12" pitchFamily="50" charset="0"/>
              </a:rPr>
              <a:t>-Liu</a:t>
            </a:r>
            <a:br>
              <a:rPr lang="en-US" dirty="0" smtClean="0">
                <a:latin typeface="LM Roman 12" pitchFamily="50" charset="0"/>
              </a:rPr>
            </a:br>
            <a:endParaRPr lang="en-US" dirty="0" smtClean="0">
              <a:latin typeface="LM Roman 12" pitchFamily="50" charset="0"/>
            </a:endParaRPr>
          </a:p>
          <a:p>
            <a:pPr algn="ctr"/>
            <a:endParaRPr lang="en-US" sz="1200" dirty="0" smtClean="0">
              <a:latin typeface="LM Roman 12" pitchFamily="50" charset="0"/>
            </a:endParaRPr>
          </a:p>
          <a:p>
            <a:pPr algn="ctr"/>
            <a:r>
              <a:rPr lang="en-US" sz="1200" dirty="0" smtClean="0">
                <a:latin typeface="LM Roman 12" pitchFamily="50" charset="0"/>
              </a:rPr>
              <a:t>Department </a:t>
            </a:r>
            <a:r>
              <a:rPr lang="en-US" sz="1200" dirty="0">
                <a:latin typeface="LM Roman 12" pitchFamily="50" charset="0"/>
              </a:rPr>
              <a:t>of Statistics and Actuarial Science,</a:t>
            </a:r>
            <a:br>
              <a:rPr lang="en-US" sz="1200" dirty="0">
                <a:latin typeface="LM Roman 12" pitchFamily="50" charset="0"/>
              </a:rPr>
            </a:br>
            <a:r>
              <a:rPr lang="en-US" sz="1200" dirty="0">
                <a:latin typeface="LM Roman 12" pitchFamily="50" charset="0"/>
              </a:rPr>
              <a:t>University </a:t>
            </a:r>
            <a:r>
              <a:rPr lang="en-US" sz="1200" smtClean="0">
                <a:latin typeface="LM Roman 12" pitchFamily="50" charset="0"/>
              </a:rPr>
              <a:t>of Waterloo	</a:t>
            </a:r>
            <a:endParaRPr lang="en-US" sz="1200" dirty="0" smtClean="0">
              <a:latin typeface="LM Roman 12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59"/>
    </mc:Choice>
    <mc:Fallback xmlns="">
      <p:transition spd="slow" advTm="1435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Amdahl’s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8191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8097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7241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36385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9252" y="819150"/>
            <a:ext cx="9715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1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19252" y="1809750"/>
            <a:ext cx="10477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2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9252" y="27241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3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19252" y="3638550"/>
            <a:ext cx="9715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4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43200" y="8191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5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43200" y="180975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6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3200" y="272415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7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3200" y="363855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8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86200" y="81915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9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86200" y="18097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10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69141" y="4476750"/>
            <a:ext cx="20574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 prstMaterial="matte">
            <a:bevelT w="38100" prst="coolSlant"/>
          </a:sp3d>
        </p:spPr>
        <p:txBody>
          <a:bodyPr wrap="square" rtlCol="0">
            <a:spAutoFit/>
          </a:bodyPr>
          <a:lstStyle/>
          <a:p>
            <a:r>
              <a:rPr lang="en-US" smtClean="0"/>
              <a:t>Run-to-run variance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6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Amdahl’s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8191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8097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7241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6665" y="36385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9161" y="819150"/>
            <a:ext cx="9715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1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95452" y="1809750"/>
            <a:ext cx="10477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2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79483" y="2724150"/>
            <a:ext cx="110715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3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92114" y="3638550"/>
            <a:ext cx="85108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4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71852" y="823632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5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67101" y="180975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6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62350" y="272415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7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57600" y="363855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8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47761" y="81915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9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00161" y="18097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10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91239" y="823632"/>
            <a:ext cx="4208922" cy="3424518"/>
            <a:chOff x="1534091" y="823632"/>
            <a:chExt cx="4208922" cy="3424518"/>
          </a:xfrm>
        </p:grpSpPr>
        <p:sp>
          <p:nvSpPr>
            <p:cNvPr id="34" name="Rectangle 33"/>
            <p:cNvSpPr/>
            <p:nvPr/>
          </p:nvSpPr>
          <p:spPr>
            <a:xfrm>
              <a:off x="1534091" y="823632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19252" y="1808629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04413" y="2724150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19839" y="3638550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29543" y="823632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24792" y="1808629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20041" y="2724150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15291" y="3638550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05452" y="823632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57852" y="1808629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86639" y="823632"/>
            <a:ext cx="4242533" cy="3424518"/>
            <a:chOff x="2886639" y="823632"/>
            <a:chExt cx="4242533" cy="3424518"/>
          </a:xfrm>
        </p:grpSpPr>
        <p:sp>
          <p:nvSpPr>
            <p:cNvPr id="48" name="Rectangle 47"/>
            <p:cNvSpPr/>
            <p:nvPr/>
          </p:nvSpPr>
          <p:spPr>
            <a:xfrm>
              <a:off x="2886639" y="823632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962840" y="1808629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077139" y="2724150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91439" y="3638550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72639" y="823632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74239" y="1808629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75839" y="2724150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77439" y="3638550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34200" y="823632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44011" y="1808629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V="1">
            <a:off x="3286691" y="590550"/>
            <a:ext cx="0" cy="381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562600" y="590550"/>
            <a:ext cx="0" cy="381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129172" y="590550"/>
            <a:ext cx="0" cy="381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3780" y="4369291"/>
            <a:ext cx="2702859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 prstMaterial="matte">
            <a:bevelT w="38100" prst="coolSlant"/>
          </a:sp3d>
        </p:spPr>
        <p:txBody>
          <a:bodyPr wrap="square" rtlCol="0">
            <a:spAutoFit/>
          </a:bodyPr>
          <a:lstStyle/>
          <a:p>
            <a:r>
              <a:rPr lang="en-US" smtClean="0"/>
              <a:t>Dispatch and collection time (sequential)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4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family refresher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558ED5"/>
                </a:solidFill>
              </a:rPr>
              <a:t>apply</a:t>
            </a:r>
          </a:p>
          <a:p>
            <a:r>
              <a:rPr lang="en-US" smtClean="0">
                <a:solidFill>
                  <a:srgbClr val="558ED5"/>
                </a:solidFill>
              </a:rPr>
              <a:t>lapply</a:t>
            </a:r>
          </a:p>
          <a:p>
            <a:r>
              <a:rPr lang="en-US" smtClean="0">
                <a:solidFill>
                  <a:srgbClr val="558ED5"/>
                </a:solidFill>
              </a:rPr>
              <a:t>sapply</a:t>
            </a:r>
          </a:p>
          <a:p>
            <a:r>
              <a:rPr lang="en-US" smtClean="0">
                <a:solidFill>
                  <a:srgbClr val="558ED5"/>
                </a:solidFill>
              </a:rPr>
              <a:t>vapply</a:t>
            </a:r>
          </a:p>
          <a:p>
            <a:r>
              <a:rPr lang="en-US" smtClean="0">
                <a:solidFill>
                  <a:srgbClr val="558ED5"/>
                </a:solidFill>
              </a:rPr>
              <a:t>mapply</a:t>
            </a:r>
          </a:p>
          <a:p>
            <a:r>
              <a:rPr lang="en-US" smtClean="0">
                <a:solidFill>
                  <a:srgbClr val="558ED5"/>
                </a:solidFill>
              </a:rPr>
              <a:t>tapply</a:t>
            </a:r>
          </a:p>
          <a:p>
            <a:r>
              <a:rPr lang="en-US" smtClean="0">
                <a:solidFill>
                  <a:srgbClr val="558ED5"/>
                </a:solidFill>
              </a:rPr>
              <a:t>replicate</a:t>
            </a:r>
            <a:endParaRPr lang="en-US">
              <a:solidFill>
                <a:srgbClr val="558ED5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Many variations on a theme</a:t>
            </a:r>
          </a:p>
          <a:p>
            <a:r>
              <a:rPr lang="en-US" smtClean="0"/>
              <a:t>We’ll focus on the first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12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28687" y="895350"/>
            <a:ext cx="199958" cy="1249409"/>
            <a:chOff x="1528687" y="895350"/>
            <a:chExt cx="199958" cy="1249409"/>
          </a:xfrm>
        </p:grpSpPr>
        <p:sp>
          <p:nvSpPr>
            <p:cNvPr id="11" name="Pentagon 10"/>
            <p:cNvSpPr/>
            <p:nvPr/>
          </p:nvSpPr>
          <p:spPr>
            <a:xfrm flipH="1">
              <a:off x="1528687" y="895350"/>
              <a:ext cx="199958" cy="133305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entagon 11"/>
            <p:cNvSpPr/>
            <p:nvPr/>
          </p:nvSpPr>
          <p:spPr>
            <a:xfrm flipH="1">
              <a:off x="1528687" y="1453402"/>
              <a:ext cx="199958" cy="133305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entagon 12"/>
            <p:cNvSpPr/>
            <p:nvPr/>
          </p:nvSpPr>
          <p:spPr>
            <a:xfrm flipH="1">
              <a:off x="1528687" y="2011454"/>
              <a:ext cx="199958" cy="133305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374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apply-family Refresher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8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 family refresher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for loops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input = list(a, b, c, d)</a:t>
            </a:r>
          </a:p>
          <a:p>
            <a:r>
              <a:rPr lang="en-US" smtClean="0"/>
              <a:t>output = list()</a:t>
            </a:r>
          </a:p>
          <a:p>
            <a:endParaRPr lang="en-US" smtClean="0"/>
          </a:p>
          <a:p>
            <a:r>
              <a:rPr lang="en-US" smtClean="0"/>
              <a:t>for (i in 1:n) {</a:t>
            </a:r>
          </a:p>
          <a:p>
            <a:r>
              <a:rPr lang="en-US" smtClean="0"/>
              <a:t>  x = f(input[[i]])</a:t>
            </a:r>
            <a:endParaRPr lang="en-US"/>
          </a:p>
          <a:p>
            <a:r>
              <a:rPr lang="en-US"/>
              <a:t> </a:t>
            </a:r>
            <a:r>
              <a:rPr lang="en-US" smtClean="0"/>
              <a:t> y = g(x)</a:t>
            </a:r>
          </a:p>
          <a:p>
            <a:r>
              <a:rPr lang="en-US"/>
              <a:t> </a:t>
            </a:r>
            <a:r>
              <a:rPr lang="en-US" smtClean="0"/>
              <a:t> z = h(y)</a:t>
            </a:r>
          </a:p>
          <a:p>
            <a:r>
              <a:rPr lang="en-US"/>
              <a:t> </a:t>
            </a:r>
            <a:r>
              <a:rPr lang="en-US" smtClean="0"/>
              <a:t> output[[i]] = z</a:t>
            </a:r>
          </a:p>
          <a:p>
            <a:r>
              <a:rPr lang="en-US" smtClean="0"/>
              <a:t>}</a:t>
            </a:r>
          </a:p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lapply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output = lapply(input,</a:t>
            </a:r>
            <a:br>
              <a:rPr lang="en-US" smtClean="0"/>
            </a:br>
            <a:r>
              <a:rPr lang="en-US" smtClean="0"/>
              <a:t>  function(in) {</a:t>
            </a:r>
          </a:p>
          <a:p>
            <a:r>
              <a:rPr lang="en-US"/>
              <a:t> </a:t>
            </a:r>
            <a:r>
              <a:rPr lang="en-US" smtClean="0"/>
              <a:t>   x = f(in)</a:t>
            </a:r>
            <a:br>
              <a:rPr lang="en-US" smtClean="0"/>
            </a:br>
            <a:r>
              <a:rPr lang="en-US" smtClean="0"/>
              <a:t>    y = g(x)</a:t>
            </a:r>
            <a:br>
              <a:rPr lang="en-US" smtClean="0"/>
            </a:br>
            <a:r>
              <a:rPr lang="en-US" smtClean="0"/>
              <a:t>    z = h(y)</a:t>
            </a:r>
          </a:p>
          <a:p>
            <a:r>
              <a:rPr lang="en-US"/>
              <a:t> </a:t>
            </a:r>
            <a:r>
              <a:rPr lang="en-US" smtClean="0"/>
              <a:t>   return(z)</a:t>
            </a:r>
          </a:p>
          <a:p>
            <a:r>
              <a:rPr lang="en-US"/>
              <a:t> </a:t>
            </a:r>
            <a:r>
              <a:rPr lang="en-US" smtClean="0"/>
              <a:t> }</a:t>
            </a:r>
          </a:p>
          <a:p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1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family refresher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One common gripe with the apply family is:</a:t>
            </a:r>
          </a:p>
          <a:p>
            <a:pPr lvl="1"/>
            <a:r>
              <a:rPr lang="en-US" smtClean="0"/>
              <a:t>No progress bar!</a:t>
            </a:r>
          </a:p>
          <a:p>
            <a:pPr lvl="1"/>
            <a:endParaRPr lang="en-US"/>
          </a:p>
          <a:p>
            <a:r>
              <a:rPr lang="en-US" smtClean="0"/>
              <a:t>pbapply package</a:t>
            </a:r>
          </a:p>
          <a:p>
            <a:pPr lvl="1"/>
            <a:r>
              <a:rPr lang="en-US" smtClean="0"/>
              <a:t>Progress bar and ETA</a:t>
            </a:r>
          </a:p>
          <a:p>
            <a:pPr lvl="1"/>
            <a:r>
              <a:rPr lang="en-US" smtClean="0"/>
              <a:t>Accuracy not guaranteed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15</a:t>
            </a:fld>
            <a:endParaRPr lang="en-US"/>
          </a:p>
        </p:txBody>
      </p:sp>
      <p:pic>
        <p:nvPicPr>
          <p:cNvPr id="13" name="rstudio_dDn6SaIA2C.mp4">
            <a:hlinkClick r:id="" action="ppaction://media"/>
          </p:cNvPr>
          <p:cNvPicPr>
            <a:picLocks noGrp="1" noChangeAspect="1"/>
          </p:cNvPicPr>
          <p:nvPr>
            <p:ph sz="half" idx="2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48200" y="1117600"/>
            <a:ext cx="4419600" cy="3027363"/>
          </a:xfrm>
        </p:spPr>
      </p:pic>
    </p:spTree>
    <p:extLst>
      <p:ext uri="{BB962C8B-B14F-4D97-AF65-F5344CB8AC3E}">
        <p14:creationId xmlns:p14="http://schemas.microsoft.com/office/powerpoint/2010/main" val="197148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family refresher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apply(...) = </a:t>
            </a:r>
            <a:r>
              <a:rPr lang="en-US" b="1"/>
              <a:t>pb</a:t>
            </a:r>
            <a:r>
              <a:rPr lang="en-US"/>
              <a:t>apply(...)</a:t>
            </a:r>
          </a:p>
          <a:p>
            <a:endParaRPr lang="en-US"/>
          </a:p>
          <a:p>
            <a:r>
              <a:rPr lang="en-US" b="1"/>
              <a:t>s</a:t>
            </a:r>
            <a:r>
              <a:rPr lang="en-US"/>
              <a:t>apply(...) = </a:t>
            </a:r>
            <a:r>
              <a:rPr lang="en-US" b="1"/>
              <a:t>pbs</a:t>
            </a:r>
            <a:r>
              <a:rPr lang="en-US"/>
              <a:t>apply(...)</a:t>
            </a:r>
          </a:p>
          <a:p>
            <a:endParaRPr lang="en-US"/>
          </a:p>
          <a:p>
            <a:r>
              <a:rPr lang="en-US" b="1"/>
              <a:t>l</a:t>
            </a:r>
            <a:r>
              <a:rPr lang="en-US"/>
              <a:t>apply(...) = </a:t>
            </a:r>
            <a:r>
              <a:rPr lang="en-US" b="1"/>
              <a:t>pbl</a:t>
            </a:r>
            <a:r>
              <a:rPr lang="en-US"/>
              <a:t>apply(...)</a:t>
            </a:r>
          </a:p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library(pbapply)</a:t>
            </a:r>
          </a:p>
          <a:p>
            <a:endParaRPr lang="en-US"/>
          </a:p>
          <a:p>
            <a:r>
              <a:rPr lang="en-US"/>
              <a:t>output = pblapply(input,</a:t>
            </a:r>
          </a:p>
          <a:p>
            <a:r>
              <a:rPr lang="en-US"/>
              <a:t>  function(in) {</a:t>
            </a:r>
          </a:p>
          <a:p>
            <a:r>
              <a:rPr lang="en-US"/>
              <a:t>    x = f(in)</a:t>
            </a:r>
          </a:p>
          <a:p>
            <a:r>
              <a:rPr lang="en-US"/>
              <a:t>    y = g(x)</a:t>
            </a:r>
          </a:p>
          <a:p>
            <a:r>
              <a:rPr lang="en-US"/>
              <a:t>    z = h(y)</a:t>
            </a:r>
          </a:p>
          <a:p>
            <a:r>
              <a:rPr lang="en-US"/>
              <a:t>    return(z)</a:t>
            </a:r>
          </a:p>
          <a:p>
            <a:r>
              <a:rPr lang="en-US"/>
              <a:t>  }</a:t>
            </a:r>
          </a:p>
          <a:p>
            <a:r>
              <a:rPr lang="en-US"/>
              <a:t>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Pentagon 4"/>
          <p:cNvSpPr/>
          <p:nvPr/>
        </p:nvSpPr>
        <p:spPr>
          <a:xfrm flipH="1">
            <a:off x="6886642" y="1164294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/>
          <p:cNvSpPr/>
          <p:nvPr/>
        </p:nvSpPr>
        <p:spPr>
          <a:xfrm rot="16200000" flipH="1">
            <a:off x="6008392" y="1529317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 flipH="1">
            <a:off x="3962400" y="2376770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  <p:bldP spid="6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with pbapply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8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pbapply provides more than a progress bar…</a:t>
            </a:r>
          </a:p>
          <a:p>
            <a:endParaRPr lang="en-US"/>
          </a:p>
          <a:p>
            <a:r>
              <a:rPr lang="en-US" smtClean="0"/>
              <a:t>Adding parallel is also super easy!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lapply(X, FUN</a:t>
            </a:r>
            <a:r>
              <a:rPr lang="en-US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, </a:t>
            </a:r>
            <a:r>
              <a:rPr lang="en-US" smtClean="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...)</a:t>
            </a:r>
            <a:r>
              <a:rPr lang="en-US"/>
              <a:t> </a:t>
            </a:r>
            <a:r>
              <a:rPr lang="en-US"/>
              <a:t> </a:t>
            </a:r>
            <a:r>
              <a:rPr lang="en-US"/>
              <a:t> </a:t>
            </a:r>
            <a:r>
              <a:rPr lang="en-US"/>
              <a:t> </a:t>
            </a:r>
            <a:r>
              <a:rPr lang="en-US"/>
              <a:t> </a:t>
            </a:r>
            <a:r>
              <a:rPr lang="en-US"/>
              <a:t> </a:t>
            </a:r>
            <a:r>
              <a:rPr lang="en-US"/>
              <a:t> </a:t>
            </a:r>
            <a:r>
              <a:rPr lang="en-US"/>
              <a:t> </a:t>
            </a:r>
            <a:r>
              <a:rPr lang="en-US"/>
              <a:t> </a:t>
            </a:r>
            <a:r>
              <a:rPr lang="en-US"/>
              <a:t> </a:t>
            </a:r>
            <a:r>
              <a:rPr lang="en-US"/>
              <a:t> </a:t>
            </a:r>
            <a:r>
              <a:rPr lang="en-US"/>
              <a:t> </a:t>
            </a:r>
            <a:r>
              <a:rPr lang="en-US"/>
              <a:t> </a:t>
            </a:r>
            <a:r>
              <a:rPr lang="en-US"/>
              <a:t> </a:t>
            </a:r>
            <a:r>
              <a:rPr lang="en-US"/>
              <a:t> </a:t>
            </a:r>
            <a:r>
              <a:rPr lang="en-US" sz="2400"/>
              <a:t> </a:t>
            </a:r>
            <a:r>
              <a:rPr lang="en-US"/>
              <a:t> </a:t>
            </a:r>
            <a:r>
              <a:rPr lang="en-US"/>
              <a:t> </a:t>
            </a:r>
            <a:r>
              <a:rPr lang="en-US"/>
              <a:t> </a:t>
            </a:r>
            <a:r>
              <a:rPr lang="en-US"/>
              <a:t> </a:t>
            </a:r>
            <a:r>
              <a:rPr lang="en-US"/>
              <a:t> </a:t>
            </a:r>
            <a:r>
              <a:rPr lang="en-US" sz="1800"/>
              <a:t> </a:t>
            </a:r>
            <a:r>
              <a:rPr lang="en-US" smtClean="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</a:t>
            </a:r>
            <a:r>
              <a:rPr lang="en-US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/>
            </a:r>
            <a:br>
              <a:rPr lang="en-US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</a:br>
            <a:r>
              <a:rPr lang="en-US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pblapply(X</a:t>
            </a:r>
            <a:r>
              <a:rPr lang="en-US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, FUN</a:t>
            </a:r>
            <a:r>
              <a:rPr lang="en-US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, ..., cl = </a:t>
            </a:r>
            <a:r>
              <a:rPr lang="en-US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NULL</a:t>
            </a:r>
            <a:r>
              <a:rPr lang="en-US" smtClean="0"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)</a:t>
            </a:r>
            <a:endParaRPr lang="en-US">
              <a:latin typeface="Kurinto Mono" panose="020B0504040504020204" pitchFamily="34" charset="0"/>
              <a:ea typeface="Kurinto Mono" panose="020B0504040504020204" pitchFamily="34" charset="0"/>
              <a:cs typeface="Kurinto Mono" panose="020B0504040504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pbapply package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Pentagon 6"/>
          <p:cNvSpPr/>
          <p:nvPr/>
        </p:nvSpPr>
        <p:spPr>
          <a:xfrm rot="5400000" flipH="1">
            <a:off x="5986473" y="3900476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What goes into the cl argument?</a:t>
            </a:r>
          </a:p>
          <a:p>
            <a:endParaRPr lang="en-US" smtClean="0"/>
          </a:p>
          <a:p>
            <a:r>
              <a:rPr lang="en-US"/>
              <a:t>A cluster object created </a:t>
            </a:r>
            <a:r>
              <a:rPr lang="en-US"/>
              <a:t>by </a:t>
            </a:r>
            <a:r>
              <a:rPr lang="en-US" smtClean="0"/>
              <a:t>makeCluster,</a:t>
            </a:r>
          </a:p>
          <a:p>
            <a:r>
              <a:rPr lang="en-US" smtClean="0"/>
              <a:t>or </a:t>
            </a:r>
            <a:r>
              <a:rPr lang="en-US"/>
              <a:t>an integer to indicate number of </a:t>
            </a:r>
            <a:r>
              <a:rPr lang="en-US"/>
              <a:t>child-processes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</a:t>
            </a:r>
            <a:r>
              <a:rPr lang="en-US"/>
              <a:t>integer values are ignored on </a:t>
            </a:r>
            <a:r>
              <a:rPr lang="en-US"/>
              <a:t>Windows</a:t>
            </a:r>
            <a:r>
              <a:rPr lang="en-US" smtClean="0"/>
              <a:t>)…</a:t>
            </a:r>
          </a:p>
          <a:p>
            <a:r>
              <a:rPr lang="en-US" smtClean="0"/>
              <a:t>It </a:t>
            </a:r>
            <a:r>
              <a:rPr lang="en-US"/>
              <a:t>can also be "future" to use a future backend (see Details</a:t>
            </a:r>
            <a:r>
              <a:rPr lang="en-US"/>
              <a:t>), </a:t>
            </a:r>
            <a:endParaRPr lang="en-US" smtClean="0"/>
          </a:p>
          <a:p>
            <a:r>
              <a:rPr lang="en-US" smtClean="0"/>
              <a:t>NULL </a:t>
            </a:r>
            <a:r>
              <a:rPr lang="en-US"/>
              <a:t>(default) refers to sequential </a:t>
            </a:r>
            <a:r>
              <a:rPr lang="en-US"/>
              <a:t>evaluation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pbapply package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Pentagon 6"/>
          <p:cNvSpPr/>
          <p:nvPr/>
        </p:nvSpPr>
        <p:spPr>
          <a:xfrm flipH="1">
            <a:off x="6088110" y="1906122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Computing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parallel package!</a:t>
            </a:r>
          </a:p>
          <a:p>
            <a:endParaRPr lang="en-US" smtClean="0"/>
          </a:p>
          <a:p>
            <a:pPr marL="0" indent="0" algn="ctr">
              <a:buNone/>
            </a:pPr>
            <a:r>
              <a:rPr lang="en-US" smtClean="0">
                <a:solidFill>
                  <a:srgbClr val="558ED5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cl = makeCluster(n)</a:t>
            </a:r>
            <a:endParaRPr lang="en-US" smtClean="0"/>
          </a:p>
          <a:p>
            <a:endParaRPr lang="en-US"/>
          </a:p>
          <a:p>
            <a:r>
              <a:rPr lang="en-US" smtClean="0"/>
              <a:t>Open Task Manager/Activity Monitor</a:t>
            </a:r>
          </a:p>
          <a:p>
            <a:pPr lvl="1"/>
            <a:r>
              <a:rPr lang="en-US" smtClean="0"/>
              <a:t>Windows: More details</a:t>
            </a:r>
          </a:p>
          <a:p>
            <a:pPr lvl="1"/>
            <a:r>
              <a:rPr lang="en-US" smtClean="0"/>
              <a:t>Keep an eye on it for now</a:t>
            </a:r>
          </a:p>
          <a:p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 cluster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2" name="Picture 2" descr="Windows Task Manager 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8339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help.apple.com/assets/63D42DEC71F9CB56F3286525/63D42DF271F9CB56F328652E/en_US/9c4a0a4fae51c61048020693c47155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8339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562600" y="1026459"/>
                <a:ext cx="3301253" cy="64633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scene3d>
                <a:camera prst="orthographicFront"/>
                <a:lightRig rig="threePt" dir="t"/>
              </a:scene3d>
              <a:sp3d prstMaterial="matte">
                <a:bevelT w="38100" prst="coolSlant"/>
              </a:sp3d>
            </p:spPr>
            <p:txBody>
              <a:bodyPr wrap="square" rtlCol="0">
                <a:spAutoFit/>
              </a:bodyPr>
              <a:lstStyle/>
              <a:p>
                <a:r>
                  <a:rPr lang="en-US" b="0" smtClean="0"/>
                  <a:t>Reasonable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mtClean="0"/>
                  <a:t> can be determined using </a:t>
                </a:r>
                <a:r>
                  <a:rPr lang="en-US" sz="1400" smtClean="0">
                    <a:solidFill>
                      <a:srgbClr val="558ED5"/>
                    </a:solidFill>
                    <a:latin typeface="Kurinto Mono" panose="020B0504040504020204" pitchFamily="34" charset="0"/>
                    <a:ea typeface="Kurinto Mono" panose="020B0504040504020204" pitchFamily="34" charset="0"/>
                    <a:cs typeface="Kurinto Mono" panose="020B0504040504020204" pitchFamily="34" charset="0"/>
                  </a:rPr>
                  <a:t>detectCores()</a:t>
                </a:r>
                <a:endParaRPr lang="en-US" sz="1400">
                  <a:solidFill>
                    <a:srgbClr val="558ED5"/>
                  </a:solidFill>
                  <a:latin typeface="Kurinto Mono" panose="020B0504040504020204" pitchFamily="34" charset="0"/>
                  <a:ea typeface="Kurinto Mono" panose="020B0504040504020204" pitchFamily="34" charset="0"/>
                  <a:cs typeface="Kurinto Mono" panose="020B0504040504020204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026459"/>
                <a:ext cx="3301253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097" t="-2703" b="-9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97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i="1" smtClean="0"/>
              <a:t># Generate 10000 replicates of the iris dataset</a:t>
            </a:r>
          </a:p>
          <a:p>
            <a:r>
              <a:rPr lang="en-US" sz="1600" smtClean="0"/>
              <a:t>input = replicate(10000, iris)</a:t>
            </a:r>
          </a:p>
          <a:p>
            <a:endParaRPr lang="en-US" sz="1600" smtClean="0"/>
          </a:p>
          <a:p>
            <a:r>
              <a:rPr lang="en-US" sz="1600" i="1" smtClean="0"/>
              <a:t># Using pbapply with a progress bar</a:t>
            </a:r>
          </a:p>
          <a:p>
            <a:r>
              <a:rPr lang="en-US" sz="1600" smtClean="0"/>
              <a:t>output = pblapply(input, function(x) eigen(cov(iris[-5])))</a:t>
            </a:r>
          </a:p>
          <a:p>
            <a:endParaRPr lang="en-US" sz="1600" smtClean="0"/>
          </a:p>
          <a:p>
            <a:r>
              <a:rPr lang="en-US" sz="1600" i="1" smtClean="0"/>
              <a:t># Using pbapply with a progress bar, and a cluster</a:t>
            </a:r>
          </a:p>
          <a:p>
            <a:r>
              <a:rPr lang="en-US" sz="1600" smtClean="0"/>
              <a:t>output = pblapply(input, </a:t>
            </a:r>
          </a:p>
          <a:p>
            <a:r>
              <a:rPr lang="en-US" sz="1600" smtClean="0"/>
              <a:t>                  function(x) eigen(cov(iris[-5])),</a:t>
            </a:r>
          </a:p>
          <a:p>
            <a:r>
              <a:rPr lang="en-US" sz="1600" smtClean="0"/>
              <a:t>                  </a:t>
            </a:r>
            <a:r>
              <a:rPr lang="en-US" sz="1600" b="1" smtClean="0"/>
              <a:t>cl = cl</a:t>
            </a:r>
            <a:r>
              <a:rPr lang="en-US" sz="1600" smtClean="0"/>
              <a:t>)</a:t>
            </a:r>
            <a:endParaRPr lang="en-US" sz="16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pbapply package with a cluster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Pentagon 8"/>
          <p:cNvSpPr/>
          <p:nvPr/>
        </p:nvSpPr>
        <p:spPr>
          <a:xfrm rot="2700000" flipH="1">
            <a:off x="3700473" y="3842123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Bring up Task Manager/Activity Monitor</a:t>
            </a:r>
          </a:p>
          <a:p>
            <a:pPr lvl="1"/>
            <a:r>
              <a:rPr lang="en-US" smtClean="0"/>
              <a:t>What do you see?</a:t>
            </a:r>
          </a:p>
          <a:p>
            <a:pPr lvl="1"/>
            <a:r>
              <a:rPr lang="en-US" smtClean="0"/>
              <a:t>CPU usage?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pbapply package with a cluster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about something a bit more complicated?</a:t>
            </a:r>
          </a:p>
          <a:p>
            <a:pPr lvl="1"/>
            <a:r>
              <a:rPr lang="en-US" smtClean="0"/>
              <a:t>Logistic regression</a:t>
            </a:r>
          </a:p>
          <a:p>
            <a:pPr lvl="1"/>
            <a:r>
              <a:rPr lang="en-US" smtClean="0"/>
              <a:t>Leave-One-Out Cross-Validation (LOOCV)</a:t>
            </a:r>
          </a:p>
          <a:p>
            <a:pPr lvl="1"/>
            <a:endParaRPr lang="en-US"/>
          </a:p>
          <a:p>
            <a:r>
              <a:rPr lang="en-US" smtClean="0"/>
              <a:t>Error?</a:t>
            </a:r>
          </a:p>
          <a:p>
            <a:pPr lvl="1"/>
            <a:r>
              <a:rPr lang="en-US" smtClean="0"/>
              <a:t>When you make a cluster, each worker is a blank R slate</a:t>
            </a:r>
          </a:p>
          <a:p>
            <a:pPr lvl="1"/>
            <a:r>
              <a:rPr lang="en-US" smtClean="0"/>
              <a:t>iris is available in R at all times, so no error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pbapply package with a cluster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3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send objects to each worker, use the clusterExport function: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 sz="2000" smtClean="0">
                <a:solidFill>
                  <a:srgbClr val="558ED5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clusterExport(cl = cl, c(“object1”, “object2”, …))</a:t>
            </a:r>
          </a:p>
          <a:p>
            <a:pPr lvl="0"/>
            <a:endParaRPr lang="en-US" smtClean="0">
              <a:solidFill>
                <a:prstClr val="black"/>
              </a:solidFill>
            </a:endParaRPr>
          </a:p>
          <a:p>
            <a:pPr lvl="0"/>
            <a:r>
              <a:rPr lang="en-US" smtClean="0">
                <a:solidFill>
                  <a:prstClr val="black"/>
                </a:solidFill>
              </a:rPr>
              <a:t>You can send almost any R object such as data frames, functions, and lists.</a:t>
            </a:r>
          </a:p>
          <a:p>
            <a:pPr lvl="0"/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Exporting Objects to Cluster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574568" y="2087655"/>
            <a:ext cx="3064113" cy="199960"/>
            <a:chOff x="4574568" y="2087655"/>
            <a:chExt cx="3064113" cy="199960"/>
          </a:xfrm>
        </p:grpSpPr>
        <p:sp>
          <p:nvSpPr>
            <p:cNvPr id="5" name="Pentagon 4"/>
            <p:cNvSpPr/>
            <p:nvPr/>
          </p:nvSpPr>
          <p:spPr>
            <a:xfrm rot="16200000" flipH="1">
              <a:off x="4541242" y="2120981"/>
              <a:ext cx="199958" cy="133305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entagon 6"/>
            <p:cNvSpPr/>
            <p:nvPr/>
          </p:nvSpPr>
          <p:spPr>
            <a:xfrm rot="16200000" flipH="1">
              <a:off x="5784770" y="2120982"/>
              <a:ext cx="199958" cy="133305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entagon 7"/>
            <p:cNvSpPr/>
            <p:nvPr/>
          </p:nvSpPr>
          <p:spPr>
            <a:xfrm rot="16200000" flipH="1">
              <a:off x="6228522" y="2120982"/>
              <a:ext cx="199958" cy="133305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entagon 8"/>
            <p:cNvSpPr/>
            <p:nvPr/>
          </p:nvSpPr>
          <p:spPr>
            <a:xfrm rot="16200000" flipH="1">
              <a:off x="7472050" y="2120983"/>
              <a:ext cx="199958" cy="133305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912659" y="4095750"/>
            <a:ext cx="3850342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 prstMaterial="matte">
            <a:bevelT w="38100" prst="coolSlant"/>
          </a:sp3d>
        </p:spPr>
        <p:txBody>
          <a:bodyPr wrap="square" rtlCol="0">
            <a:spAutoFit/>
          </a:bodyPr>
          <a:lstStyle/>
          <a:p>
            <a:r>
              <a:rPr lang="en-US" smtClean="0"/>
              <a:t>Avoid </a:t>
            </a:r>
            <a:r>
              <a:rPr lang="en-US" sz="1400" smtClean="0">
                <a:solidFill>
                  <a:srgbClr val="558ED5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clusterExport(cl = cl, ls())</a:t>
            </a:r>
            <a:r>
              <a:rPr lang="en-US" sz="1400" smtClean="0">
                <a:solidFill>
                  <a:srgbClr val="558ED5"/>
                </a:solidFill>
              </a:rPr>
              <a:t> </a:t>
            </a:r>
            <a:r>
              <a:rPr lang="en-US" smtClean="0"/>
              <a:t>unless you’re sure you want to do this!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5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Before you run the code…</a:t>
                </a:r>
              </a:p>
              <a:p>
                <a:r>
                  <a:rPr lang="en-US"/>
                  <a:t>Bring up Task Manager/Activity Monitor</a:t>
                </a:r>
              </a:p>
              <a:p>
                <a:pPr lvl="1"/>
                <a:r>
                  <a:rPr lang="en-US" smtClean="0"/>
                  <a:t>Keep an eye on your memory usage</a:t>
                </a:r>
              </a:p>
              <a:p>
                <a:pPr lvl="1"/>
                <a:r>
                  <a:rPr lang="en-US" smtClean="0"/>
                  <a:t>Particularly, any processes named </a:t>
                </a:r>
                <a:r>
                  <a:rPr lang="en-US" sz="2000" smtClean="0">
                    <a:solidFill>
                      <a:srgbClr val="558ED5"/>
                    </a:solidFill>
                    <a:latin typeface="Kurinto Mono" panose="020B0504040504020204" pitchFamily="34" charset="0"/>
                    <a:ea typeface="Kurinto Mono" panose="020B0504040504020204" pitchFamily="34" charset="0"/>
                    <a:cs typeface="Kurinto Mono" panose="020B0504040504020204" pitchFamily="34" charset="0"/>
                  </a:rPr>
                  <a:t>Rscript</a:t>
                </a:r>
                <a:endParaRPr lang="en-US">
                  <a:solidFill>
                    <a:srgbClr val="558ED5"/>
                  </a:solidFill>
                  <a:latin typeface="Kurinto Mono" panose="020B0504040504020204" pitchFamily="34" charset="0"/>
                  <a:ea typeface="Kurinto Mono" panose="020B0504040504020204" pitchFamily="34" charset="0"/>
                  <a:cs typeface="Kurinto Mono" panose="020B0504040504020204" pitchFamily="34" charset="0"/>
                </a:endParaRPr>
              </a:p>
              <a:p>
                <a:endParaRPr lang="en-US" smtClean="0"/>
              </a:p>
              <a:p>
                <a:r>
                  <a:rPr lang="en-US" smtClean="0"/>
                  <a:t>Memory usage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∝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number of workers</a:t>
                </a:r>
                <a:endParaRPr lang="en-US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Exporting Objects to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9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Loading Libraries in a Cluster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What if you need a library in the cluster?</a:t>
            </a:r>
          </a:p>
          <a:p>
            <a:pPr marL="800100" lvl="2" indent="0">
              <a:buNone/>
            </a:pPr>
            <a:r>
              <a:rPr lang="en-US" sz="1800">
                <a:solidFill>
                  <a:srgbClr val="558ED5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clusterEvalQ(cl = cl, {</a:t>
            </a:r>
          </a:p>
          <a:p>
            <a:pPr marL="800100" lvl="2" indent="0">
              <a:buNone/>
            </a:pPr>
            <a:r>
              <a:rPr lang="en-US" sz="1800">
                <a:solidFill>
                  <a:srgbClr val="558ED5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 # Any code you want to run on each R worker</a:t>
            </a:r>
          </a:p>
          <a:p>
            <a:pPr marL="800100" lvl="2" indent="0">
              <a:buNone/>
            </a:pPr>
            <a:r>
              <a:rPr lang="en-US" sz="1800">
                <a:solidFill>
                  <a:srgbClr val="558ED5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 library(Rfast)</a:t>
            </a:r>
          </a:p>
          <a:p>
            <a:pPr marL="800100" lvl="2" indent="0">
              <a:buNone/>
            </a:pPr>
            <a:r>
              <a:rPr lang="en-US" sz="1800">
                <a:solidFill>
                  <a:srgbClr val="558ED5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})</a:t>
            </a:r>
            <a:endParaRPr lang="en-US">
              <a:solidFill>
                <a:srgbClr val="558ED5"/>
              </a:solidFill>
              <a:latin typeface="Kurinto Mono" panose="020B0504040504020204" pitchFamily="34" charset="0"/>
              <a:ea typeface="Kurinto Mono" panose="020B0504040504020204" pitchFamily="34" charset="0"/>
              <a:cs typeface="Kurinto Mono" panose="020B0504040504020204" pitchFamily="34" charset="0"/>
            </a:endParaRPr>
          </a:p>
          <a:p>
            <a:endParaRPr lang="en-US" smtClean="0"/>
          </a:p>
          <a:p>
            <a:r>
              <a:rPr lang="en-US" smtClean="0"/>
              <a:t>Can be used to run any code</a:t>
            </a:r>
          </a:p>
          <a:p>
            <a:pPr lvl="1"/>
            <a:r>
              <a:rPr lang="en-US" smtClean="0"/>
              <a:t>e.g.) Loading a big dataset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0" y="2009899"/>
            <a:ext cx="3850342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 prstMaterial="matte">
            <a:bevelT w="38100" prst="coolSlant"/>
          </a:sp3d>
        </p:spPr>
        <p:txBody>
          <a:bodyPr wrap="square" rtlCol="0">
            <a:spAutoFit/>
          </a:bodyPr>
          <a:lstStyle/>
          <a:p>
            <a:r>
              <a:rPr lang="en-US" smtClean="0"/>
              <a:t>Wrap </a:t>
            </a:r>
            <a:r>
              <a:rPr lang="en-US" sz="1400" smtClean="0">
                <a:solidFill>
                  <a:srgbClr val="558ED5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clusterEvalQ()</a:t>
            </a:r>
            <a:r>
              <a:rPr lang="en-US" sz="1400">
                <a:solidFill>
                  <a:srgbClr val="558ED5"/>
                </a:solidFill>
              </a:rPr>
              <a:t> </a:t>
            </a:r>
            <a:r>
              <a:rPr lang="en-US" smtClean="0"/>
              <a:t>in </a:t>
            </a:r>
            <a:r>
              <a:rPr lang="en-US" sz="1400" smtClean="0">
                <a:solidFill>
                  <a:srgbClr val="558ED5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invisible()</a:t>
            </a:r>
            <a:r>
              <a:rPr lang="en-US" smtClean="0">
                <a:solidFill>
                  <a:srgbClr val="558ED5"/>
                </a:solidFill>
              </a:rPr>
              <a:t> </a:t>
            </a:r>
            <a:r>
              <a:rPr lang="en-US" smtClean="0"/>
              <a:t>to suppress printing the return values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42329" y="3867150"/>
            <a:ext cx="2707342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 prstMaterial="matte">
            <a:bevelT w="38100" prst="coolSlant"/>
          </a:sp3d>
        </p:spPr>
        <p:txBody>
          <a:bodyPr wrap="square" rtlCol="0">
            <a:spAutoFit/>
          </a:bodyPr>
          <a:lstStyle/>
          <a:p>
            <a:r>
              <a:rPr lang="en-US" smtClean="0"/>
              <a:t>Be careful about implicitly returning the last value!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Revisit: Amdahl’s </a:t>
            </a:r>
            <a:r>
              <a:rPr lang="en-US"/>
              <a:t>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8191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8097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7241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6665" y="36385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9161" y="819150"/>
            <a:ext cx="9715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1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95452" y="1809750"/>
            <a:ext cx="10477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2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79483" y="2724150"/>
            <a:ext cx="110715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3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92114" y="3638550"/>
            <a:ext cx="85108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4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71852" y="823632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5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67101" y="180975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6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62350" y="272415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7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57600" y="363855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8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47761" y="81915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9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00161" y="18097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10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91239" y="823632"/>
            <a:ext cx="4208922" cy="3424518"/>
            <a:chOff x="1534091" y="823632"/>
            <a:chExt cx="4208922" cy="3424518"/>
          </a:xfrm>
        </p:grpSpPr>
        <p:sp>
          <p:nvSpPr>
            <p:cNvPr id="34" name="Rectangle 33"/>
            <p:cNvSpPr/>
            <p:nvPr/>
          </p:nvSpPr>
          <p:spPr>
            <a:xfrm>
              <a:off x="1534091" y="823632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19252" y="1808629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04413" y="2724150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19839" y="3638550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29543" y="823632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24792" y="1808629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20041" y="2724150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15291" y="3638550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05452" y="823632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57852" y="1808629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86639" y="823632"/>
            <a:ext cx="4242533" cy="3424518"/>
            <a:chOff x="2886639" y="823632"/>
            <a:chExt cx="4242533" cy="3424518"/>
          </a:xfrm>
        </p:grpSpPr>
        <p:sp>
          <p:nvSpPr>
            <p:cNvPr id="48" name="Rectangle 47"/>
            <p:cNvSpPr/>
            <p:nvPr/>
          </p:nvSpPr>
          <p:spPr>
            <a:xfrm>
              <a:off x="2886639" y="823632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962840" y="1808629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077139" y="2724150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91439" y="3638550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72639" y="823632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74239" y="1808629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75839" y="2724150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77439" y="3638550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34200" y="823632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44011" y="1808629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V="1">
            <a:off x="3286691" y="590550"/>
            <a:ext cx="0" cy="381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562600" y="590550"/>
            <a:ext cx="0" cy="381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129172" y="590550"/>
            <a:ext cx="0" cy="381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315824" y="4406189"/>
            <a:ext cx="3997826" cy="199959"/>
            <a:chOff x="3315824" y="4406189"/>
            <a:chExt cx="3997826" cy="199959"/>
          </a:xfrm>
        </p:grpSpPr>
        <p:sp>
          <p:nvSpPr>
            <p:cNvPr id="61" name="Pentagon 60"/>
            <p:cNvSpPr/>
            <p:nvPr/>
          </p:nvSpPr>
          <p:spPr>
            <a:xfrm rot="2700000" flipH="1">
              <a:off x="3282498" y="4439515"/>
              <a:ext cx="199958" cy="133305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Pentagon 61"/>
            <p:cNvSpPr/>
            <p:nvPr/>
          </p:nvSpPr>
          <p:spPr>
            <a:xfrm rot="2700000" flipH="1">
              <a:off x="5576508" y="4439516"/>
              <a:ext cx="199958" cy="133305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entagon 62"/>
            <p:cNvSpPr/>
            <p:nvPr/>
          </p:nvSpPr>
          <p:spPr>
            <a:xfrm rot="2700000" flipH="1">
              <a:off x="7147019" y="4439516"/>
              <a:ext cx="199958" cy="133305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750046" y="4692456"/>
            <a:ext cx="371026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 prstMaterial="matte">
            <a:bevelT w="38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pbapply can only update progress here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3780" y="4369291"/>
            <a:ext cx="2702859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 prstMaterial="matte">
            <a:bevelT w="38100" prst="coolSlant"/>
          </a:sp3d>
        </p:spPr>
        <p:txBody>
          <a:bodyPr wrap="square" rtlCol="0">
            <a:spAutoFit/>
          </a:bodyPr>
          <a:lstStyle/>
          <a:p>
            <a:r>
              <a:rPr lang="en-US" smtClean="0"/>
              <a:t>Dispatch and collection time (sequential)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1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Before you run the code…</a:t>
            </a:r>
          </a:p>
          <a:p>
            <a:r>
              <a:rPr lang="en-US"/>
              <a:t>Bring up Task Manager/Activity Monitor</a:t>
            </a:r>
          </a:p>
          <a:p>
            <a:pPr lvl="1"/>
            <a:r>
              <a:rPr lang="en-US" smtClean="0"/>
              <a:t>Show each individual process (Windows: Details tab)</a:t>
            </a:r>
          </a:p>
          <a:p>
            <a:pPr lvl="1"/>
            <a:r>
              <a:rPr lang="en-US" smtClean="0"/>
              <a:t>Find all the processes named </a:t>
            </a:r>
            <a:r>
              <a:rPr lang="en-US" sz="2000" smtClean="0">
                <a:solidFill>
                  <a:srgbClr val="558ED5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Rscript</a:t>
            </a:r>
            <a:endParaRPr lang="en-US">
              <a:solidFill>
                <a:srgbClr val="558ED5"/>
              </a:solidFill>
              <a:latin typeface="Kurinto Mono" panose="020B0504040504020204" pitchFamily="34" charset="0"/>
              <a:ea typeface="Kurinto Mono" panose="020B0504040504020204" pitchFamily="34" charset="0"/>
              <a:cs typeface="Kurinto Mono" panose="020B0504040504020204" pitchFamily="34" charset="0"/>
            </a:endParaRPr>
          </a:p>
          <a:p>
            <a:endParaRPr lang="en-US" smtClean="0"/>
          </a:p>
          <a:p>
            <a:r>
              <a:rPr lang="en-US" smtClean="0"/>
              <a:t>Watch the dispatch and retrieval in real-time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Revisit: Amdahl’s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can somewhat fix this:</a:t>
            </a:r>
          </a:p>
          <a:p>
            <a:pPr marL="0" indent="0">
              <a:buNone/>
            </a:pPr>
            <a:endParaRPr lang="en-US" smtClean="0">
              <a:solidFill>
                <a:srgbClr val="558ED5"/>
              </a:solidFill>
              <a:latin typeface="Kurinto Mono" panose="020B0504040504020204" pitchFamily="34" charset="0"/>
              <a:ea typeface="Kurinto Mono" panose="020B0504040504020204" pitchFamily="34" charset="0"/>
              <a:cs typeface="Kurinto Mono" panose="020B050404050402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558ED5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</a:t>
            </a:r>
            <a:r>
              <a:rPr lang="en-US" smtClean="0">
                <a:solidFill>
                  <a:srgbClr val="558ED5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pboptions(use_lb = TRUE, nout = 1)</a:t>
            </a:r>
            <a:endParaRPr lang="en-US"/>
          </a:p>
          <a:p>
            <a:endParaRPr lang="en-US" smtClean="0"/>
          </a:p>
          <a:p>
            <a:r>
              <a:rPr lang="en-US" smtClean="0"/>
              <a:t>At the cost of:</a:t>
            </a:r>
          </a:p>
          <a:p>
            <a:pPr lvl="1"/>
            <a:r>
              <a:rPr lang="en-US" smtClean="0"/>
              <a:t>A useful progress bar</a:t>
            </a:r>
          </a:p>
          <a:p>
            <a:pPr lvl="1"/>
            <a:r>
              <a:rPr lang="en-US" smtClean="0"/>
              <a:t>Consistent execution order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Revisit: Amdahl’s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Pentagon 4"/>
          <p:cNvSpPr/>
          <p:nvPr/>
        </p:nvSpPr>
        <p:spPr>
          <a:xfrm rot="5400000" flipH="1">
            <a:off x="7799795" y="2318124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parallel computing?</a:t>
            </a:r>
          </a:p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Revisit: Amdahl’s </a:t>
            </a:r>
            <a:r>
              <a:rPr lang="en-US"/>
              <a:t>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8191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8097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7241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6665" y="36385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9161" y="819150"/>
            <a:ext cx="9715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1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95452" y="1809750"/>
            <a:ext cx="104774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2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79483" y="2724150"/>
            <a:ext cx="110715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3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92114" y="3638550"/>
            <a:ext cx="85108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4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71852" y="823632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5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67101" y="180975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6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562350" y="2724150"/>
            <a:ext cx="1066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7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57600" y="363855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8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47761" y="81915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9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800161" y="18097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10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591239" y="823632"/>
            <a:ext cx="4208922" cy="3424518"/>
            <a:chOff x="1534091" y="823632"/>
            <a:chExt cx="4208922" cy="3424518"/>
          </a:xfrm>
        </p:grpSpPr>
        <p:sp>
          <p:nvSpPr>
            <p:cNvPr id="34" name="Rectangle 33"/>
            <p:cNvSpPr/>
            <p:nvPr/>
          </p:nvSpPr>
          <p:spPr>
            <a:xfrm>
              <a:off x="1534091" y="823632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19252" y="1808629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04413" y="2724150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19839" y="3638550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29543" y="823632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324792" y="1808629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420041" y="2724150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515291" y="3638550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05452" y="823632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657852" y="1808629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86639" y="823632"/>
            <a:ext cx="4242533" cy="3424518"/>
            <a:chOff x="2886639" y="823632"/>
            <a:chExt cx="4242533" cy="3424518"/>
          </a:xfrm>
        </p:grpSpPr>
        <p:sp>
          <p:nvSpPr>
            <p:cNvPr id="48" name="Rectangle 47"/>
            <p:cNvSpPr/>
            <p:nvPr/>
          </p:nvSpPr>
          <p:spPr>
            <a:xfrm>
              <a:off x="2886639" y="823632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962840" y="1808629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077139" y="2724150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91439" y="3638550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72639" y="823632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74239" y="1808629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75839" y="2724150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77439" y="3638550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34200" y="823632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044011" y="1808629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/>
          <p:cNvCxnSpPr/>
          <p:nvPr/>
        </p:nvCxnSpPr>
        <p:spPr>
          <a:xfrm flipV="1">
            <a:off x="3286691" y="590550"/>
            <a:ext cx="0" cy="381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562600" y="590550"/>
            <a:ext cx="0" cy="381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7129172" y="590550"/>
            <a:ext cx="0" cy="3810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Revisit: Amdahl’s </a:t>
            </a:r>
            <a:r>
              <a:rPr lang="en-US"/>
              <a:t>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8191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8097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7241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6665" y="36385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CPU3</a:t>
            </a: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591239" y="819150"/>
            <a:ext cx="1084722" cy="614082"/>
            <a:chOff x="1591239" y="819150"/>
            <a:chExt cx="1084722" cy="614082"/>
          </a:xfrm>
        </p:grpSpPr>
        <p:sp>
          <p:nvSpPr>
            <p:cNvPr id="9" name="Rectangle 8"/>
            <p:cNvSpPr/>
            <p:nvPr/>
          </p:nvSpPr>
          <p:spPr>
            <a:xfrm>
              <a:off x="1609161" y="819150"/>
              <a:ext cx="97154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1</a:t>
              </a: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591239" y="823632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590800" y="823632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76400" y="1808629"/>
            <a:ext cx="1151961" cy="610721"/>
            <a:chOff x="1676400" y="1808629"/>
            <a:chExt cx="1151961" cy="610721"/>
          </a:xfrm>
        </p:grpSpPr>
        <p:sp>
          <p:nvSpPr>
            <p:cNvPr id="10" name="Rectangle 9"/>
            <p:cNvSpPr/>
            <p:nvPr/>
          </p:nvSpPr>
          <p:spPr>
            <a:xfrm>
              <a:off x="1695452" y="1809750"/>
              <a:ext cx="1047748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2</a:t>
              </a: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676400" y="1808629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743200" y="1808629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761561" y="2724150"/>
            <a:ext cx="1210239" cy="609600"/>
            <a:chOff x="1761561" y="2724150"/>
            <a:chExt cx="1210239" cy="609600"/>
          </a:xfrm>
        </p:grpSpPr>
        <p:sp>
          <p:nvSpPr>
            <p:cNvPr id="12" name="Rectangle 11"/>
            <p:cNvSpPr/>
            <p:nvPr/>
          </p:nvSpPr>
          <p:spPr>
            <a:xfrm>
              <a:off x="1779483" y="2724150"/>
              <a:ext cx="110715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3</a:t>
              </a: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61561" y="2724150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886639" y="2724150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76987" y="3638550"/>
            <a:ext cx="951374" cy="609600"/>
            <a:chOff x="1876987" y="3638550"/>
            <a:chExt cx="951374" cy="609600"/>
          </a:xfrm>
        </p:grpSpPr>
        <p:sp>
          <p:nvSpPr>
            <p:cNvPr id="13" name="Rectangle 12"/>
            <p:cNvSpPr/>
            <p:nvPr/>
          </p:nvSpPr>
          <p:spPr>
            <a:xfrm>
              <a:off x="1892114" y="3638550"/>
              <a:ext cx="851086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4</a:t>
              </a:r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876987" y="3638550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743200" y="3638550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19400" y="1808629"/>
            <a:ext cx="1084722" cy="610721"/>
            <a:chOff x="2819400" y="1808629"/>
            <a:chExt cx="1084722" cy="610721"/>
          </a:xfrm>
        </p:grpSpPr>
        <p:sp>
          <p:nvSpPr>
            <p:cNvPr id="15" name="Rectangle 14"/>
            <p:cNvSpPr/>
            <p:nvPr/>
          </p:nvSpPr>
          <p:spPr>
            <a:xfrm>
              <a:off x="2904561" y="1809750"/>
              <a:ext cx="914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6</a:t>
              </a: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819400" y="1808629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818961" y="1808629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44058" y="3638550"/>
            <a:ext cx="1237129" cy="609600"/>
            <a:chOff x="2844058" y="3638550"/>
            <a:chExt cx="1237129" cy="609600"/>
          </a:xfrm>
        </p:grpSpPr>
        <p:sp>
          <p:nvSpPr>
            <p:cNvPr id="16" name="Rectangle 15"/>
            <p:cNvSpPr/>
            <p:nvPr/>
          </p:nvSpPr>
          <p:spPr>
            <a:xfrm>
              <a:off x="2929219" y="3638550"/>
              <a:ext cx="1066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7</a:t>
              </a:r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844058" y="3638550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96026" y="3638550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10865" y="1805268"/>
            <a:ext cx="1160922" cy="614082"/>
            <a:chOff x="3910865" y="1805268"/>
            <a:chExt cx="1160922" cy="614082"/>
          </a:xfrm>
        </p:grpSpPr>
        <p:sp>
          <p:nvSpPr>
            <p:cNvPr id="25" name="Rectangle 24"/>
            <p:cNvSpPr/>
            <p:nvPr/>
          </p:nvSpPr>
          <p:spPr>
            <a:xfrm>
              <a:off x="3996026" y="1805268"/>
              <a:ext cx="990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9</a:t>
              </a:r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10865" y="1809750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986626" y="1809750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04988" y="819150"/>
            <a:ext cx="1313322" cy="610721"/>
            <a:chOff x="4004988" y="819150"/>
            <a:chExt cx="1313322" cy="610721"/>
          </a:xfrm>
        </p:grpSpPr>
        <p:sp>
          <p:nvSpPr>
            <p:cNvPr id="26" name="Rectangle 25"/>
            <p:cNvSpPr/>
            <p:nvPr/>
          </p:nvSpPr>
          <p:spPr>
            <a:xfrm>
              <a:off x="4090149" y="820271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10</a:t>
              </a: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004988" y="819150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233149" y="819150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80448" y="823632"/>
            <a:ext cx="1315571" cy="609600"/>
            <a:chOff x="2680448" y="823632"/>
            <a:chExt cx="1315571" cy="609600"/>
          </a:xfrm>
        </p:grpSpPr>
        <p:sp>
          <p:nvSpPr>
            <p:cNvPr id="14" name="Rectangle 13"/>
            <p:cNvSpPr/>
            <p:nvPr/>
          </p:nvSpPr>
          <p:spPr>
            <a:xfrm>
              <a:off x="2765609" y="823632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5</a:t>
              </a:r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10858" y="823632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80448" y="823632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71800" y="2724150"/>
            <a:ext cx="1694322" cy="609600"/>
            <a:chOff x="2971800" y="2724150"/>
            <a:chExt cx="1694322" cy="609600"/>
          </a:xfrm>
        </p:grpSpPr>
        <p:sp>
          <p:nvSpPr>
            <p:cNvPr id="17" name="Rectangle 16"/>
            <p:cNvSpPr/>
            <p:nvPr/>
          </p:nvSpPr>
          <p:spPr>
            <a:xfrm>
              <a:off x="3056961" y="2724150"/>
              <a:ext cx="1524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8</a:t>
              </a:r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580961" y="2724150"/>
              <a:ext cx="85161" cy="6096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71800" y="2724150"/>
              <a:ext cx="85161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775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Remote HPC Usage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Remote HPC Usage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Your laptop is great and all</a:t>
            </a:r>
          </a:p>
          <a:p>
            <a:endParaRPr lang="en-US"/>
          </a:p>
          <a:p>
            <a:r>
              <a:rPr lang="en-US" smtClean="0"/>
              <a:t>But it’s no HPC cluster</a:t>
            </a:r>
          </a:p>
          <a:p>
            <a:endParaRPr lang="en-US"/>
          </a:p>
          <a:p>
            <a:r>
              <a:rPr lang="en-US" smtClean="0"/>
              <a:t>Use PuTTY and FileZilla to log into the SSC cluster</a:t>
            </a:r>
          </a:p>
          <a:p>
            <a:pPr lvl="1"/>
            <a:r>
              <a:rPr lang="en-US" smtClean="0"/>
              <a:t>Or you may use your own!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61" y="666750"/>
            <a:ext cx="4117077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7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Demo &amp; Hands-on with the cluster</a:t>
            </a:r>
          </a:p>
          <a:p>
            <a:pPr lvl="1"/>
            <a:r>
              <a:rPr lang="en-US" smtClean="0"/>
              <a:t>How to run parallel R code remotely</a:t>
            </a:r>
          </a:p>
          <a:p>
            <a:pPr lvl="1"/>
            <a:r>
              <a:rPr lang="en-US" smtClean="0"/>
              <a:t>How to send/receive data</a:t>
            </a:r>
          </a:p>
          <a:p>
            <a:pPr lvl="1"/>
            <a:r>
              <a:rPr lang="en-US" smtClean="0"/>
              <a:t>How to share the cluster with others</a:t>
            </a:r>
          </a:p>
          <a:p>
            <a:pPr lvl="1"/>
            <a:r>
              <a:rPr lang="en-US" smtClean="0"/>
              <a:t>How to leave code running unattended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Remote HPC Usage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7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Simulation Design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Run lots of simulation configurations</a:t>
            </a:r>
          </a:p>
          <a:p>
            <a:pPr lvl="1"/>
            <a:r>
              <a:rPr lang="en-US" smtClean="0"/>
              <a:t>Different settings</a:t>
            </a:r>
          </a:p>
          <a:p>
            <a:pPr lvl="1"/>
            <a:r>
              <a:rPr lang="en-US" smtClean="0"/>
              <a:t>Lots of replications</a:t>
            </a:r>
          </a:p>
          <a:p>
            <a:pPr lvl="1"/>
            <a:endParaRPr lang="en-US"/>
          </a:p>
          <a:p>
            <a:r>
              <a:rPr lang="en-US" smtClean="0"/>
              <a:t>Build a design matrix!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Simulation Design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 a Design Matrix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smtClean="0"/>
                  <a:t>Use tidyr::crossing()</a:t>
                </a:r>
              </a:p>
              <a:p>
                <a:r>
                  <a:rPr lang="en-US" smtClean="0"/>
                  <a:t>Specify parameters</a:t>
                </a:r>
              </a:p>
              <a:p>
                <a:r>
                  <a:rPr lang="en-US" smtClean="0"/>
                  <a:t>Get full-factorial design</a:t>
                </a:r>
              </a:p>
              <a:p>
                <a:endParaRPr lang="en-US"/>
              </a:p>
              <a:p>
                <a:r>
                  <a:rPr lang="en-US" smtClean="0"/>
                  <a:t>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100, 1000, 10000</m:t>
                        </m:r>
                      </m:e>
                    </m:d>
                  </m:oMath>
                </a14:m>
                <a:endParaRPr lang="en-US" b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10, 20, 30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483" t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557" y="666750"/>
            <a:ext cx="2674885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9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 a Design Matrix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smtClean="0"/>
                  <a:t>What about replications?</a:t>
                </a:r>
              </a:p>
              <a:p>
                <a:pPr lvl="1"/>
                <a:r>
                  <a:rPr lang="en-US" smtClean="0"/>
                  <a:t>Add a dummy variable</a:t>
                </a:r>
              </a:p>
              <a:p>
                <a:pPr lvl="1"/>
                <a:r>
                  <a:rPr lang="en-US" smtClean="0"/>
                  <a:t>For 10 replications: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𝑟𝑒𝑝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1,2,…,10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483" t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446" y="666750"/>
            <a:ext cx="2391107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4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 a Design Matrix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smtClean="0"/>
                  <a:t>If we want to use a different starting value?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is different, so we </a:t>
                </a:r>
                <a:br>
                  <a:rPr lang="en-US" smtClean="0"/>
                </a:br>
                <a:r>
                  <a:rPr lang="en-US" smtClean="0"/>
                  <a:t>have to specify this </a:t>
                </a:r>
                <a:r>
                  <a:rPr lang="en-US" b="1" smtClean="0"/>
                  <a:t>programmatically</a:t>
                </a:r>
                <a:r>
                  <a:rPr lang="en-US" smtClean="0"/>
                  <a:t>!</a:t>
                </a:r>
              </a:p>
              <a:p>
                <a:pPr lvl="1"/>
                <a:r>
                  <a:rPr lang="en-US" smtClean="0"/>
                  <a:t>Functions are fine too!</a:t>
                </a:r>
                <a:endParaRPr lang="en-US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2483" t="-620" r="-3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705066"/>
            <a:ext cx="4419600" cy="3850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9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8191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8097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7241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36385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9252" y="8191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1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67015" y="8191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2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86200" y="8191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3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29200" y="8191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5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12343 0.19259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1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24583 0.37037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37083 0.54815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42" y="2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Aside: Why tibbles and not data.frames?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Printing a tibble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400" y="1047750"/>
            <a:ext cx="3200400" cy="354687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&gt; pars</a:t>
            </a:r>
          </a:p>
          <a:p>
            <a:r>
              <a:rPr lang="en-US"/>
              <a:t># A tibble: 270 x 4</a:t>
            </a:r>
          </a:p>
          <a:p>
            <a:r>
              <a:rPr lang="en-US"/>
              <a:t>       n     d   rep start </a:t>
            </a:r>
          </a:p>
          <a:p>
            <a:r>
              <a:rPr lang="en-US"/>
              <a:t>   &lt;dbl&gt; &lt;dbl&gt; &lt;int&gt; &lt;list&gt;</a:t>
            </a:r>
          </a:p>
          <a:p>
            <a:r>
              <a:rPr lang="en-US"/>
              <a:t> 1   100    10     1 &lt;fn&gt;  </a:t>
            </a:r>
          </a:p>
          <a:p>
            <a:r>
              <a:rPr lang="en-US"/>
              <a:t> 2   100    10     1 &lt;fn&gt;  </a:t>
            </a:r>
          </a:p>
          <a:p>
            <a:r>
              <a:rPr lang="en-US"/>
              <a:t> 3   100    10     1 &lt;fn&gt;  </a:t>
            </a:r>
          </a:p>
          <a:p>
            <a:r>
              <a:rPr lang="en-US"/>
              <a:t> 4   100    10     2 &lt;fn&gt;  </a:t>
            </a:r>
          </a:p>
          <a:p>
            <a:r>
              <a:rPr lang="en-US"/>
              <a:t> 5   100    10     2 &lt;fn&gt;  </a:t>
            </a:r>
          </a:p>
          <a:p>
            <a:r>
              <a:rPr lang="en-US"/>
              <a:t> 6   100    10     2 &lt;fn&gt;  </a:t>
            </a:r>
          </a:p>
          <a:p>
            <a:r>
              <a:rPr lang="en-US"/>
              <a:t> 7   100    10     3 &lt;fn&gt;  </a:t>
            </a:r>
          </a:p>
          <a:p>
            <a:r>
              <a:rPr lang="en-US"/>
              <a:t> 8   100    10     3 &lt;fn&gt;  </a:t>
            </a:r>
          </a:p>
          <a:p>
            <a:r>
              <a:rPr lang="en-US"/>
              <a:t> 9   100    10     3 &lt;fn&gt;  </a:t>
            </a:r>
          </a:p>
          <a:p>
            <a:r>
              <a:rPr lang="en-US"/>
              <a:t>10   100    10     4 &lt;fn&gt;  </a:t>
            </a:r>
          </a:p>
          <a:p>
            <a:r>
              <a:rPr lang="en-US"/>
              <a:t># i 260 more rows</a:t>
            </a:r>
          </a:p>
          <a:p>
            <a:r>
              <a:rPr lang="en-US"/>
              <a:t># i Use `print(n = ...)` to see more rows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3886200" y="590550"/>
            <a:ext cx="4346574" cy="4572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Printing a data frame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3886200" y="1047750"/>
            <a:ext cx="5105400" cy="3546872"/>
          </a:xfrm>
        </p:spPr>
        <p:txBody>
          <a:bodyPr>
            <a:noAutofit/>
          </a:bodyPr>
          <a:lstStyle/>
          <a:p>
            <a:r>
              <a:rPr lang="en-US" sz="1050"/>
              <a:t>&gt; as.data.frame(pars)</a:t>
            </a:r>
          </a:p>
          <a:p>
            <a:r>
              <a:rPr lang="en-US" sz="1050"/>
              <a:t>        n  d rep                                        start</a:t>
            </a:r>
          </a:p>
          <a:p>
            <a:r>
              <a:rPr lang="en-US" sz="1050"/>
              <a:t>1     100 10   1                     function (x) , rep(0, x)</a:t>
            </a:r>
          </a:p>
          <a:p>
            <a:r>
              <a:rPr lang="en-US" sz="1050"/>
              <a:t>2     100 10   1 function (x) , rep(c(1, -1), length.out = x)</a:t>
            </a:r>
          </a:p>
          <a:p>
            <a:r>
              <a:rPr lang="en-US" sz="1050"/>
              <a:t>3     100 10   1                      function (x) , rnorm(x)</a:t>
            </a:r>
          </a:p>
          <a:p>
            <a:r>
              <a:rPr lang="en-US" sz="1050"/>
              <a:t>4     100 10   2                     function (x) , rep(0, x)</a:t>
            </a:r>
          </a:p>
          <a:p>
            <a:r>
              <a:rPr lang="en-US" sz="1050"/>
              <a:t>5     100 10   2 function (x) , rep(c(1, -1), length.out = x)</a:t>
            </a:r>
          </a:p>
          <a:p>
            <a:r>
              <a:rPr lang="en-US" sz="1050"/>
              <a:t>6     100 10   2                      function (x) , rnorm(x)</a:t>
            </a:r>
          </a:p>
          <a:p>
            <a:r>
              <a:rPr lang="en-US" sz="1050"/>
              <a:t>7     100 10   3                     function (x) , rep(0, x)</a:t>
            </a:r>
          </a:p>
          <a:p>
            <a:r>
              <a:rPr lang="en-US" sz="1050"/>
              <a:t>8     100 10   3 function (x) , rep(c(1, -1), length.out = x)</a:t>
            </a:r>
          </a:p>
          <a:p>
            <a:r>
              <a:rPr lang="en-US" sz="1050"/>
              <a:t>9     100 10   3                      function (x) , rnorm(x)</a:t>
            </a:r>
          </a:p>
          <a:p>
            <a:r>
              <a:rPr lang="en-US" sz="1050"/>
              <a:t>10    100 10   4                     function (x) , rep(0, x)</a:t>
            </a:r>
          </a:p>
          <a:p>
            <a:r>
              <a:rPr lang="en-US" sz="1050"/>
              <a:t>11    100 10   4 function (x) , rep(c(1, -1), length.out = x)</a:t>
            </a:r>
          </a:p>
          <a:p>
            <a:r>
              <a:rPr lang="en-US" sz="1050"/>
              <a:t>12    100 10   4                      function (x) , rnorm(x)</a:t>
            </a:r>
          </a:p>
          <a:p>
            <a:r>
              <a:rPr lang="en-US" sz="1050"/>
              <a:t>13    100 10   5                     function (x) , rep(0, x)</a:t>
            </a:r>
          </a:p>
          <a:p>
            <a:r>
              <a:rPr lang="en-US" sz="1050"/>
              <a:t>14    100 10   5 function (x) , rep(c(1, -1), length.out = x)</a:t>
            </a:r>
          </a:p>
          <a:p>
            <a:r>
              <a:rPr lang="en-US" sz="1050"/>
              <a:t>15    100 10   5                      function (x) , rnorm(x)</a:t>
            </a:r>
          </a:p>
          <a:p>
            <a:r>
              <a:rPr lang="en-US" sz="1050"/>
              <a:t>16    100 10   6                     function (x) , rep(0, x)</a:t>
            </a:r>
          </a:p>
          <a:p>
            <a:r>
              <a:rPr lang="en-US" sz="1050"/>
              <a:t>17    100 10   6 function (x) , rep(c(1, -1), length.out = x)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/>
      <p:bldP spid="10" grpId="0" build="p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Since the design matrix is just another variable…</a:t>
            </a:r>
          </a:p>
          <a:p>
            <a:pPr lvl="1"/>
            <a:r>
              <a:rPr lang="en-US" smtClean="0"/>
              <a:t>Export it to the cluster!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 sz="2400" smtClean="0">
                <a:solidFill>
                  <a:srgbClr val="558ED5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clusterExport(cl = cl, “pars”)</a:t>
            </a:r>
          </a:p>
          <a:p>
            <a:pPr marL="0" indent="0">
              <a:buNone/>
            </a:pPr>
            <a:endParaRPr lang="en-US" sz="2400" smtClean="0">
              <a:solidFill>
                <a:srgbClr val="558ED5"/>
              </a:solidFill>
              <a:latin typeface="Kurinto Mono" panose="020B0504040504020204" pitchFamily="34" charset="0"/>
              <a:ea typeface="Kurinto Mono" panose="020B0504040504020204" pitchFamily="34" charset="0"/>
              <a:cs typeface="Kurinto Mono" panose="020B0504040504020204" pitchFamily="34" charset="0"/>
            </a:endParaRPr>
          </a:p>
          <a:p>
            <a:pPr marL="0" indent="0">
              <a:buNone/>
            </a:pPr>
            <a:r>
              <a:rPr lang="en-US" sz="2400" smtClean="0">
                <a:solidFill>
                  <a:srgbClr val="558ED5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output = pblapply(1:nrow(pars), </a:t>
            </a:r>
          </a:p>
          <a:p>
            <a:pPr marL="0" indent="0">
              <a:buNone/>
            </a:pPr>
            <a:r>
              <a:rPr lang="en-US" sz="2400">
                <a:solidFill>
                  <a:srgbClr val="558ED5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</a:t>
            </a:r>
            <a:r>
              <a:rPr lang="en-US" sz="2400" smtClean="0">
                <a:solidFill>
                  <a:srgbClr val="558ED5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                function(i) {...},</a:t>
            </a:r>
          </a:p>
          <a:p>
            <a:pPr marL="0" indent="0">
              <a:buNone/>
            </a:pPr>
            <a:r>
              <a:rPr lang="en-US" sz="2400" smtClean="0">
                <a:solidFill>
                  <a:srgbClr val="558ED5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                  cl = cl)</a:t>
            </a:r>
            <a:endParaRPr lang="en-US" sz="2400">
              <a:solidFill>
                <a:srgbClr val="558ED5"/>
              </a:solidFill>
              <a:latin typeface="Kurinto Mono" panose="020B0504040504020204" pitchFamily="34" charset="0"/>
              <a:ea typeface="Kurinto Mono" panose="020B0504040504020204" pitchFamily="34" charset="0"/>
              <a:cs typeface="Kurinto Mono" panose="020B050404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the Design Matrix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41</a:t>
            </a:fld>
            <a:endParaRPr lang="en-US"/>
          </a:p>
        </p:txBody>
      </p:sp>
      <p:sp>
        <p:nvSpPr>
          <p:cNvPr id="6" name="Pentagon 5"/>
          <p:cNvSpPr/>
          <p:nvPr/>
        </p:nvSpPr>
        <p:spPr>
          <a:xfrm rot="18900000" flipH="1">
            <a:off x="4742246" y="3080124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 rot="18900000" flipH="1">
            <a:off x="5656647" y="3537324"/>
            <a:ext cx="199958" cy="133305"/>
          </a:xfrm>
          <a:prstGeom prst="homePlat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4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Design Matrix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>
                <a:solidFill>
                  <a:prstClr val="black"/>
                </a:solidFill>
                <a:latin typeface="Adobe Garamond Pro" pitchFamily="18" charset="0"/>
                <a:ea typeface="+mn-ea"/>
                <a:cs typeface="FrankRuehl" panose="020E0503060101010101" pitchFamily="34" charset="-79"/>
              </a:rPr>
              <a:t>We </a:t>
            </a:r>
            <a:r>
              <a:rPr lang="en-US" sz="2800">
                <a:solidFill>
                  <a:prstClr val="black"/>
                </a:solidFill>
                <a:latin typeface="Adobe Garamond Pro" pitchFamily="18" charset="0"/>
                <a:ea typeface="+mn-ea"/>
                <a:cs typeface="FrankRuehl" panose="020E0503060101010101" pitchFamily="34" charset="-79"/>
              </a:rPr>
              <a:t>can </a:t>
            </a:r>
            <a:r>
              <a:rPr lang="en-US" sz="2800" smtClean="0">
                <a:solidFill>
                  <a:prstClr val="black"/>
                </a:solidFill>
                <a:latin typeface="Adobe Garamond Pro" pitchFamily="18" charset="0"/>
                <a:ea typeface="+mn-ea"/>
                <a:cs typeface="FrankRuehl" panose="020E0503060101010101" pitchFamily="34" charset="-79"/>
              </a:rPr>
              <a:t>bind the </a:t>
            </a:r>
            <a:r>
              <a:rPr lang="en-US" sz="2800">
                <a:solidFill>
                  <a:prstClr val="black"/>
                </a:solidFill>
                <a:latin typeface="Adobe Garamond Pro" pitchFamily="18" charset="0"/>
                <a:ea typeface="+mn-ea"/>
                <a:cs typeface="FrankRuehl" panose="020E0503060101010101" pitchFamily="34" charset="-79"/>
              </a:rPr>
              <a:t>output list of </a:t>
            </a:r>
            <a:r>
              <a:rPr lang="en-US" sz="2800">
                <a:solidFill>
                  <a:prstClr val="black"/>
                </a:solidFill>
                <a:latin typeface="Adobe Garamond Pro" pitchFamily="18" charset="0"/>
                <a:ea typeface="+mn-ea"/>
                <a:cs typeface="FrankRuehl" panose="020E0503060101010101" pitchFamily="34" charset="-79"/>
              </a:rPr>
              <a:t>results </a:t>
            </a:r>
            <a:r>
              <a:rPr lang="en-US" sz="2800" smtClean="0">
                <a:solidFill>
                  <a:prstClr val="black"/>
                </a:solidFill>
                <a:latin typeface="Adobe Garamond Pro" pitchFamily="18" charset="0"/>
                <a:ea typeface="+mn-ea"/>
                <a:cs typeface="FrankRuehl" panose="020E0503060101010101" pitchFamily="34" charset="-79"/>
              </a:rPr>
              <a:t>onto </a:t>
            </a:r>
            <a:r>
              <a:rPr lang="en-US" sz="2800">
                <a:solidFill>
                  <a:prstClr val="black"/>
                </a:solidFill>
                <a:latin typeface="Adobe Garamond Pro" pitchFamily="18" charset="0"/>
                <a:ea typeface="+mn-ea"/>
                <a:cs typeface="FrankRuehl" panose="020E0503060101010101" pitchFamily="34" charset="-79"/>
              </a:rPr>
              <a:t>the design matrix </a:t>
            </a:r>
            <a:r>
              <a:rPr lang="en-US" sz="2800">
                <a:solidFill>
                  <a:prstClr val="black"/>
                </a:solidFill>
                <a:latin typeface="Adobe Garamond Pro" pitchFamily="18" charset="0"/>
                <a:ea typeface="+mn-ea"/>
                <a:cs typeface="FrankRuehl" panose="020E0503060101010101" pitchFamily="34" charset="-79"/>
              </a:rPr>
              <a:t>too</a:t>
            </a:r>
            <a:r>
              <a:rPr lang="en-US" sz="2800" smtClean="0">
                <a:solidFill>
                  <a:prstClr val="black"/>
                </a:solidFill>
                <a:latin typeface="Adobe Garamond Pro" pitchFamily="18" charset="0"/>
                <a:ea typeface="+mn-ea"/>
                <a:cs typeface="FrankRuehl" panose="020E0503060101010101" pitchFamily="34" charset="-79"/>
              </a:rPr>
              <a:t>!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>
              <a:solidFill>
                <a:prstClr val="black"/>
              </a:solidFill>
              <a:latin typeface="Adobe Garamond Pro" pitchFamily="18" charset="0"/>
              <a:ea typeface="+mn-ea"/>
              <a:cs typeface="FrankRuehl" panose="020E0503060101010101" pitchFamily="34" charset="-79"/>
            </a:endParaRP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smtClean="0">
                <a:solidFill>
                  <a:prstClr val="black"/>
                </a:solidFill>
                <a:latin typeface="Adobe Garamond Pro" pitchFamily="18" charset="0"/>
                <a:ea typeface="+mn-ea"/>
                <a:cs typeface="FrankRuehl" panose="020E0503060101010101" pitchFamily="34" charset="-79"/>
              </a:rPr>
              <a:t>Save this object to capture your entire simulation</a:t>
            </a:r>
          </a:p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800">
              <a:solidFill>
                <a:prstClr val="black"/>
              </a:solidFill>
              <a:latin typeface="Adobe Garamond Pro" pitchFamily="18" charset="0"/>
              <a:ea typeface="+mn-ea"/>
              <a:cs typeface="FrankRuehl" panose="020E0503060101010101" pitchFamily="34" charset="-79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&gt; par.out</a:t>
            </a:r>
          </a:p>
          <a:p>
            <a:r>
              <a:rPr lang="en-US"/>
              <a:t># A tibble: 270 x 5</a:t>
            </a:r>
          </a:p>
          <a:p>
            <a:r>
              <a:rPr lang="en-US"/>
              <a:t>       n     d   rep start  output      </a:t>
            </a:r>
          </a:p>
          <a:p>
            <a:r>
              <a:rPr lang="en-US"/>
              <a:t>   &lt;dbl&gt; &lt;dbl&gt; &lt;int&gt; &lt;list&gt; &lt;list&gt;      </a:t>
            </a:r>
          </a:p>
          <a:p>
            <a:r>
              <a:rPr lang="en-US"/>
              <a:t> 1   100    10     1 &lt;fn&gt;   &lt;named list&gt;</a:t>
            </a:r>
          </a:p>
          <a:p>
            <a:r>
              <a:rPr lang="en-US"/>
              <a:t> 2   100    10     1 &lt;fn&gt;   &lt;named list&gt;</a:t>
            </a:r>
          </a:p>
          <a:p>
            <a:r>
              <a:rPr lang="en-US"/>
              <a:t> 3   100    10     1 &lt;fn&gt;   &lt;named list&gt;</a:t>
            </a:r>
          </a:p>
          <a:p>
            <a:r>
              <a:rPr lang="en-US"/>
              <a:t> 4   100    10     2 &lt;fn&gt;   &lt;named list&gt;</a:t>
            </a:r>
          </a:p>
          <a:p>
            <a:r>
              <a:rPr lang="en-US"/>
              <a:t> 5   100    10     2 &lt;fn&gt;   &lt;named list&gt;</a:t>
            </a:r>
          </a:p>
          <a:p>
            <a:r>
              <a:rPr lang="en-US"/>
              <a:t> 6   100    10     2 &lt;fn&gt;   &lt;named list&gt;</a:t>
            </a:r>
          </a:p>
          <a:p>
            <a:r>
              <a:rPr lang="en-US"/>
              <a:t> 7   100    10     3 &lt;fn&gt;   &lt;named list&gt;</a:t>
            </a:r>
          </a:p>
          <a:p>
            <a:r>
              <a:rPr lang="en-US"/>
              <a:t> 8   100    10     3 &lt;fn&gt;   &lt;named list&gt;</a:t>
            </a:r>
          </a:p>
          <a:p>
            <a:r>
              <a:rPr lang="en-US"/>
              <a:t> 9   100    10     3 &lt;fn&gt;   &lt;named list&gt;</a:t>
            </a:r>
          </a:p>
          <a:p>
            <a:r>
              <a:rPr lang="en-US"/>
              <a:t>10   100    10     4 &lt;fn&gt;   &lt;named list&gt;</a:t>
            </a:r>
          </a:p>
          <a:p>
            <a:r>
              <a:rPr lang="en-US"/>
              <a:t># i 260 more rows</a:t>
            </a:r>
          </a:p>
          <a:p>
            <a:r>
              <a:rPr lang="en-US"/>
              <a:t># i Use `print(n = ...)` to see more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447428" y="1415302"/>
            <a:ext cx="1479878" cy="2427607"/>
            <a:chOff x="7447428" y="1415302"/>
            <a:chExt cx="1479878" cy="2427607"/>
          </a:xfrm>
        </p:grpSpPr>
        <p:sp>
          <p:nvSpPr>
            <p:cNvPr id="16" name="Pentagon 15"/>
            <p:cNvSpPr/>
            <p:nvPr/>
          </p:nvSpPr>
          <p:spPr>
            <a:xfrm rot="2700000" flipH="1">
              <a:off x="8760675" y="3676277"/>
              <a:ext cx="199958" cy="133305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47428" y="1415302"/>
              <a:ext cx="1295400" cy="2209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571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Processing the Result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Can process the result </a:t>
            </a:r>
            <a:br>
              <a:rPr lang="en-US" smtClean="0"/>
            </a:br>
            <a:r>
              <a:rPr lang="en-US" smtClean="0"/>
              <a:t>using </a:t>
            </a:r>
            <a:r>
              <a:rPr lang="en-US" sz="2400" smtClean="0">
                <a:solidFill>
                  <a:srgbClr val="558ED5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dplyr</a:t>
            </a:r>
            <a:r>
              <a:rPr lang="en-US"/>
              <a:t> </a:t>
            </a:r>
            <a:r>
              <a:rPr lang="en-US" smtClean="0"/>
              <a:t>and</a:t>
            </a:r>
            <a:r>
              <a:rPr lang="en-US" sz="2400"/>
              <a:t> </a:t>
            </a:r>
            <a:r>
              <a:rPr lang="en-US" sz="2400" smtClean="0">
                <a:solidFill>
                  <a:srgbClr val="558ED5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ggplot2</a:t>
            </a:r>
          </a:p>
          <a:p>
            <a:pPr lvl="1"/>
            <a:r>
              <a:rPr lang="en-US" sz="2000" smtClean="0">
                <a:solidFill>
                  <a:srgbClr val="558ED5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rowwise()</a:t>
            </a:r>
            <a:r>
              <a:rPr lang="en-US" smtClean="0"/>
              <a:t> is your friend</a:t>
            </a:r>
          </a:p>
          <a:p>
            <a:pPr lvl="1"/>
            <a:r>
              <a:rPr lang="en-US" smtClean="0"/>
              <a:t>Can address the output list-column elements by name</a:t>
            </a:r>
          </a:p>
          <a:p>
            <a:pPr lvl="1"/>
            <a:r>
              <a:rPr lang="en-US" smtClean="0"/>
              <a:t>Tidy (tabular) data principles apply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43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344" y="666750"/>
            <a:ext cx="4141312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85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Tips and Tricks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mtClean="0"/>
                  <a:t>In the example, we had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data and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This is different every run!</a:t>
                </a:r>
              </a:p>
              <a:p>
                <a:endParaRPr lang="en-US"/>
              </a:p>
              <a:p>
                <a:r>
                  <a:rPr lang="en-US" smtClean="0"/>
                  <a:t>Add a seed column to the design matrix</a:t>
                </a:r>
              </a:p>
              <a:p>
                <a:pPr marL="0" indent="0">
                  <a:buNone/>
                </a:pPr>
                <a:r>
                  <a:rPr lang="en-US" sz="2000" smtClean="0">
                    <a:solidFill>
                      <a:srgbClr val="558ED5"/>
                    </a:solidFill>
                    <a:latin typeface="Kurinto Mono" panose="020B0504040504020204" pitchFamily="34" charset="0"/>
                    <a:ea typeface="Kurinto Mono" panose="020B0504040504020204" pitchFamily="34" charset="0"/>
                    <a:cs typeface="Kurinto Mono" panose="020B0504040504020204" pitchFamily="34" charset="0"/>
                  </a:rPr>
                  <a:t>  set.seed(123456)</a:t>
                </a:r>
                <a:endParaRPr lang="en-US" sz="2000">
                  <a:solidFill>
                    <a:srgbClr val="558ED5"/>
                  </a:solidFill>
                  <a:latin typeface="Kurinto Mono" panose="020B0504040504020204" pitchFamily="34" charset="0"/>
                  <a:ea typeface="Kurinto Mono" panose="020B0504040504020204" pitchFamily="34" charset="0"/>
                  <a:cs typeface="Kurinto Mono" panose="020B0504040504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smtClean="0">
                    <a:solidFill>
                      <a:srgbClr val="558ED5"/>
                    </a:solidFill>
                    <a:latin typeface="Kurinto Mono" panose="020B0504040504020204" pitchFamily="34" charset="0"/>
                    <a:ea typeface="Kurinto Mono" panose="020B0504040504020204" pitchFamily="34" charset="0"/>
                    <a:cs typeface="Kurinto Mono" panose="020B0504040504020204" pitchFamily="34" charset="0"/>
                  </a:rPr>
                  <a:t>  pars$seed = floor(runif(nrow(pars), 1, 10000000)</a:t>
                </a:r>
              </a:p>
              <a:p>
                <a:pPr lvl="0"/>
                <a:r>
                  <a:rPr lang="en-US" smtClean="0">
                    <a:solidFill>
                      <a:prstClr val="black"/>
                    </a:solidFill>
                  </a:rPr>
                  <a:t>Set the seed inside pblapply’s function</a:t>
                </a:r>
                <a:endParaRPr lang="en-US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sz="200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Reproducibility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5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Code is almost never perfect</a:t>
            </a:r>
          </a:p>
          <a:p>
            <a:r>
              <a:rPr lang="en-US" smtClean="0"/>
              <a:t>Inputs are almost never perfect</a:t>
            </a:r>
          </a:p>
          <a:p>
            <a:endParaRPr lang="en-US"/>
          </a:p>
          <a:p>
            <a:r>
              <a:rPr lang="en-US" smtClean="0"/>
              <a:t>What happens inside (pb)lapply?</a:t>
            </a:r>
          </a:p>
          <a:p>
            <a:pPr lvl="1"/>
            <a:r>
              <a:rPr lang="en-US" smtClean="0"/>
              <a:t>All returns are lost</a:t>
            </a:r>
          </a:p>
          <a:p>
            <a:pPr lvl="1"/>
            <a:r>
              <a:rPr lang="en-US"/>
              <a:t>pblapply doesn’t tell you which </a:t>
            </a:r>
            <a:r>
              <a:rPr lang="en-US"/>
              <a:t>input </a:t>
            </a:r>
            <a:r>
              <a:rPr lang="en-US" smtClean="0"/>
              <a:t>failed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0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 the end of your remote HPC’s R script</a:t>
            </a:r>
          </a:p>
          <a:p>
            <a:r>
              <a:rPr lang="en-US" smtClean="0"/>
              <a:t>Remember to save your results!</a:t>
            </a:r>
          </a:p>
          <a:p>
            <a:endParaRPr lang="en-US"/>
          </a:p>
          <a:p>
            <a:r>
              <a:rPr lang="en-US" smtClean="0"/>
              <a:t>For your future self…</a:t>
            </a:r>
          </a:p>
          <a:p>
            <a:pPr lvl="1"/>
            <a:r>
              <a:rPr lang="en-US" smtClean="0"/>
              <a:t>Leave comments in the code</a:t>
            </a:r>
          </a:p>
          <a:p>
            <a:pPr lvl="1"/>
            <a:r>
              <a:rPr lang="en-US" smtClean="0"/>
              <a:t>Save files with helpful file names</a:t>
            </a:r>
          </a:p>
          <a:p>
            <a:pPr lvl="1"/>
            <a:r>
              <a:rPr lang="en-US" smtClean="0"/>
              <a:t>Timestamp!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Unattended Saving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OpenBLAS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happens if not parallelizable?</a:t>
            </a:r>
          </a:p>
          <a:p>
            <a:r>
              <a:rPr lang="en-US" smtClean="0"/>
              <a:t>At least speed up linear algebra</a:t>
            </a:r>
          </a:p>
          <a:p>
            <a:endParaRPr lang="en-US"/>
          </a:p>
          <a:p>
            <a:r>
              <a:rPr lang="en-US" smtClean="0"/>
              <a:t>Replace BLAS library with something faster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Can’t parallelize in R?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8191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8097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7241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36385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9252" y="8191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1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19252" y="18097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2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9252" y="27241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3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19252" y="36385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4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743200" y="819150"/>
            <a:ext cx="1143000" cy="3429000"/>
            <a:chOff x="2743200" y="819150"/>
            <a:chExt cx="1143000" cy="3429000"/>
          </a:xfrm>
        </p:grpSpPr>
        <p:sp>
          <p:nvSpPr>
            <p:cNvPr id="14" name="Rectangle 13"/>
            <p:cNvSpPr/>
            <p:nvPr/>
          </p:nvSpPr>
          <p:spPr>
            <a:xfrm>
              <a:off x="2743200" y="8191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5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18097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6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43200" y="27241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7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43200" y="36385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8</a:t>
              </a:r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86200" y="819150"/>
            <a:ext cx="1143000" cy="3429000"/>
            <a:chOff x="2743200" y="819150"/>
            <a:chExt cx="1143000" cy="3429000"/>
          </a:xfrm>
        </p:grpSpPr>
        <p:sp>
          <p:nvSpPr>
            <p:cNvPr id="25" name="Rectangle 24"/>
            <p:cNvSpPr/>
            <p:nvPr/>
          </p:nvSpPr>
          <p:spPr>
            <a:xfrm>
              <a:off x="2743200" y="8191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9</a:t>
              </a: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43200" y="18097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10</a:t>
              </a: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43200" y="27241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11</a:t>
              </a: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43200" y="36385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12</a:t>
              </a:r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29200" y="819150"/>
            <a:ext cx="1143000" cy="3429000"/>
            <a:chOff x="2743200" y="819150"/>
            <a:chExt cx="1143000" cy="3429000"/>
          </a:xfrm>
        </p:grpSpPr>
        <p:sp>
          <p:nvSpPr>
            <p:cNvPr id="30" name="Rectangle 29"/>
            <p:cNvSpPr/>
            <p:nvPr/>
          </p:nvSpPr>
          <p:spPr>
            <a:xfrm>
              <a:off x="2743200" y="8191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13</a:t>
              </a: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43200" y="18097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14</a:t>
              </a: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43200" y="27241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15</a:t>
              </a: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43200" y="36385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16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008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OpenBLAS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Basic Linear Algebra Subroutines</a:t>
            </a:r>
          </a:p>
          <a:p>
            <a:pPr lvl="1"/>
            <a:r>
              <a:rPr lang="en-US" smtClean="0"/>
              <a:t>Many choices of BLAS libraries</a:t>
            </a:r>
          </a:p>
          <a:p>
            <a:pPr lvl="1"/>
            <a:r>
              <a:rPr lang="en-US" smtClean="0"/>
              <a:t>R defaults to the </a:t>
            </a:r>
            <a:br>
              <a:rPr lang="en-US" smtClean="0"/>
            </a:br>
            <a:r>
              <a:rPr lang="en-US" smtClean="0"/>
              <a:t>reference BLAS</a:t>
            </a:r>
          </a:p>
          <a:p>
            <a:pPr lvl="1"/>
            <a:r>
              <a:rPr lang="en-US" smtClean="0"/>
              <a:t>Can (often) be replaced by a faster one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95800" y="666750"/>
            <a:ext cx="4648200" cy="3927873"/>
          </a:xfrm>
        </p:spPr>
        <p:txBody>
          <a:bodyPr>
            <a:normAutofit/>
          </a:bodyPr>
          <a:lstStyle/>
          <a:p>
            <a:pPr marL="285750" lvl="0" indent="-285750">
              <a:buNone/>
            </a:pPr>
            <a:r>
              <a:rPr lang="en-US" sz="16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set.seed(1)</a:t>
            </a:r>
          </a:p>
          <a:p>
            <a:pPr marL="285750" lvl="0" indent="-285750">
              <a:buNone/>
            </a:pPr>
            <a:r>
              <a:rPr lang="en-US" sz="16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X = rWishart(1, 5e3, diag(5e3))[,,1]</a:t>
            </a:r>
          </a:p>
          <a:p>
            <a:pPr marL="285750" lvl="0" indent="-285750">
              <a:buNone/>
            </a:pPr>
            <a:r>
              <a:rPr lang="en-US" sz="1600" smtClean="0">
                <a:solidFill>
                  <a:prstClr val="black"/>
                </a:solidFill>
                <a:latin typeface="Kurinto Mono" panose="020B0504040504020204" pitchFamily="34" charset="0"/>
                <a:ea typeface="Kurinto Mono" panose="020B0504040504020204" pitchFamily="34" charset="0"/>
                <a:cs typeface="Kurinto Mono" panose="020B0504040504020204" pitchFamily="34" charset="0"/>
              </a:rPr>
              <a:t>system.time(eigen(X))</a:t>
            </a:r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727358476"/>
              </p:ext>
            </p:extLst>
          </p:nvPr>
        </p:nvGraphicFramePr>
        <p:xfrm>
          <a:off x="4569759" y="1885950"/>
          <a:ext cx="4572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85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OpenBLAS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51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Diminishing returns</a:t>
            </a:r>
          </a:p>
          <a:p>
            <a:r>
              <a:rPr lang="en-US" smtClean="0"/>
              <a:t>Increasing overhead</a:t>
            </a:r>
          </a:p>
          <a:p>
            <a:endParaRPr lang="en-US"/>
          </a:p>
          <a:p>
            <a:r>
              <a:rPr lang="en-US" smtClean="0"/>
              <a:t>Can be tricky to optimize</a:t>
            </a:r>
            <a:endParaRPr lang="en-US"/>
          </a:p>
        </p:txBody>
      </p:sp>
      <p:graphicFrame>
        <p:nvGraphicFramePr>
          <p:cNvPr id="10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87544867"/>
              </p:ext>
            </p:extLst>
          </p:nvPr>
        </p:nvGraphicFramePr>
        <p:xfrm>
          <a:off x="4648200" y="666750"/>
          <a:ext cx="4419600" cy="392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85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Drawbacks:</a:t>
            </a:r>
          </a:p>
          <a:p>
            <a:pPr lvl="1"/>
            <a:r>
              <a:rPr lang="en-US" smtClean="0"/>
              <a:t>Results are numerically different from reference</a:t>
            </a:r>
          </a:p>
          <a:p>
            <a:pPr lvl="1"/>
            <a:r>
              <a:rPr lang="en-US" smtClean="0"/>
              <a:t>May be less portable</a:t>
            </a:r>
          </a:p>
          <a:p>
            <a:pPr lvl="1"/>
            <a:r>
              <a:rPr lang="en-US" smtClean="0"/>
              <a:t>May be less reproducible</a:t>
            </a:r>
          </a:p>
          <a:p>
            <a:pPr lvl="1"/>
            <a:endParaRPr lang="en-US"/>
          </a:p>
          <a:p>
            <a:r>
              <a:rPr lang="en-US"/>
              <a:t>Do not parallelize using OpenBLAS and R at the same time (unless you know what you’re </a:t>
            </a:r>
            <a:r>
              <a:rPr lang="en-US"/>
              <a:t>doing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Drawbacks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cluster is equipped with OpenBLAS</a:t>
            </a:r>
          </a:p>
          <a:p>
            <a:pPr lvl="1"/>
            <a:r>
              <a:rPr lang="en-US" smtClean="0"/>
              <a:t>R will use it!</a:t>
            </a:r>
          </a:p>
          <a:p>
            <a:pPr lvl="1"/>
            <a:endParaRPr lang="en-US"/>
          </a:p>
          <a:p>
            <a:r>
              <a:rPr lang="en-US" smtClean="0"/>
              <a:t>Hands-on demonstration…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Demonstration on Cluster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Can all tasks be parallelized? Ideally:</a:t>
            </a:r>
          </a:p>
          <a:p>
            <a:pPr lvl="1"/>
            <a:r>
              <a:rPr lang="en-US" smtClean="0"/>
              <a:t>Independent tasks</a:t>
            </a:r>
          </a:p>
          <a:p>
            <a:pPr lvl="1"/>
            <a:r>
              <a:rPr lang="en-US" smtClean="0"/>
              <a:t>Don’t depend on each others’ results</a:t>
            </a:r>
          </a:p>
          <a:p>
            <a:pPr lvl="1"/>
            <a:endParaRPr lang="en-US"/>
          </a:p>
          <a:p>
            <a:r>
              <a:rPr lang="en-US" smtClean="0"/>
              <a:t>Great use case: Simulation studies!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Computing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Speedup is less than the number of workers</a:t>
            </a:r>
          </a:p>
          <a:p>
            <a:r>
              <a:rPr lang="en-US" smtClean="0"/>
              <a:t>Even though tasks are independent</a:t>
            </a:r>
          </a:p>
          <a:p>
            <a:endParaRPr lang="en-US"/>
          </a:p>
          <a:p>
            <a:r>
              <a:rPr lang="en-US" smtClean="0"/>
              <a:t>Why?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Amdahl’s Law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Amdahl’s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8191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8097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7241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36385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9252" y="8191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1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19252" y="18097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2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9252" y="27241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3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19252" y="36385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4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743200" y="819150"/>
            <a:ext cx="1143000" cy="3429000"/>
            <a:chOff x="2743200" y="819150"/>
            <a:chExt cx="1143000" cy="3429000"/>
          </a:xfrm>
        </p:grpSpPr>
        <p:sp>
          <p:nvSpPr>
            <p:cNvPr id="14" name="Rectangle 13"/>
            <p:cNvSpPr/>
            <p:nvPr/>
          </p:nvSpPr>
          <p:spPr>
            <a:xfrm>
              <a:off x="2743200" y="8191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5</a:t>
              </a: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18097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6</a:t>
              </a: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43200" y="27241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7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43200" y="36385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8</a:t>
              </a:r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86200" y="819150"/>
            <a:ext cx="1143000" cy="3429000"/>
            <a:chOff x="2743200" y="819150"/>
            <a:chExt cx="1143000" cy="3429000"/>
          </a:xfrm>
        </p:grpSpPr>
        <p:sp>
          <p:nvSpPr>
            <p:cNvPr id="25" name="Rectangle 24"/>
            <p:cNvSpPr/>
            <p:nvPr/>
          </p:nvSpPr>
          <p:spPr>
            <a:xfrm>
              <a:off x="2743200" y="8191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9</a:t>
              </a: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43200" y="18097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10</a:t>
              </a: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743200" y="27241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11</a:t>
              </a: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43200" y="36385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12</a:t>
              </a:r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29200" y="819150"/>
            <a:ext cx="1143000" cy="3429000"/>
            <a:chOff x="2743200" y="819150"/>
            <a:chExt cx="1143000" cy="3429000"/>
          </a:xfrm>
        </p:grpSpPr>
        <p:sp>
          <p:nvSpPr>
            <p:cNvPr id="30" name="Rectangle 29"/>
            <p:cNvSpPr/>
            <p:nvPr/>
          </p:nvSpPr>
          <p:spPr>
            <a:xfrm>
              <a:off x="2743200" y="8191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13</a:t>
              </a: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43200" y="18097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14</a:t>
              </a: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743200" y="27241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15</a:t>
              </a: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43200" y="36385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16</a:t>
              </a:r>
              <a:endParaRPr 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934200" y="4095750"/>
            <a:ext cx="18288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 prstMaterial="matte">
            <a:bevelT w="38100" prst="coolSlant"/>
          </a:sp3d>
        </p:spPr>
        <p:txBody>
          <a:bodyPr wrap="square" rtlCol="0">
            <a:spAutoFit/>
          </a:bodyPr>
          <a:lstStyle/>
          <a:p>
            <a:r>
              <a:rPr lang="en-US" smtClean="0"/>
              <a:t>This is really an idealized setup.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Amdahl’s Law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F629-B603-492D-8AD9-15DD43BFCAC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8191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CPU0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18097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27241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3638550"/>
            <a:ext cx="78486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CPU3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9252" y="8191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1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19252" y="18097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2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9252" y="27241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3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19252" y="36385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4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43200" y="8191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5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43200" y="18097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6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43200" y="27241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7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3200" y="36385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8</a:t>
            </a: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86200" y="8191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9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86200" y="180975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Task 10</a:t>
            </a: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86200" y="819150"/>
            <a:ext cx="2286000" cy="3429000"/>
            <a:chOff x="3886200" y="819150"/>
            <a:chExt cx="2286000" cy="3429000"/>
          </a:xfrm>
        </p:grpSpPr>
        <p:sp>
          <p:nvSpPr>
            <p:cNvPr id="27" name="Rectangle 26"/>
            <p:cNvSpPr/>
            <p:nvPr/>
          </p:nvSpPr>
          <p:spPr>
            <a:xfrm>
              <a:off x="3886200" y="27241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11</a:t>
              </a: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86200" y="36385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12</a:t>
              </a:r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029200" y="8191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13</a:t>
              </a: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029200" y="18097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14</a:t>
              </a: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9200" y="27241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15</a:t>
              </a:r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29200" y="3638550"/>
              <a:ext cx="1143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Task 16</a:t>
              </a:r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343400" y="2959739"/>
            <a:ext cx="24384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 prstMaterial="matte">
            <a:bevelT w="38100" prst="coolSlant"/>
          </a:sp3d>
        </p:spPr>
        <p:txBody>
          <a:bodyPr wrap="square" rtlCol="0">
            <a:spAutoFit/>
          </a:bodyPr>
          <a:lstStyle/>
          <a:p>
            <a:r>
              <a:rPr lang="en-US" smtClean="0"/>
              <a:t>We don’t always have an even distribution of tasks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7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egoe UI"/>
        <a:ea typeface=""/>
        <a:cs typeface=""/>
      </a:majorFont>
      <a:minorFont>
        <a:latin typeface="Adobe Garamon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31746</TotalTime>
  <Words>2040</Words>
  <Application>Microsoft Office PowerPoint</Application>
  <PresentationFormat>On-screen Show (16:9)</PresentationFormat>
  <Paragraphs>528</Paragraphs>
  <Slides>53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High Performance Computing with R (Session 3)</vt:lpstr>
      <vt:lpstr>Parallel Computing</vt:lpstr>
      <vt:lpstr>Parallel Computing</vt:lpstr>
      <vt:lpstr>Parallel Computing</vt:lpstr>
      <vt:lpstr>Parallel Computing</vt:lpstr>
      <vt:lpstr>Parallel Computing</vt:lpstr>
      <vt:lpstr>Amdahl’s Law</vt:lpstr>
      <vt:lpstr>Amdahl’s Law</vt:lpstr>
      <vt:lpstr>Amdahl’s Law</vt:lpstr>
      <vt:lpstr>Amdahl’s Law</vt:lpstr>
      <vt:lpstr>Amdahl’s Law</vt:lpstr>
      <vt:lpstr>apply family refresher</vt:lpstr>
      <vt:lpstr>apply-family Refresher</vt:lpstr>
      <vt:lpstr>apply family refresher</vt:lpstr>
      <vt:lpstr>apply family refresher</vt:lpstr>
      <vt:lpstr>apply family refresher</vt:lpstr>
      <vt:lpstr>Parallel with pbapply</vt:lpstr>
      <vt:lpstr>pbapply package</vt:lpstr>
      <vt:lpstr>pbapply package</vt:lpstr>
      <vt:lpstr>Creating a cluster</vt:lpstr>
      <vt:lpstr>Using pbapply package with a cluster</vt:lpstr>
      <vt:lpstr>Using pbapply package with a cluster</vt:lpstr>
      <vt:lpstr>Using pbapply package with a cluster</vt:lpstr>
      <vt:lpstr>Exporting Objects to Cluster</vt:lpstr>
      <vt:lpstr>Exporting Objects to Cluster</vt:lpstr>
      <vt:lpstr>Loading Libraries in a Cluster</vt:lpstr>
      <vt:lpstr>Revisit: Amdahl’s Law</vt:lpstr>
      <vt:lpstr>Revisit: Amdahl’s Law</vt:lpstr>
      <vt:lpstr>Revisit: Amdahl’s Law</vt:lpstr>
      <vt:lpstr>Revisit: Amdahl’s Law</vt:lpstr>
      <vt:lpstr>Revisit: Amdahl’s Law</vt:lpstr>
      <vt:lpstr>Remote HPC Usage</vt:lpstr>
      <vt:lpstr>Remote HPC Usage</vt:lpstr>
      <vt:lpstr>Remote HPC Usage</vt:lpstr>
      <vt:lpstr>Simulation Design</vt:lpstr>
      <vt:lpstr>Simulation Design</vt:lpstr>
      <vt:lpstr>Build a Design Matrix</vt:lpstr>
      <vt:lpstr>Build a Design Matrix</vt:lpstr>
      <vt:lpstr>Build a Design Matrix</vt:lpstr>
      <vt:lpstr>Aside: Why tibbles and not data.frames?</vt:lpstr>
      <vt:lpstr>Using the Design Matrix</vt:lpstr>
      <vt:lpstr>Using the Design Matrix</vt:lpstr>
      <vt:lpstr>Processing the Result</vt:lpstr>
      <vt:lpstr>Tips and Tricks</vt:lpstr>
      <vt:lpstr>Reproducibility</vt:lpstr>
      <vt:lpstr>Error Handling</vt:lpstr>
      <vt:lpstr>Unattended Saving</vt:lpstr>
      <vt:lpstr>OpenBLAS</vt:lpstr>
      <vt:lpstr>Can’t parallelize in R?</vt:lpstr>
      <vt:lpstr>OpenBLAS</vt:lpstr>
      <vt:lpstr>OpenBLAS</vt:lpstr>
      <vt:lpstr>Drawbacks</vt:lpstr>
      <vt:lpstr>Demonstration on Cluster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2306</cp:revision>
  <dcterms:created xsi:type="dcterms:W3CDTF">2020-11-16T20:34:04Z</dcterms:created>
  <dcterms:modified xsi:type="dcterms:W3CDTF">2023-05-28T17:31:17Z</dcterms:modified>
</cp:coreProperties>
</file>