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4" r:id="rId3"/>
    <p:sldId id="257" r:id="rId4"/>
    <p:sldId id="258" r:id="rId5"/>
    <p:sldId id="265" r:id="rId6"/>
    <p:sldId id="283" r:id="rId7"/>
    <p:sldId id="284" r:id="rId8"/>
    <p:sldId id="286" r:id="rId9"/>
    <p:sldId id="287" r:id="rId10"/>
    <p:sldId id="288" r:id="rId11"/>
    <p:sldId id="323" r:id="rId12"/>
    <p:sldId id="290" r:id="rId13"/>
    <p:sldId id="319" r:id="rId14"/>
    <p:sldId id="291" r:id="rId15"/>
    <p:sldId id="322" r:id="rId16"/>
    <p:sldId id="320" r:id="rId17"/>
    <p:sldId id="321" r:id="rId18"/>
    <p:sldId id="292" r:id="rId19"/>
    <p:sldId id="285" r:id="rId20"/>
    <p:sldId id="293" r:id="rId21"/>
    <p:sldId id="262" r:id="rId22"/>
    <p:sldId id="263" r:id="rId23"/>
    <p:sldId id="267" r:id="rId24"/>
    <p:sldId id="268" r:id="rId25"/>
    <p:sldId id="269" r:id="rId26"/>
    <p:sldId id="271" r:id="rId27"/>
    <p:sldId id="294" r:id="rId28"/>
    <p:sldId id="272" r:id="rId29"/>
    <p:sldId id="277" r:id="rId30"/>
    <p:sldId id="278" r:id="rId31"/>
    <p:sldId id="282" r:id="rId32"/>
    <p:sldId id="279" r:id="rId33"/>
    <p:sldId id="298" r:id="rId34"/>
    <p:sldId id="280" r:id="rId35"/>
    <p:sldId id="299" r:id="rId36"/>
    <p:sldId id="300" r:id="rId37"/>
    <p:sldId id="301" r:id="rId38"/>
    <p:sldId id="297" r:id="rId39"/>
    <p:sldId id="304" r:id="rId40"/>
    <p:sldId id="295" r:id="rId41"/>
    <p:sldId id="302" r:id="rId42"/>
    <p:sldId id="303" r:id="rId43"/>
    <p:sldId id="307" r:id="rId44"/>
    <p:sldId id="305" r:id="rId45"/>
    <p:sldId id="306" r:id="rId46"/>
    <p:sldId id="308" r:id="rId47"/>
    <p:sldId id="309" r:id="rId48"/>
    <p:sldId id="310" r:id="rId49"/>
    <p:sldId id="313" r:id="rId50"/>
    <p:sldId id="314" r:id="rId51"/>
    <p:sldId id="312" r:id="rId52"/>
    <p:sldId id="315" r:id="rId53"/>
    <p:sldId id="316" r:id="rId54"/>
    <p:sldId id="317" r:id="rId55"/>
    <p:sldId id="31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F51949-BC4C-424C-A197-B85722F46366}">
          <p14:sldIdLst>
            <p14:sldId id="256"/>
            <p14:sldId id="324"/>
            <p14:sldId id="257"/>
            <p14:sldId id="258"/>
            <p14:sldId id="265"/>
            <p14:sldId id="283"/>
          </p14:sldIdLst>
        </p14:section>
        <p14:section name="Pre-Requisites and Setup" id="{35CF65C8-6CA8-4D31-8B62-887F7312A6BD}">
          <p14:sldIdLst>
            <p14:sldId id="284"/>
            <p14:sldId id="286"/>
            <p14:sldId id="287"/>
            <p14:sldId id="288"/>
            <p14:sldId id="323"/>
            <p14:sldId id="290"/>
            <p14:sldId id="319"/>
            <p14:sldId id="291"/>
            <p14:sldId id="322"/>
            <p14:sldId id="320"/>
            <p14:sldId id="321"/>
            <p14:sldId id="292"/>
          </p14:sldIdLst>
        </p14:section>
        <p14:section name="General Guidance" id="{5461ABCE-9762-4ACB-9552-9B897E188F0A}">
          <p14:sldIdLst>
            <p14:sldId id="285"/>
            <p14:sldId id="293"/>
            <p14:sldId id="262"/>
            <p14:sldId id="263"/>
            <p14:sldId id="267"/>
            <p14:sldId id="268"/>
            <p14:sldId id="269"/>
            <p14:sldId id="271"/>
          </p14:sldIdLst>
        </p14:section>
        <p14:section name="Benchmarking" id="{BBC4EAB6-6889-44D4-B08A-927BCA9473FF}">
          <p14:sldIdLst>
            <p14:sldId id="294"/>
            <p14:sldId id="272"/>
            <p14:sldId id="277"/>
            <p14:sldId id="278"/>
            <p14:sldId id="282"/>
            <p14:sldId id="279"/>
            <p14:sldId id="298"/>
            <p14:sldId id="280"/>
            <p14:sldId id="299"/>
            <p14:sldId id="300"/>
            <p14:sldId id="301"/>
            <p14:sldId id="297"/>
            <p14:sldId id="304"/>
          </p14:sldIdLst>
        </p14:section>
        <p14:section name="Profiling" id="{8ECAB041-2F34-4EAE-8941-DC45E5C0A387}">
          <p14:sldIdLst>
            <p14:sldId id="295"/>
            <p14:sldId id="302"/>
            <p14:sldId id="303"/>
            <p14:sldId id="307"/>
            <p14:sldId id="305"/>
            <p14:sldId id="306"/>
            <p14:sldId id="308"/>
            <p14:sldId id="309"/>
            <p14:sldId id="310"/>
            <p14:sldId id="313"/>
            <p14:sldId id="314"/>
            <p14:sldId id="312"/>
            <p14:sldId id="315"/>
            <p14:sldId id="316"/>
            <p14:sldId id="317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969696"/>
    <a:srgbClr val="5D7430"/>
    <a:srgbClr val="4F6228"/>
    <a:srgbClr val="647D33"/>
    <a:srgbClr val="2D4E77"/>
    <a:srgbClr val="792D2B"/>
    <a:srgbClr val="85312F"/>
    <a:srgbClr val="C25552"/>
    <a:srgbClr val="262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2117" autoAdjust="0"/>
  </p:normalViewPr>
  <p:slideViewPr>
    <p:cSldViewPr>
      <p:cViewPr>
        <p:scale>
          <a:sx n="125" d="100"/>
          <a:sy n="125" d="100"/>
        </p:scale>
        <p:origin x="-1218" y="-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2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33330-BB73-45CA-9128-4E70C40A4AB1}" type="datetimeFigureOut">
              <a:rPr lang="en-US" smtClean="0"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743C-08CA-4D9E-BFBB-FFBF82ED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8118-0C9A-4E5D-8355-814A1D333C1E}" type="datetimeFigureOut">
              <a:rPr lang="en-US" smtClean="0"/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C93A-70B8-4CC1-A145-D51573117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C93A-70B8-4CC1-A145-D51573117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C93A-70B8-4CC1-A145-D51573117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76AA-F1FB-494F-B248-E3BEC408C2CA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1CF6-1DF1-4AAE-ADA7-34AF27155950}" type="datetime1">
              <a:rPr lang="en-US" smtClean="0"/>
              <a:t>2023-05-27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86A8-1E9A-4E2D-AB14-0A8162990CFA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2A8-A22E-4A7C-8EBE-8B8D1FB439C8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FD44-53A7-4E4D-8F47-9C10804C3BBE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7A21-8FE4-4E7F-8956-896004260494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z="1800" baseline="0" dirty="0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63F3-84B8-4F03-9EB4-F90B5AB6678B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1"/>
            <a:ext cx="89916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647950"/>
            <a:ext cx="8991600" cy="19466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4344988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47750"/>
            <a:ext cx="4346574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urc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400" y="1047750"/>
            <a:ext cx="4344988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Source code goes here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047750"/>
            <a:ext cx="4346574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lang="en-US" sz="1800" kern="1200" baseline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z="1800" kern="1200" baseline="0" smtClean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Output goes here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726B-A2E4-433E-9C35-A32E63AA9543}" type="datetime1">
              <a:rPr lang="en-US" smtClean="0"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61949"/>
          </a:xfrm>
          <a:prstGeom prst="rect">
            <a:avLst/>
          </a:prstGeom>
          <a:gradFill>
            <a:gsLst>
              <a:gs pos="20000">
                <a:srgbClr val="262686"/>
              </a:gs>
              <a:gs pos="80000">
                <a:srgbClr val="262686"/>
              </a:gs>
              <a:gs pos="0">
                <a:srgbClr val="171751"/>
              </a:gs>
              <a:gs pos="100000">
                <a:srgbClr val="3345CB"/>
              </a:gs>
            </a:gsLst>
            <a:lin ang="5400000" scaled="0"/>
          </a:gradFill>
          <a:ln w="19050">
            <a:solidFill>
              <a:srgbClr val="26268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92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5481"/>
            <a:ext cx="1143000" cy="275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Adobe Garamond Pro" pitchFamily="18" charset="0"/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Purista" pitchFamily="2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 smtClean="0">
                <a:latin typeface="LM Roman 12" pitchFamily="50" charset="0"/>
              </a:rPr>
              <a:t>High Performance Computing </a:t>
            </a:r>
            <a:r>
              <a:rPr lang="en-US" sz="3200" b="1" cap="small" smtClean="0">
                <a:latin typeface="LM Roman 12" pitchFamily="50" charset="0"/>
              </a:rPr>
              <a:t>with </a:t>
            </a:r>
            <a:r>
              <a:rPr lang="en-US" sz="3200" b="1" i="1" cap="small" smtClean="0">
                <a:latin typeface="LM Roman 12" pitchFamily="50" charset="0"/>
              </a:rPr>
              <a:t>R</a:t>
            </a:r>
            <a:r>
              <a:rPr lang="en-US" sz="3200" b="1" cap="small" smtClean="0">
                <a:latin typeface="LM Roman 12" pitchFamily="50" charset="0"/>
              </a:rPr>
              <a:t> (Session 1)</a:t>
            </a:r>
            <a:endParaRPr lang="en-US" sz="3200" b="1" cap="small" dirty="0">
              <a:latin typeface="LM Roman 12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7446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M Roman 12" pitchFamily="50" charset="0"/>
              </a:rPr>
              <a:t>Jason </a:t>
            </a:r>
            <a:r>
              <a:rPr lang="en-US" dirty="0" err="1" smtClean="0">
                <a:latin typeface="LM Roman 12" pitchFamily="50" charset="0"/>
              </a:rPr>
              <a:t>Hou</a:t>
            </a:r>
            <a:r>
              <a:rPr lang="en-US" dirty="0" smtClean="0">
                <a:latin typeface="LM Roman 12" pitchFamily="50" charset="0"/>
              </a:rPr>
              <a:t>-Liu</a:t>
            </a:r>
            <a:br>
              <a:rPr lang="en-US" dirty="0" smtClean="0">
                <a:latin typeface="LM Roman 12" pitchFamily="50" charset="0"/>
              </a:rPr>
            </a:br>
            <a:endParaRPr lang="en-US" dirty="0" smtClean="0">
              <a:latin typeface="LM Roman 12" pitchFamily="50" charset="0"/>
            </a:endParaRPr>
          </a:p>
          <a:p>
            <a:pPr algn="ctr"/>
            <a:endParaRPr lang="en-US" sz="1200" dirty="0" smtClean="0">
              <a:latin typeface="LM Roman 12" pitchFamily="50" charset="0"/>
            </a:endParaRPr>
          </a:p>
          <a:p>
            <a:pPr algn="ctr"/>
            <a:r>
              <a:rPr lang="en-US" sz="1200" dirty="0" smtClean="0">
                <a:latin typeface="LM Roman 12" pitchFamily="50" charset="0"/>
              </a:rPr>
              <a:t>Department </a:t>
            </a:r>
            <a:r>
              <a:rPr lang="en-US" sz="1200" dirty="0">
                <a:latin typeface="LM Roman 12" pitchFamily="50" charset="0"/>
              </a:rPr>
              <a:t>of Statistics and Actuarial Science,</a:t>
            </a:r>
            <a:br>
              <a:rPr lang="en-US" sz="1200" dirty="0">
                <a:latin typeface="LM Roman 12" pitchFamily="50" charset="0"/>
              </a:rPr>
            </a:br>
            <a:r>
              <a:rPr lang="en-US" sz="1200" dirty="0">
                <a:latin typeface="LM Roman 12" pitchFamily="50" charset="0"/>
              </a:rPr>
              <a:t>University </a:t>
            </a:r>
            <a:r>
              <a:rPr lang="en-US" sz="1200" smtClean="0">
                <a:latin typeface="LM Roman 12" pitchFamily="50" charset="0"/>
              </a:rPr>
              <a:t>of Waterloo	</a:t>
            </a:r>
            <a:endParaRPr lang="en-US" sz="1200" dirty="0" smtClean="0">
              <a:latin typeface="LM Roman 12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Access (via PuTTY)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Verify you have cluster access using the Carleton credentials</a:t>
            </a:r>
          </a:p>
          <a:p>
            <a:endParaRPr lang="en-US"/>
          </a:p>
          <a:p>
            <a:r>
              <a:rPr lang="en-US" smtClean="0"/>
              <a:t>Open PuTTY</a:t>
            </a:r>
          </a:p>
          <a:p>
            <a:r>
              <a:rPr lang="en-US"/>
              <a:t>Host Name:</a:t>
            </a:r>
          </a:p>
          <a:p>
            <a:pPr lvl="1"/>
            <a:r>
              <a:rPr lang="en-US" sz="2000" smtClean="0"/>
              <a:t>ssc-workshop.math.carleton.ca</a:t>
            </a:r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1" y="666750"/>
            <a:ext cx="411707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Access (via PuTTY)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You should get a security alert</a:t>
            </a:r>
          </a:p>
          <a:p>
            <a:pPr lvl="1"/>
            <a:r>
              <a:rPr lang="en-US" smtClean="0"/>
              <a:t>Accept</a:t>
            </a:r>
            <a:br>
              <a:rPr lang="en-US" smtClean="0"/>
            </a:br>
            <a:endParaRPr lang="en-US"/>
          </a:p>
          <a:p>
            <a:r>
              <a:rPr lang="en-US" smtClean="0"/>
              <a:t>In practice, you should always verify the SHA256 fingerprint</a:t>
            </a:r>
          </a:p>
          <a:p>
            <a:pPr lvl="1"/>
            <a:r>
              <a:rPr lang="en-US" sz="19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ssh-ed25519 255 SHA256:/a9JtVgXtyzE0BqjxLzIVX2iGT7THeD8yxRaTRD0MDE</a:t>
            </a:r>
            <a:endParaRPr lang="en-US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57287"/>
            <a:ext cx="4419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>
          <a:xfrm rot="2700000" flipH="1">
            <a:off x="7256846" y="3918323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Access (via PuTTY)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Enter your username and password at the prompt</a:t>
            </a:r>
          </a:p>
          <a:p>
            <a:endParaRPr lang="en-US"/>
          </a:p>
          <a:p>
            <a:r>
              <a:rPr lang="en-US" smtClean="0"/>
              <a:t>Paste by right-clicking,</a:t>
            </a:r>
            <a:br>
              <a:rPr lang="en-US" smtClean="0"/>
            </a:br>
            <a:r>
              <a:rPr lang="en-US" smtClean="0"/>
              <a:t>not Ctrl+V!</a:t>
            </a:r>
          </a:p>
          <a:p>
            <a:pPr lvl="1"/>
            <a:r>
              <a:rPr lang="en-US" smtClean="0"/>
              <a:t>(Copy by selecting)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19" y="819151"/>
            <a:ext cx="4250962" cy="362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6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Make sure you are able </a:t>
            </a:r>
            <a:br>
              <a:rPr lang="en-US" smtClean="0"/>
            </a:br>
            <a:r>
              <a:rPr lang="en-US" smtClean="0"/>
              <a:t>to get to this prompt</a:t>
            </a:r>
            <a:br>
              <a:rPr lang="en-US" smtClean="0"/>
            </a:br>
            <a:endParaRPr lang="en-US" smtClean="0"/>
          </a:p>
          <a:p>
            <a:pPr marL="457200" lvl="1" indent="0">
              <a:buNone/>
            </a:pPr>
            <a:r>
              <a:rPr lang="en-US" sz="1800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[username@ssc-workshop ~]$</a:t>
            </a:r>
            <a:endParaRPr lang="en-US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90" y="895351"/>
            <a:ext cx="4360420" cy="347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22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Access (via FileZilla)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Switch to FileZilla</a:t>
            </a:r>
          </a:p>
          <a:p>
            <a:endParaRPr lang="en-US"/>
          </a:p>
          <a:p>
            <a:r>
              <a:rPr lang="en-US" smtClean="0"/>
              <a:t>Host:</a:t>
            </a:r>
            <a:endParaRPr lang="en-US"/>
          </a:p>
          <a:p>
            <a:pPr lvl="1"/>
            <a:r>
              <a:rPr lang="en-US" sz="2000"/>
              <a:t>ssc-workshop.math.carleton.ca</a:t>
            </a:r>
          </a:p>
          <a:p>
            <a:r>
              <a:rPr lang="en-US" smtClean="0"/>
              <a:t>Port </a:t>
            </a:r>
            <a:r>
              <a:rPr lang="en-US" b="1" u="sng" smtClean="0"/>
              <a:t>22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89961"/>
            <a:ext cx="4419600" cy="108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>
          <a:xfrm rot="5400000" flipH="1">
            <a:off x="7996315" y="2705188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1676400" y="295275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Again, trust this host.</a:t>
            </a:r>
          </a:p>
          <a:p>
            <a:endParaRPr lang="en-US"/>
          </a:p>
          <a:p>
            <a:r>
              <a:rPr lang="en-US" smtClean="0"/>
              <a:t>In practice, always </a:t>
            </a:r>
            <a:br>
              <a:rPr lang="en-US" smtClean="0"/>
            </a:br>
            <a:r>
              <a:rPr lang="en-US" smtClean="0"/>
              <a:t>verify the fingerprint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67849"/>
            <a:ext cx="4419600" cy="192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>
          <a:xfrm rot="2700000" flipH="1">
            <a:off x="8095048" y="346112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3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Access (via FileZilla)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r>
              <a:rPr lang="en-US" smtClean="0"/>
              <a:t>Make sure you can see something like this: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16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15" y="666750"/>
            <a:ext cx="407377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Access (via FileZilla)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left side is </a:t>
            </a:r>
            <a:br>
              <a:rPr lang="en-US" smtClean="0"/>
            </a:br>
            <a:r>
              <a:rPr lang="en-US" smtClean="0"/>
              <a:t>your </a:t>
            </a:r>
            <a:r>
              <a:rPr lang="en-US" b="1" smtClean="0"/>
              <a:t>local</a:t>
            </a:r>
            <a:r>
              <a:rPr lang="en-US" smtClean="0"/>
              <a:t> computer</a:t>
            </a:r>
          </a:p>
          <a:p>
            <a:endParaRPr lang="en-US"/>
          </a:p>
          <a:p>
            <a:r>
              <a:rPr lang="en-US" smtClean="0"/>
              <a:t>The right side is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b="1" smtClean="0"/>
              <a:t>remote</a:t>
            </a:r>
            <a:r>
              <a:rPr lang="en-US" smtClean="0"/>
              <a:t> cluster</a:t>
            </a:r>
          </a:p>
          <a:p>
            <a:endParaRPr lang="en-US"/>
          </a:p>
          <a:p>
            <a:r>
              <a:rPr lang="en-US" smtClean="0"/>
              <a:t>Can transfer files by dragging and dropping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17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15" y="666750"/>
            <a:ext cx="407377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0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Pause for a moment to troubleshoot</a:t>
            </a:r>
          </a:p>
          <a:p>
            <a:endParaRPr lang="en-US"/>
          </a:p>
          <a:p>
            <a:r>
              <a:rPr lang="en-US" smtClean="0"/>
              <a:t>Make sure your R is working!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Troubleshooting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guidance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3 R Markdown files to refer to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github.com/jhouliu/ssc2023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on GitHub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Treat R language as a functional language</a:t>
            </a:r>
          </a:p>
          <a:p>
            <a:pPr lvl="1"/>
            <a:r>
              <a:rPr lang="en-US"/>
              <a:t>Avoid side effects and ‘global’ variables</a:t>
            </a:r>
          </a:p>
          <a:p>
            <a:pPr lvl="1"/>
            <a:r>
              <a:rPr lang="en-US" smtClean="0"/>
              <a:t>Break </a:t>
            </a:r>
            <a:r>
              <a:rPr lang="en-US"/>
              <a:t>your code into manageable, meaningful </a:t>
            </a:r>
            <a:r>
              <a:rPr lang="en-US" smtClean="0"/>
              <a:t>functions</a:t>
            </a:r>
          </a:p>
          <a:p>
            <a:pPr lvl="1"/>
            <a:endParaRPr lang="en-US"/>
          </a:p>
          <a:p>
            <a:r>
              <a:rPr lang="en-US"/>
              <a:t>Well-defined inputs, well-defined outputs</a:t>
            </a:r>
          </a:p>
          <a:p>
            <a:pPr lvl="1"/>
            <a:r>
              <a:rPr lang="en-US" smtClean="0"/>
              <a:t>Caveats: Random number generator, seeds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 &lt;- 100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 &lt;- 5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 &lt;- matrix(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rnorm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(n*p), n, p)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y &lt;- c(X %*%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runif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(p))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lam &lt;-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seq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(0, 1,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length.out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100)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beta &lt;- list()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for (i in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seq_along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(lam)) {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XTX &lt;- </a:t>
            </a:r>
            <a:r>
              <a:rPr lang="en-US" sz="1200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crossprod</a:t>
            </a:r>
            <a:r>
              <a:rPr lang="en-US" sz="12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(X) + 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lam[i] *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diag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(p)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XTy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&lt;-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crossprod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(X, y)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beta[i] &lt;- solve(XTX,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XTy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" y="1885950"/>
            <a:ext cx="3581400" cy="1381125"/>
          </a:xfrm>
          <a:prstGeom prst="rect">
            <a:avLst/>
          </a:prstGeom>
          <a:solidFill>
            <a:srgbClr val="558E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10041" y="696640"/>
            <a:ext cx="4091300" cy="3932510"/>
            <a:chOff x="1799665" y="514350"/>
            <a:chExt cx="4677335" cy="44958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14350"/>
              <a:ext cx="4514850" cy="443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Pentagon 19"/>
            <p:cNvSpPr/>
            <p:nvPr/>
          </p:nvSpPr>
          <p:spPr>
            <a:xfrm>
              <a:off x="2478744" y="3606053"/>
              <a:ext cx="228600" cy="152400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514350"/>
              <a:ext cx="457200" cy="4495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3818965" y="2533650"/>
              <a:ext cx="457200" cy="4495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9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4419600" cy="39278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 &lt;- 100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 &lt;- 5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 &lt;- matrix(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rnorm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(n*p), n, p)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y &lt;- c(X %*%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runif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(p))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lam &lt;-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seq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(0, 1, </a:t>
            </a:r>
            <a:r>
              <a:rPr lang="en-US" sz="12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length.out</a:t>
            </a:r>
            <a: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100)</a:t>
            </a:r>
            <a:br>
              <a:rPr lang="en-US" sz="12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ridge.loop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&lt;- function(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lam, X, p, y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beta &lt;- list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for (i in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seq_along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(lam)) 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XTX &lt;-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crossprod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(X) + 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lam[i]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diag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(p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XTy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crossprod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(X, y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beta &lt;- solve(XTX,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XTy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}</a:t>
            </a:r>
            <a:b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33400" y="3181350"/>
            <a:ext cx="2743200" cy="646331"/>
            <a:chOff x="533400" y="3181350"/>
            <a:chExt cx="2743200" cy="646331"/>
          </a:xfrm>
        </p:grpSpPr>
        <p:sp>
          <p:nvSpPr>
            <p:cNvPr id="27" name="Pentagon 26"/>
            <p:cNvSpPr/>
            <p:nvPr/>
          </p:nvSpPr>
          <p:spPr>
            <a:xfrm flipH="1">
              <a:off x="533400" y="3267671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358" y="3181350"/>
              <a:ext cx="2543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Specify the desired output </a:t>
              </a:r>
              <a:br>
                <a:rPr lang="en-US" dirty="0" smtClean="0"/>
              </a:br>
              <a:r>
                <a:rPr lang="en-US" dirty="0" smtClean="0"/>
                <a:t>and return it!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3400" y="4019550"/>
            <a:ext cx="358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Congratulations! Your new function has explicit inputs and outputs!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29200" y="1885950"/>
            <a:ext cx="3086100" cy="1381125"/>
            <a:chOff x="5029200" y="1885950"/>
            <a:chExt cx="3086100" cy="13811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885950"/>
              <a:ext cx="30861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Pentagon 30"/>
            <p:cNvSpPr/>
            <p:nvPr/>
          </p:nvSpPr>
          <p:spPr>
            <a:xfrm flipH="1">
              <a:off x="5867400" y="2509859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8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uiExpand="1" animBg="1"/>
      <p:bldP spid="3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b="1" dirty="0"/>
              <a:t>Easier to </a:t>
            </a:r>
            <a:r>
              <a:rPr lang="en-US" b="1" dirty="0" smtClean="0"/>
              <a:t>debug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test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re-factor</a:t>
            </a:r>
          </a:p>
          <a:p>
            <a:pPr lvl="1"/>
            <a:r>
              <a:rPr lang="en-US" dirty="0"/>
              <a:t>Easier </a:t>
            </a:r>
            <a:r>
              <a:rPr lang="en-US"/>
              <a:t>to </a:t>
            </a:r>
            <a:r>
              <a:rPr lang="en-US" smtClean="0"/>
              <a:t>parallelize</a:t>
            </a:r>
          </a:p>
          <a:p>
            <a:pPr lvl="1"/>
            <a:r>
              <a:rPr lang="en-US" smtClean="0"/>
              <a:t>Easier to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Clear inputs/outputs reduce possible scope of </a:t>
            </a:r>
            <a:r>
              <a:rPr lang="en-US" smtClean="0"/>
              <a:t>error</a:t>
            </a:r>
          </a:p>
          <a:p>
            <a:r>
              <a:rPr lang="en-US" smtClean="0"/>
              <a:t>Bite-size functions are easier to digest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debug</a:t>
            </a:r>
          </a:p>
          <a:p>
            <a:pPr lvl="1"/>
            <a:r>
              <a:rPr lang="en-US" b="1" dirty="0" smtClean="0"/>
              <a:t>Easier </a:t>
            </a:r>
            <a:r>
              <a:rPr lang="en-US" b="1" dirty="0"/>
              <a:t>to test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re-factor</a:t>
            </a:r>
          </a:p>
          <a:p>
            <a:pPr lvl="1"/>
            <a:r>
              <a:rPr lang="en-US" dirty="0"/>
              <a:t>Easier </a:t>
            </a:r>
            <a:r>
              <a:rPr lang="en-US"/>
              <a:t>to </a:t>
            </a:r>
            <a:r>
              <a:rPr lang="en-US" smtClean="0"/>
              <a:t>parallelize</a:t>
            </a:r>
          </a:p>
          <a:p>
            <a:pPr lvl="1"/>
            <a:r>
              <a:rPr lang="en-US" smtClean="0"/>
              <a:t>Easier to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Have a pathological input?</a:t>
            </a:r>
          </a:p>
          <a:p>
            <a:pPr lvl="1"/>
            <a:r>
              <a:rPr lang="en-US"/>
              <a:t>e.g.) Near-singular matrix inversion</a:t>
            </a:r>
          </a:p>
          <a:p>
            <a:pPr lvl="1"/>
            <a:r>
              <a:rPr lang="en-US"/>
              <a:t>Isolate the problem function</a:t>
            </a:r>
          </a:p>
          <a:p>
            <a:pPr lvl="1"/>
            <a:r>
              <a:rPr lang="en-US"/>
              <a:t>Re-run and debug one function in </a:t>
            </a:r>
            <a:r>
              <a:rPr lang="en-US" smtClean="0"/>
              <a:t>isolation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test</a:t>
            </a:r>
          </a:p>
          <a:p>
            <a:pPr lvl="1"/>
            <a:r>
              <a:rPr lang="en-US" b="1" dirty="0" smtClean="0"/>
              <a:t>Easier </a:t>
            </a:r>
            <a:r>
              <a:rPr lang="en-US" b="1" dirty="0"/>
              <a:t>to </a:t>
            </a:r>
            <a:r>
              <a:rPr lang="en-US" b="1" dirty="0" smtClean="0"/>
              <a:t>re-factor</a:t>
            </a:r>
          </a:p>
          <a:p>
            <a:pPr lvl="1"/>
            <a:r>
              <a:rPr lang="en-US" dirty="0"/>
              <a:t>Easier </a:t>
            </a:r>
            <a:r>
              <a:rPr lang="en-US"/>
              <a:t>to </a:t>
            </a:r>
            <a:r>
              <a:rPr lang="en-US" smtClean="0"/>
              <a:t>parallelize</a:t>
            </a:r>
          </a:p>
          <a:p>
            <a:pPr lvl="1"/>
            <a:r>
              <a:rPr lang="en-US" smtClean="0"/>
              <a:t>Easier to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Guarantee the same output for the same input</a:t>
            </a:r>
          </a:p>
          <a:p>
            <a:r>
              <a:rPr lang="en-US" smtClean="0"/>
              <a:t>Doesn’t matter what happens inside the function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test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re-factor</a:t>
            </a:r>
          </a:p>
          <a:p>
            <a:pPr lvl="1"/>
            <a:r>
              <a:rPr lang="en-US" b="1" dirty="0"/>
              <a:t>Easier </a:t>
            </a:r>
            <a:r>
              <a:rPr lang="en-US" b="1"/>
              <a:t>to </a:t>
            </a:r>
            <a:r>
              <a:rPr lang="en-US" b="1" smtClean="0"/>
              <a:t>parallelize</a:t>
            </a:r>
          </a:p>
          <a:p>
            <a:pPr lvl="1"/>
            <a:r>
              <a:rPr lang="en-US" smtClean="0"/>
              <a:t>Easier to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Call the same function lots of times in a loop?</a:t>
            </a:r>
          </a:p>
          <a:p>
            <a:r>
              <a:rPr lang="en-US" smtClean="0"/>
              <a:t>Parallelization candidate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Guidance – Foundational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test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re-factor</a:t>
            </a:r>
          </a:p>
          <a:p>
            <a:pPr lvl="1"/>
            <a:r>
              <a:rPr lang="en-US" dirty="0"/>
              <a:t>Easier </a:t>
            </a:r>
            <a:r>
              <a:rPr lang="en-US"/>
              <a:t>to </a:t>
            </a:r>
            <a:r>
              <a:rPr lang="en-US" smtClean="0"/>
              <a:t>parallelize</a:t>
            </a:r>
          </a:p>
          <a:p>
            <a:pPr lvl="1"/>
            <a:r>
              <a:rPr lang="en-US" b="1" smtClean="0"/>
              <a:t>Easier to profile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Figure out which function is slow</a:t>
            </a:r>
          </a:p>
          <a:p>
            <a:r>
              <a:rPr lang="en-US" smtClean="0"/>
              <a:t>Timing by action instead of line of code</a:t>
            </a:r>
          </a:p>
          <a:p>
            <a:r>
              <a:rPr lang="en-US" smtClean="0"/>
              <a:t>Easier to refactor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get high performance, we need to quantify performance</a:t>
            </a:r>
          </a:p>
          <a:p>
            <a:endParaRPr lang="en-US"/>
          </a:p>
          <a:p>
            <a:r>
              <a:rPr lang="en-US" smtClean="0"/>
              <a:t>Measure the time it takes to do something.</a:t>
            </a:r>
          </a:p>
          <a:p>
            <a:endParaRPr lang="en-US"/>
          </a:p>
          <a:p>
            <a:r>
              <a:rPr lang="en-US" smtClean="0"/>
              <a:t>Sounds simple, but there are pitfalls.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Ways to benchmark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system.time()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proc.time()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microbenchmark</a:t>
            </a:r>
          </a:p>
          <a:p>
            <a:pPr lvl="1"/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bench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Why is R good?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 is a high-level language</a:t>
            </a:r>
          </a:p>
          <a:p>
            <a:r>
              <a:rPr lang="en-US" dirty="0" smtClean="0"/>
              <a:t>Very user-friendly</a:t>
            </a:r>
          </a:p>
          <a:p>
            <a:r>
              <a:rPr lang="en-US" dirty="0" smtClean="0"/>
              <a:t>Lots of input validation</a:t>
            </a:r>
          </a:p>
          <a:p>
            <a:r>
              <a:rPr lang="en-US" smtClean="0"/>
              <a:t>Targets non-programmers</a:t>
            </a:r>
          </a:p>
          <a:p>
            <a:r>
              <a:rPr lang="en-US"/>
              <a:t>Interpreted </a:t>
            </a:r>
            <a:r>
              <a:rPr lang="en-US" smtClean="0"/>
              <a:t>language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system.time()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set.seed(1)</a:t>
            </a:r>
          </a:p>
          <a:p>
            <a:r>
              <a:rPr lang="en-US" sz="1600" smtClean="0"/>
              <a:t>p </a:t>
            </a:r>
            <a:r>
              <a:rPr lang="en-US" sz="1600"/>
              <a:t>= </a:t>
            </a:r>
            <a:r>
              <a:rPr lang="en-US" sz="1600" smtClean="0"/>
              <a:t>2000</a:t>
            </a:r>
            <a:endParaRPr lang="en-US" sz="1600"/>
          </a:p>
          <a:p>
            <a:r>
              <a:rPr lang="en-US" sz="1600" smtClean="0"/>
              <a:t>X = rWishart(1, p, diag(p))[,,1]</a:t>
            </a:r>
          </a:p>
          <a:p>
            <a:endParaRPr lang="en-US" sz="1600" smtClean="0"/>
          </a:p>
          <a:p>
            <a:r>
              <a:rPr lang="en-US" sz="1600" smtClean="0"/>
              <a:t>time1 </a:t>
            </a:r>
            <a:r>
              <a:rPr lang="en-US" sz="1600"/>
              <a:t>&lt;- system.time({</a:t>
            </a:r>
          </a:p>
          <a:p>
            <a:r>
              <a:rPr lang="en-US" sz="1600"/>
              <a:t>  </a:t>
            </a:r>
            <a:r>
              <a:rPr lang="en-US" sz="1600" smtClean="0"/>
              <a:t>eigen(X)</a:t>
            </a:r>
            <a:endParaRPr lang="en-US" sz="1600"/>
          </a:p>
          <a:p>
            <a:r>
              <a:rPr lang="en-US" sz="1600"/>
              <a:t>})</a:t>
            </a:r>
          </a:p>
          <a:p>
            <a:endParaRPr lang="en-US" sz="1600"/>
          </a:p>
          <a:p>
            <a:r>
              <a:rPr lang="en-US" sz="1600"/>
              <a:t>time2 &lt;- system.time({</a:t>
            </a:r>
          </a:p>
          <a:p>
            <a:r>
              <a:rPr lang="en-US" sz="1600"/>
              <a:t>  </a:t>
            </a:r>
            <a:r>
              <a:rPr lang="en-US" sz="1600" smtClean="0"/>
              <a:t>eigen(X, </a:t>
            </a:r>
            <a:r>
              <a:rPr lang="en-US" sz="1600"/>
              <a:t>only.values = TRUE)</a:t>
            </a:r>
          </a:p>
          <a:p>
            <a:r>
              <a:rPr lang="en-US" sz="1600" smtClean="0"/>
              <a:t>})</a:t>
            </a:r>
            <a:endParaRPr lang="en-US" sz="16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&gt; time1</a:t>
            </a:r>
          </a:p>
          <a:p>
            <a:r>
              <a:rPr lang="en-US"/>
              <a:t>   user  system elapsed </a:t>
            </a:r>
          </a:p>
          <a:p>
            <a:r>
              <a:rPr lang="en-US"/>
              <a:t>   7.27    1.84    2.46 </a:t>
            </a:r>
          </a:p>
          <a:p>
            <a:r>
              <a:rPr lang="en-US"/>
              <a:t>&gt; time2</a:t>
            </a:r>
          </a:p>
          <a:p>
            <a:r>
              <a:rPr lang="en-US"/>
              <a:t>   user  system elapsed </a:t>
            </a:r>
          </a:p>
          <a:p>
            <a:r>
              <a:rPr lang="en-US"/>
              <a:t>   3.71    0.28    1.11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proc.time()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time1 </a:t>
            </a:r>
            <a:r>
              <a:rPr lang="en-US" sz="1600"/>
              <a:t>&lt;- </a:t>
            </a:r>
            <a:r>
              <a:rPr lang="en-US" sz="1600" smtClean="0"/>
              <a:t>proc.time()[[“elapsed”]]</a:t>
            </a:r>
          </a:p>
          <a:p>
            <a:r>
              <a:rPr lang="en-US" sz="1600" smtClean="0"/>
              <a:t>eigen(X)</a:t>
            </a:r>
            <a:endParaRPr lang="en-US" sz="1600"/>
          </a:p>
          <a:p>
            <a:r>
              <a:rPr lang="en-US" sz="1600" smtClean="0"/>
              <a:t>time1b &lt;- </a:t>
            </a:r>
            <a:r>
              <a:rPr lang="en-US" sz="1600"/>
              <a:t>proc.time()[[“elapsed</a:t>
            </a:r>
            <a:r>
              <a:rPr lang="en-US" sz="1600" smtClean="0"/>
              <a:t>”]]</a:t>
            </a:r>
          </a:p>
          <a:p>
            <a:endParaRPr lang="en-US" sz="1600"/>
          </a:p>
          <a:p>
            <a:r>
              <a:rPr lang="en-US" sz="1600" smtClean="0"/>
              <a:t>time2 </a:t>
            </a:r>
            <a:r>
              <a:rPr lang="en-US" sz="1600"/>
              <a:t>&lt;- proc.time()[[“elapsed”]]</a:t>
            </a:r>
          </a:p>
          <a:p>
            <a:r>
              <a:rPr lang="en-US" sz="1600" smtClean="0"/>
              <a:t>eigen(X, </a:t>
            </a:r>
            <a:r>
              <a:rPr lang="en-US" sz="1600"/>
              <a:t>only.values = TRUE</a:t>
            </a:r>
            <a:r>
              <a:rPr lang="en-US" sz="1600" smtClean="0"/>
              <a:t>)</a:t>
            </a:r>
          </a:p>
          <a:p>
            <a:r>
              <a:rPr lang="en-US" sz="1600" smtClean="0"/>
              <a:t>time2b </a:t>
            </a:r>
            <a:r>
              <a:rPr lang="en-US" sz="1600"/>
              <a:t>&lt;- proc.time()[[“elapsed</a:t>
            </a:r>
            <a:r>
              <a:rPr lang="en-US" sz="1600" smtClean="0"/>
              <a:t>”]]</a:t>
            </a:r>
            <a:endParaRPr lang="en-US" sz="16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&gt; time1b - time1</a:t>
            </a:r>
          </a:p>
          <a:p>
            <a:r>
              <a:rPr lang="en-US"/>
              <a:t>[1] 2.05</a:t>
            </a:r>
          </a:p>
          <a:p>
            <a:endParaRPr lang="en-US"/>
          </a:p>
          <a:p>
            <a:r>
              <a:rPr lang="en-US"/>
              <a:t>&gt; time2b - time2</a:t>
            </a:r>
          </a:p>
          <a:p>
            <a:r>
              <a:rPr lang="en-US"/>
              <a:t>[1] 0.95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tictoc package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library(tictoc)</a:t>
            </a:r>
          </a:p>
          <a:p>
            <a:endParaRPr lang="en-US" sz="1600" smtClean="0"/>
          </a:p>
          <a:p>
            <a:r>
              <a:rPr lang="en-US" sz="1600" smtClean="0"/>
              <a:t>tic()</a:t>
            </a:r>
          </a:p>
          <a:p>
            <a:r>
              <a:rPr lang="en-US" sz="1600" smtClean="0"/>
              <a:t>e1 = eigen(X)</a:t>
            </a:r>
          </a:p>
          <a:p>
            <a:r>
              <a:rPr lang="en-US" sz="1600" smtClean="0"/>
              <a:t>toc()</a:t>
            </a:r>
            <a:endParaRPr lang="en-US" sz="1600"/>
          </a:p>
          <a:p>
            <a:endParaRPr lang="en-US" sz="1600" smtClean="0"/>
          </a:p>
          <a:p>
            <a:r>
              <a:rPr lang="en-US" sz="1600" smtClean="0"/>
              <a:t>tic()</a:t>
            </a:r>
            <a:endParaRPr lang="en-US" sz="1600"/>
          </a:p>
          <a:p>
            <a:r>
              <a:rPr lang="en-US" sz="1600" smtClean="0"/>
              <a:t>e2 = eigen(X, </a:t>
            </a:r>
            <a:r>
              <a:rPr lang="en-US" sz="1600"/>
              <a:t>only.values = TRUE</a:t>
            </a:r>
            <a:r>
              <a:rPr lang="en-US" sz="1600" smtClean="0"/>
              <a:t>)</a:t>
            </a:r>
          </a:p>
          <a:p>
            <a:r>
              <a:rPr lang="en-US" sz="1600" smtClean="0"/>
              <a:t>toc()</a:t>
            </a:r>
            <a:endParaRPr lang="en-US" sz="16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&gt; tic()</a:t>
            </a:r>
          </a:p>
          <a:p>
            <a:r>
              <a:rPr lang="en-US"/>
              <a:t>&gt; e1 = eigen(X)</a:t>
            </a:r>
          </a:p>
          <a:p>
            <a:r>
              <a:rPr lang="en-US"/>
              <a:t>&gt; toc()</a:t>
            </a:r>
          </a:p>
          <a:p>
            <a:r>
              <a:rPr lang="en-US"/>
              <a:t>2.7 sec elapsed</a:t>
            </a:r>
          </a:p>
          <a:p>
            <a:r>
              <a:rPr lang="en-US"/>
              <a:t>&gt; </a:t>
            </a:r>
          </a:p>
          <a:p>
            <a:r>
              <a:rPr lang="en-US"/>
              <a:t>&gt; tic()</a:t>
            </a:r>
          </a:p>
          <a:p>
            <a:r>
              <a:rPr lang="en-US"/>
              <a:t>&gt; e2 = eigen(X, only.values = TRUE)</a:t>
            </a:r>
          </a:p>
          <a:p>
            <a:r>
              <a:rPr lang="en-US"/>
              <a:t>&gt; toc()</a:t>
            </a:r>
          </a:p>
          <a:p>
            <a:r>
              <a:rPr lang="en-US"/>
              <a:t>1.13 sec elapsed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Great for benchmarking a single run</a:t>
            </a:r>
          </a:p>
          <a:p>
            <a:pPr lvl="1"/>
            <a:r>
              <a:rPr lang="en-US" smtClean="0"/>
              <a:t>Be </a:t>
            </a:r>
            <a:r>
              <a:rPr lang="en-US"/>
              <a:t>a frequentist, repeat the experiment!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microbenchmark package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84582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1600" smtClean="0"/>
              <a:t>library(microbenchmark)</a:t>
            </a:r>
            <a:endParaRPr lang="en-US" sz="1600"/>
          </a:p>
          <a:p>
            <a:endParaRPr lang="en-US" sz="1600" smtClean="0"/>
          </a:p>
          <a:p>
            <a:r>
              <a:rPr lang="en-US" sz="1600" smtClean="0"/>
              <a:t>microbenchmark(</a:t>
            </a:r>
          </a:p>
          <a:p>
            <a:r>
              <a:rPr lang="en-US" sz="1600" smtClean="0"/>
              <a:t>  e1 = eigen(X),</a:t>
            </a:r>
          </a:p>
          <a:p>
            <a:r>
              <a:rPr lang="en-US" sz="1600"/>
              <a:t>  </a:t>
            </a:r>
            <a:r>
              <a:rPr lang="en-US" sz="1600" smtClean="0"/>
              <a:t>e2 = eigen(X, only.values = TRUE),</a:t>
            </a:r>
          </a:p>
          <a:p>
            <a:r>
              <a:rPr lang="en-US" sz="1600"/>
              <a:t> </a:t>
            </a:r>
            <a:r>
              <a:rPr lang="en-US" sz="1600" smtClean="0"/>
              <a:t> times = 10</a:t>
            </a:r>
          </a:p>
          <a:p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400" y="2876550"/>
            <a:ext cx="4346574" cy="47982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3390900"/>
            <a:ext cx="8229600" cy="1260872"/>
          </a:xfrm>
        </p:spPr>
        <p:txBody>
          <a:bodyPr>
            <a:noAutofit/>
          </a:bodyPr>
          <a:lstStyle/>
          <a:p>
            <a:r>
              <a:rPr lang="en-US" sz="1400"/>
              <a:t>Unit: milliseconds</a:t>
            </a:r>
          </a:p>
          <a:p>
            <a:r>
              <a:rPr lang="en-US" sz="1400"/>
              <a:t> expr       min        lq      mean    median        uq    </a:t>
            </a:r>
            <a:r>
              <a:rPr lang="en-US" sz="1400" smtClean="0"/>
              <a:t>   </a:t>
            </a:r>
            <a:r>
              <a:rPr lang="en-US" sz="1400"/>
              <a:t>max neval</a:t>
            </a:r>
          </a:p>
          <a:p>
            <a:r>
              <a:rPr lang="en-US" sz="1400"/>
              <a:t>   e1 1879.2925 2087.1273 2167.3595 2180.8204 2262.4268 </a:t>
            </a:r>
            <a:r>
              <a:rPr lang="en-US" sz="1400" smtClean="0"/>
              <a:t>2485.6963    </a:t>
            </a:r>
            <a:r>
              <a:rPr lang="en-US" sz="1400"/>
              <a:t>10</a:t>
            </a:r>
          </a:p>
          <a:p>
            <a:r>
              <a:rPr lang="en-US" sz="1400"/>
              <a:t>   e2  843.8819  868.9814  895.7841  904.4995  917.0683  </a:t>
            </a:r>
            <a:r>
              <a:rPr lang="en-US" sz="1400" smtClean="0"/>
              <a:t>937.7318    </a:t>
            </a:r>
            <a:r>
              <a:rPr lang="en-US" sz="1400"/>
              <a:t>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Summarizing across replications is good…</a:t>
            </a:r>
          </a:p>
          <a:p>
            <a:r>
              <a:rPr lang="en-US" smtClean="0"/>
              <a:t>But outliers tend to happen!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microbenchmark package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8458200" cy="1524000"/>
          </a:xfrm>
        </p:spPr>
        <p:txBody>
          <a:bodyPr>
            <a:normAutofit/>
          </a:bodyPr>
          <a:lstStyle/>
          <a:p>
            <a:r>
              <a:rPr lang="en-US" sz="1600"/>
              <a:t>microbenchmark(</a:t>
            </a:r>
          </a:p>
          <a:p>
            <a:r>
              <a:rPr lang="en-US" sz="1600"/>
              <a:t>  e1 = eigen(X[1:50, 1:50]),</a:t>
            </a:r>
          </a:p>
          <a:p>
            <a:r>
              <a:rPr lang="en-US" sz="1600"/>
              <a:t>  e2 = eigen(X[1:50, 1:50], only.values = TRUE),</a:t>
            </a:r>
          </a:p>
          <a:p>
            <a:r>
              <a:rPr lang="en-US" sz="1600"/>
              <a:t>  times = 1000</a:t>
            </a:r>
          </a:p>
          <a:p>
            <a:r>
              <a:rPr lang="en-US" sz="160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400" y="2876550"/>
            <a:ext cx="4346574" cy="47982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3390900"/>
            <a:ext cx="8229600" cy="1260872"/>
          </a:xfrm>
        </p:spPr>
        <p:txBody>
          <a:bodyPr>
            <a:noAutofit/>
          </a:bodyPr>
          <a:lstStyle/>
          <a:p>
            <a:r>
              <a:rPr lang="en-US" sz="1400"/>
              <a:t>Unit: microseconds</a:t>
            </a:r>
          </a:p>
          <a:p>
            <a:r>
              <a:rPr lang="en-US" sz="1400"/>
              <a:t> expr     min       lq      mean    median       uq      max neval</a:t>
            </a:r>
          </a:p>
          <a:p>
            <a:r>
              <a:rPr lang="en-US" sz="1400"/>
              <a:t>   e1 768.825 941.7760 1273.0369 1134.3285 1402.689 19531.46  1000</a:t>
            </a:r>
          </a:p>
          <a:p>
            <a:r>
              <a:rPr lang="en-US" sz="1400"/>
              <a:t>   e2 546.088 670.2935  925.6897  821.5605 1045.858 17582.69  1000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36</a:t>
            </a:fld>
            <a:endParaRPr lang="en-US"/>
          </a:p>
        </p:txBody>
      </p:sp>
      <p:sp>
        <p:nvSpPr>
          <p:cNvPr id="9" name="Pentagon 8"/>
          <p:cNvSpPr/>
          <p:nvPr/>
        </p:nvSpPr>
        <p:spPr>
          <a:xfrm flipH="1">
            <a:off x="2057400" y="1961919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 rot="16200000" flipH="1">
            <a:off x="6367474" y="3471919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rot="16200000" flipH="1">
            <a:off x="2611798" y="120015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Summarizing across replications is good…</a:t>
            </a:r>
          </a:p>
          <a:p>
            <a:r>
              <a:rPr lang="en-US" smtClean="0"/>
              <a:t>But outliers tend to happen!</a:t>
            </a:r>
          </a:p>
          <a:p>
            <a:endParaRPr lang="en-US"/>
          </a:p>
          <a:p>
            <a:r>
              <a:rPr lang="en-US"/>
              <a:t>Run-to-run </a:t>
            </a:r>
            <a:r>
              <a:rPr lang="en-US" smtClean="0"/>
              <a:t>variance…</a:t>
            </a:r>
            <a:endParaRPr lang="en-US"/>
          </a:p>
          <a:p>
            <a:pPr lvl="1"/>
            <a:r>
              <a:rPr lang="en-US"/>
              <a:t>Background </a:t>
            </a:r>
            <a:r>
              <a:rPr lang="en-US" smtClean="0"/>
              <a:t>processes</a:t>
            </a:r>
          </a:p>
          <a:p>
            <a:pPr lvl="1"/>
            <a:r>
              <a:rPr lang="en-US" smtClean="0"/>
              <a:t>R’s garbage collector</a:t>
            </a:r>
          </a:p>
          <a:p>
            <a:pPr lvl="1"/>
            <a:r>
              <a:rPr lang="en-US" smtClean="0"/>
              <a:t>Hardware reasons</a:t>
            </a:r>
          </a:p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bench package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8458200" cy="1828800"/>
          </a:xfrm>
        </p:spPr>
        <p:txBody>
          <a:bodyPr>
            <a:normAutofit/>
          </a:bodyPr>
          <a:lstStyle/>
          <a:p>
            <a:r>
              <a:rPr lang="en-US" sz="1600"/>
              <a:t>bench::mark(</a:t>
            </a:r>
          </a:p>
          <a:p>
            <a:r>
              <a:rPr lang="en-US" sz="1600"/>
              <a:t>  </a:t>
            </a:r>
            <a:r>
              <a:rPr lang="en-US" sz="1600" smtClean="0"/>
              <a:t>e1 </a:t>
            </a:r>
            <a:r>
              <a:rPr lang="en-US" sz="1600"/>
              <a:t>= eigen(X[1:50, 1:50]),</a:t>
            </a:r>
          </a:p>
          <a:p>
            <a:r>
              <a:rPr lang="en-US" sz="1600"/>
              <a:t>  </a:t>
            </a:r>
            <a:r>
              <a:rPr lang="en-US" sz="1600" smtClean="0"/>
              <a:t>e2 </a:t>
            </a:r>
            <a:r>
              <a:rPr lang="en-US" sz="1600"/>
              <a:t>= eigen(X[1:50, 1:50], only.values = TRUE),</a:t>
            </a:r>
          </a:p>
          <a:p>
            <a:r>
              <a:rPr lang="en-US" sz="1600"/>
              <a:t>  </a:t>
            </a:r>
            <a:r>
              <a:rPr lang="en-US" sz="1600" smtClean="0"/>
              <a:t>min_time </a:t>
            </a:r>
            <a:r>
              <a:rPr lang="en-US" sz="1600"/>
              <a:t>= 10,</a:t>
            </a:r>
          </a:p>
          <a:p>
            <a:r>
              <a:rPr lang="en-US" sz="1600"/>
              <a:t>  </a:t>
            </a:r>
            <a:r>
              <a:rPr lang="en-US" sz="1600" smtClean="0"/>
              <a:t>check </a:t>
            </a:r>
            <a:r>
              <a:rPr lang="en-US" sz="1600"/>
              <a:t>= FALSE</a:t>
            </a:r>
          </a:p>
          <a:p>
            <a:r>
              <a:rPr lang="en-US" sz="160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400" y="2647950"/>
            <a:ext cx="4346574" cy="47982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3162300"/>
            <a:ext cx="8229600" cy="1847850"/>
          </a:xfrm>
        </p:spPr>
        <p:txBody>
          <a:bodyPr>
            <a:noAutofit/>
          </a:bodyPr>
          <a:lstStyle/>
          <a:p>
            <a:r>
              <a:rPr lang="en-US" sz="1200"/>
              <a:t># A tibble: 2 x 13</a:t>
            </a:r>
          </a:p>
          <a:p>
            <a:r>
              <a:rPr lang="en-US" sz="1200"/>
              <a:t>  expression      min median `itr/sec` mem_alloc `gc/sec` n_itr  n_gc total_time</a:t>
            </a:r>
          </a:p>
          <a:p>
            <a:r>
              <a:rPr lang="en-US" sz="1200"/>
              <a:t>  &lt;bch:expr&gt; &lt;bch:tm&gt; &lt;bch:&gt;     &lt;dbl&gt; &lt;bch:byt&gt;    &lt;dbl&gt; &lt;int&gt; &lt;dbl&gt;   &lt;bch:tm&gt;</a:t>
            </a:r>
          </a:p>
          <a:p>
            <a:r>
              <a:rPr lang="en-US" sz="1200"/>
              <a:t>1 e1            758us  857us     1115.     224KB     3.69  9967    33      8.94s</a:t>
            </a:r>
          </a:p>
          <a:p>
            <a:r>
              <a:rPr lang="en-US" sz="1200"/>
              <a:t>2 e2            518us  570us     1671.     184KB     5.36  9968    32      5.96s</a:t>
            </a:r>
          </a:p>
          <a:p>
            <a:r>
              <a:rPr lang="en-US" sz="1200"/>
              <a:t># i 4 more variables: result &lt;list&gt;, memory &lt;list&gt;, time &lt;list&gt;, gc &lt;list&gt;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38</a:t>
            </a:fld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2286000" y="196215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flipH="1">
            <a:off x="2289929" y="219075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 rot="16200000" flipH="1">
            <a:off x="6291274" y="3167118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 description of bench::mark’s parameters</a:t>
            </a: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min_time</a:t>
            </a:r>
            <a:endParaRPr lang="en-US" sz="200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iterations</a:t>
            </a:r>
            <a:endParaRPr lang="en-US" sz="200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min_iterations</a:t>
            </a:r>
            <a:endParaRPr lang="en-US" sz="200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max_iterations</a:t>
            </a:r>
            <a:endParaRPr lang="en-US" sz="200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check</a:t>
            </a:r>
          </a:p>
          <a:p>
            <a:pPr lvl="1"/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filter_gc</a:t>
            </a:r>
            <a:endParaRPr lang="en-US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Why is R slow?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 is a high-level language</a:t>
            </a:r>
          </a:p>
          <a:p>
            <a:r>
              <a:rPr lang="en-US" dirty="0" smtClean="0"/>
              <a:t>Very user-friendly</a:t>
            </a:r>
          </a:p>
          <a:p>
            <a:r>
              <a:rPr lang="en-US" dirty="0" smtClean="0"/>
              <a:t>Lots of input validation</a:t>
            </a:r>
          </a:p>
          <a:p>
            <a:r>
              <a:rPr lang="en-US"/>
              <a:t>Targets </a:t>
            </a:r>
            <a:r>
              <a:rPr lang="en-US" smtClean="0"/>
              <a:t>non-programmers</a:t>
            </a:r>
          </a:p>
          <a:p>
            <a:r>
              <a:rPr lang="en-US"/>
              <a:t>Interpreted </a:t>
            </a:r>
            <a:r>
              <a:rPr lang="en-US" smtClean="0"/>
              <a:t>language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 is a high-level language</a:t>
            </a:r>
          </a:p>
          <a:p>
            <a:r>
              <a:rPr lang="en-US" dirty="0"/>
              <a:t>Very user-friendly</a:t>
            </a:r>
          </a:p>
          <a:p>
            <a:r>
              <a:rPr lang="en-US" dirty="0"/>
              <a:t>Lots of input validation</a:t>
            </a:r>
          </a:p>
          <a:p>
            <a:r>
              <a:rPr lang="en-US"/>
              <a:t>Targets </a:t>
            </a:r>
            <a:r>
              <a:rPr lang="en-US" smtClean="0"/>
              <a:t>non-programmers</a:t>
            </a:r>
          </a:p>
          <a:p>
            <a:r>
              <a:rPr lang="en-US" smtClean="0"/>
              <a:t>Interpreted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Benchmarking gives you the total runtime</a:t>
            </a:r>
          </a:p>
          <a:p>
            <a:endParaRPr lang="en-US"/>
          </a:p>
          <a:p>
            <a:r>
              <a:rPr lang="en-US" smtClean="0"/>
              <a:t>What about more complicated code?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How do we identify slow portions of code?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5867400" cy="392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# Define the IRLS function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logistic.irls = function(X, y, beta = rep(0, ncol(X)), iters) {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for (i in 1:iters) {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p = as.numeric(plogis(X %*% beta))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hessian = t(X) %*% (X * (p * (1 - p)))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gradient = t(X) %*% (y - p)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beta = beta + solve(hessian, gradient)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return(beta)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}</a:t>
            </a:r>
          </a:p>
          <a:p>
            <a:pPr marL="0" indent="0">
              <a:buNone/>
            </a:pPr>
            <a:endParaRPr lang="en-US" sz="1200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# Profile this function</a:t>
            </a:r>
          </a:p>
          <a:p>
            <a:pPr marL="0" indent="0">
              <a:buNone/>
            </a:pPr>
            <a:r>
              <a:rPr lang="en-US" sz="120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logistic.irls(X, y, iters = 100</a:t>
            </a:r>
            <a:r>
              <a:rPr lang="en-US" sz="1200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  <a:endParaRPr lang="en-US" sz="1200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666750"/>
            <a:ext cx="5715000" cy="3429000"/>
          </a:xfrm>
          <a:prstGeom prst="rect">
            <a:avLst/>
          </a:prstGeom>
          <a:solidFill>
            <a:srgbClr val="558E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52" y="1581150"/>
            <a:ext cx="2678896" cy="209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does it work?</a:t>
            </a:r>
          </a:p>
          <a:p>
            <a:endParaRPr lang="en-US"/>
          </a:p>
          <a:p>
            <a:r>
              <a:rPr lang="en-US" smtClean="0"/>
              <a:t>Runs your code as usual</a:t>
            </a:r>
          </a:p>
          <a:p>
            <a:r>
              <a:rPr lang="en-US" smtClean="0"/>
              <a:t>Every 10 ms (default), look at what function is currently running</a:t>
            </a:r>
          </a:p>
          <a:p>
            <a:endParaRPr lang="en-US"/>
          </a:p>
          <a:p>
            <a:r>
              <a:rPr lang="en-US" smtClean="0"/>
              <a:t>Obtain a systematic sample over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43</a:t>
            </a:fld>
            <a:endParaRPr lang="en-US"/>
          </a:p>
        </p:txBody>
      </p:sp>
      <p:sp>
        <p:nvSpPr>
          <p:cNvPr id="8" name="Pentagon 7"/>
          <p:cNvSpPr/>
          <p:nvPr/>
        </p:nvSpPr>
        <p:spPr>
          <a:xfrm rot="18900000" flipH="1">
            <a:off x="2075248" y="2387271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This is a profiled result</a:t>
            </a:r>
          </a:p>
          <a:p>
            <a:pPr lvl="1"/>
            <a:r>
              <a:rPr lang="en-US" smtClean="0"/>
              <a:t>Interactive</a:t>
            </a:r>
          </a:p>
          <a:p>
            <a:pPr lvl="1"/>
            <a:r>
              <a:rPr lang="en-US" smtClean="0"/>
              <a:t>Can be saved and reloaded</a:t>
            </a:r>
          </a:p>
          <a:p>
            <a:pPr lvl="1"/>
            <a:endParaRPr lang="en-US"/>
          </a:p>
          <a:p>
            <a:r>
              <a:rPr lang="en-US" smtClean="0"/>
              <a:t>Interpret each part </a:t>
            </a:r>
            <a:br>
              <a:rPr lang="en-US" smtClean="0"/>
            </a:br>
            <a:r>
              <a:rPr lang="en-US" smtClean="0"/>
              <a:t>piece-by-piece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" y="666750"/>
            <a:ext cx="3890726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Expression column</a:t>
            </a:r>
          </a:p>
          <a:p>
            <a:pPr lvl="1"/>
            <a:r>
              <a:rPr lang="en-US" smtClean="0"/>
              <a:t>Your code</a:t>
            </a:r>
          </a:p>
          <a:p>
            <a:pPr lvl="1"/>
            <a:r>
              <a:rPr lang="en-US" smtClean="0"/>
              <a:t>Will only include lines </a:t>
            </a:r>
            <a:br>
              <a:rPr lang="en-US" smtClean="0"/>
            </a:br>
            <a:r>
              <a:rPr lang="en-US" smtClean="0"/>
              <a:t>in the profile</a:t>
            </a:r>
          </a:p>
          <a:p>
            <a:pPr lvl="1"/>
            <a:endParaRPr lang="en-US"/>
          </a:p>
          <a:p>
            <a:r>
              <a:rPr lang="en-US" smtClean="0"/>
              <a:t>Helpful for identifying slow lines of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" y="666750"/>
            <a:ext cx="3890726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ntagon 5"/>
          <p:cNvSpPr/>
          <p:nvPr/>
        </p:nvSpPr>
        <p:spPr>
          <a:xfrm rot="16200000" flipH="1">
            <a:off x="1600200" y="731583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Memory column</a:t>
            </a:r>
          </a:p>
          <a:p>
            <a:pPr lvl="1"/>
            <a:r>
              <a:rPr lang="en-US" smtClean="0"/>
              <a:t>Tracks memory usage</a:t>
            </a:r>
          </a:p>
          <a:p>
            <a:pPr lvl="1"/>
            <a:r>
              <a:rPr lang="en-US" smtClean="0"/>
              <a:t>Allocation &amp; Deallocation</a:t>
            </a:r>
          </a:p>
          <a:p>
            <a:pPr lvl="1"/>
            <a:endParaRPr lang="en-US"/>
          </a:p>
          <a:p>
            <a:r>
              <a:rPr lang="en-US" smtClean="0"/>
              <a:t>We’ll ignore this for now</a:t>
            </a:r>
          </a:p>
          <a:p>
            <a:pPr lvl="1"/>
            <a:r>
              <a:rPr lang="en-US" smtClean="0"/>
              <a:t>Can hide it in RStudio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" y="666750"/>
            <a:ext cx="3890726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ntagon 5"/>
          <p:cNvSpPr/>
          <p:nvPr/>
        </p:nvSpPr>
        <p:spPr>
          <a:xfrm rot="16200000" flipH="1">
            <a:off x="3014674" y="63160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1"/>
          <a:stretch/>
        </p:blipFill>
        <p:spPr bwMode="auto">
          <a:xfrm>
            <a:off x="2663825" y="828675"/>
            <a:ext cx="1568450" cy="53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entagon 9"/>
          <p:cNvSpPr/>
          <p:nvPr/>
        </p:nvSpPr>
        <p:spPr>
          <a:xfrm flipH="1">
            <a:off x="4198949" y="66204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 flipH="1">
            <a:off x="3733800" y="118491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3" y="666750"/>
            <a:ext cx="3918233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Time column</a:t>
            </a:r>
          </a:p>
          <a:p>
            <a:pPr lvl="1"/>
            <a:r>
              <a:rPr lang="en-US" smtClean="0"/>
              <a:t>Amount of sampled time spent on this line of code</a:t>
            </a:r>
          </a:p>
          <a:p>
            <a:pPr lvl="1"/>
            <a:r>
              <a:rPr lang="en-US" smtClean="0"/>
              <a:t>Units of milliseconds</a:t>
            </a:r>
          </a:p>
          <a:p>
            <a:pPr lvl="2"/>
            <a:r>
              <a:rPr lang="en-US" smtClean="0"/>
              <a:t>Recall: 10 ms samples</a:t>
            </a:r>
          </a:p>
          <a:p>
            <a:pPr lvl="1"/>
            <a:endParaRPr lang="en-US" smtClean="0"/>
          </a:p>
          <a:p>
            <a:r>
              <a:rPr lang="en-US" smtClean="0"/>
              <a:t>Times are counted more than once in nested functions!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47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 rot="16200000" flipH="1">
            <a:off x="3700474" y="644978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3" y="666750"/>
            <a:ext cx="3918233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Flame graph</a:t>
            </a:r>
          </a:p>
          <a:p>
            <a:pPr lvl="1"/>
            <a:r>
              <a:rPr lang="en-US" smtClean="0"/>
              <a:t>function(t)</a:t>
            </a:r>
          </a:p>
          <a:p>
            <a:pPr lvl="1"/>
            <a:r>
              <a:rPr lang="en-US" smtClean="0"/>
              <a:t>Visual trace of what executed when</a:t>
            </a:r>
          </a:p>
          <a:p>
            <a:pPr lvl="1"/>
            <a:r>
              <a:rPr lang="en-US" smtClean="0"/>
              <a:t>Usually unreadable for lots of fast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48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 flipH="1">
            <a:off x="4267200" y="401955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Data tab</a:t>
            </a:r>
          </a:p>
          <a:p>
            <a:pPr lvl="1"/>
            <a:r>
              <a:rPr lang="en-US" smtClean="0"/>
              <a:t>Times by function call</a:t>
            </a:r>
          </a:p>
          <a:p>
            <a:pPr lvl="1"/>
            <a:r>
              <a:rPr lang="en-US" smtClean="0"/>
              <a:t>Helpful if you’ve adopted a highly </a:t>
            </a:r>
            <a:r>
              <a:rPr lang="en-US" u="sng" smtClean="0"/>
              <a:t>function</a:t>
            </a:r>
            <a:r>
              <a:rPr lang="en-US" smtClean="0"/>
              <a:t>al coding structure</a:t>
            </a:r>
          </a:p>
          <a:p>
            <a:pPr lvl="1"/>
            <a:endParaRPr lang="en-US"/>
          </a:p>
          <a:p>
            <a:pPr lvl="1"/>
            <a:r>
              <a:rPr lang="en-US" smtClean="0"/>
              <a:t>Again, times are nested!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6136"/>
            <a:ext cx="4419600" cy="360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>
          <a:xfrm rot="16200000" flipH="1">
            <a:off x="652474" y="623876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Presumption: Your </a:t>
            </a:r>
            <a:r>
              <a:rPr lang="en-US" dirty="0" smtClean="0"/>
              <a:t>code already works, but </a:t>
            </a:r>
            <a:r>
              <a:rPr lang="en-US" smtClean="0"/>
              <a:t>is slow.</a:t>
            </a:r>
            <a:endParaRPr lang="en-US" dirty="0" smtClean="0"/>
          </a:p>
          <a:p>
            <a:pPr lvl="1"/>
            <a:r>
              <a:rPr lang="en-US" smtClean="0"/>
              <a:t>Leave it be</a:t>
            </a:r>
          </a:p>
          <a:p>
            <a:pPr lvl="2"/>
            <a:r>
              <a:rPr lang="en-US" smtClean="0"/>
              <a:t>Grab a coffee while you wait</a:t>
            </a:r>
            <a:endParaRPr lang="en-US"/>
          </a:p>
          <a:p>
            <a:pPr lvl="1"/>
            <a:endParaRPr lang="en-US" dirty="0" smtClean="0"/>
          </a:p>
          <a:p>
            <a:pPr lvl="1"/>
            <a:r>
              <a:rPr lang="en-US" smtClean="0"/>
              <a:t>Tinker </a:t>
            </a:r>
            <a:r>
              <a:rPr lang="en-US" dirty="0" smtClean="0"/>
              <a:t>with it to make it go faster</a:t>
            </a:r>
          </a:p>
          <a:p>
            <a:pPr lvl="2"/>
            <a:r>
              <a:rPr lang="en-US" dirty="0" smtClean="0"/>
              <a:t>Might break your code!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Bother?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3124200" cy="3927873"/>
          </a:xfrm>
        </p:spPr>
        <p:txBody>
          <a:bodyPr>
            <a:normAutofit/>
          </a:bodyPr>
          <a:lstStyle/>
          <a:p>
            <a:r>
              <a:rPr lang="en-US" smtClean="0"/>
              <a:t>Using the profile</a:t>
            </a:r>
          </a:p>
          <a:p>
            <a:pPr lvl="1"/>
            <a:r>
              <a:rPr lang="en-US" smtClean="0"/>
              <a:t>Hessian and gradient are slow</a:t>
            </a:r>
          </a:p>
          <a:p>
            <a:pPr lvl="1"/>
            <a:r>
              <a:rPr lang="en-US" smtClean="0"/>
              <a:t>Most of the blame is on </a:t>
            </a:r>
            <a:r>
              <a:rPr lang="en-US" sz="18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t.default</a:t>
            </a:r>
            <a:endParaRPr lang="en-US" sz="180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lvl="0"/>
            <a:r>
              <a:rPr lang="en-US" smtClean="0">
                <a:solidFill>
                  <a:prstClr val="black"/>
                </a:solidFill>
              </a:rPr>
              <a:t>Recall:</a:t>
            </a:r>
          </a:p>
          <a:p>
            <a:pPr lvl="1"/>
            <a:r>
              <a:rPr lang="en-US" sz="18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crossprod(x,y) </a:t>
            </a:r>
            <a:br>
              <a:rPr lang="en-US" sz="18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= t(x) %*% y</a:t>
            </a:r>
            <a:endParaRPr lang="en-US" sz="180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800" smtClean="0">
              <a:solidFill>
                <a:srgbClr val="0070C0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50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40" y="801484"/>
            <a:ext cx="5779059" cy="365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>
          <a:xfrm flipH="1">
            <a:off x="8686800" y="1805939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8839200" y="3114697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Original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/>
              <a:t>logistic.irls = function</a:t>
            </a:r>
            <a:r>
              <a:rPr lang="en-US" sz="1200" smtClean="0"/>
              <a:t>(</a:t>
            </a:r>
          </a:p>
          <a:p>
            <a:r>
              <a:rPr lang="en-US" sz="1200"/>
              <a:t> </a:t>
            </a:r>
            <a:r>
              <a:rPr lang="en-US" sz="1200" smtClean="0"/>
              <a:t> X</a:t>
            </a:r>
            <a:r>
              <a:rPr lang="en-US" sz="1200"/>
              <a:t>, y, beta = rep(0, ncol(X)), iters) {</a:t>
            </a:r>
          </a:p>
          <a:p>
            <a:r>
              <a:rPr lang="en-US" sz="1200"/>
              <a:t>  for (i in 1:iters) {</a:t>
            </a:r>
          </a:p>
          <a:p>
            <a:r>
              <a:rPr lang="en-US" sz="1200"/>
              <a:t>    p = as.numeric(plogis(X %*% beta))</a:t>
            </a:r>
          </a:p>
          <a:p>
            <a:r>
              <a:rPr lang="en-US" sz="1200"/>
              <a:t>    hessian = t(X) %*% (X * (p * (1 - p)))</a:t>
            </a:r>
          </a:p>
          <a:p>
            <a:r>
              <a:rPr lang="en-US" sz="1200"/>
              <a:t>    gradient = t(X) %*% (y - p)</a:t>
            </a:r>
          </a:p>
          <a:p>
            <a:r>
              <a:rPr lang="en-US" sz="1200"/>
              <a:t>    beta = beta + solve(hessian, gradient)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return(beta)</a:t>
            </a:r>
          </a:p>
          <a:p>
            <a:r>
              <a:rPr lang="en-US" sz="1200"/>
              <a:t>}</a:t>
            </a:r>
          </a:p>
          <a:p>
            <a:endParaRPr lang="en-US" sz="12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Using crossprod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200"/>
              <a:t>logistic.irls.2 = function</a:t>
            </a:r>
            <a:r>
              <a:rPr lang="en-US" sz="1200" smtClean="0"/>
              <a:t>(</a:t>
            </a:r>
          </a:p>
          <a:p>
            <a:r>
              <a:rPr lang="en-US" sz="1200"/>
              <a:t> </a:t>
            </a:r>
            <a:r>
              <a:rPr lang="en-US" sz="1200" smtClean="0"/>
              <a:t> X</a:t>
            </a:r>
            <a:r>
              <a:rPr lang="en-US" sz="1200"/>
              <a:t>, y, beta = rep(0, ncol(X)), iters) {</a:t>
            </a:r>
          </a:p>
          <a:p>
            <a:r>
              <a:rPr lang="en-US" sz="1200"/>
              <a:t>  for (i in 1:iters) {</a:t>
            </a:r>
          </a:p>
          <a:p>
            <a:r>
              <a:rPr lang="en-US" sz="1200"/>
              <a:t>    p = as.numeric(plogis(X %*% beta))</a:t>
            </a:r>
          </a:p>
          <a:p>
            <a:r>
              <a:rPr lang="en-US" sz="1200"/>
              <a:t>    hessian = crossprod(X, X * (p * (1 - p)))</a:t>
            </a:r>
          </a:p>
          <a:p>
            <a:r>
              <a:rPr lang="en-US" sz="1200"/>
              <a:t>    gradient = crossprod(X, y - p)</a:t>
            </a:r>
          </a:p>
          <a:p>
            <a:r>
              <a:rPr lang="en-US" sz="1200"/>
              <a:t>    beta = beta + solve(hessian, gradient)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  return(beta)</a:t>
            </a:r>
          </a:p>
          <a:p>
            <a:r>
              <a:rPr lang="en-US" sz="1200"/>
              <a:t>}</a:t>
            </a:r>
          </a:p>
          <a:p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Original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Using crossprod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52</a:t>
            </a:fld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45584"/>
            <a:ext cx="4346575" cy="255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46050"/>
            <a:ext cx="4344988" cy="25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smtClean="0"/>
              <a:t>&gt; </a:t>
            </a:r>
            <a:r>
              <a:rPr lang="en-US" sz="1200"/>
              <a:t>bench::mark(</a:t>
            </a:r>
          </a:p>
          <a:p>
            <a:pPr marL="0" indent="0">
              <a:buNone/>
            </a:pPr>
            <a:r>
              <a:rPr lang="en-US" sz="1200"/>
              <a:t>+     original = logistic.irls(X, y, iters = 100),</a:t>
            </a:r>
          </a:p>
          <a:p>
            <a:pPr marL="0" indent="0">
              <a:buNone/>
            </a:pPr>
            <a:r>
              <a:rPr lang="en-US" sz="1200"/>
              <a:t>+     crossprod = logistic.irls.2(X, y, iters = 100),</a:t>
            </a:r>
          </a:p>
          <a:p>
            <a:pPr marL="0" indent="0">
              <a:buNone/>
            </a:pPr>
            <a:r>
              <a:rPr lang="en-US" sz="1200"/>
              <a:t>+     filter_gc = </a:t>
            </a:r>
            <a:r>
              <a:rPr lang="en-US" sz="1200" smtClean="0"/>
              <a:t>FALSE,</a:t>
            </a:r>
          </a:p>
          <a:p>
            <a:pPr marL="0" indent="0">
              <a:buNone/>
            </a:pPr>
            <a:r>
              <a:rPr lang="en-US" sz="1200" smtClean="0"/>
              <a:t>+     min_iterations = 5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+ )</a:t>
            </a:r>
          </a:p>
          <a:p>
            <a:pPr marL="0" indent="0">
              <a:buNone/>
            </a:pPr>
            <a:r>
              <a:rPr lang="en-US" sz="1200"/>
              <a:t># A tibble: 2 x 13</a:t>
            </a:r>
          </a:p>
          <a:p>
            <a:pPr marL="0" indent="0">
              <a:buNone/>
            </a:pPr>
            <a:r>
              <a:rPr lang="en-US" sz="1200"/>
              <a:t>  expression      min   median `itr/sec` mem_alloc `gc/sec` n_itr  n_gc total_time</a:t>
            </a:r>
          </a:p>
          <a:p>
            <a:pPr marL="0" indent="0">
              <a:buNone/>
            </a:pPr>
            <a:r>
              <a:rPr lang="en-US" sz="1200"/>
              <a:t>  &lt;bch:expr&gt; &lt;bch:tm&gt; &lt;bch:tm&gt;     &lt;dbl&gt; &lt;bch:byt&gt;    &lt;dbl&gt; &lt;int&gt; &lt;dbl&gt;   &lt;bch:tm&gt;</a:t>
            </a:r>
          </a:p>
          <a:p>
            <a:pPr marL="0" indent="0">
              <a:buNone/>
            </a:pPr>
            <a:r>
              <a:rPr lang="en-US" sz="1200"/>
              <a:t>1 original       2.5s    2.61s     0.381    2.53GB     8.07     5   106     13.14s</a:t>
            </a:r>
          </a:p>
          <a:p>
            <a:pPr marL="0" indent="0">
              <a:buNone/>
            </a:pPr>
            <a:r>
              <a:rPr lang="en-US" sz="1200"/>
              <a:t>2 crossprod     1.68s     1.7s     0.572    1.04GB     5.03     5    44      8.74s</a:t>
            </a:r>
          </a:p>
          <a:p>
            <a:pPr marL="0" indent="0">
              <a:buNone/>
            </a:pPr>
            <a:r>
              <a:rPr lang="en-US" sz="1200"/>
              <a:t># i 4 more variables: result &lt;list&gt;, memory &lt;list&gt;, time &lt;list&gt;, gc &lt;list&gt;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Hands-on practice:</a:t>
            </a:r>
          </a:p>
          <a:p>
            <a:pPr lvl="1"/>
            <a:r>
              <a:rPr lang="en-US" smtClean="0"/>
              <a:t>Can this function be further optimized?</a:t>
            </a:r>
          </a:p>
          <a:p>
            <a:pPr lvl="1"/>
            <a:r>
              <a:rPr lang="en-US" smtClean="0"/>
              <a:t>Profile R’s built-in glm.fit function</a:t>
            </a:r>
          </a:p>
          <a:p>
            <a:pPr lvl="1"/>
            <a:r>
              <a:rPr lang="en-US"/>
              <a:t>Profile your own </a:t>
            </a:r>
            <a:r>
              <a:rPr lang="en-US" smtClean="0"/>
              <a:t>code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/>
              <a:t>Coffee </a:t>
            </a:r>
            <a:r>
              <a:rPr lang="sv-SE" smtClean="0"/>
              <a:t>break!</a:t>
            </a:r>
            <a:endParaRPr lang="sv-SE"/>
          </a:p>
          <a:p>
            <a:endParaRPr lang="en-US" smtClean="0"/>
          </a:p>
          <a:p>
            <a:r>
              <a:rPr lang="en-US" smtClean="0"/>
              <a:t>Trick:</a:t>
            </a:r>
          </a:p>
          <a:p>
            <a:pPr lvl="1"/>
            <a:r>
              <a:rPr lang="en-US" sz="200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plogis(X %*% beta</a:t>
            </a:r>
            <a:r>
              <a:rPr lang="en-US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</a:p>
          <a:p>
            <a:pPr lvl="1"/>
            <a:r>
              <a:rPr lang="sv-SE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(tanh(X </a:t>
            </a:r>
            <a:r>
              <a:rPr lang="sv-SE" sz="200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%*% beta / 2) + 1) / </a:t>
            </a:r>
            <a:r>
              <a:rPr lang="sv-SE" sz="2000" smtClean="0">
                <a:solidFill>
                  <a:srgbClr val="0070C0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smtClean="0"/>
              <a:t>Session 1: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Quantify performance and identify problems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/>
              <a:t>Session 2: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Improve performance by improving runtime efficiency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/>
              <a:t>Session 3 &amp; 4: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Improve performance by distributing the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Pre-requisites and Setup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R and RStudio</a:t>
            </a:r>
          </a:p>
          <a:p>
            <a:pPr lvl="1"/>
            <a:r>
              <a:rPr lang="en-US" smtClean="0"/>
              <a:t>Any reasonably recent version</a:t>
            </a:r>
          </a:p>
          <a:p>
            <a:endParaRPr lang="en-US" smtClean="0"/>
          </a:p>
          <a:p>
            <a:r>
              <a:rPr lang="en-US"/>
              <a:t>Rtools </a:t>
            </a:r>
            <a:r>
              <a:rPr lang="en-US" smtClean="0"/>
              <a:t>(Windows</a:t>
            </a:r>
            <a:r>
              <a:rPr lang="en-US"/>
              <a:t>) </a:t>
            </a:r>
            <a:r>
              <a:rPr lang="en-US" smtClean="0"/>
              <a:t>or </a:t>
            </a:r>
            <a:r>
              <a:rPr lang="en-US"/>
              <a:t>Xcode </a:t>
            </a:r>
            <a:r>
              <a:rPr lang="en-US" smtClean="0"/>
              <a:t>(Mac</a:t>
            </a:r>
            <a:r>
              <a:rPr lang="en-US"/>
              <a:t>) or gcc </a:t>
            </a:r>
            <a:r>
              <a:rPr lang="en-US" smtClean="0"/>
              <a:t>(Linux/BSD)</a:t>
            </a:r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SSH/SCP tool</a:t>
            </a:r>
          </a:p>
          <a:p>
            <a:pPr lvl="1"/>
            <a:r>
              <a:rPr lang="en-US" smtClean="0"/>
              <a:t>Built-in to recent operating systems</a:t>
            </a:r>
          </a:p>
          <a:p>
            <a:pPr lvl="1"/>
            <a:r>
              <a:rPr lang="en-US" smtClean="0"/>
              <a:t>PuTTY and FileZilla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AutoShape 2" descr="RStudi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RStudio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RStudio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RStudio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0" t="9052" r="1655" b="9052"/>
          <a:stretch/>
        </p:blipFill>
        <p:spPr bwMode="auto">
          <a:xfrm>
            <a:off x="1066798" y="2343149"/>
            <a:ext cx="625676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upload.wikimedia.org/wikipedia/en/5/56/Xcode_14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43149"/>
            <a:ext cx="6878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uTTY - Wikipedia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PuTTY - Wikipedia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PuTTY Icon upstream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7" y="4324349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Zill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243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51828"/>
            <a:ext cx="92680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Studio logo flat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00" y="661626"/>
            <a:ext cx="205714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On your own computer…</a:t>
            </a:r>
          </a:p>
          <a:p>
            <a:r>
              <a:rPr lang="en-US" smtClean="0"/>
              <a:t>Main R packages we need: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Rcpp, RcppArmadillo, Rfast, Rfast2, </a:t>
            </a:r>
            <a:b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pbapply, profvis, bench</a:t>
            </a:r>
            <a:endParaRPr lang="en-US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Package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Adobe Garamon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24615</TotalTime>
  <Words>1722</Words>
  <Application>Microsoft Office PowerPoint</Application>
  <PresentationFormat>On-screen Show (16:9)</PresentationFormat>
  <Paragraphs>465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High Performance Computing with R (Session 1)</vt:lpstr>
      <vt:lpstr>Files on GitHub</vt:lpstr>
      <vt:lpstr>Why is R good?</vt:lpstr>
      <vt:lpstr>Why is R slow?</vt:lpstr>
      <vt:lpstr>Why Bother?</vt:lpstr>
      <vt:lpstr>Goals</vt:lpstr>
      <vt:lpstr>Pre-requisites and Setup</vt:lpstr>
      <vt:lpstr>Software Requirements</vt:lpstr>
      <vt:lpstr>R Package Requirements</vt:lpstr>
      <vt:lpstr>Cluster Access (via PuTTY)</vt:lpstr>
      <vt:lpstr>Cluster Access (via PuTTY)</vt:lpstr>
      <vt:lpstr>Cluster Access (via PuTTY)</vt:lpstr>
      <vt:lpstr>PowerPoint Presentation</vt:lpstr>
      <vt:lpstr>Cluster Access (via FileZilla)</vt:lpstr>
      <vt:lpstr>PowerPoint Presentation</vt:lpstr>
      <vt:lpstr>Cluster Access (via FileZilla)</vt:lpstr>
      <vt:lpstr>Cluster Access (via FileZilla)</vt:lpstr>
      <vt:lpstr>Troubleshooting</vt:lpstr>
      <vt:lpstr>General guidance</vt:lpstr>
      <vt:lpstr>Writing Functions</vt:lpstr>
      <vt:lpstr>General Guidance – Foundational Strategies</vt:lpstr>
      <vt:lpstr>General Guidance – Foundational Strategies</vt:lpstr>
      <vt:lpstr>General Guidance – Foundational Strategies</vt:lpstr>
      <vt:lpstr>General Guidance – Foundational Strategies</vt:lpstr>
      <vt:lpstr>General Guidance – Foundational Strategies</vt:lpstr>
      <vt:lpstr>General Guidance – Foundational Strategies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Benchmarking</vt:lpstr>
      <vt:lpstr>Profiling</vt:lpstr>
      <vt:lpstr>Profiling</vt:lpstr>
      <vt:lpstr>Profiling</vt:lpstr>
      <vt:lpstr>Profiling</vt:lpstr>
      <vt:lpstr>Profiling</vt:lpstr>
      <vt:lpstr>Profiling</vt:lpstr>
      <vt:lpstr>Profiling</vt:lpstr>
      <vt:lpstr>Profiling</vt:lpstr>
      <vt:lpstr>Profiling</vt:lpstr>
      <vt:lpstr>PowerPoint Presentation</vt:lpstr>
      <vt:lpstr>Profiling</vt:lpstr>
      <vt:lpstr>Profiling</vt:lpstr>
      <vt:lpstr>Profiling</vt:lpstr>
      <vt:lpstr>Profiling</vt:lpstr>
      <vt:lpstr>Profiling</vt:lpstr>
      <vt:lpstr>Profiling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1871</cp:revision>
  <dcterms:created xsi:type="dcterms:W3CDTF">2020-11-16T20:34:04Z</dcterms:created>
  <dcterms:modified xsi:type="dcterms:W3CDTF">2023-05-28T14:15:55Z</dcterms:modified>
</cp:coreProperties>
</file>