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1" r:id="rId6"/>
    <p:sldId id="272" r:id="rId7"/>
    <p:sldId id="265" r:id="rId8"/>
    <p:sldId id="266" r:id="rId9"/>
    <p:sldId id="267" r:id="rId10"/>
    <p:sldId id="268" r:id="rId11"/>
    <p:sldId id="269" r:id="rId12"/>
    <p:sldId id="262" r:id="rId13"/>
    <p:sldId id="261"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11/19/2014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11/19/2014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11/19/2014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Team</a:t>
            </a:r>
            <a:endParaRPr lang="en-US" dirty="0"/>
          </a:p>
        </p:txBody>
      </p:sp>
      <p:sp>
        <p:nvSpPr>
          <p:cNvPr id="3" name="Subtitle 2"/>
          <p:cNvSpPr>
            <a:spLocks noGrp="1"/>
          </p:cNvSpPr>
          <p:nvPr>
            <p:ph type="subTitle" idx="1"/>
          </p:nvPr>
        </p:nvSpPr>
        <p:spPr>
          <a:xfrm>
            <a:off x="1100051" y="4455620"/>
            <a:ext cx="10055629" cy="1790634"/>
          </a:xfrm>
        </p:spPr>
        <p:txBody>
          <a:bodyPr>
            <a:normAutofit fontScale="92500" lnSpcReduction="10000"/>
          </a:bodyPr>
          <a:lstStyle/>
          <a:p>
            <a:r>
              <a:rPr lang="en-US" dirty="0" smtClean="0"/>
              <a:t>Nick Mcmahon</a:t>
            </a:r>
          </a:p>
          <a:p>
            <a:r>
              <a:rPr lang="en-US" dirty="0" smtClean="0"/>
              <a:t>Eric blumenstock</a:t>
            </a:r>
          </a:p>
          <a:p>
            <a:r>
              <a:rPr lang="en-US" dirty="0" smtClean="0"/>
              <a:t>Tianran Hao</a:t>
            </a:r>
          </a:p>
          <a:p>
            <a:r>
              <a:rPr lang="en-US" dirty="0" smtClean="0"/>
              <a:t>Josh Houston</a:t>
            </a:r>
          </a:p>
          <a:p>
            <a:endParaRPr lang="en-US" dirty="0"/>
          </a:p>
        </p:txBody>
      </p:sp>
    </p:spTree>
    <p:extLst>
      <p:ext uri="{BB962C8B-B14F-4D97-AF65-F5344CB8AC3E}">
        <p14:creationId xmlns:p14="http://schemas.microsoft.com/office/powerpoint/2010/main" val="563264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Density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8187" y="2238149"/>
            <a:ext cx="2695951" cy="3238952"/>
          </a:xfrm>
        </p:spPr>
      </p:pic>
    </p:spTree>
    <p:extLst>
      <p:ext uri="{BB962C8B-B14F-4D97-AF65-F5344CB8AC3E}">
        <p14:creationId xmlns:p14="http://schemas.microsoft.com/office/powerpoint/2010/main" val="3922382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Density </a:t>
            </a:r>
            <a:r>
              <a:rPr lang="en-US" dirty="0" smtClean="0"/>
              <a:t>(</a:t>
            </a:r>
            <a:r>
              <a:rPr lang="en-US" dirty="0"/>
              <a:t>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67951"/>
            <a:ext cx="10058400" cy="3979348"/>
          </a:xfrm>
        </p:spPr>
      </p:pic>
    </p:spTree>
    <p:extLst>
      <p:ext uri="{BB962C8B-B14F-4D97-AF65-F5344CB8AC3E}">
        <p14:creationId xmlns:p14="http://schemas.microsoft.com/office/powerpoint/2010/main" val="3628837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82925" y="2085975"/>
            <a:ext cx="6086475"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Autofit/>
          </a:bodyPr>
          <a:lstStyle/>
          <a:p>
            <a:r>
              <a:rPr lang="en-US" sz="1600" b="1" dirty="0" smtClean="0"/>
              <a:t>//KB and KS constants</a:t>
            </a:r>
          </a:p>
          <a:p>
            <a:r>
              <a:rPr lang="en-US" sz="1600" b="1" dirty="0" smtClean="0"/>
              <a:t>const double KB = 0.020833333333;	// 1/48</a:t>
            </a:r>
          </a:p>
          <a:p>
            <a:r>
              <a:rPr lang="en-US" sz="1600" b="1" dirty="0" smtClean="0"/>
              <a:t>const double KS = 0.25;		// 1/4</a:t>
            </a:r>
          </a:p>
          <a:p>
            <a:r>
              <a:rPr lang="en-US" sz="1600" b="1" dirty="0" smtClean="0"/>
              <a:t>		</a:t>
            </a:r>
          </a:p>
          <a:p>
            <a:r>
              <a:rPr lang="en-US" sz="1600" b="1" dirty="0" smtClean="0"/>
              <a:t>//Calculate beam moment of inertia</a:t>
            </a:r>
          </a:p>
          <a:p>
            <a:r>
              <a:rPr lang="en-US" sz="1600" b="1" dirty="0" smtClean="0"/>
              <a:t>// I = (b * h^3) / 12</a:t>
            </a:r>
          </a:p>
          <a:p>
            <a:r>
              <a:rPr lang="en-US" sz="1600" b="1" dirty="0" smtClean="0"/>
              <a:t>double inertia = (</a:t>
            </a:r>
            <a:r>
              <a:rPr lang="en-US" sz="1600" b="1" dirty="0" err="1" smtClean="0"/>
              <a:t>beamWidth</a:t>
            </a:r>
            <a:r>
              <a:rPr lang="en-US" sz="1600" b="1" dirty="0" smtClean="0"/>
              <a:t> * </a:t>
            </a:r>
            <a:r>
              <a:rPr lang="en-US" sz="1600" b="1" dirty="0" err="1" smtClean="0"/>
              <a:t>Math.Pow</a:t>
            </a:r>
            <a:r>
              <a:rPr lang="en-US" sz="1600" b="1" dirty="0" smtClean="0"/>
              <a:t>(beamDepth,3) / 12);</a:t>
            </a:r>
          </a:p>
          <a:p>
            <a:r>
              <a:rPr lang="en-US" sz="1600" b="1" dirty="0" smtClean="0"/>
              <a:t>				</a:t>
            </a:r>
          </a:p>
          <a:p>
            <a:r>
              <a:rPr lang="en-US" sz="1600" b="1" dirty="0" smtClean="0"/>
              <a:t>//Calculate the modified beam area</a:t>
            </a:r>
          </a:p>
          <a:p>
            <a:r>
              <a:rPr lang="en-US" sz="1600" b="1" dirty="0" smtClean="0"/>
              <a:t>// A` = 5/6 * b * h				</a:t>
            </a:r>
          </a:p>
          <a:p>
            <a:r>
              <a:rPr lang="en-US" sz="1600" b="1" dirty="0" smtClean="0"/>
              <a:t>double area = (5.0 / 6.0) * </a:t>
            </a:r>
            <a:r>
              <a:rPr lang="en-US" sz="1600" b="1" dirty="0" err="1" smtClean="0"/>
              <a:t>beamWidth</a:t>
            </a:r>
            <a:r>
              <a:rPr lang="en-US" sz="1600" b="1" dirty="0" smtClean="0"/>
              <a:t> * </a:t>
            </a:r>
            <a:r>
              <a:rPr lang="en-US" sz="1600" b="1" dirty="0" err="1" smtClean="0"/>
              <a:t>beamDepth</a:t>
            </a:r>
            <a:r>
              <a:rPr lang="en-US" sz="1600" b="1" dirty="0" smtClean="0"/>
              <a:t>;</a:t>
            </a:r>
            <a:endParaRPr lang="en-US" sz="1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a:bodyPr>
          <a:lstStyle/>
          <a:p>
            <a:r>
              <a:rPr lang="en-US" sz="2400" b="1" dirty="0" smtClean="0"/>
              <a:t>//Calculate beam deflection</a:t>
            </a:r>
          </a:p>
          <a:p>
            <a:r>
              <a:rPr lang="en-US" sz="2400" b="1" dirty="0" smtClean="0"/>
              <a:t>// </a:t>
            </a:r>
            <a:r>
              <a:rPr lang="en-US" sz="2400" b="1" dirty="0" err="1" smtClean="0"/>
              <a:t>beamDeflection</a:t>
            </a:r>
            <a:r>
              <a:rPr lang="en-US" sz="2400" b="1" dirty="0" smtClean="0"/>
              <a:t> = ((( KB * W * L^3 ) / (E * I )) + (( KS * W * L) / ( G * A` )))</a:t>
            </a:r>
          </a:p>
          <a:p>
            <a:r>
              <a:rPr lang="en-US" sz="2400" b="1" dirty="0" smtClean="0"/>
              <a:t>return (((KB * </a:t>
            </a:r>
            <a:r>
              <a:rPr lang="en-US" sz="2400" b="1" dirty="0" err="1" smtClean="0"/>
              <a:t>beamLoad</a:t>
            </a:r>
            <a:r>
              <a:rPr lang="en-US" sz="2400" b="1" dirty="0" smtClean="0"/>
              <a:t> * </a:t>
            </a:r>
            <a:r>
              <a:rPr lang="en-US" sz="2400" b="1" dirty="0" err="1" smtClean="0"/>
              <a:t>Math.Pow</a:t>
            </a:r>
            <a:r>
              <a:rPr lang="en-US" sz="2400" b="1" dirty="0" smtClean="0"/>
              <a:t>(</a:t>
            </a:r>
            <a:r>
              <a:rPr lang="en-US" sz="2400" b="1" dirty="0" err="1" smtClean="0"/>
              <a:t>beamSpan</a:t>
            </a:r>
            <a:r>
              <a:rPr lang="en-US" sz="2400" b="1" dirty="0" smtClean="0"/>
              <a:t>, 3)) / (elasticity * inertia)) +</a:t>
            </a:r>
          </a:p>
          <a:p>
            <a:r>
              <a:rPr lang="en-US" sz="2400" b="1" dirty="0" smtClean="0"/>
              <a:t>	((KS * </a:t>
            </a:r>
            <a:r>
              <a:rPr lang="en-US" sz="2400" b="1" dirty="0" err="1" smtClean="0"/>
              <a:t>beamLoad</a:t>
            </a:r>
            <a:r>
              <a:rPr lang="en-US" sz="2400" b="1" dirty="0" smtClean="0"/>
              <a:t> * </a:t>
            </a:r>
            <a:r>
              <a:rPr lang="en-US" sz="2400" b="1" dirty="0" err="1" smtClean="0"/>
              <a:t>beamSpan</a:t>
            </a:r>
            <a:r>
              <a:rPr lang="en-US" sz="2400" b="1" dirty="0" smtClean="0"/>
              <a:t>)   / (</a:t>
            </a:r>
            <a:r>
              <a:rPr lang="en-US" sz="2400" b="1" dirty="0" err="1" smtClean="0"/>
              <a:t>beamShear</a:t>
            </a:r>
            <a:r>
              <a:rPr lang="en-US" sz="2400" b="1" dirty="0" smtClean="0"/>
              <a:t> * area)));</a:t>
            </a:r>
          </a:p>
          <a:p>
            <a:endParaRPr lang="en-US" b="1" dirty="0" smtClean="0"/>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a:bodyPr>
          <a:lstStyle/>
          <a:p>
            <a:r>
              <a:rPr lang="en-US" b="1" dirty="0" err="1" smtClean="0"/>
              <a:t>MessageBox.Show</a:t>
            </a:r>
            <a:r>
              <a:rPr lang="en-US" b="1" dirty="0" smtClean="0"/>
              <a:t>("All entries must be positive numbers.", "Error", </a:t>
            </a:r>
            <a:r>
              <a:rPr lang="en-US" b="1" dirty="0" err="1" smtClean="0"/>
              <a:t>MessageBoxButtons.OK</a:t>
            </a:r>
            <a:r>
              <a:rPr lang="en-US" b="1" dirty="0" smtClean="0"/>
              <a:t>, 		</a:t>
            </a:r>
            <a:r>
              <a:rPr lang="en-US" b="1" dirty="0" err="1" smtClean="0"/>
              <a:t>MessageBoxIcon.Error</a:t>
            </a:r>
            <a:r>
              <a:rPr lang="en-US" b="1" dirty="0" smtClean="0"/>
              <a:t>);</a:t>
            </a:r>
          </a:p>
          <a:p>
            <a:r>
              <a:rPr lang="en-US" b="1" dirty="0" smtClean="0"/>
              <a:t>              </a:t>
            </a:r>
            <a:r>
              <a:rPr lang="en-US" b="1" dirty="0" err="1" smtClean="0"/>
              <a:t>resultDisplay.Text</a:t>
            </a:r>
            <a:r>
              <a:rPr lang="en-US" b="1" dirty="0" smtClean="0"/>
              <a:t> = </a:t>
            </a:r>
            <a:r>
              <a:rPr lang="en-US" b="1" dirty="0" err="1" smtClean="0"/>
              <a:t>String.Empty</a:t>
            </a:r>
            <a:r>
              <a:rPr lang="en-US" b="1" dirty="0" smtClean="0"/>
              <a:t>;</a:t>
            </a:r>
          </a:p>
          <a:p>
            <a:pPr>
              <a:buNone/>
            </a:pPr>
            <a:endParaRPr lang="en-US" b="1" dirty="0" smtClean="0"/>
          </a:p>
          <a:p>
            <a:r>
              <a:rPr lang="en-US" b="1" dirty="0" err="1" smtClean="0"/>
              <a:t>MessageBox.Show</a:t>
            </a:r>
            <a:r>
              <a:rPr lang="en-US" b="1" dirty="0" smtClean="0"/>
              <a:t>("Wood type " + </a:t>
            </a:r>
            <a:r>
              <a:rPr lang="en-US" b="1" dirty="0" err="1" smtClean="0"/>
              <a:t>wood.TreeName</a:t>
            </a:r>
            <a:r>
              <a:rPr lang="en-US" b="1" dirty="0" smtClean="0"/>
              <a:t> + " has no beam shear for specified grain 		type and moisture content.", "Error", </a:t>
            </a:r>
            <a:r>
              <a:rPr lang="en-US" b="1" dirty="0" err="1" smtClean="0"/>
              <a:t>MessageBoxButtons.OK</a:t>
            </a:r>
            <a:r>
              <a:rPr lang="en-US" b="1" dirty="0" smtClean="0"/>
              <a:t>, </a:t>
            </a:r>
            <a:r>
              <a:rPr lang="en-US" b="1" dirty="0" err="1" smtClean="0"/>
              <a:t>MessageBoxIcon.Error</a:t>
            </a:r>
            <a:r>
              <a:rPr lang="en-US" b="1" dirty="0" smtClean="0"/>
              <a:t>);</a:t>
            </a:r>
          </a:p>
          <a:p>
            <a:r>
              <a:rPr lang="en-US" b="1" dirty="0" smtClean="0"/>
              <a:t>               </a:t>
            </a:r>
            <a:r>
              <a:rPr lang="en-US" b="1" dirty="0" err="1" smtClean="0"/>
              <a:t>resultDisplay.Text</a:t>
            </a:r>
            <a:r>
              <a:rPr lang="en-US" b="1" dirty="0" smtClean="0"/>
              <a:t> = </a:t>
            </a:r>
            <a:r>
              <a:rPr lang="en-US" b="1" dirty="0" err="1" smtClean="0"/>
              <a:t>String.Empty</a:t>
            </a:r>
            <a:r>
              <a:rPr lang="en-US" b="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Implement?</a:t>
            </a:r>
            <a:endParaRPr lang="en-US" dirty="0"/>
          </a:p>
        </p:txBody>
      </p:sp>
      <p:sp>
        <p:nvSpPr>
          <p:cNvPr id="3" name="Content Placeholder 2"/>
          <p:cNvSpPr>
            <a:spLocks noGrp="1"/>
          </p:cNvSpPr>
          <p:nvPr>
            <p:ph idx="1"/>
          </p:nvPr>
        </p:nvSpPr>
        <p:spPr/>
        <p:txBody>
          <a:bodyPr/>
          <a:lstStyle/>
          <a:p>
            <a:r>
              <a:rPr lang="en-US" dirty="0" smtClean="0"/>
              <a:t>Language?</a:t>
            </a:r>
          </a:p>
          <a:p>
            <a:pPr lvl="1"/>
            <a:r>
              <a:rPr lang="en-US" dirty="0" smtClean="0"/>
              <a:t>C# Application Windows Form </a:t>
            </a:r>
          </a:p>
          <a:p>
            <a:r>
              <a:rPr lang="en-US" dirty="0" smtClean="0"/>
              <a:t>Methodology?</a:t>
            </a:r>
          </a:p>
          <a:p>
            <a:pPr lvl="1"/>
            <a:r>
              <a:rPr lang="en-US" dirty="0" smtClean="0"/>
              <a:t>Rapid </a:t>
            </a:r>
            <a:r>
              <a:rPr lang="en-US" dirty="0" smtClean="0"/>
              <a:t>Prototyping</a:t>
            </a:r>
          </a:p>
          <a:p>
            <a:pPr marL="0" indent="0">
              <a:buNone/>
            </a:pPr>
            <a:r>
              <a:rPr lang="en-US" dirty="0"/>
              <a:t> </a:t>
            </a:r>
            <a:r>
              <a:rPr lang="en-US" dirty="0"/>
              <a:t> </a:t>
            </a:r>
            <a:r>
              <a:rPr lang="en-US" dirty="0" smtClean="0"/>
              <a:t>How we split up the work?</a:t>
            </a:r>
          </a:p>
          <a:p>
            <a:pPr lvl="1"/>
            <a:r>
              <a:rPr lang="en-US" dirty="0"/>
              <a:t>Nick – Dimensional change calculation</a:t>
            </a:r>
          </a:p>
          <a:p>
            <a:pPr lvl="1"/>
            <a:r>
              <a:rPr lang="en-US" dirty="0"/>
              <a:t>Chris – Density calculation</a:t>
            </a:r>
          </a:p>
          <a:p>
            <a:pPr lvl="1"/>
            <a:r>
              <a:rPr lang="en-US" dirty="0"/>
              <a:t>Eric – Beam deflection calculation</a:t>
            </a:r>
          </a:p>
          <a:p>
            <a:pPr lvl="1"/>
            <a:r>
              <a:rPr lang="en-US" dirty="0"/>
              <a:t>Josh – database, displaying categories, species, and species description</a:t>
            </a:r>
          </a:p>
          <a:p>
            <a:endParaRPr lang="en-US" dirty="0"/>
          </a:p>
        </p:txBody>
      </p:sp>
    </p:spTree>
    <p:extLst>
      <p:ext uri="{BB962C8B-B14F-4D97-AF65-F5344CB8AC3E}">
        <p14:creationId xmlns:p14="http://schemas.microsoft.com/office/powerpoint/2010/main" val="24819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store the information?</a:t>
            </a:r>
            <a:endParaRPr lang="en-US" dirty="0"/>
          </a:p>
        </p:txBody>
      </p:sp>
      <p:sp>
        <p:nvSpPr>
          <p:cNvPr id="3" name="Content Placeholder 2"/>
          <p:cNvSpPr>
            <a:spLocks noGrp="1"/>
          </p:cNvSpPr>
          <p:nvPr>
            <p:ph idx="1"/>
          </p:nvPr>
        </p:nvSpPr>
        <p:spPr>
          <a:xfrm>
            <a:off x="1097280" y="1845734"/>
            <a:ext cx="10058400" cy="4400520"/>
          </a:xfrm>
        </p:spPr>
        <p:txBody>
          <a:bodyPr>
            <a:normAutofit/>
          </a:bodyPr>
          <a:lstStyle/>
          <a:p>
            <a:r>
              <a:rPr lang="en-US" sz="2600" dirty="0" smtClean="0"/>
              <a:t>Database?</a:t>
            </a:r>
          </a:p>
          <a:p>
            <a:pPr lvl="1"/>
            <a:r>
              <a:rPr lang="en-US" sz="2400" dirty="0" smtClean="0"/>
              <a:t>User did not want to pay for high priced services</a:t>
            </a:r>
          </a:p>
          <a:p>
            <a:pPr lvl="1"/>
            <a:r>
              <a:rPr lang="en-US" sz="2400" dirty="0" smtClean="0"/>
              <a:t>Hard for users to maintain</a:t>
            </a:r>
          </a:p>
          <a:p>
            <a:r>
              <a:rPr lang="en-US" sz="2600" dirty="0" smtClean="0"/>
              <a:t>Text file?</a:t>
            </a:r>
          </a:p>
          <a:p>
            <a:pPr lvl="1"/>
            <a:r>
              <a:rPr lang="en-US" sz="2400" dirty="0" smtClean="0"/>
              <a:t>Unorganized</a:t>
            </a:r>
          </a:p>
          <a:p>
            <a:pPr lvl="1"/>
            <a:r>
              <a:rPr lang="en-US" sz="2400" dirty="0" smtClean="0"/>
              <a:t>Where to store </a:t>
            </a:r>
            <a:r>
              <a:rPr lang="en-US" sz="2400" dirty="0" smtClean="0"/>
              <a:t>at</a:t>
            </a:r>
            <a:endParaRPr lang="en-US" sz="2400" dirty="0" smtClean="0"/>
          </a:p>
          <a:p>
            <a:pPr marL="201168" lvl="1" indent="0">
              <a:buNone/>
            </a:pPr>
            <a:endParaRPr lang="en-US" sz="2400" dirty="0" smtClean="0"/>
          </a:p>
        </p:txBody>
      </p:sp>
    </p:spTree>
    <p:extLst>
      <p:ext uri="{BB962C8B-B14F-4D97-AF65-F5344CB8AC3E}">
        <p14:creationId xmlns:p14="http://schemas.microsoft.com/office/powerpoint/2010/main" val="2700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endParaRPr lang="en-US" dirty="0"/>
          </a:p>
        </p:txBody>
      </p:sp>
      <p:sp>
        <p:nvSpPr>
          <p:cNvPr id="3" name="Content Placeholder 2"/>
          <p:cNvSpPr>
            <a:spLocks noGrp="1"/>
          </p:cNvSpPr>
          <p:nvPr>
            <p:ph idx="1"/>
          </p:nvPr>
        </p:nvSpPr>
        <p:spPr/>
        <p:txBody>
          <a:bodyPr/>
          <a:lstStyle/>
          <a:p>
            <a:r>
              <a:rPr lang="en-US" dirty="0"/>
              <a:t>What is it?</a:t>
            </a:r>
          </a:p>
          <a:p>
            <a:pPr marL="201168" lvl="1" indent="0">
              <a:buNone/>
            </a:pPr>
            <a:r>
              <a:rPr lang="en-US" dirty="0"/>
              <a:t>SQLite is a software library that implements a self-contained, serverless, zero-configuration, transactional SQL database engine.</a:t>
            </a:r>
          </a:p>
          <a:p>
            <a:r>
              <a:rPr lang="en-US" dirty="0"/>
              <a:t>How does it work?</a:t>
            </a:r>
          </a:p>
          <a:p>
            <a:pPr marL="201168" lvl="1" indent="0">
              <a:buNone/>
            </a:pPr>
            <a:r>
              <a:rPr lang="en-US" dirty="0"/>
              <a:t>Download from there site, run the </a:t>
            </a:r>
            <a:r>
              <a:rPr lang="en-US" dirty="0" err="1"/>
              <a:t>sqlite</a:t>
            </a:r>
            <a:r>
              <a:rPr lang="en-US" dirty="0"/>
              <a:t> application, which is command-line based, create a database file, and begin creating tables and </a:t>
            </a:r>
            <a:r>
              <a:rPr lang="en-US" dirty="0" smtClean="0"/>
              <a:t>adding </a:t>
            </a:r>
            <a:r>
              <a:rPr lang="en-US" dirty="0"/>
              <a:t>data. </a:t>
            </a:r>
          </a:p>
          <a:p>
            <a:r>
              <a:rPr lang="en-US" dirty="0"/>
              <a:t>How does it integrate?</a:t>
            </a:r>
          </a:p>
          <a:p>
            <a:pPr marL="201168" lvl="1" indent="0">
              <a:buNone/>
            </a:pPr>
            <a:r>
              <a:rPr lang="en-US" dirty="0"/>
              <a:t>With a C# application like we developed, you can download the SQLite package within Visual Studio and reference to the project which will allow, opening connection, closing connections, and reading data from your created database. </a:t>
            </a:r>
            <a:br>
              <a:rPr lang="en-US" dirty="0"/>
            </a:br>
            <a:r>
              <a:rPr lang="en-US" dirty="0"/>
              <a:t>		</a:t>
            </a:r>
          </a:p>
          <a:p>
            <a:r>
              <a:rPr lang="en-US" dirty="0">
                <a:hlinkClick r:id="rId2"/>
              </a:rPr>
              <a:t>SQLite </a:t>
            </a:r>
            <a:endParaRPr lang="en-US" dirty="0"/>
          </a:p>
          <a:p>
            <a:endParaRPr lang="en-US" dirty="0"/>
          </a:p>
        </p:txBody>
      </p:sp>
    </p:spTree>
    <p:extLst>
      <p:ext uri="{BB962C8B-B14F-4D97-AF65-F5344CB8AC3E}">
        <p14:creationId xmlns:p14="http://schemas.microsoft.com/office/powerpoint/2010/main" val="202920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Diagram</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9617" t="5820" r="10094" b="65203"/>
          <a:stretch/>
        </p:blipFill>
        <p:spPr bwMode="auto">
          <a:xfrm>
            <a:off x="1097280" y="2031240"/>
            <a:ext cx="9256898" cy="4253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4334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6502" y="1864551"/>
            <a:ext cx="9799955" cy="4391025"/>
          </a:xfrm>
          <a:prstGeom prst="rect">
            <a:avLst/>
          </a:prstGeom>
          <a:noFill/>
        </p:spPr>
      </p:pic>
    </p:spTree>
    <p:extLst>
      <p:ext uri="{BB962C8B-B14F-4D97-AF65-F5344CB8AC3E}">
        <p14:creationId xmlns:p14="http://schemas.microsoft.com/office/powerpoint/2010/main" val="2802859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1252" y="613611"/>
            <a:ext cx="7768390" cy="5328631"/>
          </a:xfrm>
          <a:prstGeom prst="rect">
            <a:avLst/>
          </a:prstGeom>
          <a:ln>
            <a:noFill/>
          </a:ln>
          <a:effectLst>
            <a:softEdge rad="31750"/>
          </a:effectLst>
        </p:spPr>
      </p:pic>
      <p:sp>
        <p:nvSpPr>
          <p:cNvPr id="4" name="Rectangle 3"/>
          <p:cNvSpPr/>
          <p:nvPr/>
        </p:nvSpPr>
        <p:spPr>
          <a:xfrm>
            <a:off x="3224463" y="613611"/>
            <a:ext cx="641806" cy="1508412"/>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63518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Change</a:t>
            </a:r>
            <a:endParaRPr lang="en-US" dirty="0"/>
          </a:p>
        </p:txBody>
      </p:sp>
      <p:pic>
        <p:nvPicPr>
          <p:cNvPr id="3" name="Picture 2"/>
          <p:cNvPicPr>
            <a:picLocks noChangeAspect="1"/>
          </p:cNvPicPr>
          <p:nvPr/>
        </p:nvPicPr>
        <p:blipFill>
          <a:blip r:embed="rId2"/>
          <a:stretch>
            <a:fillRect/>
          </a:stretch>
        </p:blipFill>
        <p:spPr>
          <a:xfrm>
            <a:off x="1039528" y="1648325"/>
            <a:ext cx="9959741" cy="4653661"/>
          </a:xfrm>
          <a:prstGeom prst="rect">
            <a:avLst/>
          </a:prstGeom>
        </p:spPr>
      </p:pic>
    </p:spTree>
    <p:extLst>
      <p:ext uri="{BB962C8B-B14F-4D97-AF65-F5344CB8AC3E}">
        <p14:creationId xmlns:p14="http://schemas.microsoft.com/office/powerpoint/2010/main" val="2337029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a:t>
            </a:r>
            <a:r>
              <a:rPr lang="en-US" dirty="0" smtClean="0"/>
              <a:t>Change (cont.)</a:t>
            </a:r>
            <a:endParaRPr lang="en-US" dirty="0"/>
          </a:p>
        </p:txBody>
      </p:sp>
      <p:pic>
        <p:nvPicPr>
          <p:cNvPr id="3" name="Picture 2"/>
          <p:cNvPicPr>
            <a:picLocks noChangeAspect="1"/>
          </p:cNvPicPr>
          <p:nvPr/>
        </p:nvPicPr>
        <p:blipFill>
          <a:blip r:embed="rId2"/>
          <a:stretch>
            <a:fillRect/>
          </a:stretch>
        </p:blipFill>
        <p:spPr>
          <a:xfrm>
            <a:off x="1097280" y="1980949"/>
            <a:ext cx="10001250" cy="3762375"/>
          </a:xfrm>
          <a:prstGeom prst="rect">
            <a:avLst/>
          </a:prstGeom>
        </p:spPr>
      </p:pic>
    </p:spTree>
    <p:extLst>
      <p:ext uri="{BB962C8B-B14F-4D97-AF65-F5344CB8AC3E}">
        <p14:creationId xmlns:p14="http://schemas.microsoft.com/office/powerpoint/2010/main" val="81708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220</TotalTime>
  <Words>215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宋体</vt:lpstr>
      <vt:lpstr>Calibri</vt:lpstr>
      <vt:lpstr>Calibri Light</vt:lpstr>
      <vt:lpstr>Retrospect</vt:lpstr>
      <vt:lpstr>Implementation Team</vt:lpstr>
      <vt:lpstr>How did we Implement?</vt:lpstr>
      <vt:lpstr>How did we store the information?</vt:lpstr>
      <vt:lpstr>SQLite</vt:lpstr>
      <vt:lpstr>ERD Diagram</vt:lpstr>
      <vt:lpstr>UML Diagram </vt:lpstr>
      <vt:lpstr>PowerPoint Presentation</vt:lpstr>
      <vt:lpstr>Dimensional Change</vt:lpstr>
      <vt:lpstr>Dimensional Change (cont.)</vt:lpstr>
      <vt:lpstr>Density</vt:lpstr>
      <vt:lpstr>Density (cont.)</vt:lpstr>
      <vt:lpstr>Beam Deflection</vt:lpstr>
      <vt:lpstr>Beam Deflection (cont.)</vt:lpstr>
      <vt:lpstr>Beam Deflection (cont.)</vt:lpstr>
      <vt:lpstr>Beam Deflection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Team</dc:title>
  <dc:creator>Microsoft account</dc:creator>
  <cp:lastModifiedBy>Microsoft account</cp:lastModifiedBy>
  <cp:revision>25</cp:revision>
  <dcterms:created xsi:type="dcterms:W3CDTF">2014-11-11T18:14:09Z</dcterms:created>
  <dcterms:modified xsi:type="dcterms:W3CDTF">2014-11-19T21:44:42Z</dcterms:modified>
</cp:coreProperties>
</file>