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notesSlides/notesSlide1.xml" ContentType="application/vnd.openxmlformats-officedocument.presentationml.notesSlide+xml"/>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7" r:id="rId3"/>
    <p:sldId id="258" r:id="rId4"/>
    <p:sldId id="259" r:id="rId5"/>
    <p:sldId id="267" r:id="rId6"/>
    <p:sldId id="260" r:id="rId7"/>
    <p:sldId id="261" r:id="rId8"/>
    <p:sldId id="272" r:id="rId9"/>
    <p:sldId id="270" r:id="rId10"/>
    <p:sldId id="271" r:id="rId11"/>
    <p:sldId id="280" r:id="rId12"/>
    <p:sldId id="269" r:id="rId13"/>
    <p:sldId id="268" r:id="rId14"/>
    <p:sldId id="263" r:id="rId15"/>
    <p:sldId id="275" r:id="rId16"/>
    <p:sldId id="276" r:id="rId17"/>
    <p:sldId id="278" r:id="rId18"/>
    <p:sldId id="279" r:id="rId19"/>
    <p:sldId id="289" r:id="rId20"/>
    <p:sldId id="292" r:id="rId21"/>
    <p:sldId id="290" r:id="rId22"/>
    <p:sldId id="291" r:id="rId23"/>
    <p:sldId id="282" r:id="rId24"/>
    <p:sldId id="283" r:id="rId25"/>
    <p:sldId id="284" r:id="rId26"/>
    <p:sldId id="285" r:id="rId27"/>
    <p:sldId id="286" r:id="rId28"/>
    <p:sldId id="288" r:id="rId29"/>
    <p:sldId id="264" r:id="rId30"/>
    <p:sldId id="281" r:id="rId31"/>
    <p:sldId id="273" r:id="rId32"/>
    <p:sldId id="274"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03" autoAdjust="0"/>
    <p:restoredTop sz="98046" autoAdjust="0"/>
  </p:normalViewPr>
  <p:slideViewPr>
    <p:cSldViewPr snapToGrid="0" snapToObjects="1">
      <p:cViewPr>
        <p:scale>
          <a:sx n="76" d="100"/>
          <a:sy n="76" d="100"/>
        </p:scale>
        <p:origin x="-1472" y="-4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emf"/><Relationship Id="rId2" Type="http://schemas.openxmlformats.org/officeDocument/2006/relationships/image" Target="../media/image2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0.emf"/><Relationship Id="rId2" Type="http://schemas.openxmlformats.org/officeDocument/2006/relationships/image" Target="../media/image3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2.emf"/><Relationship Id="rId2" Type="http://schemas.openxmlformats.org/officeDocument/2006/relationships/image" Target="../media/image33.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6.emf"/><Relationship Id="rId4" Type="http://schemas.openxmlformats.org/officeDocument/2006/relationships/image" Target="../media/image37.wmf"/><Relationship Id="rId5" Type="http://schemas.openxmlformats.org/officeDocument/2006/relationships/image" Target="../media/image38.emf"/><Relationship Id="rId1" Type="http://schemas.openxmlformats.org/officeDocument/2006/relationships/image" Target="../media/image34.wmf"/><Relationship Id="rId2" Type="http://schemas.openxmlformats.org/officeDocument/2006/relationships/image" Target="../media/image3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1.wmf"/><Relationship Id="rId4" Type="http://schemas.openxmlformats.org/officeDocument/2006/relationships/image" Target="../media/image42.wmf"/><Relationship Id="rId5" Type="http://schemas.openxmlformats.org/officeDocument/2006/relationships/image" Target="../media/image43.emf"/><Relationship Id="rId1" Type="http://schemas.openxmlformats.org/officeDocument/2006/relationships/image" Target="../media/image39.wmf"/><Relationship Id="rId2"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 Id="rId2" Type="http://schemas.openxmlformats.org/officeDocument/2006/relationships/image" Target="../media/image3.wmf"/><Relationship Id="rId3"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 Id="rId2" Type="http://schemas.openxmlformats.org/officeDocument/2006/relationships/image" Target="../media/image6.emf"/><Relationship Id="rId3"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 Id="rId2" Type="http://schemas.openxmlformats.org/officeDocument/2006/relationships/image" Target="../media/image9.wmf"/><Relationship Id="rId3"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4" Type="http://schemas.openxmlformats.org/officeDocument/2006/relationships/image" Target="../media/image15.wmf"/><Relationship Id="rId1" Type="http://schemas.openxmlformats.org/officeDocument/2006/relationships/image" Target="../media/image12.wmf"/><Relationship Id="rId2"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wmf"/><Relationship Id="rId4" Type="http://schemas.openxmlformats.org/officeDocument/2006/relationships/image" Target="../media/image19.wmf"/><Relationship Id="rId1" Type="http://schemas.openxmlformats.org/officeDocument/2006/relationships/image" Target="../media/image16.wmf"/><Relationship Id="rId2"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 Id="rId2"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C60841-585B-4B98-BAEF-9F3CB57A6F50}" type="datetimeFigureOut">
              <a:rPr lang="en-US" smtClean="0"/>
              <a:t>10/7/14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C1D1AB-1F1E-4385-8FFE-9FD1F8606024}" type="slidenum">
              <a:rPr lang="en-US" smtClean="0"/>
              <a:t>‹#›</a:t>
            </a:fld>
            <a:endParaRPr lang="en-US"/>
          </a:p>
        </p:txBody>
      </p:sp>
    </p:spTree>
    <p:extLst>
      <p:ext uri="{BB962C8B-B14F-4D97-AF65-F5344CB8AC3E}">
        <p14:creationId xmlns:p14="http://schemas.microsoft.com/office/powerpoint/2010/main" val="1224881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F428AC-11A2-F44C-BBD9-EBD17D439EB4}" type="slidenum">
              <a:rPr lang="en-US" smtClean="0"/>
              <a:t>16</a:t>
            </a:fld>
            <a:endParaRPr lang="en-US"/>
          </a:p>
        </p:txBody>
      </p:sp>
    </p:spTree>
    <p:extLst>
      <p:ext uri="{BB962C8B-B14F-4D97-AF65-F5344CB8AC3E}">
        <p14:creationId xmlns:p14="http://schemas.microsoft.com/office/powerpoint/2010/main" val="2054272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D9B728-6F30-1C4B-AF96-8A4134797EF7}" type="datetimeFigureOut">
              <a:rPr lang="en-US" smtClean="0"/>
              <a:t>10/7/14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24B561-7F25-5F41-ABBB-7BBF81960B9F}" type="slidenum">
              <a:rPr lang="en-US" smtClean="0"/>
              <a:t>‹#›</a:t>
            </a:fld>
            <a:endParaRPr lang="en-US"/>
          </a:p>
        </p:txBody>
      </p:sp>
    </p:spTree>
    <p:extLst>
      <p:ext uri="{BB962C8B-B14F-4D97-AF65-F5344CB8AC3E}">
        <p14:creationId xmlns:p14="http://schemas.microsoft.com/office/powerpoint/2010/main" val="1635842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D9B728-6F30-1C4B-AF96-8A4134797EF7}" type="datetimeFigureOut">
              <a:rPr lang="en-US" smtClean="0"/>
              <a:t>10/7/14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24B561-7F25-5F41-ABBB-7BBF81960B9F}" type="slidenum">
              <a:rPr lang="en-US" smtClean="0"/>
              <a:t>‹#›</a:t>
            </a:fld>
            <a:endParaRPr lang="en-US"/>
          </a:p>
        </p:txBody>
      </p:sp>
    </p:spTree>
    <p:extLst>
      <p:ext uri="{BB962C8B-B14F-4D97-AF65-F5344CB8AC3E}">
        <p14:creationId xmlns:p14="http://schemas.microsoft.com/office/powerpoint/2010/main" val="1510072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D9B728-6F30-1C4B-AF96-8A4134797EF7}" type="datetimeFigureOut">
              <a:rPr lang="en-US" smtClean="0"/>
              <a:t>10/7/14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24B561-7F25-5F41-ABBB-7BBF81960B9F}" type="slidenum">
              <a:rPr lang="en-US" smtClean="0"/>
              <a:t>‹#›</a:t>
            </a:fld>
            <a:endParaRPr lang="en-US"/>
          </a:p>
        </p:txBody>
      </p:sp>
    </p:spTree>
    <p:extLst>
      <p:ext uri="{BB962C8B-B14F-4D97-AF65-F5344CB8AC3E}">
        <p14:creationId xmlns:p14="http://schemas.microsoft.com/office/powerpoint/2010/main" val="2732343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D9B728-6F30-1C4B-AF96-8A4134797EF7}" type="datetimeFigureOut">
              <a:rPr lang="en-US" smtClean="0"/>
              <a:t>10/7/14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24B561-7F25-5F41-ABBB-7BBF81960B9F}" type="slidenum">
              <a:rPr lang="en-US" smtClean="0"/>
              <a:t>‹#›</a:t>
            </a:fld>
            <a:endParaRPr lang="en-US"/>
          </a:p>
        </p:txBody>
      </p:sp>
    </p:spTree>
    <p:extLst>
      <p:ext uri="{BB962C8B-B14F-4D97-AF65-F5344CB8AC3E}">
        <p14:creationId xmlns:p14="http://schemas.microsoft.com/office/powerpoint/2010/main" val="662850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D9B728-6F30-1C4B-AF96-8A4134797EF7}" type="datetimeFigureOut">
              <a:rPr lang="en-US" smtClean="0"/>
              <a:t>10/7/14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24B561-7F25-5F41-ABBB-7BBF81960B9F}" type="slidenum">
              <a:rPr lang="en-US" smtClean="0"/>
              <a:t>‹#›</a:t>
            </a:fld>
            <a:endParaRPr lang="en-US"/>
          </a:p>
        </p:txBody>
      </p:sp>
    </p:spTree>
    <p:extLst>
      <p:ext uri="{BB962C8B-B14F-4D97-AF65-F5344CB8AC3E}">
        <p14:creationId xmlns:p14="http://schemas.microsoft.com/office/powerpoint/2010/main" val="965202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D9B728-6F30-1C4B-AF96-8A4134797EF7}" type="datetimeFigureOut">
              <a:rPr lang="en-US" smtClean="0"/>
              <a:t>10/7/14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24B561-7F25-5F41-ABBB-7BBF81960B9F}" type="slidenum">
              <a:rPr lang="en-US" smtClean="0"/>
              <a:t>‹#›</a:t>
            </a:fld>
            <a:endParaRPr lang="en-US"/>
          </a:p>
        </p:txBody>
      </p:sp>
    </p:spTree>
    <p:extLst>
      <p:ext uri="{BB962C8B-B14F-4D97-AF65-F5344CB8AC3E}">
        <p14:creationId xmlns:p14="http://schemas.microsoft.com/office/powerpoint/2010/main" val="2705829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D9B728-6F30-1C4B-AF96-8A4134797EF7}" type="datetimeFigureOut">
              <a:rPr lang="en-US" smtClean="0"/>
              <a:t>10/7/14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24B561-7F25-5F41-ABBB-7BBF81960B9F}" type="slidenum">
              <a:rPr lang="en-US" smtClean="0"/>
              <a:t>‹#›</a:t>
            </a:fld>
            <a:endParaRPr lang="en-US"/>
          </a:p>
        </p:txBody>
      </p:sp>
    </p:spTree>
    <p:extLst>
      <p:ext uri="{BB962C8B-B14F-4D97-AF65-F5344CB8AC3E}">
        <p14:creationId xmlns:p14="http://schemas.microsoft.com/office/powerpoint/2010/main" val="1938958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D9B728-6F30-1C4B-AF96-8A4134797EF7}" type="datetimeFigureOut">
              <a:rPr lang="en-US" smtClean="0"/>
              <a:t>10/7/14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24B561-7F25-5F41-ABBB-7BBF81960B9F}" type="slidenum">
              <a:rPr lang="en-US" smtClean="0"/>
              <a:t>‹#›</a:t>
            </a:fld>
            <a:endParaRPr lang="en-US"/>
          </a:p>
        </p:txBody>
      </p:sp>
    </p:spTree>
    <p:extLst>
      <p:ext uri="{BB962C8B-B14F-4D97-AF65-F5344CB8AC3E}">
        <p14:creationId xmlns:p14="http://schemas.microsoft.com/office/powerpoint/2010/main" val="2219496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D9B728-6F30-1C4B-AF96-8A4134797EF7}" type="datetimeFigureOut">
              <a:rPr lang="en-US" smtClean="0"/>
              <a:t>10/7/14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24B561-7F25-5F41-ABBB-7BBF81960B9F}" type="slidenum">
              <a:rPr lang="en-US" smtClean="0"/>
              <a:t>‹#›</a:t>
            </a:fld>
            <a:endParaRPr lang="en-US"/>
          </a:p>
        </p:txBody>
      </p:sp>
    </p:spTree>
    <p:extLst>
      <p:ext uri="{BB962C8B-B14F-4D97-AF65-F5344CB8AC3E}">
        <p14:creationId xmlns:p14="http://schemas.microsoft.com/office/powerpoint/2010/main" val="2837761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D9B728-6F30-1C4B-AF96-8A4134797EF7}" type="datetimeFigureOut">
              <a:rPr lang="en-US" smtClean="0"/>
              <a:t>10/7/14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24B561-7F25-5F41-ABBB-7BBF81960B9F}" type="slidenum">
              <a:rPr lang="en-US" smtClean="0"/>
              <a:t>‹#›</a:t>
            </a:fld>
            <a:endParaRPr lang="en-US"/>
          </a:p>
        </p:txBody>
      </p:sp>
    </p:spTree>
    <p:extLst>
      <p:ext uri="{BB962C8B-B14F-4D97-AF65-F5344CB8AC3E}">
        <p14:creationId xmlns:p14="http://schemas.microsoft.com/office/powerpoint/2010/main" val="4056242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D9B728-6F30-1C4B-AF96-8A4134797EF7}" type="datetimeFigureOut">
              <a:rPr lang="en-US" smtClean="0"/>
              <a:t>10/7/14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24B561-7F25-5F41-ABBB-7BBF81960B9F}" type="slidenum">
              <a:rPr lang="en-US" smtClean="0"/>
              <a:t>‹#›</a:t>
            </a:fld>
            <a:endParaRPr lang="en-US"/>
          </a:p>
        </p:txBody>
      </p:sp>
    </p:spTree>
    <p:extLst>
      <p:ext uri="{BB962C8B-B14F-4D97-AF65-F5344CB8AC3E}">
        <p14:creationId xmlns:p14="http://schemas.microsoft.com/office/powerpoint/2010/main" val="19722351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D9B728-6F30-1C4B-AF96-8A4134797EF7}" type="datetimeFigureOut">
              <a:rPr lang="en-US" smtClean="0"/>
              <a:t>10/7/14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24B561-7F25-5F41-ABBB-7BBF81960B9F}" type="slidenum">
              <a:rPr lang="en-US" smtClean="0"/>
              <a:t>‹#›</a:t>
            </a:fld>
            <a:endParaRPr lang="en-US"/>
          </a:p>
        </p:txBody>
      </p:sp>
    </p:spTree>
    <p:extLst>
      <p:ext uri="{BB962C8B-B14F-4D97-AF65-F5344CB8AC3E}">
        <p14:creationId xmlns:p14="http://schemas.microsoft.com/office/powerpoint/2010/main" val="4118312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8.wmf"/><Relationship Id="rId5" Type="http://schemas.openxmlformats.org/officeDocument/2006/relationships/oleObject" Target="../embeddings/oleObject9.bin"/><Relationship Id="rId6" Type="http://schemas.openxmlformats.org/officeDocument/2006/relationships/image" Target="../media/image9.wmf"/><Relationship Id="rId7" Type="http://schemas.openxmlformats.org/officeDocument/2006/relationships/oleObject" Target="../embeddings/oleObject10.bin"/><Relationship Id="rId8" Type="http://schemas.openxmlformats.org/officeDocument/2006/relationships/image" Target="../media/image10.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11.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2.bin"/><Relationship Id="rId4" Type="http://schemas.openxmlformats.org/officeDocument/2006/relationships/image" Target="../media/image12.wmf"/><Relationship Id="rId5" Type="http://schemas.openxmlformats.org/officeDocument/2006/relationships/oleObject" Target="../embeddings/oleObject13.bin"/><Relationship Id="rId6" Type="http://schemas.openxmlformats.org/officeDocument/2006/relationships/image" Target="../media/image13.wmf"/><Relationship Id="rId7" Type="http://schemas.openxmlformats.org/officeDocument/2006/relationships/oleObject" Target="../embeddings/oleObject14.bin"/><Relationship Id="rId8" Type="http://schemas.openxmlformats.org/officeDocument/2006/relationships/image" Target="../media/image14.wmf"/><Relationship Id="rId9" Type="http://schemas.openxmlformats.org/officeDocument/2006/relationships/oleObject" Target="../embeddings/oleObject15.bin"/><Relationship Id="rId10" Type="http://schemas.openxmlformats.org/officeDocument/2006/relationships/image" Target="../media/image15.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6.bin"/><Relationship Id="rId4" Type="http://schemas.openxmlformats.org/officeDocument/2006/relationships/image" Target="../media/image16.wmf"/><Relationship Id="rId5" Type="http://schemas.openxmlformats.org/officeDocument/2006/relationships/oleObject" Target="../embeddings/oleObject17.bin"/><Relationship Id="rId6" Type="http://schemas.openxmlformats.org/officeDocument/2006/relationships/image" Target="../media/image17.wmf"/><Relationship Id="rId7" Type="http://schemas.openxmlformats.org/officeDocument/2006/relationships/oleObject" Target="../embeddings/oleObject18.bin"/><Relationship Id="rId8" Type="http://schemas.openxmlformats.org/officeDocument/2006/relationships/image" Target="../media/image18.wmf"/><Relationship Id="rId9" Type="http://schemas.openxmlformats.org/officeDocument/2006/relationships/oleObject" Target="../embeddings/oleObject19.bin"/><Relationship Id="rId10" Type="http://schemas.openxmlformats.org/officeDocument/2006/relationships/image" Target="../media/image19.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0.bin"/><Relationship Id="rId4" Type="http://schemas.openxmlformats.org/officeDocument/2006/relationships/image" Target="../media/image20.wmf"/><Relationship Id="rId5" Type="http://schemas.openxmlformats.org/officeDocument/2006/relationships/oleObject" Target="../embeddings/oleObject21.bin"/><Relationship Id="rId6" Type="http://schemas.openxmlformats.org/officeDocument/2006/relationships/image" Target="../media/image21.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2.bin"/><Relationship Id="rId4" Type="http://schemas.openxmlformats.org/officeDocument/2006/relationships/image" Target="../media/image22.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3.bin"/><Relationship Id="rId4" Type="http://schemas.openxmlformats.org/officeDocument/2006/relationships/image" Target="../media/image23.emf"/><Relationship Id="rId5" Type="http://schemas.openxmlformats.org/officeDocument/2006/relationships/oleObject" Target="../embeddings/oleObject24.bin"/><Relationship Id="rId6" Type="http://schemas.openxmlformats.org/officeDocument/2006/relationships/image" Target="../media/image24.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5.bin"/><Relationship Id="rId4" Type="http://schemas.openxmlformats.org/officeDocument/2006/relationships/image" Target="../media/image22.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6.bin"/><Relationship Id="rId4" Type="http://schemas.openxmlformats.org/officeDocument/2006/relationships/image" Target="../media/image26.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4" Type="http://schemas.openxmlformats.org/officeDocument/2006/relationships/image" Target="../media/image27.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oleObject" Target="../embeddings/oleObject29.bin"/><Relationship Id="rId6" Type="http://schemas.openxmlformats.org/officeDocument/2006/relationships/image" Target="../media/image29.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0.bin"/><Relationship Id="rId4" Type="http://schemas.openxmlformats.org/officeDocument/2006/relationships/image" Target="../media/image30.emf"/><Relationship Id="rId5" Type="http://schemas.openxmlformats.org/officeDocument/2006/relationships/oleObject" Target="../embeddings/oleObject31.bin"/><Relationship Id="rId6" Type="http://schemas.openxmlformats.org/officeDocument/2006/relationships/image" Target="../media/image31.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2.bin"/><Relationship Id="rId4" Type="http://schemas.openxmlformats.org/officeDocument/2006/relationships/image" Target="../media/image32.emf"/><Relationship Id="rId5" Type="http://schemas.openxmlformats.org/officeDocument/2006/relationships/oleObject" Target="../embeddings/oleObject33.bin"/><Relationship Id="rId6" Type="http://schemas.openxmlformats.org/officeDocument/2006/relationships/image" Target="../media/image33.e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1" Type="http://schemas.openxmlformats.org/officeDocument/2006/relationships/oleObject" Target="../embeddings/oleObject38.bin"/><Relationship Id="rId12" Type="http://schemas.openxmlformats.org/officeDocument/2006/relationships/image" Target="../media/image38.emf"/><Relationship Id="rId1" Type="http://schemas.openxmlformats.org/officeDocument/2006/relationships/vmlDrawing" Target="../drawings/vmlDrawing17.vml"/><Relationship Id="rId2" Type="http://schemas.openxmlformats.org/officeDocument/2006/relationships/slideLayout" Target="../slideLayouts/slideLayout2.xml"/><Relationship Id="rId3" Type="http://schemas.openxmlformats.org/officeDocument/2006/relationships/oleObject" Target="../embeddings/oleObject34.bin"/><Relationship Id="rId4" Type="http://schemas.openxmlformats.org/officeDocument/2006/relationships/image" Target="../media/image34.wmf"/><Relationship Id="rId5" Type="http://schemas.openxmlformats.org/officeDocument/2006/relationships/oleObject" Target="../embeddings/oleObject35.bin"/><Relationship Id="rId6" Type="http://schemas.openxmlformats.org/officeDocument/2006/relationships/image" Target="../media/image35.wmf"/><Relationship Id="rId7" Type="http://schemas.openxmlformats.org/officeDocument/2006/relationships/oleObject" Target="../embeddings/oleObject36.bin"/><Relationship Id="rId8" Type="http://schemas.openxmlformats.org/officeDocument/2006/relationships/image" Target="../media/image36.emf"/><Relationship Id="rId9" Type="http://schemas.openxmlformats.org/officeDocument/2006/relationships/oleObject" Target="../embeddings/oleObject37.bin"/><Relationship Id="rId10" Type="http://schemas.openxmlformats.org/officeDocument/2006/relationships/image" Target="../media/image37.wmf"/></Relationships>
</file>

<file path=ppt/slides/_rels/slide32.xml.rels><?xml version="1.0" encoding="UTF-8" standalone="yes"?>
<Relationships xmlns="http://schemas.openxmlformats.org/package/2006/relationships"><Relationship Id="rId11" Type="http://schemas.openxmlformats.org/officeDocument/2006/relationships/oleObject" Target="../embeddings/oleObject43.bin"/><Relationship Id="rId12" Type="http://schemas.openxmlformats.org/officeDocument/2006/relationships/image" Target="../media/image43.emf"/><Relationship Id="rId1" Type="http://schemas.openxmlformats.org/officeDocument/2006/relationships/vmlDrawing" Target="../drawings/vmlDrawing18.vml"/><Relationship Id="rId2" Type="http://schemas.openxmlformats.org/officeDocument/2006/relationships/slideLayout" Target="../slideLayouts/slideLayout2.xml"/><Relationship Id="rId3" Type="http://schemas.openxmlformats.org/officeDocument/2006/relationships/oleObject" Target="../embeddings/oleObject39.bin"/><Relationship Id="rId4" Type="http://schemas.openxmlformats.org/officeDocument/2006/relationships/image" Target="../media/image39.wmf"/><Relationship Id="rId5" Type="http://schemas.openxmlformats.org/officeDocument/2006/relationships/oleObject" Target="../embeddings/oleObject40.bin"/><Relationship Id="rId6" Type="http://schemas.openxmlformats.org/officeDocument/2006/relationships/image" Target="../media/image40.wmf"/><Relationship Id="rId7" Type="http://schemas.openxmlformats.org/officeDocument/2006/relationships/oleObject" Target="../embeddings/oleObject41.bin"/><Relationship Id="rId8" Type="http://schemas.openxmlformats.org/officeDocument/2006/relationships/image" Target="../media/image41.wmf"/><Relationship Id="rId9" Type="http://schemas.openxmlformats.org/officeDocument/2006/relationships/oleObject" Target="../embeddings/oleObject42.bin"/><Relationship Id="rId10" Type="http://schemas.openxmlformats.org/officeDocument/2006/relationships/image" Target="../media/image4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wmf"/><Relationship Id="rId5" Type="http://schemas.openxmlformats.org/officeDocument/2006/relationships/oleObject" Target="../embeddings/oleObject3.bin"/><Relationship Id="rId6" Type="http://schemas.openxmlformats.org/officeDocument/2006/relationships/image" Target="../media/image3.wmf"/><Relationship Id="rId7" Type="http://schemas.openxmlformats.org/officeDocument/2006/relationships/oleObject" Target="../embeddings/oleObject4.bin"/><Relationship Id="rId8" Type="http://schemas.openxmlformats.org/officeDocument/2006/relationships/image" Target="../media/image4.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5.wmf"/><Relationship Id="rId5" Type="http://schemas.openxmlformats.org/officeDocument/2006/relationships/oleObject" Target="../embeddings/oleObject6.bin"/><Relationship Id="rId6" Type="http://schemas.openxmlformats.org/officeDocument/2006/relationships/image" Target="../media/image6.emf"/><Relationship Id="rId7" Type="http://schemas.openxmlformats.org/officeDocument/2006/relationships/oleObject" Target="../embeddings/oleObject7.bin"/><Relationship Id="rId8" Type="http://schemas.openxmlformats.org/officeDocument/2006/relationships/image" Target="../media/image7.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47881"/>
            <a:ext cx="7772400" cy="1470025"/>
          </a:xfrm>
        </p:spPr>
        <p:txBody>
          <a:bodyPr>
            <a:normAutofit/>
          </a:bodyPr>
          <a:lstStyle/>
          <a:p>
            <a:r>
              <a:rPr lang="en-US" sz="5400" dirty="0" smtClean="0">
                <a:latin typeface="Arial"/>
                <a:cs typeface="Arial"/>
              </a:rPr>
              <a:t>Requirements</a:t>
            </a:r>
            <a:endParaRPr lang="en-US" sz="5400" dirty="0">
              <a:latin typeface="Arial"/>
              <a:cs typeface="Arial"/>
            </a:endParaRPr>
          </a:p>
        </p:txBody>
      </p:sp>
      <p:sp>
        <p:nvSpPr>
          <p:cNvPr id="3" name="Subtitle 2"/>
          <p:cNvSpPr>
            <a:spLocks noGrp="1"/>
          </p:cNvSpPr>
          <p:nvPr>
            <p:ph type="subTitle" idx="1"/>
          </p:nvPr>
        </p:nvSpPr>
        <p:spPr>
          <a:xfrm>
            <a:off x="1371600" y="3425687"/>
            <a:ext cx="6400800" cy="1752600"/>
          </a:xfrm>
        </p:spPr>
        <p:txBody>
          <a:bodyPr>
            <a:normAutofit fontScale="85000" lnSpcReduction="20000"/>
          </a:bodyPr>
          <a:lstStyle/>
          <a:p>
            <a:r>
              <a:rPr lang="en-US" dirty="0" smtClean="0">
                <a:latin typeface="Arial"/>
                <a:cs typeface="Arial"/>
              </a:rPr>
              <a:t>Presented by: </a:t>
            </a:r>
          </a:p>
          <a:p>
            <a:r>
              <a:rPr lang="en-US" dirty="0" smtClean="0">
                <a:latin typeface="Arial"/>
                <a:cs typeface="Arial"/>
              </a:rPr>
              <a:t>Sherrie Dowdy</a:t>
            </a:r>
          </a:p>
          <a:p>
            <a:r>
              <a:rPr lang="en-US" dirty="0" smtClean="0">
                <a:latin typeface="Arial"/>
                <a:cs typeface="Arial"/>
              </a:rPr>
              <a:t>Jessica Horne</a:t>
            </a:r>
          </a:p>
          <a:p>
            <a:r>
              <a:rPr lang="en-US" dirty="0" smtClean="0">
                <a:latin typeface="Arial"/>
                <a:cs typeface="Arial"/>
              </a:rPr>
              <a:t>Saiping Chen</a:t>
            </a:r>
            <a:endParaRPr lang="en-US" dirty="0">
              <a:latin typeface="Arial"/>
              <a:cs typeface="Arial"/>
            </a:endParaRPr>
          </a:p>
        </p:txBody>
      </p:sp>
    </p:spTree>
    <p:extLst>
      <p:ext uri="{BB962C8B-B14F-4D97-AF65-F5344CB8AC3E}">
        <p14:creationId xmlns:p14="http://schemas.microsoft.com/office/powerpoint/2010/main" val="63668903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Gravity (continued)</a:t>
            </a:r>
            <a:endParaRPr lang="en-US" dirty="0"/>
          </a:p>
        </p:txBody>
      </p:sp>
      <p:sp>
        <p:nvSpPr>
          <p:cNvPr id="3" name="Content Placeholder 2"/>
          <p:cNvSpPr>
            <a:spLocks noGrp="1"/>
          </p:cNvSpPr>
          <p:nvPr>
            <p:ph idx="1"/>
          </p:nvPr>
        </p:nvSpPr>
        <p:spPr/>
        <p:txBody>
          <a:bodyPr/>
          <a:lstStyle/>
          <a:p>
            <a:pPr marL="0" indent="0">
              <a:buNone/>
            </a:pPr>
            <a:r>
              <a:rPr lang="en-US" dirty="0"/>
              <a:t>12% </a:t>
            </a:r>
            <a:r>
              <a:rPr lang="en-US" dirty="0" smtClean="0"/>
              <a:t>Moisture Content</a:t>
            </a:r>
          </a:p>
          <a:p>
            <a:pPr marL="0" indent="0">
              <a:buNone/>
            </a:pPr>
            <a:endParaRPr lang="en-US" dirty="0" smtClean="0"/>
          </a:p>
          <a:p>
            <a:pPr marL="0" indent="0">
              <a:buNone/>
            </a:pPr>
            <a:endParaRPr lang="en-US" dirty="0"/>
          </a:p>
          <a:p>
            <a:pPr marL="0" indent="0">
              <a:buNone/>
            </a:pPr>
            <a:r>
              <a:rPr lang="en-US" dirty="0"/>
              <a:t>		</a:t>
            </a:r>
          </a:p>
        </p:txBody>
      </p:sp>
      <p:graphicFrame>
        <p:nvGraphicFramePr>
          <p:cNvPr id="4" name="Object 3"/>
          <p:cNvGraphicFramePr>
            <a:graphicFrameLocks noChangeAspect="1"/>
          </p:cNvGraphicFramePr>
          <p:nvPr>
            <p:extLst>
              <p:ext uri="{D42A27DB-BD31-4B8C-83A1-F6EECF244321}">
                <p14:modId xmlns:p14="http://schemas.microsoft.com/office/powerpoint/2010/main" val="3100608378"/>
              </p:ext>
            </p:extLst>
          </p:nvPr>
        </p:nvGraphicFramePr>
        <p:xfrm>
          <a:off x="1559925" y="2430050"/>
          <a:ext cx="4562738" cy="1083240"/>
        </p:xfrm>
        <a:graphic>
          <a:graphicData uri="http://schemas.openxmlformats.org/presentationml/2006/ole">
            <mc:AlternateContent xmlns:mc="http://schemas.openxmlformats.org/markup-compatibility/2006">
              <mc:Choice xmlns:v="urn:schemas-microsoft-com:vml" Requires="v">
                <p:oleObj spid="_x0000_s5316" name="Equation" r:id="rId3" imgW="1765080" imgH="419040" progId="Equation.3">
                  <p:embed/>
                </p:oleObj>
              </mc:Choice>
              <mc:Fallback>
                <p:oleObj name="Equation" r:id="rId3" imgW="1765080" imgH="419040" progId="Equation.3">
                  <p:embed/>
                  <p:pic>
                    <p:nvPicPr>
                      <p:cNvPr id="0" name=""/>
                      <p:cNvPicPr/>
                      <p:nvPr/>
                    </p:nvPicPr>
                    <p:blipFill>
                      <a:blip r:embed="rId4"/>
                      <a:stretch>
                        <a:fillRect/>
                      </a:stretch>
                    </p:blipFill>
                    <p:spPr>
                      <a:xfrm>
                        <a:off x="1559925" y="2430050"/>
                        <a:ext cx="4562738" cy="108324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472836175"/>
              </p:ext>
            </p:extLst>
          </p:nvPr>
        </p:nvGraphicFramePr>
        <p:xfrm>
          <a:off x="1559925" y="3933607"/>
          <a:ext cx="1655968" cy="1026700"/>
        </p:xfrm>
        <a:graphic>
          <a:graphicData uri="http://schemas.openxmlformats.org/presentationml/2006/ole">
            <mc:AlternateContent xmlns:mc="http://schemas.openxmlformats.org/markup-compatibility/2006">
              <mc:Choice xmlns:v="urn:schemas-microsoft-com:vml" Requires="v">
                <p:oleObj spid="_x0000_s5317" name="Equation" r:id="rId5" imgW="634680" imgH="393480" progId="Equation.3">
                  <p:embed/>
                </p:oleObj>
              </mc:Choice>
              <mc:Fallback>
                <p:oleObj name="Equation" r:id="rId5" imgW="634680" imgH="393480" progId="Equation.3">
                  <p:embed/>
                  <p:pic>
                    <p:nvPicPr>
                      <p:cNvPr id="0" name=""/>
                      <p:cNvPicPr/>
                      <p:nvPr/>
                    </p:nvPicPr>
                    <p:blipFill>
                      <a:blip r:embed="rId6"/>
                      <a:stretch>
                        <a:fillRect/>
                      </a:stretch>
                    </p:blipFill>
                    <p:spPr>
                      <a:xfrm>
                        <a:off x="1559925" y="3933607"/>
                        <a:ext cx="1655968" cy="10267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227865906"/>
              </p:ext>
            </p:extLst>
          </p:nvPr>
        </p:nvGraphicFramePr>
        <p:xfrm>
          <a:off x="1559925" y="5441174"/>
          <a:ext cx="1934837" cy="806182"/>
        </p:xfrm>
        <a:graphic>
          <a:graphicData uri="http://schemas.openxmlformats.org/presentationml/2006/ole">
            <mc:AlternateContent xmlns:mc="http://schemas.openxmlformats.org/markup-compatibility/2006">
              <mc:Choice xmlns:v="urn:schemas-microsoft-com:vml" Requires="v">
                <p:oleObj spid="_x0000_s5318" name="Equation" r:id="rId7" imgW="609480" imgH="253800" progId="Equation.3">
                  <p:embed/>
                </p:oleObj>
              </mc:Choice>
              <mc:Fallback>
                <p:oleObj name="Equation" r:id="rId7" imgW="609480" imgH="253800" progId="Equation.3">
                  <p:embed/>
                  <p:pic>
                    <p:nvPicPr>
                      <p:cNvPr id="0" name=""/>
                      <p:cNvPicPr/>
                      <p:nvPr/>
                    </p:nvPicPr>
                    <p:blipFill>
                      <a:blip r:embed="rId8"/>
                      <a:stretch>
                        <a:fillRect/>
                      </a:stretch>
                    </p:blipFill>
                    <p:spPr>
                      <a:xfrm>
                        <a:off x="1559925" y="5441174"/>
                        <a:ext cx="1934837" cy="806182"/>
                      </a:xfrm>
                      <a:prstGeom prst="rect">
                        <a:avLst/>
                      </a:prstGeom>
                    </p:spPr>
                  </p:pic>
                </p:oleObj>
              </mc:Fallback>
            </mc:AlternateContent>
          </a:graphicData>
        </a:graphic>
      </p:graphicFrame>
    </p:spTree>
    <p:extLst>
      <p:ext uri="{BB962C8B-B14F-4D97-AF65-F5344CB8AC3E}">
        <p14:creationId xmlns:p14="http://schemas.microsoft.com/office/powerpoint/2010/main" val="181942506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Density Calculation</a:t>
            </a:r>
            <a:endParaRPr lang="en-US" dirty="0"/>
          </a:p>
        </p:txBody>
      </p:sp>
      <p:sp>
        <p:nvSpPr>
          <p:cNvPr id="3" name="Content Placeholder 2"/>
          <p:cNvSpPr>
            <a:spLocks noGrp="1"/>
          </p:cNvSpPr>
          <p:nvPr>
            <p:ph idx="1"/>
          </p:nvPr>
        </p:nvSpPr>
        <p:spPr/>
        <p:txBody>
          <a:bodyPr/>
          <a:lstStyle/>
          <a:p>
            <a:pPr marL="0" indent="0">
              <a:buNone/>
            </a:pPr>
            <a:r>
              <a:rPr lang="en-US" dirty="0" smtClean="0"/>
              <a:t>Mr. Pine will specify the species of wood and then the system will determine the density at a specified moisture content.</a:t>
            </a:r>
          </a:p>
          <a:p>
            <a:pPr marL="0" indent="0">
              <a:buNone/>
            </a:pP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299456004"/>
              </p:ext>
            </p:extLst>
          </p:nvPr>
        </p:nvGraphicFramePr>
        <p:xfrm>
          <a:off x="1797897" y="3725564"/>
          <a:ext cx="5567948" cy="1338034"/>
        </p:xfrm>
        <a:graphic>
          <a:graphicData uri="http://schemas.openxmlformats.org/presentationml/2006/ole">
            <mc:AlternateContent xmlns:mc="http://schemas.openxmlformats.org/markup-compatibility/2006">
              <mc:Choice xmlns:v="urn:schemas-microsoft-com:vml" Requires="v">
                <p:oleObj spid="_x0000_s1066" name="Equation" r:id="rId3" imgW="1638300" imgH="393700" progId="Equation.3">
                  <p:embed/>
                </p:oleObj>
              </mc:Choice>
              <mc:Fallback>
                <p:oleObj name="Equation" r:id="rId3" imgW="1638300" imgH="393700" progId="Equation.3">
                  <p:embed/>
                  <p:pic>
                    <p:nvPicPr>
                      <p:cNvPr id="0" name=""/>
                      <p:cNvPicPr/>
                      <p:nvPr/>
                    </p:nvPicPr>
                    <p:blipFill>
                      <a:blip r:embed="rId4"/>
                      <a:stretch>
                        <a:fillRect/>
                      </a:stretch>
                    </p:blipFill>
                    <p:spPr>
                      <a:xfrm>
                        <a:off x="1797897" y="3725564"/>
                        <a:ext cx="5567948" cy="1338034"/>
                      </a:xfrm>
                      <a:prstGeom prst="rect">
                        <a:avLst/>
                      </a:prstGeom>
                    </p:spPr>
                  </p:pic>
                </p:oleObj>
              </mc:Fallback>
            </mc:AlternateContent>
          </a:graphicData>
        </a:graphic>
      </p:graphicFrame>
    </p:spTree>
    <p:extLst>
      <p:ext uri="{BB962C8B-B14F-4D97-AF65-F5344CB8AC3E}">
        <p14:creationId xmlns:p14="http://schemas.microsoft.com/office/powerpoint/2010/main" val="12864758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Density Calculation (continued)</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337521470"/>
              </p:ext>
            </p:extLst>
          </p:nvPr>
        </p:nvGraphicFramePr>
        <p:xfrm>
          <a:off x="2170134" y="2455101"/>
          <a:ext cx="4078738" cy="1170749"/>
        </p:xfrm>
        <a:graphic>
          <a:graphicData uri="http://schemas.openxmlformats.org/presentationml/2006/ole">
            <mc:AlternateContent xmlns:mc="http://schemas.openxmlformats.org/markup-compatibility/2006">
              <mc:Choice xmlns:v="urn:schemas-microsoft-com:vml" Requires="v">
                <p:oleObj spid="_x0000_s2320" name="Equation" r:id="rId3" imgW="1371600" imgH="393480" progId="Equation.3">
                  <p:embed/>
                </p:oleObj>
              </mc:Choice>
              <mc:Fallback>
                <p:oleObj name="Equation" r:id="rId3" imgW="1371600" imgH="393480" progId="Equation.3">
                  <p:embed/>
                  <p:pic>
                    <p:nvPicPr>
                      <p:cNvPr id="0" name=""/>
                      <p:cNvPicPr/>
                      <p:nvPr/>
                    </p:nvPicPr>
                    <p:blipFill>
                      <a:blip r:embed="rId4"/>
                      <a:stretch>
                        <a:fillRect/>
                      </a:stretch>
                    </p:blipFill>
                    <p:spPr>
                      <a:xfrm>
                        <a:off x="2170134" y="2455101"/>
                        <a:ext cx="4078738" cy="1170749"/>
                      </a:xfrm>
                      <a:prstGeom prst="rect">
                        <a:avLst/>
                      </a:prstGeom>
                    </p:spPr>
                  </p:pic>
                </p:oleObj>
              </mc:Fallback>
            </mc:AlternateContent>
          </a:graphicData>
        </a:graphic>
      </p:graphicFrame>
      <p:sp>
        <p:nvSpPr>
          <p:cNvPr id="9" name="TextBox 8"/>
          <p:cNvSpPr txBox="1"/>
          <p:nvPr/>
        </p:nvSpPr>
        <p:spPr>
          <a:xfrm>
            <a:off x="504172" y="1778696"/>
            <a:ext cx="1665962" cy="584775"/>
          </a:xfrm>
          <a:prstGeom prst="rect">
            <a:avLst/>
          </a:prstGeom>
          <a:noFill/>
        </p:spPr>
        <p:txBody>
          <a:bodyPr wrap="square" rtlCol="0">
            <a:spAutoFit/>
          </a:bodyPr>
          <a:lstStyle/>
          <a:p>
            <a:r>
              <a:rPr lang="en-US" sz="3200" dirty="0" smtClean="0">
                <a:latin typeface="Arial" panose="020B0604020202020204" pitchFamily="34" charset="0"/>
                <a:cs typeface="Arial" panose="020B0604020202020204" pitchFamily="34" charset="0"/>
              </a:rPr>
              <a:t>Green</a:t>
            </a:r>
            <a:endParaRPr lang="en-US" sz="3200" dirty="0">
              <a:latin typeface="Arial" panose="020B0604020202020204" pitchFamily="34" charset="0"/>
              <a:cs typeface="Arial" panose="020B0604020202020204" pitchFamily="34"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2807456271"/>
              </p:ext>
            </p:extLst>
          </p:nvPr>
        </p:nvGraphicFramePr>
        <p:xfrm>
          <a:off x="2160913" y="4280770"/>
          <a:ext cx="2986092" cy="654486"/>
        </p:xfrm>
        <a:graphic>
          <a:graphicData uri="http://schemas.openxmlformats.org/presentationml/2006/ole">
            <mc:AlternateContent xmlns:mc="http://schemas.openxmlformats.org/markup-compatibility/2006">
              <mc:Choice xmlns:v="urn:schemas-microsoft-com:vml" Requires="v">
                <p:oleObj spid="_x0000_s2321" name="Equation" r:id="rId5" imgW="927000" imgH="203040" progId="Equation.3">
                  <p:embed/>
                </p:oleObj>
              </mc:Choice>
              <mc:Fallback>
                <p:oleObj name="Equation" r:id="rId5" imgW="927000" imgH="203040" progId="Equation.3">
                  <p:embed/>
                  <p:pic>
                    <p:nvPicPr>
                      <p:cNvPr id="0" name=""/>
                      <p:cNvPicPr/>
                      <p:nvPr/>
                    </p:nvPicPr>
                    <p:blipFill>
                      <a:blip r:embed="rId6"/>
                      <a:stretch>
                        <a:fillRect/>
                      </a:stretch>
                    </p:blipFill>
                    <p:spPr>
                      <a:xfrm>
                        <a:off x="2160913" y="4280770"/>
                        <a:ext cx="2986092" cy="654486"/>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442473768"/>
              </p:ext>
            </p:extLst>
          </p:nvPr>
        </p:nvGraphicFramePr>
        <p:xfrm>
          <a:off x="2170134" y="5561556"/>
          <a:ext cx="1967958" cy="699718"/>
        </p:xfrm>
        <a:graphic>
          <a:graphicData uri="http://schemas.openxmlformats.org/presentationml/2006/ole">
            <mc:AlternateContent xmlns:mc="http://schemas.openxmlformats.org/markup-compatibility/2006">
              <mc:Choice xmlns:v="urn:schemas-microsoft-com:vml" Requires="v">
                <p:oleObj spid="_x0000_s2322" name="Equation" r:id="rId7" imgW="571320" imgH="203040" progId="Equation.3">
                  <p:embed/>
                </p:oleObj>
              </mc:Choice>
              <mc:Fallback>
                <p:oleObj name="Equation" r:id="rId7" imgW="571320" imgH="203040" progId="Equation.3">
                  <p:embed/>
                  <p:pic>
                    <p:nvPicPr>
                      <p:cNvPr id="0" name=""/>
                      <p:cNvPicPr/>
                      <p:nvPr/>
                    </p:nvPicPr>
                    <p:blipFill>
                      <a:blip r:embed="rId8"/>
                      <a:stretch>
                        <a:fillRect/>
                      </a:stretch>
                    </p:blipFill>
                    <p:spPr>
                      <a:xfrm>
                        <a:off x="2170134" y="5561556"/>
                        <a:ext cx="1967958" cy="699718"/>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824597131"/>
              </p:ext>
            </p:extLst>
          </p:nvPr>
        </p:nvGraphicFramePr>
        <p:xfrm>
          <a:off x="4287467" y="5491996"/>
          <a:ext cx="1173881" cy="719475"/>
        </p:xfrm>
        <a:graphic>
          <a:graphicData uri="http://schemas.openxmlformats.org/presentationml/2006/ole">
            <mc:AlternateContent xmlns:mc="http://schemas.openxmlformats.org/markup-compatibility/2006">
              <mc:Choice xmlns:v="urn:schemas-microsoft-com:vml" Requires="v">
                <p:oleObj spid="_x0000_s2323" name="Equation" r:id="rId9" imgW="393480" imgH="241200" progId="Equation.3">
                  <p:embed/>
                </p:oleObj>
              </mc:Choice>
              <mc:Fallback>
                <p:oleObj name="Equation" r:id="rId9" imgW="393480" imgH="241200" progId="Equation.3">
                  <p:embed/>
                  <p:pic>
                    <p:nvPicPr>
                      <p:cNvPr id="0" name=""/>
                      <p:cNvPicPr/>
                      <p:nvPr/>
                    </p:nvPicPr>
                    <p:blipFill>
                      <a:blip r:embed="rId10"/>
                      <a:stretch>
                        <a:fillRect/>
                      </a:stretch>
                    </p:blipFill>
                    <p:spPr>
                      <a:xfrm>
                        <a:off x="4287467" y="5491996"/>
                        <a:ext cx="1173881" cy="719475"/>
                      </a:xfrm>
                      <a:prstGeom prst="rect">
                        <a:avLst/>
                      </a:prstGeom>
                    </p:spPr>
                  </p:pic>
                </p:oleObj>
              </mc:Fallback>
            </mc:AlternateContent>
          </a:graphicData>
        </a:graphic>
      </p:graphicFrame>
      <p:sp>
        <p:nvSpPr>
          <p:cNvPr id="14" name="Rectangle 13"/>
          <p:cNvSpPr/>
          <p:nvPr/>
        </p:nvSpPr>
        <p:spPr>
          <a:xfrm>
            <a:off x="3066712" y="1778696"/>
            <a:ext cx="1963999" cy="523220"/>
          </a:xfrm>
          <a:prstGeom prst="rect">
            <a:avLst/>
          </a:prstGeom>
        </p:spPr>
        <p:txBody>
          <a:bodyPr wrap="none">
            <a:spAutoFit/>
          </a:bodyPr>
          <a:lstStyle/>
          <a:p>
            <a:pPr lvl="0"/>
            <a:r>
              <a:rPr lang="en-US" sz="2800" dirty="0">
                <a:solidFill>
                  <a:prstClr val="black"/>
                </a:solidFill>
                <a:latin typeface="Arial" panose="020B0604020202020204" pitchFamily="34" charset="0"/>
                <a:cs typeface="Arial" panose="020B0604020202020204" pitchFamily="34" charset="0"/>
              </a:rPr>
              <a:t>Sugar Pine</a:t>
            </a:r>
          </a:p>
        </p:txBody>
      </p:sp>
    </p:spTree>
    <p:extLst>
      <p:ext uri="{BB962C8B-B14F-4D97-AF65-F5344CB8AC3E}">
        <p14:creationId xmlns:p14="http://schemas.microsoft.com/office/powerpoint/2010/main" val="252325770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Density Calculation (continued)</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317315" y="1600200"/>
            <a:ext cx="4089748" cy="792271"/>
          </a:xfrm>
        </p:spPr>
        <p:txBody>
          <a:bodyPr>
            <a:normAutofit/>
          </a:bodyPr>
          <a:lstStyle/>
          <a:p>
            <a:pPr marL="0" indent="0" algn="ctr">
              <a:buNone/>
            </a:pPr>
            <a:r>
              <a:rPr lang="en-US" dirty="0" smtClean="0"/>
              <a:t>Sugar Pine</a:t>
            </a:r>
          </a:p>
          <a:p>
            <a:pPr marL="0" indent="0">
              <a:buNone/>
            </a:pPr>
            <a:endParaRPr lang="en-US" dirty="0"/>
          </a:p>
          <a:p>
            <a:pPr marL="0" indent="0">
              <a:buNone/>
            </a:pP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738172817"/>
              </p:ext>
            </p:extLst>
          </p:nvPr>
        </p:nvGraphicFramePr>
        <p:xfrm>
          <a:off x="4400574" y="5410411"/>
          <a:ext cx="1173162" cy="719138"/>
        </p:xfrm>
        <a:graphic>
          <a:graphicData uri="http://schemas.openxmlformats.org/presentationml/2006/ole">
            <mc:AlternateContent xmlns:mc="http://schemas.openxmlformats.org/markup-compatibility/2006">
              <mc:Choice xmlns:v="urn:schemas-microsoft-com:vml" Requires="v">
                <p:oleObj spid="_x0000_s7432" name="Equation" r:id="rId3" imgW="393480" imgH="241200" progId="Equation.3">
                  <p:embed/>
                </p:oleObj>
              </mc:Choice>
              <mc:Fallback>
                <p:oleObj name="Equation" r:id="rId3" imgW="393480" imgH="2412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0574" y="5410411"/>
                        <a:ext cx="1173162"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063752393"/>
              </p:ext>
            </p:extLst>
          </p:nvPr>
        </p:nvGraphicFramePr>
        <p:xfrm>
          <a:off x="2317315" y="2378508"/>
          <a:ext cx="3764157" cy="1070540"/>
        </p:xfrm>
        <a:graphic>
          <a:graphicData uri="http://schemas.openxmlformats.org/presentationml/2006/ole">
            <mc:AlternateContent xmlns:mc="http://schemas.openxmlformats.org/markup-compatibility/2006">
              <mc:Choice xmlns:v="urn:schemas-microsoft-com:vml" Requires="v">
                <p:oleObj spid="_x0000_s7433" name="Equation" r:id="rId5" imgW="1384200" imgH="393480" progId="Equation.3">
                  <p:embed/>
                </p:oleObj>
              </mc:Choice>
              <mc:Fallback>
                <p:oleObj name="Equation" r:id="rId5" imgW="1384200" imgH="393480" progId="Equation.3">
                  <p:embed/>
                  <p:pic>
                    <p:nvPicPr>
                      <p:cNvPr id="0" name=""/>
                      <p:cNvPicPr/>
                      <p:nvPr/>
                    </p:nvPicPr>
                    <p:blipFill>
                      <a:blip r:embed="rId6"/>
                      <a:stretch>
                        <a:fillRect/>
                      </a:stretch>
                    </p:blipFill>
                    <p:spPr>
                      <a:xfrm>
                        <a:off x="2317315" y="2378508"/>
                        <a:ext cx="3764157" cy="107054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89888379"/>
              </p:ext>
            </p:extLst>
          </p:nvPr>
        </p:nvGraphicFramePr>
        <p:xfrm>
          <a:off x="2186314" y="4119449"/>
          <a:ext cx="2686311" cy="651227"/>
        </p:xfrm>
        <a:graphic>
          <a:graphicData uri="http://schemas.openxmlformats.org/presentationml/2006/ole">
            <mc:AlternateContent xmlns:mc="http://schemas.openxmlformats.org/markup-compatibility/2006">
              <mc:Choice xmlns:v="urn:schemas-microsoft-com:vml" Requires="v">
                <p:oleObj spid="_x0000_s7434" name="Equation" r:id="rId7" imgW="838080" imgH="203040" progId="Equation.3">
                  <p:embed/>
                </p:oleObj>
              </mc:Choice>
              <mc:Fallback>
                <p:oleObj name="Equation" r:id="rId7" imgW="838080" imgH="203040" progId="Equation.3">
                  <p:embed/>
                  <p:pic>
                    <p:nvPicPr>
                      <p:cNvPr id="0" name=""/>
                      <p:cNvPicPr/>
                      <p:nvPr/>
                    </p:nvPicPr>
                    <p:blipFill>
                      <a:blip r:embed="rId8"/>
                      <a:stretch>
                        <a:fillRect/>
                      </a:stretch>
                    </p:blipFill>
                    <p:spPr>
                      <a:xfrm>
                        <a:off x="2186314" y="4119449"/>
                        <a:ext cx="2686311" cy="651227"/>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994030943"/>
              </p:ext>
            </p:extLst>
          </p:nvPr>
        </p:nvGraphicFramePr>
        <p:xfrm>
          <a:off x="2186314" y="5500366"/>
          <a:ext cx="2005521" cy="629183"/>
        </p:xfrm>
        <a:graphic>
          <a:graphicData uri="http://schemas.openxmlformats.org/presentationml/2006/ole">
            <mc:AlternateContent xmlns:mc="http://schemas.openxmlformats.org/markup-compatibility/2006">
              <mc:Choice xmlns:v="urn:schemas-microsoft-com:vml" Requires="v">
                <p:oleObj spid="_x0000_s7435" name="Equation" r:id="rId9" imgW="647640" imgH="203040" progId="Equation.3">
                  <p:embed/>
                </p:oleObj>
              </mc:Choice>
              <mc:Fallback>
                <p:oleObj name="Equation" r:id="rId9" imgW="647640" imgH="203040" progId="Equation.3">
                  <p:embed/>
                  <p:pic>
                    <p:nvPicPr>
                      <p:cNvPr id="0" name=""/>
                      <p:cNvPicPr/>
                      <p:nvPr/>
                    </p:nvPicPr>
                    <p:blipFill>
                      <a:blip r:embed="rId10"/>
                      <a:stretch>
                        <a:fillRect/>
                      </a:stretch>
                    </p:blipFill>
                    <p:spPr>
                      <a:xfrm>
                        <a:off x="2186314" y="5500366"/>
                        <a:ext cx="2005521" cy="629183"/>
                      </a:xfrm>
                      <a:prstGeom prst="rect">
                        <a:avLst/>
                      </a:prstGeom>
                    </p:spPr>
                  </p:pic>
                </p:oleObj>
              </mc:Fallback>
            </mc:AlternateContent>
          </a:graphicData>
        </a:graphic>
      </p:graphicFrame>
      <p:sp>
        <p:nvSpPr>
          <p:cNvPr id="9" name="TextBox 8"/>
          <p:cNvSpPr txBox="1"/>
          <p:nvPr/>
        </p:nvSpPr>
        <p:spPr>
          <a:xfrm>
            <a:off x="457199" y="1634129"/>
            <a:ext cx="1440493" cy="523220"/>
          </a:xfrm>
          <a:prstGeom prst="rect">
            <a:avLst/>
          </a:prstGeom>
          <a:noFill/>
        </p:spPr>
        <p:txBody>
          <a:bodyPr wrap="square" rtlCol="0">
            <a:spAutoFit/>
          </a:bodyPr>
          <a:lstStyle/>
          <a:p>
            <a:r>
              <a:rPr lang="en-US" sz="2800" dirty="0" smtClean="0">
                <a:latin typeface="Arial" panose="020B0604020202020204" pitchFamily="34" charset="0"/>
                <a:cs typeface="Arial" panose="020B0604020202020204" pitchFamily="34" charset="0"/>
              </a:rPr>
              <a:t>12%</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46201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rial"/>
                <a:cs typeface="Arial"/>
              </a:rPr>
              <a:t>Coefficients for Dimensional Change</a:t>
            </a:r>
            <a:endParaRPr lang="en-US" dirty="0">
              <a:latin typeface="Arial"/>
              <a:cs typeface="Arial"/>
            </a:endParaRPr>
          </a:p>
        </p:txBody>
      </p:sp>
      <p:sp>
        <p:nvSpPr>
          <p:cNvPr id="3" name="Content Placeholder 2"/>
          <p:cNvSpPr>
            <a:spLocks noGrp="1"/>
          </p:cNvSpPr>
          <p:nvPr>
            <p:ph idx="1"/>
          </p:nvPr>
        </p:nvSpPr>
        <p:spPr>
          <a:xfrm>
            <a:off x="457200" y="1600201"/>
            <a:ext cx="8229600" cy="2859066"/>
          </a:xfrm>
        </p:spPr>
        <p:txBody>
          <a:bodyPr>
            <a:normAutofit/>
          </a:bodyPr>
          <a:lstStyle/>
          <a:p>
            <a:r>
              <a:rPr lang="en-US" dirty="0" smtClean="0">
                <a:latin typeface="Arial" panose="020B0604020202020204" pitchFamily="34" charset="0"/>
                <a:cs typeface="Arial" panose="020B0604020202020204" pitchFamily="34" charset="0"/>
              </a:rPr>
              <a:t>The coefficients for dimensional change will be stored within the application to be used for the Moisture driven Dimensional Changes calculations.   </a:t>
            </a:r>
            <a:endParaRPr lang="en-US" dirty="0">
              <a:latin typeface="Arial" panose="020B0604020202020204" pitchFamily="34" charset="0"/>
              <a:cs typeface="Arial" panose="020B0604020202020204" pitchFamily="34"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3736959447"/>
              </p:ext>
            </p:extLst>
          </p:nvPr>
        </p:nvGraphicFramePr>
        <p:xfrm>
          <a:off x="1169356" y="4277513"/>
          <a:ext cx="909963" cy="866631"/>
        </p:xfrm>
        <a:graphic>
          <a:graphicData uri="http://schemas.openxmlformats.org/presentationml/2006/ole">
            <mc:AlternateContent xmlns:mc="http://schemas.openxmlformats.org/markup-compatibility/2006">
              <mc:Choice xmlns:v="urn:schemas-microsoft-com:vml" Requires="v">
                <p:oleObj spid="_x0000_s8328" name="Equation" r:id="rId3" imgW="266400" imgH="253800" progId="Equation.3">
                  <p:embed/>
                </p:oleObj>
              </mc:Choice>
              <mc:Fallback>
                <p:oleObj name="Equation" r:id="rId3" imgW="266400" imgH="253800" progId="Equation.3">
                  <p:embed/>
                  <p:pic>
                    <p:nvPicPr>
                      <p:cNvPr id="0" name=""/>
                      <p:cNvPicPr/>
                      <p:nvPr/>
                    </p:nvPicPr>
                    <p:blipFill>
                      <a:blip r:embed="rId4"/>
                      <a:stretch>
                        <a:fillRect/>
                      </a:stretch>
                    </p:blipFill>
                    <p:spPr>
                      <a:xfrm>
                        <a:off x="1169356" y="4277513"/>
                        <a:ext cx="909963" cy="866631"/>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080708924"/>
              </p:ext>
            </p:extLst>
          </p:nvPr>
        </p:nvGraphicFramePr>
        <p:xfrm>
          <a:off x="1169356" y="5535829"/>
          <a:ext cx="822281" cy="783125"/>
        </p:xfrm>
        <a:graphic>
          <a:graphicData uri="http://schemas.openxmlformats.org/presentationml/2006/ole">
            <mc:AlternateContent xmlns:mc="http://schemas.openxmlformats.org/markup-compatibility/2006">
              <mc:Choice xmlns:v="urn:schemas-microsoft-com:vml" Requires="v">
                <p:oleObj spid="_x0000_s8329" name="Equation" r:id="rId5" imgW="266400" imgH="253800" progId="Equation.3">
                  <p:embed/>
                </p:oleObj>
              </mc:Choice>
              <mc:Fallback>
                <p:oleObj name="Equation" r:id="rId5" imgW="266400" imgH="253800" progId="Equation.3">
                  <p:embed/>
                  <p:pic>
                    <p:nvPicPr>
                      <p:cNvPr id="0" name=""/>
                      <p:cNvPicPr/>
                      <p:nvPr/>
                    </p:nvPicPr>
                    <p:blipFill>
                      <a:blip r:embed="rId6"/>
                      <a:stretch>
                        <a:fillRect/>
                      </a:stretch>
                    </p:blipFill>
                    <p:spPr>
                      <a:xfrm>
                        <a:off x="1169356" y="5535829"/>
                        <a:ext cx="822281" cy="783125"/>
                      </a:xfrm>
                      <a:prstGeom prst="rect">
                        <a:avLst/>
                      </a:prstGeom>
                    </p:spPr>
                  </p:pic>
                </p:oleObj>
              </mc:Fallback>
            </mc:AlternateContent>
          </a:graphicData>
        </a:graphic>
      </p:graphicFrame>
      <p:sp>
        <p:nvSpPr>
          <p:cNvPr id="9" name="TextBox 8"/>
          <p:cNvSpPr txBox="1"/>
          <p:nvPr/>
        </p:nvSpPr>
        <p:spPr>
          <a:xfrm>
            <a:off x="2655518" y="4662907"/>
            <a:ext cx="5309467" cy="461665"/>
          </a:xfrm>
          <a:prstGeom prst="rect">
            <a:avLst/>
          </a:prstGeom>
          <a:noFill/>
        </p:spPr>
        <p:txBody>
          <a:bodyPr wrap="none" rtlCol="0">
            <a:spAutoFit/>
          </a:bodyPr>
          <a:lstStyle/>
          <a:p>
            <a:r>
              <a:rPr lang="en-US" sz="2400" dirty="0" smtClean="0">
                <a:latin typeface="Arial" panose="020B0604020202020204" pitchFamily="34" charset="0"/>
                <a:cs typeface="Arial" panose="020B0604020202020204" pitchFamily="34" charset="0"/>
              </a:rPr>
              <a:t>Dimensional Change Radial Direction</a:t>
            </a:r>
            <a:endParaRPr lang="en-US" sz="2400" dirty="0">
              <a:latin typeface="Arial" panose="020B0604020202020204" pitchFamily="34" charset="0"/>
              <a:cs typeface="Arial" panose="020B0604020202020204" pitchFamily="34" charset="0"/>
            </a:endParaRPr>
          </a:p>
        </p:txBody>
      </p:sp>
      <p:sp>
        <p:nvSpPr>
          <p:cNvPr id="10" name="TextBox 9"/>
          <p:cNvSpPr txBox="1"/>
          <p:nvPr/>
        </p:nvSpPr>
        <p:spPr>
          <a:xfrm>
            <a:off x="2655517" y="5676088"/>
            <a:ext cx="5834033" cy="461665"/>
          </a:xfrm>
          <a:prstGeom prst="rect">
            <a:avLst/>
          </a:prstGeom>
          <a:noFill/>
        </p:spPr>
        <p:txBody>
          <a:bodyPr wrap="none" rtlCol="0">
            <a:spAutoFit/>
          </a:bodyPr>
          <a:lstStyle/>
          <a:p>
            <a:r>
              <a:rPr lang="en-US" sz="2400" dirty="0" smtClean="0">
                <a:latin typeface="Arial" panose="020B0604020202020204" pitchFamily="34" charset="0"/>
                <a:cs typeface="Arial" panose="020B0604020202020204" pitchFamily="34" charset="0"/>
              </a:rPr>
              <a:t>Dimensional Change Tangential Direction</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879616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Beam Deflection</a:t>
            </a:r>
            <a:endParaRPr lang="en-US" dirty="0">
              <a:latin typeface="Arial"/>
              <a:cs typeface="Arial"/>
            </a:endParaRPr>
          </a:p>
        </p:txBody>
      </p:sp>
      <p:sp>
        <p:nvSpPr>
          <p:cNvPr id="3" name="Content Placeholder 2"/>
          <p:cNvSpPr>
            <a:spLocks noGrp="1"/>
          </p:cNvSpPr>
          <p:nvPr>
            <p:ph idx="1"/>
          </p:nvPr>
        </p:nvSpPr>
        <p:spPr>
          <a:xfrm>
            <a:off x="457200" y="1600201"/>
            <a:ext cx="8229600" cy="2364442"/>
          </a:xfrm>
        </p:spPr>
        <p:txBody>
          <a:bodyPr>
            <a:normAutofit/>
          </a:bodyPr>
          <a:lstStyle/>
          <a:p>
            <a:pPr marL="0" indent="0">
              <a:buNone/>
            </a:pPr>
            <a:r>
              <a:rPr lang="en-US" sz="2800" dirty="0" smtClean="0">
                <a:latin typeface="Arial"/>
                <a:cs typeface="Arial"/>
              </a:rPr>
              <a:t>As a user, Mr. Pine wants to calculate beam deflection using the formula:</a:t>
            </a:r>
          </a:p>
          <a:p>
            <a:pPr marL="0" indent="0">
              <a:buNone/>
            </a:pPr>
            <a:r>
              <a:rPr lang="en-US" sz="2800" dirty="0">
                <a:latin typeface="Arial"/>
                <a:cs typeface="Arial"/>
              </a:rPr>
              <a:t>	</a:t>
            </a:r>
            <a:r>
              <a:rPr lang="en-US" sz="2800" dirty="0" smtClean="0">
                <a:latin typeface="Arial"/>
                <a:cs typeface="Arial"/>
              </a:rPr>
              <a:t>		</a:t>
            </a:r>
            <a:endParaRPr lang="en-US" sz="2800" dirty="0">
              <a:latin typeface="Arial"/>
              <a:cs typeface="Aria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674695884"/>
              </p:ext>
            </p:extLst>
          </p:nvPr>
        </p:nvGraphicFramePr>
        <p:xfrm>
          <a:off x="3074735" y="2933740"/>
          <a:ext cx="3097429" cy="1282113"/>
        </p:xfrm>
        <a:graphic>
          <a:graphicData uri="http://schemas.openxmlformats.org/presentationml/2006/ole">
            <mc:AlternateContent xmlns:mc="http://schemas.openxmlformats.org/markup-compatibility/2006">
              <mc:Choice xmlns:v="urn:schemas-microsoft-com:vml" Requires="v">
                <p:oleObj spid="_x0000_s12344" name="Equation" r:id="rId3" imgW="1130300" imgH="596900" progId="Equation.3">
                  <p:embed/>
                </p:oleObj>
              </mc:Choice>
              <mc:Fallback>
                <p:oleObj name="Equation" r:id="rId3" imgW="1130300" imgH="596900" progId="Equation.3">
                  <p:embed/>
                  <p:pic>
                    <p:nvPicPr>
                      <p:cNvPr id="0" name=""/>
                      <p:cNvPicPr/>
                      <p:nvPr/>
                    </p:nvPicPr>
                    <p:blipFill>
                      <a:blip r:embed="rId4"/>
                      <a:stretch>
                        <a:fillRect/>
                      </a:stretch>
                    </p:blipFill>
                    <p:spPr>
                      <a:xfrm>
                        <a:off x="3074735" y="2933740"/>
                        <a:ext cx="3097429" cy="1282113"/>
                      </a:xfrm>
                      <a:prstGeom prst="rect">
                        <a:avLst/>
                      </a:prstGeom>
                    </p:spPr>
                  </p:pic>
                </p:oleObj>
              </mc:Fallback>
            </mc:AlternateContent>
          </a:graphicData>
        </a:graphic>
      </p:graphicFrame>
      <p:sp>
        <p:nvSpPr>
          <p:cNvPr id="5" name="TextBox 4"/>
          <p:cNvSpPr txBox="1"/>
          <p:nvPr/>
        </p:nvSpPr>
        <p:spPr>
          <a:xfrm>
            <a:off x="771519" y="4439449"/>
            <a:ext cx="7643987" cy="1569660"/>
          </a:xfrm>
          <a:prstGeom prst="rect">
            <a:avLst/>
          </a:prstGeom>
          <a:noFill/>
        </p:spPr>
        <p:txBody>
          <a:bodyPr wrap="square" numCol="2" rtlCol="0">
            <a:spAutoFit/>
          </a:bodyPr>
          <a:lstStyle/>
          <a:p>
            <a:pPr marL="342900" indent="-342900">
              <a:buFont typeface="Arial"/>
              <a:buChar char="•"/>
            </a:pPr>
            <a:r>
              <a:rPr lang="en-US" sz="2400" dirty="0" smtClean="0">
                <a:latin typeface="Arial"/>
                <a:cs typeface="Arial"/>
              </a:rPr>
              <a:t>k</a:t>
            </a:r>
            <a:r>
              <a:rPr lang="en-US" sz="2400" baseline="-25000" dirty="0" smtClean="0">
                <a:latin typeface="Arial"/>
                <a:cs typeface="Arial"/>
              </a:rPr>
              <a:t>b</a:t>
            </a:r>
            <a:r>
              <a:rPr lang="en-US" sz="2400" dirty="0" smtClean="0">
                <a:latin typeface="Arial"/>
                <a:cs typeface="Arial"/>
              </a:rPr>
              <a:t> and k</a:t>
            </a:r>
            <a:r>
              <a:rPr lang="en-US" sz="2400" baseline="-25000" dirty="0" smtClean="0">
                <a:latin typeface="Arial"/>
                <a:cs typeface="Arial"/>
              </a:rPr>
              <a:t>s</a:t>
            </a:r>
            <a:r>
              <a:rPr lang="en-US" sz="2400" dirty="0" smtClean="0">
                <a:latin typeface="Arial"/>
                <a:cs typeface="Arial"/>
              </a:rPr>
              <a:t> are constants</a:t>
            </a:r>
          </a:p>
          <a:p>
            <a:pPr marL="342900" indent="-342900">
              <a:buFont typeface="Arial"/>
              <a:buChar char="•"/>
            </a:pPr>
            <a:r>
              <a:rPr lang="en-US" sz="2400" dirty="0" smtClean="0">
                <a:latin typeface="Arial"/>
                <a:cs typeface="Arial"/>
              </a:rPr>
              <a:t>W = total beam load </a:t>
            </a:r>
          </a:p>
          <a:p>
            <a:pPr marL="342900" indent="-342900">
              <a:buFont typeface="Arial"/>
              <a:buChar char="•"/>
            </a:pPr>
            <a:r>
              <a:rPr lang="en-US" sz="2400" dirty="0" smtClean="0">
                <a:latin typeface="Arial"/>
                <a:cs typeface="Arial"/>
              </a:rPr>
              <a:t>L = beam span</a:t>
            </a:r>
          </a:p>
          <a:p>
            <a:pPr marL="342900" indent="-342900">
              <a:buFont typeface="Arial"/>
              <a:buChar char="•"/>
            </a:pPr>
            <a:r>
              <a:rPr lang="en-US" sz="2400" dirty="0">
                <a:cs typeface="Arial"/>
              </a:rPr>
              <a:t>E = Elasticity</a:t>
            </a:r>
          </a:p>
          <a:p>
            <a:pPr marL="342900" indent="-342900">
              <a:buFont typeface="Arial"/>
              <a:buChar char="•"/>
            </a:pPr>
            <a:r>
              <a:rPr lang="en-US" sz="2400" dirty="0" smtClean="0">
                <a:latin typeface="Arial"/>
                <a:cs typeface="Arial"/>
              </a:rPr>
              <a:t>I = beam moment of Inertia</a:t>
            </a:r>
          </a:p>
          <a:p>
            <a:pPr marL="342900" indent="-342900">
              <a:buFont typeface="Arial"/>
              <a:buChar char="•"/>
            </a:pPr>
            <a:r>
              <a:rPr lang="en-US" sz="2400" dirty="0" smtClean="0">
                <a:latin typeface="Arial"/>
                <a:cs typeface="Arial"/>
              </a:rPr>
              <a:t>G = beam shear</a:t>
            </a:r>
          </a:p>
          <a:p>
            <a:pPr marL="342900" indent="-342900">
              <a:buFont typeface="Arial"/>
              <a:buChar char="•"/>
            </a:pPr>
            <a:r>
              <a:rPr lang="en-US" sz="2400" dirty="0" smtClean="0">
                <a:latin typeface="Arial"/>
                <a:cs typeface="Arial"/>
              </a:rPr>
              <a:t>A’ = modified beam area</a:t>
            </a:r>
            <a:endParaRPr lang="en-US" sz="2400" dirty="0">
              <a:latin typeface="Arial"/>
              <a:cs typeface="Arial"/>
            </a:endParaRPr>
          </a:p>
        </p:txBody>
      </p:sp>
    </p:spTree>
    <p:extLst>
      <p:ext uri="{BB962C8B-B14F-4D97-AF65-F5344CB8AC3E}">
        <p14:creationId xmlns:p14="http://schemas.microsoft.com/office/powerpoint/2010/main" val="426824317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Beam Deflection (continued)</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latin typeface="Arial"/>
                <a:cs typeface="Arial"/>
              </a:rPr>
              <a:t>Mr. Pine will </a:t>
            </a:r>
            <a:endParaRPr lang="en-US" sz="2400" dirty="0" smtClean="0">
              <a:latin typeface="Arial"/>
              <a:cs typeface="Arial"/>
            </a:endParaRPr>
          </a:p>
          <a:p>
            <a:pPr marL="914400" lvl="1" indent="-514350">
              <a:buFont typeface="+mj-lt"/>
              <a:buAutoNum type="arabicPeriod"/>
            </a:pPr>
            <a:r>
              <a:rPr lang="en-US" sz="2400" dirty="0" smtClean="0">
                <a:latin typeface="Arial"/>
                <a:cs typeface="Arial"/>
              </a:rPr>
              <a:t>Choose Beam Deflection as the calculation he would like to perform</a:t>
            </a:r>
          </a:p>
          <a:p>
            <a:pPr marL="914400" lvl="1" indent="-514350">
              <a:buFont typeface="+mj-lt"/>
              <a:buAutoNum type="arabicPeriod"/>
            </a:pPr>
            <a:r>
              <a:rPr lang="en-US" sz="2400" dirty="0">
                <a:latin typeface="Arial"/>
                <a:cs typeface="Arial"/>
              </a:rPr>
              <a:t>Specify the species of wood </a:t>
            </a:r>
          </a:p>
          <a:p>
            <a:pPr marL="914400" lvl="1" indent="-514350">
              <a:buFont typeface="+mj-lt"/>
              <a:buAutoNum type="arabicPeriod"/>
            </a:pPr>
            <a:r>
              <a:rPr lang="en-US" sz="2400" dirty="0" smtClean="0">
                <a:latin typeface="Arial"/>
                <a:cs typeface="Arial"/>
              </a:rPr>
              <a:t>Choose </a:t>
            </a:r>
            <a:r>
              <a:rPr lang="en-US" sz="2400" dirty="0">
                <a:latin typeface="Arial"/>
                <a:cs typeface="Arial"/>
              </a:rPr>
              <a:t>the grain of </a:t>
            </a:r>
            <a:r>
              <a:rPr lang="en-US" sz="2400" dirty="0" smtClean="0">
                <a:latin typeface="Arial"/>
                <a:cs typeface="Arial"/>
              </a:rPr>
              <a:t>wood, flat grain vs. edge grain</a:t>
            </a:r>
          </a:p>
          <a:p>
            <a:pPr marL="914400" lvl="1" indent="-514350">
              <a:buFont typeface="+mj-lt"/>
              <a:buAutoNum type="arabicPeriod"/>
            </a:pPr>
            <a:r>
              <a:rPr lang="en-US" sz="2400" dirty="0" smtClean="0">
                <a:latin typeface="Arial"/>
                <a:cs typeface="Arial"/>
              </a:rPr>
              <a:t>Input </a:t>
            </a:r>
          </a:p>
          <a:p>
            <a:pPr marL="1314450" lvl="2" indent="-514350"/>
            <a:r>
              <a:rPr lang="en-US" sz="2200" dirty="0" smtClean="0">
                <a:latin typeface="Arial"/>
                <a:cs typeface="Arial"/>
              </a:rPr>
              <a:t>beam width, b</a:t>
            </a:r>
          </a:p>
          <a:p>
            <a:pPr marL="1314450" lvl="2" indent="-514350"/>
            <a:r>
              <a:rPr lang="en-US" sz="2200" dirty="0" smtClean="0">
                <a:latin typeface="Arial"/>
                <a:cs typeface="Arial"/>
              </a:rPr>
              <a:t>beam depth, h</a:t>
            </a:r>
          </a:p>
          <a:p>
            <a:pPr marL="1314450" lvl="2" indent="-514350"/>
            <a:r>
              <a:rPr lang="en-US" sz="2200" dirty="0">
                <a:latin typeface="Arial"/>
                <a:cs typeface="Arial"/>
              </a:rPr>
              <a:t>b</a:t>
            </a:r>
            <a:r>
              <a:rPr lang="en-US" sz="2200" dirty="0" smtClean="0">
                <a:latin typeface="Arial"/>
                <a:cs typeface="Arial"/>
              </a:rPr>
              <a:t>eam load, W</a:t>
            </a:r>
          </a:p>
          <a:p>
            <a:pPr marL="1314450" lvl="2" indent="-514350"/>
            <a:r>
              <a:rPr lang="en-US" sz="2200" dirty="0">
                <a:latin typeface="Arial"/>
                <a:cs typeface="Arial"/>
              </a:rPr>
              <a:t>b</a:t>
            </a:r>
            <a:r>
              <a:rPr lang="en-US" sz="2200" dirty="0" smtClean="0">
                <a:latin typeface="Arial"/>
                <a:cs typeface="Arial"/>
              </a:rPr>
              <a:t>eam span, L</a:t>
            </a:r>
          </a:p>
          <a:p>
            <a:pPr marL="400050" lvl="1" indent="0">
              <a:buNone/>
            </a:pPr>
            <a:endParaRPr lang="en-US" dirty="0"/>
          </a:p>
        </p:txBody>
      </p:sp>
    </p:spTree>
    <p:extLst>
      <p:ext uri="{BB962C8B-B14F-4D97-AF65-F5344CB8AC3E}">
        <p14:creationId xmlns:p14="http://schemas.microsoft.com/office/powerpoint/2010/main" val="283638553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Beam Deflection (continued)</a:t>
            </a:r>
            <a:endParaRPr lang="en-US" dirty="0"/>
          </a:p>
        </p:txBody>
      </p:sp>
      <p:sp>
        <p:nvSpPr>
          <p:cNvPr id="5" name="Content Placeholder 4"/>
          <p:cNvSpPr>
            <a:spLocks noGrp="1"/>
          </p:cNvSpPr>
          <p:nvPr>
            <p:ph idx="1"/>
          </p:nvPr>
        </p:nvSpPr>
        <p:spPr/>
        <p:txBody>
          <a:bodyPr>
            <a:normAutofit/>
          </a:bodyPr>
          <a:lstStyle/>
          <a:p>
            <a:pPr marL="0" indent="0">
              <a:buNone/>
            </a:pPr>
            <a:r>
              <a:rPr lang="en-US" dirty="0" smtClean="0"/>
              <a:t>The system will use Mr. Pines input to calculate the beam deflection by:</a:t>
            </a:r>
          </a:p>
          <a:p>
            <a:pPr marL="914400" lvl="1" indent="-514350">
              <a:buFont typeface="+mj-lt"/>
              <a:buAutoNum type="arabicPeriod"/>
            </a:pPr>
            <a:r>
              <a:rPr lang="en-US" sz="2200" dirty="0" smtClean="0">
                <a:latin typeface="Arial"/>
                <a:cs typeface="Arial"/>
              </a:rPr>
              <a:t>Calculate I, the </a:t>
            </a:r>
            <a:r>
              <a:rPr lang="en-US" sz="2200" dirty="0">
                <a:latin typeface="Arial"/>
                <a:cs typeface="Arial"/>
              </a:rPr>
              <a:t>beam moment of </a:t>
            </a:r>
            <a:r>
              <a:rPr lang="en-US" sz="2200" dirty="0" smtClean="0">
                <a:latin typeface="Arial"/>
                <a:cs typeface="Arial"/>
              </a:rPr>
              <a:t>inertia, using the formula:</a:t>
            </a:r>
          </a:p>
          <a:p>
            <a:pPr marL="914400" lvl="1" indent="-514350">
              <a:buFont typeface="+mj-lt"/>
              <a:buAutoNum type="arabicPeriod"/>
            </a:pPr>
            <a:endParaRPr lang="en-US" sz="2200" dirty="0">
              <a:latin typeface="Arial"/>
              <a:cs typeface="Arial"/>
            </a:endParaRPr>
          </a:p>
          <a:p>
            <a:pPr marL="914400" lvl="1" indent="-514350">
              <a:buFont typeface="+mj-lt"/>
              <a:buAutoNum type="arabicPeriod"/>
            </a:pPr>
            <a:endParaRPr lang="en-US" sz="2200" dirty="0" smtClean="0">
              <a:latin typeface="Arial"/>
              <a:cs typeface="Arial"/>
            </a:endParaRPr>
          </a:p>
          <a:p>
            <a:pPr marL="914400" lvl="1" indent="-514350">
              <a:buFont typeface="+mj-lt"/>
              <a:buAutoNum type="arabicPeriod"/>
            </a:pPr>
            <a:r>
              <a:rPr lang="en-US" sz="2200" dirty="0" smtClean="0">
                <a:latin typeface="Arial"/>
                <a:cs typeface="Arial"/>
              </a:rPr>
              <a:t>Calculate A’, the modified beam area, using the formula:</a:t>
            </a:r>
          </a:p>
          <a:p>
            <a:pPr marL="800100" lvl="2" indent="0">
              <a:buNone/>
            </a:pPr>
            <a:r>
              <a:rPr lang="en-US" dirty="0" smtClean="0"/>
              <a:t>	</a:t>
            </a:r>
          </a:p>
          <a:p>
            <a:pPr marL="400050" lvl="1" indent="0">
              <a:buNone/>
            </a:pP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687347933"/>
              </p:ext>
            </p:extLst>
          </p:nvPr>
        </p:nvGraphicFramePr>
        <p:xfrm>
          <a:off x="3127088" y="3031326"/>
          <a:ext cx="1884444" cy="1137124"/>
        </p:xfrm>
        <a:graphic>
          <a:graphicData uri="http://schemas.openxmlformats.org/presentationml/2006/ole">
            <mc:AlternateContent xmlns:mc="http://schemas.openxmlformats.org/markup-compatibility/2006">
              <mc:Choice xmlns:v="urn:schemas-microsoft-com:vml" Requires="v">
                <p:oleObj spid="_x0000_s13421" name="Equation" r:id="rId3" imgW="495300" imgH="406400" progId="Equation.3">
                  <p:embed/>
                </p:oleObj>
              </mc:Choice>
              <mc:Fallback>
                <p:oleObj name="Equation" r:id="rId3" imgW="495300" imgH="406400" progId="Equation.3">
                  <p:embed/>
                  <p:pic>
                    <p:nvPicPr>
                      <p:cNvPr id="0" name=""/>
                      <p:cNvPicPr/>
                      <p:nvPr/>
                    </p:nvPicPr>
                    <p:blipFill>
                      <a:blip r:embed="rId4"/>
                      <a:stretch>
                        <a:fillRect/>
                      </a:stretch>
                    </p:blipFill>
                    <p:spPr>
                      <a:xfrm>
                        <a:off x="3127088" y="3031326"/>
                        <a:ext cx="1884444" cy="1137124"/>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4212122840"/>
              </p:ext>
            </p:extLst>
          </p:nvPr>
        </p:nvGraphicFramePr>
        <p:xfrm>
          <a:off x="3127088" y="4712070"/>
          <a:ext cx="1884444" cy="1091550"/>
        </p:xfrm>
        <a:graphic>
          <a:graphicData uri="http://schemas.openxmlformats.org/presentationml/2006/ole">
            <mc:AlternateContent xmlns:mc="http://schemas.openxmlformats.org/markup-compatibility/2006">
              <mc:Choice xmlns:v="urn:schemas-microsoft-com:vml" Requires="v">
                <p:oleObj spid="_x0000_s13422" name="Equation" r:id="rId5" imgW="596900" imgH="393700" progId="Equation.3">
                  <p:embed/>
                </p:oleObj>
              </mc:Choice>
              <mc:Fallback>
                <p:oleObj name="Equation" r:id="rId5" imgW="596900" imgH="393700" progId="Equation.3">
                  <p:embed/>
                  <p:pic>
                    <p:nvPicPr>
                      <p:cNvPr id="0" name=""/>
                      <p:cNvPicPr/>
                      <p:nvPr/>
                    </p:nvPicPr>
                    <p:blipFill>
                      <a:blip r:embed="rId6"/>
                      <a:stretch>
                        <a:fillRect/>
                      </a:stretch>
                    </p:blipFill>
                    <p:spPr>
                      <a:xfrm>
                        <a:off x="3127088" y="4712070"/>
                        <a:ext cx="1884444" cy="1091550"/>
                      </a:xfrm>
                      <a:prstGeom prst="rect">
                        <a:avLst/>
                      </a:prstGeom>
                    </p:spPr>
                  </p:pic>
                </p:oleObj>
              </mc:Fallback>
            </mc:AlternateContent>
          </a:graphicData>
        </a:graphic>
      </p:graphicFrame>
    </p:spTree>
    <p:extLst>
      <p:ext uri="{BB962C8B-B14F-4D97-AF65-F5344CB8AC3E}">
        <p14:creationId xmlns:p14="http://schemas.microsoft.com/office/powerpoint/2010/main" val="107012052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Beam Deflection (continued)</a:t>
            </a:r>
            <a:endParaRPr lang="en-US" dirty="0"/>
          </a:p>
        </p:txBody>
      </p:sp>
      <p:sp>
        <p:nvSpPr>
          <p:cNvPr id="3" name="Content Placeholder 2"/>
          <p:cNvSpPr>
            <a:spLocks noGrp="1"/>
          </p:cNvSpPr>
          <p:nvPr>
            <p:ph idx="1"/>
          </p:nvPr>
        </p:nvSpPr>
        <p:spPr/>
        <p:txBody>
          <a:bodyPr>
            <a:normAutofit/>
          </a:bodyPr>
          <a:lstStyle/>
          <a:p>
            <a:pPr marL="1314450" lvl="2" indent="-514350">
              <a:buFont typeface="+mj-lt"/>
              <a:buAutoNum type="arabicPeriod" startAt="3"/>
            </a:pPr>
            <a:r>
              <a:rPr lang="en-US" sz="2200" dirty="0" smtClean="0">
                <a:latin typeface="Arial"/>
                <a:cs typeface="Arial"/>
              </a:rPr>
              <a:t>Combine input with information found in tables stored within the application to calculate the:</a:t>
            </a:r>
          </a:p>
          <a:p>
            <a:pPr marL="1771650" lvl="3" indent="-514350">
              <a:buFont typeface="Arial"/>
              <a:buChar char="•"/>
            </a:pPr>
            <a:r>
              <a:rPr lang="en-US" sz="2200" dirty="0">
                <a:cs typeface="Arial"/>
              </a:rPr>
              <a:t>Elasticity, </a:t>
            </a:r>
            <a:r>
              <a:rPr lang="en-US" sz="2200" dirty="0" smtClean="0">
                <a:cs typeface="Arial"/>
              </a:rPr>
              <a:t>E</a:t>
            </a:r>
            <a:endParaRPr lang="en-US" sz="2200" dirty="0">
              <a:cs typeface="Arial"/>
            </a:endParaRPr>
          </a:p>
          <a:p>
            <a:pPr marL="1771650" lvl="3" indent="-514350">
              <a:buFont typeface="Arial"/>
              <a:buChar char="•"/>
            </a:pPr>
            <a:r>
              <a:rPr lang="en-US" sz="2200" dirty="0">
                <a:cs typeface="Arial"/>
              </a:rPr>
              <a:t>Beam shear, G	</a:t>
            </a:r>
          </a:p>
          <a:p>
            <a:pPr marL="1771650" lvl="3" indent="-514350">
              <a:buFont typeface="Arial"/>
              <a:buChar char="•"/>
            </a:pPr>
            <a:r>
              <a:rPr lang="en-US" sz="2200" dirty="0" smtClean="0">
                <a:cs typeface="Arial"/>
              </a:rPr>
              <a:t>Obtain values </a:t>
            </a:r>
            <a:r>
              <a:rPr lang="en-US" sz="2200" dirty="0">
                <a:cs typeface="Arial"/>
              </a:rPr>
              <a:t>of constants k</a:t>
            </a:r>
            <a:r>
              <a:rPr lang="en-US" sz="2200" baseline="-25000" dirty="0">
                <a:cs typeface="Arial"/>
              </a:rPr>
              <a:t>b</a:t>
            </a:r>
            <a:r>
              <a:rPr lang="en-US" sz="2200" dirty="0">
                <a:cs typeface="Arial"/>
              </a:rPr>
              <a:t> and </a:t>
            </a:r>
            <a:r>
              <a:rPr lang="en-US" sz="2200" dirty="0" smtClean="0">
                <a:cs typeface="Arial"/>
              </a:rPr>
              <a:t>k</a:t>
            </a:r>
            <a:r>
              <a:rPr lang="en-US" sz="2200" baseline="-25000" dirty="0" smtClean="0">
                <a:cs typeface="Arial"/>
              </a:rPr>
              <a:t>s</a:t>
            </a:r>
            <a:endParaRPr lang="en-US" sz="2200" dirty="0" smtClean="0">
              <a:latin typeface="Arial"/>
              <a:cs typeface="Arial"/>
            </a:endParaRPr>
          </a:p>
          <a:p>
            <a:pPr marL="1314450" lvl="2" indent="-514350">
              <a:buFont typeface="+mj-lt"/>
              <a:buAutoNum type="arabicPeriod" startAt="3"/>
            </a:pPr>
            <a:r>
              <a:rPr lang="en-US" sz="2200" dirty="0" smtClean="0">
                <a:latin typeface="Arial"/>
                <a:cs typeface="Arial"/>
              </a:rPr>
              <a:t>Use these values in the beam deflection formula 																																														to calculate and display the amount of beam deflection. </a:t>
            </a:r>
          </a:p>
          <a:p>
            <a:pPr marL="1257300" lvl="3" indent="0">
              <a:buNone/>
            </a:pPr>
            <a:endParaRPr lang="en-US" sz="2200" baseline="-25000" dirty="0">
              <a:latin typeface="Arial"/>
              <a:cs typeface="Arial"/>
            </a:endParaRPr>
          </a:p>
          <a:p>
            <a:pPr marL="1257300" lvl="3" indent="0">
              <a:buNone/>
            </a:pPr>
            <a:endParaRPr lang="en-US" sz="2200" baseline="-25000" dirty="0" smtClean="0">
              <a:latin typeface="Arial"/>
              <a:cs typeface="Arial"/>
            </a:endParaRPr>
          </a:p>
          <a:p>
            <a:pPr marL="1257300" lvl="3" indent="0">
              <a:buNone/>
            </a:pPr>
            <a:endParaRPr lang="en-US" sz="2200" dirty="0" smtClean="0">
              <a:latin typeface="Arial"/>
              <a:cs typeface="Aria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665844614"/>
              </p:ext>
            </p:extLst>
          </p:nvPr>
        </p:nvGraphicFramePr>
        <p:xfrm>
          <a:off x="2910870" y="3958338"/>
          <a:ext cx="3097429" cy="1282113"/>
        </p:xfrm>
        <a:graphic>
          <a:graphicData uri="http://schemas.openxmlformats.org/presentationml/2006/ole">
            <mc:AlternateContent xmlns:mc="http://schemas.openxmlformats.org/markup-compatibility/2006">
              <mc:Choice xmlns:v="urn:schemas-microsoft-com:vml" Requires="v">
                <p:oleObj spid="_x0000_s14395" name="Equation" r:id="rId3" imgW="1130300" imgH="596900" progId="Equation.3">
                  <p:embed/>
                </p:oleObj>
              </mc:Choice>
              <mc:Fallback>
                <p:oleObj name="Equation" r:id="rId3" imgW="1130300" imgH="596900" progId="Equation.3">
                  <p:embed/>
                  <p:pic>
                    <p:nvPicPr>
                      <p:cNvPr id="0" name=""/>
                      <p:cNvPicPr/>
                      <p:nvPr/>
                    </p:nvPicPr>
                    <p:blipFill>
                      <a:blip r:embed="rId4"/>
                      <a:stretch>
                        <a:fillRect/>
                      </a:stretch>
                    </p:blipFill>
                    <p:spPr>
                      <a:xfrm>
                        <a:off x="2910870" y="3958338"/>
                        <a:ext cx="3097429" cy="1282113"/>
                      </a:xfrm>
                      <a:prstGeom prst="rect">
                        <a:avLst/>
                      </a:prstGeom>
                    </p:spPr>
                  </p:pic>
                </p:oleObj>
              </mc:Fallback>
            </mc:AlternateContent>
          </a:graphicData>
        </a:graphic>
      </p:graphicFrame>
    </p:spTree>
    <p:extLst>
      <p:ext uri="{BB962C8B-B14F-4D97-AF65-F5344CB8AC3E}">
        <p14:creationId xmlns:p14="http://schemas.microsoft.com/office/powerpoint/2010/main" val="366820975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Beam Deflection (continued)</a:t>
            </a:r>
            <a:endParaRPr lang="en-US" dirty="0"/>
          </a:p>
        </p:txBody>
      </p:sp>
      <p:sp>
        <p:nvSpPr>
          <p:cNvPr id="3" name="Content Placeholder 2"/>
          <p:cNvSpPr>
            <a:spLocks noGrp="1"/>
          </p:cNvSpPr>
          <p:nvPr>
            <p:ph idx="1"/>
          </p:nvPr>
        </p:nvSpPr>
        <p:spPr/>
        <p:txBody>
          <a:bodyPr/>
          <a:lstStyle/>
          <a:p>
            <a:pPr marL="0" indent="0">
              <a:buNone/>
            </a:pPr>
            <a:r>
              <a:rPr lang="en-US" dirty="0" smtClean="0"/>
              <a:t>Calculating Elasticity</a:t>
            </a:r>
          </a:p>
          <a:p>
            <a:pPr lvl="1">
              <a:buFont typeface="Arial"/>
              <a:buChar char="•"/>
            </a:pPr>
            <a:r>
              <a:rPr lang="en-US" dirty="0" smtClean="0"/>
              <a:t>Using Table 4-3b. determine the Modulus of Elasticity</a:t>
            </a:r>
          </a:p>
          <a:p>
            <a:pPr marL="457200" lvl="1" indent="0">
              <a:buNone/>
            </a:pPr>
            <a:r>
              <a:rPr lang="en-US" dirty="0" smtClean="0"/>
              <a:t>		ex.  1.03 X 10</a:t>
            </a:r>
            <a:r>
              <a:rPr lang="en-US" baseline="30000" dirty="0" smtClean="0"/>
              <a:t>6</a:t>
            </a:r>
            <a:r>
              <a:rPr lang="en-US" dirty="0" smtClean="0"/>
              <a:t> </a:t>
            </a:r>
            <a:r>
              <a:rPr lang="en-US" dirty="0" err="1" smtClean="0"/>
              <a:t>lbf</a:t>
            </a:r>
            <a:r>
              <a:rPr lang="en-US" dirty="0" smtClean="0"/>
              <a:t>/in</a:t>
            </a:r>
            <a:r>
              <a:rPr lang="en-US" baseline="30000" dirty="0" smtClean="0"/>
              <a:t>2</a:t>
            </a:r>
            <a:r>
              <a:rPr lang="en-US" dirty="0" smtClean="0"/>
              <a:t> for sugar pine</a:t>
            </a:r>
          </a:p>
          <a:p>
            <a:pPr marL="457200" lvl="1" indent="0">
              <a:buNone/>
            </a:pPr>
            <a:endParaRPr lang="en-US" dirty="0" smtClean="0"/>
          </a:p>
          <a:p>
            <a:pPr lvl="1">
              <a:buFont typeface="Arial"/>
              <a:buChar char="•"/>
            </a:pPr>
            <a:r>
              <a:rPr lang="en-US" dirty="0" smtClean="0"/>
              <a:t>Increase this value by 10% giving you E</a:t>
            </a:r>
            <a:r>
              <a:rPr lang="en-US" baseline="-25000" dirty="0" smtClean="0"/>
              <a:t>L</a:t>
            </a:r>
            <a:endParaRPr lang="en-US" dirty="0" smtClean="0"/>
          </a:p>
          <a:p>
            <a:pPr marL="914400" lvl="2" indent="0">
              <a:buNone/>
            </a:pPr>
            <a:r>
              <a:rPr lang="en-US" dirty="0" smtClean="0"/>
              <a:t>	</a:t>
            </a:r>
            <a:r>
              <a:rPr lang="en-US" sz="2800" dirty="0" smtClean="0"/>
              <a:t>ex.  E</a:t>
            </a:r>
            <a:r>
              <a:rPr lang="en-US" sz="2800" baseline="-25000" dirty="0" smtClean="0"/>
              <a:t>L</a:t>
            </a:r>
            <a:r>
              <a:rPr lang="en-US" sz="2800" dirty="0" smtClean="0"/>
              <a:t>= 1.03 X 10</a:t>
            </a:r>
            <a:r>
              <a:rPr lang="en-US" sz="2800" baseline="30000" dirty="0" smtClean="0"/>
              <a:t>6</a:t>
            </a:r>
            <a:r>
              <a:rPr lang="en-US" sz="2800" dirty="0" smtClean="0"/>
              <a:t> </a:t>
            </a:r>
            <a:r>
              <a:rPr lang="en-US" sz="2800" dirty="0" err="1" smtClean="0"/>
              <a:t>lbf</a:t>
            </a:r>
            <a:r>
              <a:rPr lang="en-US" sz="2800" dirty="0" smtClean="0"/>
              <a:t>/in</a:t>
            </a:r>
            <a:r>
              <a:rPr lang="en-US" sz="2800" baseline="30000" dirty="0" smtClean="0"/>
              <a:t>2</a:t>
            </a:r>
            <a:r>
              <a:rPr lang="en-US" sz="2800" dirty="0" smtClean="0"/>
              <a:t> * 1.10</a:t>
            </a:r>
          </a:p>
          <a:p>
            <a:pPr marL="914400" lvl="2" indent="0">
              <a:buNone/>
            </a:pPr>
            <a:r>
              <a:rPr lang="en-US" sz="2800" dirty="0"/>
              <a:t>	</a:t>
            </a:r>
            <a:r>
              <a:rPr lang="en-US" sz="2800" dirty="0" smtClean="0"/>
              <a:t>	  E</a:t>
            </a:r>
            <a:r>
              <a:rPr lang="en-US" sz="2800" baseline="-25000" dirty="0" smtClean="0"/>
              <a:t>L</a:t>
            </a:r>
            <a:r>
              <a:rPr lang="en-US" sz="2800" dirty="0" smtClean="0"/>
              <a:t>= 1.133 X 10</a:t>
            </a:r>
            <a:r>
              <a:rPr lang="en-US" sz="2800" baseline="30000" dirty="0" smtClean="0"/>
              <a:t>6</a:t>
            </a:r>
            <a:r>
              <a:rPr lang="en-US" sz="2800" dirty="0" smtClean="0"/>
              <a:t> </a:t>
            </a:r>
            <a:r>
              <a:rPr lang="en-US" sz="2800" dirty="0" err="1" smtClean="0"/>
              <a:t>lbf</a:t>
            </a:r>
            <a:r>
              <a:rPr lang="en-US" sz="2800" dirty="0" smtClean="0"/>
              <a:t>/in</a:t>
            </a:r>
            <a:r>
              <a:rPr lang="en-US" sz="2800" baseline="30000" dirty="0" smtClean="0"/>
              <a:t>2</a:t>
            </a:r>
            <a:endParaRPr lang="en-US" dirty="0"/>
          </a:p>
        </p:txBody>
      </p:sp>
    </p:spTree>
    <p:extLst>
      <p:ext uri="{BB962C8B-B14F-4D97-AF65-F5344CB8AC3E}">
        <p14:creationId xmlns:p14="http://schemas.microsoft.com/office/powerpoint/2010/main" val="254328062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Vision Statement</a:t>
            </a:r>
            <a:endParaRPr lang="en-US" dirty="0">
              <a:latin typeface="Arial"/>
              <a:cs typeface="Arial"/>
            </a:endParaRPr>
          </a:p>
        </p:txBody>
      </p:sp>
      <p:sp>
        <p:nvSpPr>
          <p:cNvPr id="3" name="Content Placeholder 2"/>
          <p:cNvSpPr>
            <a:spLocks noGrp="1"/>
          </p:cNvSpPr>
          <p:nvPr>
            <p:ph idx="1"/>
          </p:nvPr>
        </p:nvSpPr>
        <p:spPr/>
        <p:txBody>
          <a:bodyPr/>
          <a:lstStyle/>
          <a:p>
            <a:pPr marL="0" lvl="1" indent="0">
              <a:buNone/>
            </a:pPr>
            <a:r>
              <a:rPr lang="en-US" sz="2400" dirty="0"/>
              <a:t>The application, </a:t>
            </a:r>
            <a:r>
              <a:rPr lang="en-US" sz="2400" dirty="0" err="1"/>
              <a:t>iDoor</a:t>
            </a:r>
            <a:r>
              <a:rPr lang="en-US" sz="2400" dirty="0"/>
              <a:t>, will be primarily marketed as a tool for woodworkers to identify a description of a specified species of wood, and properties of the wood including specific gravity and coefficients for dimensional change.  Unlike other software for woodworkers, </a:t>
            </a:r>
            <a:r>
              <a:rPr lang="en-US" sz="2400" dirty="0" err="1"/>
              <a:t>iDoor</a:t>
            </a:r>
            <a:r>
              <a:rPr lang="en-US" sz="2400" dirty="0"/>
              <a:t> can </a:t>
            </a:r>
            <a:r>
              <a:rPr lang="en-US" sz="2400" dirty="0" smtClean="0"/>
              <a:t>perform </a:t>
            </a:r>
            <a:r>
              <a:rPr lang="en-US" sz="2400" dirty="0"/>
              <a:t>many of the calculations needed by woodworkers including density at a specified moisture content, moisture driven dimensional changes, and beam deflection. This application will perform calculations much more quickly than standard methods and will therefore improve the efficiency of woodworking.  Most importantly this application will be easy to use for all woodworkers. </a:t>
            </a:r>
            <a:endParaRPr lang="en-US" sz="2400" dirty="0">
              <a:latin typeface="Arial"/>
              <a:cs typeface="Arial"/>
            </a:endParaRPr>
          </a:p>
          <a:p>
            <a:endParaRPr lang="en-US" dirty="0"/>
          </a:p>
        </p:txBody>
      </p:sp>
    </p:spTree>
    <p:extLst>
      <p:ext uri="{BB962C8B-B14F-4D97-AF65-F5344CB8AC3E}">
        <p14:creationId xmlns:p14="http://schemas.microsoft.com/office/powerpoint/2010/main" val="213179323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4-10-07 at 9.07.1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0190" y="3160463"/>
            <a:ext cx="4523283" cy="2781874"/>
          </a:xfrm>
          <a:prstGeom prst="rect">
            <a:avLst/>
          </a:prstGeom>
        </p:spPr>
      </p:pic>
      <p:sp>
        <p:nvSpPr>
          <p:cNvPr id="3" name="Content Placeholder 2"/>
          <p:cNvSpPr>
            <a:spLocks noGrp="1"/>
          </p:cNvSpPr>
          <p:nvPr>
            <p:ph idx="1"/>
          </p:nvPr>
        </p:nvSpPr>
        <p:spPr>
          <a:xfrm>
            <a:off x="457200" y="1417638"/>
            <a:ext cx="8229600" cy="4832480"/>
          </a:xfrm>
        </p:spPr>
        <p:txBody>
          <a:bodyPr>
            <a:normAutofit lnSpcReduction="10000"/>
          </a:bodyPr>
          <a:lstStyle/>
          <a:p>
            <a:pPr marL="0" indent="0">
              <a:buNone/>
            </a:pPr>
            <a:r>
              <a:rPr lang="en-US" dirty="0" smtClean="0"/>
              <a:t>The beam shear calculation is dependent upon the user specified grain of the wood.</a:t>
            </a:r>
          </a:p>
          <a:p>
            <a:pPr lvl="1">
              <a:buFont typeface="Arial"/>
              <a:buChar char="•"/>
            </a:pPr>
            <a:r>
              <a:rPr lang="en-US" dirty="0" smtClean="0"/>
              <a:t>Flat-grained vertical faces, G=G</a:t>
            </a:r>
            <a:r>
              <a:rPr lang="en-US" baseline="-25000" dirty="0" smtClean="0"/>
              <a:t>LT</a:t>
            </a:r>
            <a:endParaRPr lang="en-US" dirty="0" smtClean="0"/>
          </a:p>
          <a:p>
            <a:pPr lvl="1">
              <a:buFont typeface="Arial"/>
              <a:buChar char="•"/>
            </a:pPr>
            <a:r>
              <a:rPr lang="en-US" dirty="0" smtClean="0"/>
              <a:t>Edge-grained vertical faces, G=G</a:t>
            </a:r>
            <a:r>
              <a:rPr lang="en-US" baseline="-25000" dirty="0" smtClean="0"/>
              <a:t>LR</a:t>
            </a: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lgn="ctr">
              <a:buNone/>
            </a:pPr>
            <a:endParaRPr lang="en-US" sz="1400" b="1" dirty="0" smtClean="0"/>
          </a:p>
          <a:p>
            <a:pPr marL="0" indent="0" algn="ctr">
              <a:buNone/>
            </a:pPr>
            <a:endParaRPr lang="en-US" sz="1400" b="1" dirty="0" smtClean="0"/>
          </a:p>
          <a:p>
            <a:pPr marL="0" indent="0" algn="ctr">
              <a:buNone/>
            </a:pPr>
            <a:r>
              <a:rPr lang="en-US" sz="1400" b="1" dirty="0" smtClean="0"/>
              <a:t>Figure 1.  Showing grain direction</a:t>
            </a:r>
            <a:endParaRPr lang="en-US" sz="1400" b="1" dirty="0"/>
          </a:p>
        </p:txBody>
      </p:sp>
      <p:sp>
        <p:nvSpPr>
          <p:cNvPr id="2" name="Title 1"/>
          <p:cNvSpPr>
            <a:spLocks noGrp="1"/>
          </p:cNvSpPr>
          <p:nvPr>
            <p:ph type="title"/>
          </p:nvPr>
        </p:nvSpPr>
        <p:spPr/>
        <p:txBody>
          <a:bodyPr/>
          <a:lstStyle/>
          <a:p>
            <a:r>
              <a:rPr lang="en-US" dirty="0" smtClean="0"/>
              <a:t>Beam Deflection (continued)</a:t>
            </a:r>
            <a:endParaRPr lang="en-US" dirty="0"/>
          </a:p>
        </p:txBody>
      </p:sp>
    </p:spTree>
    <p:extLst>
      <p:ext uri="{BB962C8B-B14F-4D97-AF65-F5344CB8AC3E}">
        <p14:creationId xmlns:p14="http://schemas.microsoft.com/office/powerpoint/2010/main" val="38602435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Beam Deflection (continued)</a:t>
            </a:r>
            <a:endParaRPr lang="en-US" dirty="0"/>
          </a:p>
        </p:txBody>
      </p:sp>
      <p:sp>
        <p:nvSpPr>
          <p:cNvPr id="3" name="Content Placeholder 2"/>
          <p:cNvSpPr>
            <a:spLocks noGrp="1"/>
          </p:cNvSpPr>
          <p:nvPr>
            <p:ph idx="1"/>
          </p:nvPr>
        </p:nvSpPr>
        <p:spPr>
          <a:xfrm>
            <a:off x="457200" y="1396818"/>
            <a:ext cx="8229600" cy="4903434"/>
          </a:xfrm>
        </p:spPr>
        <p:txBody>
          <a:bodyPr>
            <a:normAutofit/>
          </a:bodyPr>
          <a:lstStyle/>
          <a:p>
            <a:pPr marL="0" indent="0">
              <a:buNone/>
            </a:pPr>
            <a:r>
              <a:rPr lang="en-US" dirty="0" smtClean="0"/>
              <a:t>Calculating Beam Shear</a:t>
            </a:r>
          </a:p>
          <a:p>
            <a:r>
              <a:rPr lang="en-US" dirty="0" smtClean="0"/>
              <a:t>Using Table 4-1 determine which ratio contains the beam shear you need.</a:t>
            </a:r>
          </a:p>
          <a:p>
            <a:pPr marL="457200" lvl="1" indent="0">
              <a:buNone/>
            </a:pPr>
            <a:r>
              <a:rPr lang="en-US" dirty="0" smtClean="0"/>
              <a:t>	ex</a:t>
            </a:r>
            <a:r>
              <a:rPr lang="en-US" dirty="0"/>
              <a:t>. What is G</a:t>
            </a:r>
            <a:r>
              <a:rPr lang="en-US" baseline="-25000" dirty="0"/>
              <a:t>LT</a:t>
            </a:r>
            <a:r>
              <a:rPr lang="en-US" dirty="0"/>
              <a:t> for sugar </a:t>
            </a:r>
            <a:r>
              <a:rPr lang="en-US" dirty="0" smtClean="0"/>
              <a:t>pine?</a:t>
            </a:r>
            <a:endParaRPr lang="en-US" dirty="0"/>
          </a:p>
          <a:p>
            <a:pPr marL="457200" lvl="1" indent="0">
              <a:buNone/>
            </a:pPr>
            <a:r>
              <a:rPr lang="en-US" dirty="0"/>
              <a:t>		 </a:t>
            </a:r>
            <a:r>
              <a:rPr lang="en-US" dirty="0" smtClean="0"/>
              <a:t>	G</a:t>
            </a:r>
            <a:r>
              <a:rPr lang="en-US" baseline="-25000" dirty="0" smtClean="0"/>
              <a:t>LT</a:t>
            </a:r>
            <a:r>
              <a:rPr lang="en-US" dirty="0"/>
              <a:t>/E</a:t>
            </a:r>
            <a:r>
              <a:rPr lang="en-US" baseline="-25000" dirty="0"/>
              <a:t>L</a:t>
            </a:r>
            <a:r>
              <a:rPr lang="en-US" dirty="0"/>
              <a:t> = </a:t>
            </a:r>
            <a:r>
              <a:rPr lang="en-US" dirty="0" smtClean="0"/>
              <a:t>0.113</a:t>
            </a:r>
          </a:p>
          <a:p>
            <a:r>
              <a:rPr lang="en-US" dirty="0" smtClean="0"/>
              <a:t>Using the previously calculated value for E</a:t>
            </a:r>
            <a:r>
              <a:rPr lang="en-US" baseline="-25000" dirty="0" smtClean="0"/>
              <a:t>L</a:t>
            </a:r>
            <a:endParaRPr lang="en-US" dirty="0" smtClean="0"/>
          </a:p>
          <a:p>
            <a:pPr marL="457200" lvl="1" indent="0">
              <a:buNone/>
            </a:pPr>
            <a:r>
              <a:rPr lang="en-US" dirty="0"/>
              <a:t>	</a:t>
            </a:r>
            <a:r>
              <a:rPr lang="en-US" dirty="0" smtClean="0"/>
              <a:t>ex.	G</a:t>
            </a:r>
            <a:r>
              <a:rPr lang="en-US" baseline="-25000" dirty="0" smtClean="0"/>
              <a:t>LT</a:t>
            </a:r>
            <a:r>
              <a:rPr lang="en-US" dirty="0" smtClean="0"/>
              <a:t>/</a:t>
            </a:r>
            <a:r>
              <a:rPr lang="en-US" dirty="0"/>
              <a:t>1.133 X </a:t>
            </a:r>
            <a:r>
              <a:rPr lang="en-US" dirty="0" smtClean="0"/>
              <a:t>10</a:t>
            </a:r>
            <a:r>
              <a:rPr lang="en-US" baseline="30000" dirty="0" smtClean="0"/>
              <a:t>6</a:t>
            </a:r>
            <a:r>
              <a:rPr lang="en-US" dirty="0" smtClean="0"/>
              <a:t> </a:t>
            </a:r>
            <a:r>
              <a:rPr lang="en-US" dirty="0" err="1" smtClean="0"/>
              <a:t>lbf</a:t>
            </a:r>
            <a:r>
              <a:rPr lang="en-US" dirty="0" smtClean="0"/>
              <a:t>/in</a:t>
            </a:r>
            <a:r>
              <a:rPr lang="en-US" baseline="30000" dirty="0" smtClean="0"/>
              <a:t>2</a:t>
            </a:r>
            <a:r>
              <a:rPr lang="en-US" dirty="0" smtClean="0"/>
              <a:t> = 0.113</a:t>
            </a:r>
          </a:p>
          <a:p>
            <a:pPr marL="457200" lvl="1" indent="0">
              <a:buNone/>
            </a:pPr>
            <a:r>
              <a:rPr lang="en-US" dirty="0"/>
              <a:t>	</a:t>
            </a:r>
            <a:r>
              <a:rPr lang="en-US" dirty="0" smtClean="0"/>
              <a:t>		G</a:t>
            </a:r>
            <a:r>
              <a:rPr lang="en-US" baseline="-25000" dirty="0" smtClean="0"/>
              <a:t>LT</a:t>
            </a:r>
            <a:r>
              <a:rPr lang="en-US" dirty="0" smtClean="0"/>
              <a:t> = 1.28029 </a:t>
            </a:r>
            <a:r>
              <a:rPr lang="en-US" dirty="0" err="1" smtClean="0"/>
              <a:t>lbf</a:t>
            </a:r>
            <a:r>
              <a:rPr lang="en-US" dirty="0" smtClean="0"/>
              <a:t>/in</a:t>
            </a:r>
            <a:r>
              <a:rPr lang="en-US" baseline="30000" dirty="0" smtClean="0"/>
              <a:t>2</a:t>
            </a:r>
            <a:endParaRPr lang="en-US" dirty="0" smtClean="0"/>
          </a:p>
        </p:txBody>
      </p:sp>
    </p:spTree>
    <p:extLst>
      <p:ext uri="{BB962C8B-B14F-4D97-AF65-F5344CB8AC3E}">
        <p14:creationId xmlns:p14="http://schemas.microsoft.com/office/powerpoint/2010/main" val="285539929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Beam Deflection (continued)</a:t>
            </a:r>
            <a:endParaRPr lang="en-US" dirty="0"/>
          </a:p>
        </p:txBody>
      </p:sp>
      <p:sp>
        <p:nvSpPr>
          <p:cNvPr id="3" name="Content Placeholder 2"/>
          <p:cNvSpPr>
            <a:spLocks noGrp="1"/>
          </p:cNvSpPr>
          <p:nvPr>
            <p:ph idx="1"/>
          </p:nvPr>
        </p:nvSpPr>
        <p:spPr/>
        <p:txBody>
          <a:bodyPr/>
          <a:lstStyle/>
          <a:p>
            <a:pPr marL="0" indent="0">
              <a:buNone/>
            </a:pPr>
            <a:r>
              <a:rPr lang="en-US" dirty="0" smtClean="0"/>
              <a:t>Determination of k</a:t>
            </a:r>
            <a:r>
              <a:rPr lang="en-US" baseline="-25000" dirty="0" smtClean="0"/>
              <a:t>b</a:t>
            </a:r>
            <a:r>
              <a:rPr lang="en-US" dirty="0" smtClean="0"/>
              <a:t> and </a:t>
            </a:r>
            <a:r>
              <a:rPr lang="en-US" dirty="0" err="1" smtClean="0"/>
              <a:t>k</a:t>
            </a:r>
            <a:r>
              <a:rPr lang="en-US" baseline="-25000" dirty="0" err="1" smtClean="0"/>
              <a:t>s</a:t>
            </a:r>
            <a:endParaRPr lang="en-US" dirty="0" smtClean="0"/>
          </a:p>
          <a:p>
            <a:pPr marL="0" indent="0">
              <a:buNone/>
            </a:pPr>
            <a:r>
              <a:rPr lang="en-US" dirty="0"/>
              <a:t>	</a:t>
            </a:r>
            <a:r>
              <a:rPr lang="en-US" dirty="0" smtClean="0"/>
              <a:t>k</a:t>
            </a:r>
            <a:r>
              <a:rPr lang="en-US" baseline="-25000" dirty="0" smtClean="0"/>
              <a:t>b</a:t>
            </a:r>
            <a:r>
              <a:rPr lang="en-US" dirty="0" smtClean="0"/>
              <a:t> and </a:t>
            </a:r>
            <a:r>
              <a:rPr lang="en-US" dirty="0" err="1" smtClean="0"/>
              <a:t>k</a:t>
            </a:r>
            <a:r>
              <a:rPr lang="en-US" baseline="-25000" dirty="0" err="1" smtClean="0"/>
              <a:t>s</a:t>
            </a:r>
            <a:r>
              <a:rPr lang="en-US" dirty="0" smtClean="0"/>
              <a:t> come from Table 8-1</a:t>
            </a:r>
          </a:p>
          <a:p>
            <a:pPr marL="0" indent="0">
              <a:buNone/>
            </a:pPr>
            <a:r>
              <a:rPr lang="en-US" dirty="0" smtClean="0"/>
              <a:t>		</a:t>
            </a:r>
            <a:endParaRPr lang="en-US" dirty="0" smtClean="0"/>
          </a:p>
          <a:p>
            <a:pPr marL="0" indent="0">
              <a:buNone/>
            </a:pPr>
            <a:r>
              <a:rPr lang="en-US" dirty="0" smtClean="0"/>
              <a:t>Customer states for all calculations to use:</a:t>
            </a:r>
          </a:p>
          <a:p>
            <a:pPr lvl="1">
              <a:buFont typeface="Arial"/>
              <a:buChar char="•"/>
            </a:pPr>
            <a:r>
              <a:rPr lang="en-US" dirty="0" smtClean="0"/>
              <a:t>Beam loading – concentrated at </a:t>
            </a:r>
            <a:r>
              <a:rPr lang="en-US" dirty="0" err="1" smtClean="0"/>
              <a:t>midspan</a:t>
            </a:r>
            <a:endParaRPr lang="en-US" dirty="0" smtClean="0"/>
          </a:p>
          <a:p>
            <a:pPr lvl="1">
              <a:buFont typeface="Arial"/>
              <a:buChar char="•"/>
            </a:pPr>
            <a:r>
              <a:rPr lang="en-US" dirty="0" smtClean="0"/>
              <a:t>Beam ends – both simply </a:t>
            </a:r>
            <a:r>
              <a:rPr lang="en-US" dirty="0" smtClean="0"/>
              <a:t>supported</a:t>
            </a:r>
          </a:p>
          <a:p>
            <a:pPr marL="457200" lvl="1" indent="0">
              <a:buNone/>
            </a:pPr>
            <a:r>
              <a:rPr lang="en-US" dirty="0"/>
              <a:t>	</a:t>
            </a:r>
            <a:r>
              <a:rPr lang="en-US" dirty="0" smtClean="0"/>
              <a:t>k</a:t>
            </a:r>
            <a:r>
              <a:rPr lang="en-US" baseline="-25000" dirty="0" smtClean="0"/>
              <a:t>b</a:t>
            </a:r>
            <a:r>
              <a:rPr lang="en-US" dirty="0" smtClean="0"/>
              <a:t> = 1/48</a:t>
            </a:r>
          </a:p>
          <a:p>
            <a:pPr marL="457200" lvl="1" indent="0">
              <a:buNone/>
            </a:pPr>
            <a:r>
              <a:rPr lang="en-US" dirty="0"/>
              <a:t>	</a:t>
            </a:r>
            <a:r>
              <a:rPr lang="en-US" dirty="0" err="1" smtClean="0"/>
              <a:t>k</a:t>
            </a:r>
            <a:r>
              <a:rPr lang="en-US" baseline="-25000" dirty="0" err="1" smtClean="0"/>
              <a:t>s</a:t>
            </a:r>
            <a:r>
              <a:rPr lang="en-US" smtClean="0"/>
              <a:t> = 1/4</a:t>
            </a:r>
            <a:endParaRPr lang="en-US" dirty="0"/>
          </a:p>
        </p:txBody>
      </p:sp>
    </p:spTree>
    <p:extLst>
      <p:ext uri="{BB962C8B-B14F-4D97-AF65-F5344CB8AC3E}">
        <p14:creationId xmlns:p14="http://schemas.microsoft.com/office/powerpoint/2010/main" val="393522289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Beam Deflection (continued)</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Example:</a:t>
            </a:r>
          </a:p>
          <a:p>
            <a:pPr marL="0" indent="0">
              <a:buNone/>
            </a:pPr>
            <a:endParaRPr lang="en-US" dirty="0"/>
          </a:p>
          <a:p>
            <a:pPr marL="0" indent="0">
              <a:buNone/>
            </a:pPr>
            <a:r>
              <a:rPr lang="en-US" dirty="0" smtClean="0"/>
              <a:t>Mr. Pine specifies </a:t>
            </a:r>
          </a:p>
          <a:p>
            <a:pPr lvl="1">
              <a:buFont typeface="Arial"/>
              <a:buChar char="•"/>
            </a:pPr>
            <a:r>
              <a:rPr lang="en-US" dirty="0" smtClean="0"/>
              <a:t>flat grained sugar pine wood</a:t>
            </a:r>
          </a:p>
          <a:p>
            <a:pPr lvl="1">
              <a:buFont typeface="Arial"/>
              <a:buChar char="•"/>
            </a:pPr>
            <a:r>
              <a:rPr lang="en-US" dirty="0" smtClean="0"/>
              <a:t>beam dimensions</a:t>
            </a:r>
          </a:p>
          <a:p>
            <a:pPr lvl="2">
              <a:buFont typeface="Wingdings" charset="2"/>
              <a:buChar char="§"/>
            </a:pPr>
            <a:r>
              <a:rPr lang="en-US" dirty="0"/>
              <a:t>width = </a:t>
            </a:r>
            <a:r>
              <a:rPr lang="en-US" dirty="0" smtClean="0"/>
              <a:t>11.5 in.</a:t>
            </a:r>
            <a:endParaRPr lang="en-US" dirty="0"/>
          </a:p>
          <a:p>
            <a:pPr lvl="2">
              <a:buFont typeface="Wingdings" charset="2"/>
              <a:buChar char="§"/>
            </a:pPr>
            <a:r>
              <a:rPr lang="en-US" dirty="0"/>
              <a:t>depth =  </a:t>
            </a:r>
            <a:r>
              <a:rPr lang="en-US" dirty="0" smtClean="0"/>
              <a:t>.75 in.</a:t>
            </a:r>
            <a:endParaRPr lang="en-US" dirty="0"/>
          </a:p>
          <a:p>
            <a:pPr lvl="1">
              <a:buFont typeface="Arial"/>
              <a:buChar char="•"/>
            </a:pPr>
            <a:r>
              <a:rPr lang="en-US" dirty="0" smtClean="0"/>
              <a:t>beam </a:t>
            </a:r>
            <a:r>
              <a:rPr lang="en-US" dirty="0"/>
              <a:t>span = </a:t>
            </a:r>
            <a:r>
              <a:rPr lang="en-US" dirty="0" smtClean="0"/>
              <a:t>36.0 in</a:t>
            </a:r>
            <a:endParaRPr lang="en-US" dirty="0"/>
          </a:p>
          <a:p>
            <a:pPr lvl="1">
              <a:buFont typeface="Arial"/>
              <a:buChar char="•"/>
            </a:pPr>
            <a:r>
              <a:rPr lang="en-US" dirty="0"/>
              <a:t>beam load = </a:t>
            </a:r>
            <a:r>
              <a:rPr lang="en-US" dirty="0" smtClean="0"/>
              <a:t> 80 lb.	</a:t>
            </a:r>
            <a:r>
              <a:rPr lang="en-US" dirty="0"/>
              <a:t>	</a:t>
            </a:r>
            <a:endParaRPr lang="en-US" dirty="0" smtClean="0"/>
          </a:p>
        </p:txBody>
      </p:sp>
    </p:spTree>
    <p:extLst>
      <p:ext uri="{BB962C8B-B14F-4D97-AF65-F5344CB8AC3E}">
        <p14:creationId xmlns:p14="http://schemas.microsoft.com/office/powerpoint/2010/main" val="409156689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Beam Deflection (continued)</a:t>
            </a:r>
            <a:endParaRPr lang="en-US" dirty="0"/>
          </a:p>
        </p:txBody>
      </p:sp>
      <p:sp>
        <p:nvSpPr>
          <p:cNvPr id="3" name="Content Placeholder 2"/>
          <p:cNvSpPr>
            <a:spLocks noGrp="1"/>
          </p:cNvSpPr>
          <p:nvPr>
            <p:ph idx="1"/>
          </p:nvPr>
        </p:nvSpPr>
        <p:spPr/>
        <p:txBody>
          <a:bodyPr/>
          <a:lstStyle/>
          <a:p>
            <a:pPr marL="0" indent="0">
              <a:buNone/>
            </a:pPr>
            <a:r>
              <a:rPr lang="en-US" dirty="0" smtClean="0"/>
              <a:t>The system calculates:</a:t>
            </a:r>
          </a:p>
          <a:p>
            <a:pPr lvl="1">
              <a:buFont typeface="Arial"/>
              <a:buChar char="•"/>
            </a:pPr>
            <a:r>
              <a:rPr lang="en-US" dirty="0" smtClean="0"/>
              <a:t>the beam moment of Inertia</a:t>
            </a:r>
          </a:p>
          <a:p>
            <a:pPr marL="0" indent="0">
              <a:buNone/>
            </a:pPr>
            <a:r>
              <a:rPr lang="en-US" dirty="0"/>
              <a:t>	</a:t>
            </a:r>
          </a:p>
        </p:txBody>
      </p:sp>
      <p:graphicFrame>
        <p:nvGraphicFramePr>
          <p:cNvPr id="4" name="Object 3"/>
          <p:cNvGraphicFramePr>
            <a:graphicFrameLocks noChangeAspect="1"/>
          </p:cNvGraphicFramePr>
          <p:nvPr>
            <p:extLst>
              <p:ext uri="{D42A27DB-BD31-4B8C-83A1-F6EECF244321}">
                <p14:modId xmlns:p14="http://schemas.microsoft.com/office/powerpoint/2010/main" val="418380039"/>
              </p:ext>
            </p:extLst>
          </p:nvPr>
        </p:nvGraphicFramePr>
        <p:xfrm>
          <a:off x="2009775" y="2995613"/>
          <a:ext cx="4140200" cy="2595562"/>
        </p:xfrm>
        <a:graphic>
          <a:graphicData uri="http://schemas.openxmlformats.org/presentationml/2006/ole">
            <mc:AlternateContent xmlns:mc="http://schemas.openxmlformats.org/markup-compatibility/2006">
              <mc:Choice xmlns:v="urn:schemas-microsoft-com:vml" Requires="v">
                <p:oleObj spid="_x0000_s20512" name="Equation" r:id="rId3" imgW="1282700" imgH="1092200" progId="Equation.3">
                  <p:embed/>
                </p:oleObj>
              </mc:Choice>
              <mc:Fallback>
                <p:oleObj name="Equation" r:id="rId3" imgW="1282700" imgH="1092200" progId="Equation.3">
                  <p:embed/>
                  <p:pic>
                    <p:nvPicPr>
                      <p:cNvPr id="0" name=""/>
                      <p:cNvPicPr/>
                      <p:nvPr/>
                    </p:nvPicPr>
                    <p:blipFill>
                      <a:blip r:embed="rId4"/>
                      <a:stretch>
                        <a:fillRect/>
                      </a:stretch>
                    </p:blipFill>
                    <p:spPr>
                      <a:xfrm>
                        <a:off x="2009775" y="2995613"/>
                        <a:ext cx="4140200" cy="2595562"/>
                      </a:xfrm>
                      <a:prstGeom prst="rect">
                        <a:avLst/>
                      </a:prstGeom>
                    </p:spPr>
                  </p:pic>
                </p:oleObj>
              </mc:Fallback>
            </mc:AlternateContent>
          </a:graphicData>
        </a:graphic>
      </p:graphicFrame>
    </p:spTree>
    <p:extLst>
      <p:ext uri="{BB962C8B-B14F-4D97-AF65-F5344CB8AC3E}">
        <p14:creationId xmlns:p14="http://schemas.microsoft.com/office/powerpoint/2010/main" val="274822594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Beam Deflection (continued)</a:t>
            </a:r>
            <a:endParaRPr lang="en-US" dirty="0"/>
          </a:p>
        </p:txBody>
      </p:sp>
      <p:sp>
        <p:nvSpPr>
          <p:cNvPr id="3" name="Content Placeholder 2"/>
          <p:cNvSpPr>
            <a:spLocks noGrp="1"/>
          </p:cNvSpPr>
          <p:nvPr>
            <p:ph idx="1"/>
          </p:nvPr>
        </p:nvSpPr>
        <p:spPr/>
        <p:txBody>
          <a:bodyPr/>
          <a:lstStyle/>
          <a:p>
            <a:pPr lvl="1">
              <a:buFont typeface="Arial"/>
              <a:buChar char="•"/>
            </a:pPr>
            <a:r>
              <a:rPr lang="en-US" dirty="0" smtClean="0"/>
              <a:t>	the modified beam area</a:t>
            </a:r>
          </a:p>
          <a:p>
            <a:pPr marL="457200" lvl="1" indent="0">
              <a:buNone/>
            </a:pP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643274823"/>
              </p:ext>
            </p:extLst>
          </p:nvPr>
        </p:nvGraphicFramePr>
        <p:xfrm>
          <a:off x="1609725" y="2714625"/>
          <a:ext cx="4368800" cy="2816225"/>
        </p:xfrm>
        <a:graphic>
          <a:graphicData uri="http://schemas.openxmlformats.org/presentationml/2006/ole">
            <mc:AlternateContent xmlns:mc="http://schemas.openxmlformats.org/markup-compatibility/2006">
              <mc:Choice xmlns:v="urn:schemas-microsoft-com:vml" Requires="v">
                <p:oleObj spid="_x0000_s21535" name="Equation" r:id="rId3" imgW="1384300" imgH="1016000" progId="Equation.3">
                  <p:embed/>
                </p:oleObj>
              </mc:Choice>
              <mc:Fallback>
                <p:oleObj name="Equation" r:id="rId3" imgW="1384300" imgH="1016000" progId="Equation.3">
                  <p:embed/>
                  <p:pic>
                    <p:nvPicPr>
                      <p:cNvPr id="0" name=""/>
                      <p:cNvPicPr/>
                      <p:nvPr/>
                    </p:nvPicPr>
                    <p:blipFill>
                      <a:blip r:embed="rId4"/>
                      <a:stretch>
                        <a:fillRect/>
                      </a:stretch>
                    </p:blipFill>
                    <p:spPr>
                      <a:xfrm>
                        <a:off x="1609725" y="2714625"/>
                        <a:ext cx="4368800" cy="2816225"/>
                      </a:xfrm>
                      <a:prstGeom prst="rect">
                        <a:avLst/>
                      </a:prstGeom>
                    </p:spPr>
                  </p:pic>
                </p:oleObj>
              </mc:Fallback>
            </mc:AlternateContent>
          </a:graphicData>
        </a:graphic>
      </p:graphicFrame>
    </p:spTree>
    <p:extLst>
      <p:ext uri="{BB962C8B-B14F-4D97-AF65-F5344CB8AC3E}">
        <p14:creationId xmlns:p14="http://schemas.microsoft.com/office/powerpoint/2010/main" val="94493230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Beam Deflection (continued)</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The system calculates the following values from information found within tables stored in the application</a:t>
            </a:r>
          </a:p>
          <a:p>
            <a:pPr marL="0" indent="0">
              <a:buNone/>
            </a:pPr>
            <a:endParaRPr lang="en-US" dirty="0" smtClean="0"/>
          </a:p>
          <a:p>
            <a:pPr marL="1771650" lvl="3" indent="-514350">
              <a:buFont typeface="Arial"/>
              <a:buChar char="•"/>
            </a:pPr>
            <a:r>
              <a:rPr lang="en-US" sz="2800" dirty="0" smtClean="0">
                <a:cs typeface="Arial"/>
              </a:rPr>
              <a:t>Elasticity</a:t>
            </a:r>
            <a:r>
              <a:rPr lang="en-US" sz="2800" dirty="0">
                <a:cs typeface="Arial"/>
              </a:rPr>
              <a:t>, </a:t>
            </a:r>
            <a:r>
              <a:rPr lang="en-US" sz="2800" dirty="0" smtClean="0">
                <a:cs typeface="Arial"/>
              </a:rPr>
              <a:t>E</a:t>
            </a:r>
            <a:r>
              <a:rPr lang="en-US" sz="2800" baseline="-25000" dirty="0" smtClean="0">
                <a:cs typeface="Arial"/>
              </a:rPr>
              <a:t>L</a:t>
            </a:r>
            <a:r>
              <a:rPr lang="en-US" sz="2800" dirty="0" smtClean="0">
                <a:cs typeface="Arial"/>
              </a:rPr>
              <a:t>= 1.133 X 10</a:t>
            </a:r>
            <a:r>
              <a:rPr lang="en-US" sz="2800" baseline="30000" dirty="0" smtClean="0">
                <a:cs typeface="Arial"/>
              </a:rPr>
              <a:t>6</a:t>
            </a:r>
            <a:r>
              <a:rPr lang="en-US" sz="2800" dirty="0" smtClean="0">
                <a:cs typeface="Arial"/>
              </a:rPr>
              <a:t> lbf/in</a:t>
            </a:r>
            <a:r>
              <a:rPr lang="en-US" sz="2800" baseline="30000" dirty="0" smtClean="0">
                <a:cs typeface="Arial"/>
              </a:rPr>
              <a:t>2</a:t>
            </a:r>
            <a:endParaRPr lang="en-US" sz="2800" dirty="0">
              <a:cs typeface="Arial"/>
            </a:endParaRPr>
          </a:p>
          <a:p>
            <a:pPr marL="1771650" lvl="3" indent="-514350">
              <a:buFont typeface="Arial"/>
              <a:buChar char="•"/>
            </a:pPr>
            <a:r>
              <a:rPr lang="en-US" sz="2800" dirty="0">
                <a:cs typeface="Arial"/>
              </a:rPr>
              <a:t>Beam shear, </a:t>
            </a:r>
            <a:r>
              <a:rPr lang="en-US" sz="2800" dirty="0" smtClean="0">
                <a:cs typeface="Arial"/>
              </a:rPr>
              <a:t>G</a:t>
            </a:r>
            <a:r>
              <a:rPr lang="en-US" sz="2800" baseline="-25000" dirty="0" smtClean="0">
                <a:cs typeface="Arial"/>
              </a:rPr>
              <a:t>LT</a:t>
            </a:r>
            <a:r>
              <a:rPr lang="en-US" sz="2800" dirty="0" smtClean="0">
                <a:cs typeface="Arial"/>
              </a:rPr>
              <a:t>= 1.280 X 10</a:t>
            </a:r>
            <a:r>
              <a:rPr lang="en-US" sz="2800" baseline="30000" dirty="0" smtClean="0">
                <a:cs typeface="Arial"/>
              </a:rPr>
              <a:t>5</a:t>
            </a:r>
            <a:r>
              <a:rPr lang="en-US" sz="2800" dirty="0" smtClean="0">
                <a:cs typeface="Arial"/>
              </a:rPr>
              <a:t> lbf/in</a:t>
            </a:r>
            <a:r>
              <a:rPr lang="en-US" sz="2800" baseline="30000" dirty="0" smtClean="0">
                <a:cs typeface="Arial"/>
              </a:rPr>
              <a:t>2</a:t>
            </a:r>
            <a:r>
              <a:rPr lang="en-US" sz="2800" dirty="0">
                <a:cs typeface="Arial"/>
              </a:rPr>
              <a:t>	</a:t>
            </a:r>
          </a:p>
          <a:p>
            <a:pPr marL="1771650" lvl="3" indent="-514350">
              <a:buFont typeface="Arial"/>
              <a:buChar char="•"/>
            </a:pPr>
            <a:r>
              <a:rPr lang="en-US" sz="2800" dirty="0" smtClean="0">
                <a:cs typeface="Arial"/>
              </a:rPr>
              <a:t>Constants</a:t>
            </a:r>
          </a:p>
          <a:p>
            <a:pPr marL="2228850" lvl="4" indent="-514350">
              <a:buFont typeface="Arial"/>
              <a:buChar char="•"/>
            </a:pPr>
            <a:r>
              <a:rPr lang="en-US" sz="2800" dirty="0" smtClean="0">
                <a:cs typeface="Arial"/>
              </a:rPr>
              <a:t>k</a:t>
            </a:r>
            <a:r>
              <a:rPr lang="en-US" sz="2800" baseline="-25000" dirty="0" smtClean="0">
                <a:cs typeface="Arial"/>
              </a:rPr>
              <a:t>b</a:t>
            </a:r>
            <a:r>
              <a:rPr lang="en-US" sz="2800" dirty="0" smtClean="0">
                <a:cs typeface="Arial"/>
              </a:rPr>
              <a:t> = </a:t>
            </a:r>
            <a:r>
              <a:rPr lang="en-US" sz="2800" dirty="0"/>
              <a:t>1</a:t>
            </a:r>
            <a:r>
              <a:rPr lang="en-US" sz="2800" dirty="0" smtClean="0"/>
              <a:t>/48</a:t>
            </a:r>
            <a:endParaRPr lang="en-US" sz="2800" dirty="0"/>
          </a:p>
          <a:p>
            <a:pPr marL="2228850" lvl="4" indent="-514350">
              <a:buFont typeface="Arial"/>
              <a:buChar char="•"/>
            </a:pPr>
            <a:r>
              <a:rPr lang="en-US" sz="2800" dirty="0" smtClean="0">
                <a:cs typeface="Arial"/>
              </a:rPr>
              <a:t>K</a:t>
            </a:r>
            <a:r>
              <a:rPr lang="en-US" sz="2800" baseline="-25000" dirty="0" smtClean="0">
                <a:cs typeface="Arial"/>
              </a:rPr>
              <a:t>s</a:t>
            </a:r>
            <a:r>
              <a:rPr lang="en-US" sz="2800" dirty="0" smtClean="0">
                <a:cs typeface="Arial"/>
              </a:rPr>
              <a:t> = 1/4</a:t>
            </a:r>
            <a:endParaRPr lang="en-US" sz="2800" baseline="-25000" dirty="0" smtClean="0">
              <a:cs typeface="Arial"/>
            </a:endParaRPr>
          </a:p>
          <a:p>
            <a:pPr marL="1257300" lvl="3" indent="0">
              <a:buNone/>
            </a:pPr>
            <a:endParaRPr lang="en-US" sz="2400" baseline="-25000" dirty="0">
              <a:cs typeface="Arial"/>
            </a:endParaRPr>
          </a:p>
          <a:p>
            <a:pPr marL="1257300" lvl="3" indent="0">
              <a:buNone/>
            </a:pPr>
            <a:endParaRPr lang="en-US" sz="2400" dirty="0">
              <a:cs typeface="Arial"/>
            </a:endParaRPr>
          </a:p>
          <a:p>
            <a:pPr marL="0" indent="0">
              <a:buNone/>
            </a:pPr>
            <a:endParaRPr lang="en-US" sz="2400" dirty="0"/>
          </a:p>
        </p:txBody>
      </p:sp>
    </p:spTree>
    <p:extLst>
      <p:ext uri="{BB962C8B-B14F-4D97-AF65-F5344CB8AC3E}">
        <p14:creationId xmlns:p14="http://schemas.microsoft.com/office/powerpoint/2010/main" val="60135756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Beam Deflection (continued)</a:t>
            </a:r>
            <a:endParaRPr lang="en-US" dirty="0"/>
          </a:p>
        </p:txBody>
      </p:sp>
      <p:sp>
        <p:nvSpPr>
          <p:cNvPr id="3" name="Content Placeholder 2"/>
          <p:cNvSpPr>
            <a:spLocks noGrp="1"/>
          </p:cNvSpPr>
          <p:nvPr>
            <p:ph idx="1"/>
          </p:nvPr>
        </p:nvSpPr>
        <p:spPr>
          <a:xfrm>
            <a:off x="457200" y="1430241"/>
            <a:ext cx="8229600" cy="4753030"/>
          </a:xfrm>
        </p:spPr>
        <p:txBody>
          <a:bodyPr/>
          <a:lstStyle/>
          <a:p>
            <a:pPr marL="0" indent="0">
              <a:buNone/>
            </a:pPr>
            <a:r>
              <a:rPr lang="en-US" dirty="0" smtClean="0"/>
              <a:t>The system calculates the beam deflection </a:t>
            </a:r>
          </a:p>
          <a:p>
            <a:pPr marL="0" indent="0">
              <a:buNone/>
            </a:pPr>
            <a:endParaRPr lang="en-US" dirty="0"/>
          </a:p>
          <a:p>
            <a:pPr marL="0" indent="0">
              <a:buNone/>
            </a:pPr>
            <a:endParaRPr lang="en-US" dirty="0" smtClean="0"/>
          </a:p>
          <a:p>
            <a:pPr marL="0" indent="0">
              <a:buNone/>
            </a:pPr>
            <a:r>
              <a:rPr lang="en-US" dirty="0" smtClean="0"/>
              <a:t>The first part of this equation calculates the bending deflection</a:t>
            </a:r>
            <a:r>
              <a:rPr lang="en-US" dirty="0"/>
              <a:t>	</a:t>
            </a:r>
            <a:r>
              <a:rPr lang="en-US" dirty="0" smtClean="0"/>
              <a:t>	</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091198706"/>
              </p:ext>
            </p:extLst>
          </p:nvPr>
        </p:nvGraphicFramePr>
        <p:xfrm>
          <a:off x="1612446" y="4684713"/>
          <a:ext cx="5999163" cy="1308100"/>
        </p:xfrm>
        <a:graphic>
          <a:graphicData uri="http://schemas.openxmlformats.org/presentationml/2006/ole">
            <mc:AlternateContent xmlns:mc="http://schemas.openxmlformats.org/markup-compatibility/2006">
              <mc:Choice xmlns:v="urn:schemas-microsoft-com:vml" Requires="v">
                <p:oleObj spid="_x0000_s22573" name="Equation" r:id="rId3" imgW="2463800" imgH="685800" progId="Equation.3">
                  <p:embed/>
                </p:oleObj>
              </mc:Choice>
              <mc:Fallback>
                <p:oleObj name="Equation" r:id="rId3" imgW="2463800" imgH="685800" progId="Equation.3">
                  <p:embed/>
                  <p:pic>
                    <p:nvPicPr>
                      <p:cNvPr id="0" name=""/>
                      <p:cNvPicPr/>
                      <p:nvPr/>
                    </p:nvPicPr>
                    <p:blipFill>
                      <a:blip r:embed="rId4"/>
                      <a:stretch>
                        <a:fillRect/>
                      </a:stretch>
                    </p:blipFill>
                    <p:spPr>
                      <a:xfrm>
                        <a:off x="1612446" y="4684713"/>
                        <a:ext cx="5999163" cy="13081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67538351"/>
              </p:ext>
            </p:extLst>
          </p:nvPr>
        </p:nvGraphicFramePr>
        <p:xfrm>
          <a:off x="3222333" y="2146451"/>
          <a:ext cx="2726071" cy="980160"/>
        </p:xfrm>
        <a:graphic>
          <a:graphicData uri="http://schemas.openxmlformats.org/presentationml/2006/ole">
            <mc:AlternateContent xmlns:mc="http://schemas.openxmlformats.org/markup-compatibility/2006">
              <mc:Choice xmlns:v="urn:schemas-microsoft-com:vml" Requires="v">
                <p:oleObj spid="_x0000_s22574" name="Equation" r:id="rId5" imgW="1130300" imgH="406400" progId="Equation.3">
                  <p:embed/>
                </p:oleObj>
              </mc:Choice>
              <mc:Fallback>
                <p:oleObj name="Equation" r:id="rId5" imgW="1130300" imgH="406400" progId="Equation.3">
                  <p:embed/>
                  <p:pic>
                    <p:nvPicPr>
                      <p:cNvPr id="0" name=""/>
                      <p:cNvPicPr/>
                      <p:nvPr/>
                    </p:nvPicPr>
                    <p:blipFill>
                      <a:blip r:embed="rId6"/>
                      <a:stretch>
                        <a:fillRect/>
                      </a:stretch>
                    </p:blipFill>
                    <p:spPr>
                      <a:xfrm>
                        <a:off x="3222333" y="2146451"/>
                        <a:ext cx="2726071" cy="980160"/>
                      </a:xfrm>
                      <a:prstGeom prst="rect">
                        <a:avLst/>
                      </a:prstGeom>
                    </p:spPr>
                  </p:pic>
                </p:oleObj>
              </mc:Fallback>
            </mc:AlternateContent>
          </a:graphicData>
        </a:graphic>
      </p:graphicFrame>
    </p:spTree>
    <p:extLst>
      <p:ext uri="{BB962C8B-B14F-4D97-AF65-F5344CB8AC3E}">
        <p14:creationId xmlns:p14="http://schemas.microsoft.com/office/powerpoint/2010/main" val="2622348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Beam Deflection (continued)</a:t>
            </a:r>
            <a:endParaRPr lang="en-US" dirty="0"/>
          </a:p>
        </p:txBody>
      </p:sp>
      <p:sp>
        <p:nvSpPr>
          <p:cNvPr id="3" name="Content Placeholder 2"/>
          <p:cNvSpPr>
            <a:spLocks noGrp="1"/>
          </p:cNvSpPr>
          <p:nvPr>
            <p:ph idx="1"/>
          </p:nvPr>
        </p:nvSpPr>
        <p:spPr>
          <a:xfrm>
            <a:off x="457200" y="1417638"/>
            <a:ext cx="8229600" cy="4708525"/>
          </a:xfrm>
        </p:spPr>
        <p:txBody>
          <a:bodyPr/>
          <a:lstStyle/>
          <a:p>
            <a:pPr marL="0" indent="0">
              <a:buNone/>
            </a:pPr>
            <a:r>
              <a:rPr lang="en-US" sz="2800" dirty="0" smtClean="0"/>
              <a:t>The second part of the equation calculates the shear deflection</a:t>
            </a:r>
          </a:p>
          <a:p>
            <a:pPr marL="0" indent="0">
              <a:buNone/>
            </a:pPr>
            <a:endParaRPr lang="en-US" dirty="0"/>
          </a:p>
          <a:p>
            <a:pPr marL="0" indent="0">
              <a:buNone/>
            </a:pPr>
            <a:endParaRPr lang="en-US" dirty="0" smtClean="0"/>
          </a:p>
          <a:p>
            <a:pPr marL="0" indent="0">
              <a:buNone/>
            </a:pPr>
            <a:endParaRPr lang="en-US" dirty="0" smtClean="0"/>
          </a:p>
          <a:p>
            <a:pPr marL="0" indent="0">
              <a:buNone/>
            </a:pPr>
            <a:r>
              <a:rPr lang="en-US" sz="2800" dirty="0" smtClean="0"/>
              <a:t>These are added to get the total beam deflection</a:t>
            </a:r>
          </a:p>
          <a:p>
            <a:pPr marL="0" indent="0">
              <a:buNone/>
            </a:pP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598975953"/>
              </p:ext>
            </p:extLst>
          </p:nvPr>
        </p:nvGraphicFramePr>
        <p:xfrm>
          <a:off x="2060340" y="2334079"/>
          <a:ext cx="5026990" cy="1420823"/>
        </p:xfrm>
        <a:graphic>
          <a:graphicData uri="http://schemas.openxmlformats.org/presentationml/2006/ole">
            <mc:AlternateContent xmlns:mc="http://schemas.openxmlformats.org/markup-compatibility/2006">
              <mc:Choice xmlns:v="urn:schemas-microsoft-com:vml" Requires="v">
                <p:oleObj spid="_x0000_s24607" name="Equation" r:id="rId3" imgW="2425700" imgH="685800" progId="Equation.3">
                  <p:embed/>
                </p:oleObj>
              </mc:Choice>
              <mc:Fallback>
                <p:oleObj name="Equation" r:id="rId3" imgW="2425700" imgH="685800" progId="Equation.3">
                  <p:embed/>
                  <p:pic>
                    <p:nvPicPr>
                      <p:cNvPr id="0" name=""/>
                      <p:cNvPicPr/>
                      <p:nvPr/>
                    </p:nvPicPr>
                    <p:blipFill>
                      <a:blip r:embed="rId4"/>
                      <a:stretch>
                        <a:fillRect/>
                      </a:stretch>
                    </p:blipFill>
                    <p:spPr>
                      <a:xfrm>
                        <a:off x="2060340" y="2334079"/>
                        <a:ext cx="5026990" cy="1420823"/>
                      </a:xfrm>
                      <a:prstGeom prst="rect">
                        <a:avLst/>
                      </a:prstGeom>
                    </p:spPr>
                  </p:pic>
                </p:oleObj>
              </mc:Fallback>
            </mc:AlternateContent>
          </a:graphicData>
        </a:graphic>
      </p:graphicFrame>
      <p:graphicFrame>
        <p:nvGraphicFramePr>
          <p:cNvPr id="5" name="Content Placeholder 5"/>
          <p:cNvGraphicFramePr>
            <a:graphicFrameLocks noChangeAspect="1"/>
          </p:cNvGraphicFramePr>
          <p:nvPr>
            <p:extLst>
              <p:ext uri="{D42A27DB-BD31-4B8C-83A1-F6EECF244321}">
                <p14:modId xmlns:p14="http://schemas.microsoft.com/office/powerpoint/2010/main" val="3482842301"/>
              </p:ext>
            </p:extLst>
          </p:nvPr>
        </p:nvGraphicFramePr>
        <p:xfrm>
          <a:off x="2280323" y="4792092"/>
          <a:ext cx="5336284" cy="1334071"/>
        </p:xfrm>
        <a:graphic>
          <a:graphicData uri="http://schemas.openxmlformats.org/presentationml/2006/ole">
            <mc:AlternateContent xmlns:mc="http://schemas.openxmlformats.org/markup-compatibility/2006">
              <mc:Choice xmlns:v="urn:schemas-microsoft-com:vml" Requires="v">
                <p:oleObj spid="_x0000_s24608" name="Equation" r:id="rId5" imgW="2540000" imgH="635000" progId="Equation.3">
                  <p:embed/>
                </p:oleObj>
              </mc:Choice>
              <mc:Fallback>
                <p:oleObj name="Equation" r:id="rId5" imgW="2540000" imgH="635000" progId="Equation.3">
                  <p:embed/>
                  <p:pic>
                    <p:nvPicPr>
                      <p:cNvPr id="0" name=""/>
                      <p:cNvPicPr/>
                      <p:nvPr/>
                    </p:nvPicPr>
                    <p:blipFill>
                      <a:blip r:embed="rId6"/>
                      <a:stretch>
                        <a:fillRect/>
                      </a:stretch>
                    </p:blipFill>
                    <p:spPr>
                      <a:xfrm>
                        <a:off x="2280323" y="4792092"/>
                        <a:ext cx="5336284" cy="1334071"/>
                      </a:xfrm>
                      <a:prstGeom prst="rect">
                        <a:avLst/>
                      </a:prstGeom>
                    </p:spPr>
                  </p:pic>
                </p:oleObj>
              </mc:Fallback>
            </mc:AlternateContent>
          </a:graphicData>
        </a:graphic>
      </p:graphicFrame>
    </p:spTree>
    <p:extLst>
      <p:ext uri="{BB962C8B-B14F-4D97-AF65-F5344CB8AC3E}">
        <p14:creationId xmlns:p14="http://schemas.microsoft.com/office/powerpoint/2010/main" val="346124877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Arial"/>
                <a:cs typeface="Arial"/>
              </a:rPr>
              <a:t>Moisture driven Dimensional Changes</a:t>
            </a:r>
            <a:r>
              <a:rPr lang="en-US" dirty="0" smtClean="0">
                <a:effectLst/>
                <a:latin typeface="Arial"/>
                <a:cs typeface="Arial"/>
              </a:rPr>
              <a:t> </a:t>
            </a:r>
            <a:endParaRPr lang="en-US" dirty="0">
              <a:latin typeface="Arial"/>
              <a:cs typeface="Arial"/>
            </a:endParaRPr>
          </a:p>
        </p:txBody>
      </p:sp>
      <p:sp>
        <p:nvSpPr>
          <p:cNvPr id="3" name="Content Placeholder 2"/>
          <p:cNvSpPr>
            <a:spLocks noGrp="1"/>
          </p:cNvSpPr>
          <p:nvPr>
            <p:ph idx="1"/>
          </p:nvPr>
        </p:nvSpPr>
        <p:spPr/>
        <p:txBody>
          <a:bodyPr>
            <a:normAutofit/>
          </a:bodyPr>
          <a:lstStyle/>
          <a:p>
            <a:pPr marL="0" indent="0">
              <a:buNone/>
            </a:pPr>
            <a:endParaRPr lang="en-US" sz="2800" dirty="0" smtClean="0">
              <a:latin typeface="Arial" panose="020B0604020202020204" pitchFamily="34" charset="0"/>
              <a:cs typeface="Arial" panose="020B0604020202020204" pitchFamily="34" charset="0"/>
            </a:endParaRPr>
          </a:p>
          <a:p>
            <a:pPr marL="0" indent="0">
              <a:buNone/>
            </a:pPr>
            <a:r>
              <a:rPr lang="en-US" sz="2800" dirty="0" smtClean="0">
                <a:latin typeface="Arial" panose="020B0604020202020204" pitchFamily="34" charset="0"/>
                <a:cs typeface="Arial" panose="020B0604020202020204" pitchFamily="34" charset="0"/>
              </a:rPr>
              <a:t>Mr</a:t>
            </a:r>
            <a:r>
              <a:rPr lang="en-US" sz="2800" dirty="0">
                <a:latin typeface="Arial" panose="020B0604020202020204" pitchFamily="34" charset="0"/>
                <a:cs typeface="Arial" panose="020B0604020202020204" pitchFamily="34" charset="0"/>
              </a:rPr>
              <a:t>. Pine wants to calculate the moisture driven dimensional changes of a specific wood. </a:t>
            </a:r>
            <a:endParaRPr lang="en-US" sz="2800" dirty="0" smtClean="0">
              <a:latin typeface="Arial" panose="020B0604020202020204" pitchFamily="34" charset="0"/>
              <a:cs typeface="Arial" panose="020B0604020202020204" pitchFamily="34" charset="0"/>
            </a:endParaRPr>
          </a:p>
          <a:p>
            <a:pPr marL="0" indent="0">
              <a:buNone/>
            </a:pPr>
            <a:endParaRPr lang="en-US" sz="2800" dirty="0">
              <a:latin typeface="Arial" panose="020B0604020202020204" pitchFamily="34" charset="0"/>
              <a:cs typeface="Arial" panose="020B0604020202020204" pitchFamily="34" charset="0"/>
            </a:endParaRPr>
          </a:p>
          <a:p>
            <a:pPr marL="0" lvl="1" indent="0">
              <a:buNone/>
            </a:pPr>
            <a:r>
              <a:rPr lang="en-US" dirty="0" smtClean="0">
                <a:latin typeface="Arial" panose="020B0604020202020204" pitchFamily="34" charset="0"/>
                <a:cs typeface="Arial" panose="020B0604020202020204" pitchFamily="34" charset="0"/>
              </a:rPr>
              <a:t>He will</a:t>
            </a:r>
            <a:endParaRPr lang="en-US" dirty="0">
              <a:latin typeface="Arial" panose="020B0604020202020204" pitchFamily="34" charset="0"/>
              <a:cs typeface="Arial" panose="020B0604020202020204" pitchFamily="34" charset="0"/>
            </a:endParaRPr>
          </a:p>
          <a:p>
            <a:pPr marL="914400" lvl="2" indent="-514350">
              <a:buFont typeface="+mj-lt"/>
              <a:buAutoNum type="arabicPeriod"/>
            </a:pPr>
            <a:r>
              <a:rPr lang="en-US" dirty="0">
                <a:latin typeface="Arial" panose="020B0604020202020204" pitchFamily="34" charset="0"/>
                <a:cs typeface="Arial" panose="020B0604020202020204" pitchFamily="34" charset="0"/>
              </a:rPr>
              <a:t>Choose the moisture driven dimensional changes calculation</a:t>
            </a:r>
          </a:p>
          <a:p>
            <a:pPr marL="914400" lvl="2" indent="-514350">
              <a:buFont typeface="+mj-lt"/>
              <a:buAutoNum type="arabicPeriod"/>
            </a:pPr>
            <a:r>
              <a:rPr lang="en-US" dirty="0">
                <a:latin typeface="Arial" panose="020B0604020202020204" pitchFamily="34" charset="0"/>
                <a:cs typeface="Arial" panose="020B0604020202020204" pitchFamily="34" charset="0"/>
              </a:rPr>
              <a:t>Specify the species of wood</a:t>
            </a:r>
          </a:p>
          <a:p>
            <a:pPr marL="0" indent="0">
              <a:buNone/>
            </a:pPr>
            <a:endParaRPr lang="en-US" sz="2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548001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Stakeholders</a:t>
            </a:r>
            <a:endParaRPr lang="en-US" dirty="0">
              <a:latin typeface="Arial"/>
              <a:cs typeface="Arial"/>
            </a:endParaRPr>
          </a:p>
        </p:txBody>
      </p:sp>
      <p:sp>
        <p:nvSpPr>
          <p:cNvPr id="3" name="Content Placeholder 2"/>
          <p:cNvSpPr>
            <a:spLocks noGrp="1"/>
          </p:cNvSpPr>
          <p:nvPr>
            <p:ph idx="1"/>
          </p:nvPr>
        </p:nvSpPr>
        <p:spPr/>
        <p:txBody>
          <a:bodyPr/>
          <a:lstStyle/>
          <a:p>
            <a:pPr marL="0" indent="0">
              <a:buNone/>
            </a:pPr>
            <a:r>
              <a:rPr lang="en-US" dirty="0" smtClean="0">
                <a:latin typeface="Arial" panose="020B0604020202020204" pitchFamily="34" charset="0"/>
                <a:cs typeface="Arial" panose="020B0604020202020204" pitchFamily="34" charset="0"/>
              </a:rPr>
              <a:t>The project stakeholders of </a:t>
            </a:r>
            <a:r>
              <a:rPr lang="en-US" dirty="0" err="1" smtClean="0">
                <a:latin typeface="Arial" panose="020B0604020202020204" pitchFamily="34" charset="0"/>
                <a:cs typeface="Arial" panose="020B0604020202020204" pitchFamily="34" charset="0"/>
              </a:rPr>
              <a:t>iDoor</a:t>
            </a:r>
            <a:r>
              <a:rPr lang="en-US" dirty="0" smtClean="0">
                <a:latin typeface="Arial" panose="020B0604020202020204" pitchFamily="34" charset="0"/>
                <a:cs typeface="Arial" panose="020B0604020202020204" pitchFamily="34" charset="0"/>
              </a:rPr>
              <a:t> are the people who will be affected by the success or failure of the project.  The following have been identified as stakeholders:</a:t>
            </a:r>
          </a:p>
          <a:p>
            <a:pPr lvl="1">
              <a:buFont typeface="Arial"/>
              <a:buChar char="•"/>
            </a:pPr>
            <a:r>
              <a:rPr lang="en-US" dirty="0" smtClean="0">
                <a:latin typeface="Arial" panose="020B0604020202020204" pitchFamily="34" charset="0"/>
                <a:cs typeface="Arial" panose="020B0604020202020204" pitchFamily="34" charset="0"/>
              </a:rPr>
              <a:t>Bill Pine (customer)</a:t>
            </a:r>
          </a:p>
          <a:p>
            <a:pPr lvl="1">
              <a:buFont typeface="Arial"/>
              <a:buChar char="•"/>
            </a:pPr>
            <a:r>
              <a:rPr lang="en-US" dirty="0" smtClean="0">
                <a:latin typeface="Arial" panose="020B0604020202020204" pitchFamily="34" charset="0"/>
                <a:cs typeface="Arial" panose="020B0604020202020204" pitchFamily="34" charset="0"/>
              </a:rPr>
              <a:t>Bill Pine’s friends (user)</a:t>
            </a:r>
          </a:p>
          <a:p>
            <a:pPr lvl="1">
              <a:buFont typeface="Arial"/>
              <a:buChar char="•"/>
            </a:pPr>
            <a:r>
              <a:rPr lang="en-US" dirty="0">
                <a:latin typeface="Arial" panose="020B0604020202020204" pitchFamily="34" charset="0"/>
                <a:cs typeface="Arial" panose="020B0604020202020204" pitchFamily="34" charset="0"/>
              </a:rPr>
              <a:t>Developers of </a:t>
            </a:r>
            <a:r>
              <a:rPr lang="en-US" dirty="0" err="1">
                <a:latin typeface="Arial" panose="020B0604020202020204" pitchFamily="34" charset="0"/>
                <a:cs typeface="Arial" panose="020B0604020202020204" pitchFamily="34" charset="0"/>
              </a:rPr>
              <a:t>iDoor</a:t>
            </a:r>
            <a:r>
              <a:rPr lang="en-US" dirty="0">
                <a:latin typeface="Arial" panose="020B0604020202020204" pitchFamily="34" charset="0"/>
                <a:cs typeface="Arial" panose="020B0604020202020204" pitchFamily="34" charset="0"/>
              </a:rPr>
              <a:t> (developer)</a:t>
            </a:r>
          </a:p>
          <a:p>
            <a:pPr lvl="1">
              <a:buFont typeface="Arial"/>
              <a:buChar char="•"/>
            </a:pPr>
            <a:r>
              <a:rPr lang="en-US" dirty="0">
                <a:latin typeface="Arial" panose="020B0604020202020204" pitchFamily="34" charset="0"/>
                <a:cs typeface="Arial" panose="020B0604020202020204" pitchFamily="34" charset="0"/>
              </a:rPr>
              <a:t>Developer Management (developer)</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676659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cs typeface="Arial"/>
              </a:rPr>
              <a:t>Moisture driven Dimensional Changes </a:t>
            </a:r>
            <a:r>
              <a:rPr lang="en-US" dirty="0" smtClean="0">
                <a:cs typeface="Arial"/>
              </a:rPr>
              <a:t>(continued)</a:t>
            </a:r>
            <a:endParaRPr lang="en-US" dirty="0"/>
          </a:p>
        </p:txBody>
      </p:sp>
      <p:sp>
        <p:nvSpPr>
          <p:cNvPr id="3" name="Content Placeholder 2"/>
          <p:cNvSpPr>
            <a:spLocks noGrp="1"/>
          </p:cNvSpPr>
          <p:nvPr>
            <p:ph idx="1"/>
          </p:nvPr>
        </p:nvSpPr>
        <p:spPr>
          <a:xfrm>
            <a:off x="457200" y="1780206"/>
            <a:ext cx="8229600" cy="1959359"/>
          </a:xfrm>
        </p:spPr>
        <p:txBody>
          <a:bodyPr>
            <a:normAutofit lnSpcReduction="10000"/>
          </a:bodyPr>
          <a:lstStyle/>
          <a:p>
            <a:pPr marL="0" lvl="1" indent="0">
              <a:buNone/>
            </a:pPr>
            <a:r>
              <a:rPr lang="en-US" dirty="0" smtClean="0">
                <a:latin typeface="Arial" panose="020B0604020202020204" pitchFamily="34" charset="0"/>
                <a:cs typeface="Arial" panose="020B0604020202020204" pitchFamily="34" charset="0"/>
              </a:rPr>
              <a:t>The system </a:t>
            </a:r>
            <a:r>
              <a:rPr lang="en-US" dirty="0">
                <a:latin typeface="Arial" panose="020B0604020202020204" pitchFamily="34" charset="0"/>
                <a:cs typeface="Arial" panose="020B0604020202020204" pitchFamily="34" charset="0"/>
              </a:rPr>
              <a:t>will </a:t>
            </a:r>
            <a:r>
              <a:rPr lang="en-US" dirty="0" smtClean="0">
                <a:latin typeface="Arial" panose="020B0604020202020204" pitchFamily="34" charset="0"/>
                <a:cs typeface="Arial" panose="020B0604020202020204" pitchFamily="34" charset="0"/>
              </a:rPr>
              <a:t>then perform and display the calculation using the formulas</a:t>
            </a:r>
            <a:endParaRPr lang="en-US" dirty="0">
              <a:latin typeface="Arial" panose="020B0604020202020204" pitchFamily="34" charset="0"/>
              <a:cs typeface="Arial" panose="020B0604020202020204" pitchFamily="34" charset="0"/>
            </a:endParaRPr>
          </a:p>
          <a:p>
            <a:pPr lvl="1">
              <a:buFont typeface="Arial"/>
              <a:buChar char="•"/>
            </a:pPr>
            <a:r>
              <a:rPr lang="en-US" dirty="0" smtClean="0"/>
              <a:t>	</a:t>
            </a:r>
          </a:p>
          <a:p>
            <a:pPr lvl="1">
              <a:buFont typeface="Arial"/>
              <a:buChar char="•"/>
            </a:pPr>
            <a:r>
              <a:rPr lang="en-US" dirty="0"/>
              <a:t> </a:t>
            </a:r>
            <a:endParaRPr lang="en-US" dirty="0" smtClean="0"/>
          </a:p>
          <a:p>
            <a:pPr marL="457200" lvl="1" indent="0">
              <a:buNone/>
            </a:pP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958248842"/>
              </p:ext>
            </p:extLst>
          </p:nvPr>
        </p:nvGraphicFramePr>
        <p:xfrm>
          <a:off x="1486391" y="2789332"/>
          <a:ext cx="3709398" cy="416837"/>
        </p:xfrm>
        <a:graphic>
          <a:graphicData uri="http://schemas.openxmlformats.org/presentationml/2006/ole">
            <mc:AlternateContent xmlns:mc="http://schemas.openxmlformats.org/markup-compatibility/2006">
              <mc:Choice xmlns:v="urn:schemas-microsoft-com:vml" Requires="v">
                <p:oleObj spid="_x0000_s19528" name="Equation" r:id="rId3" imgW="1473200" imgH="203200" progId="Equation.3">
                  <p:embed/>
                </p:oleObj>
              </mc:Choice>
              <mc:Fallback>
                <p:oleObj name="Equation" r:id="rId3" imgW="1473200" imgH="203200" progId="Equation.3">
                  <p:embed/>
                  <p:pic>
                    <p:nvPicPr>
                      <p:cNvPr id="0" name=""/>
                      <p:cNvPicPr/>
                      <p:nvPr/>
                    </p:nvPicPr>
                    <p:blipFill>
                      <a:blip r:embed="rId4"/>
                      <a:stretch>
                        <a:fillRect/>
                      </a:stretch>
                    </p:blipFill>
                    <p:spPr>
                      <a:xfrm>
                        <a:off x="1486391" y="2789332"/>
                        <a:ext cx="3709398" cy="41683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459506791"/>
              </p:ext>
            </p:extLst>
          </p:nvPr>
        </p:nvGraphicFramePr>
        <p:xfrm>
          <a:off x="1486390" y="3206168"/>
          <a:ext cx="802721" cy="871449"/>
        </p:xfrm>
        <a:graphic>
          <a:graphicData uri="http://schemas.openxmlformats.org/presentationml/2006/ole">
            <mc:AlternateContent xmlns:mc="http://schemas.openxmlformats.org/markup-compatibility/2006">
              <mc:Choice xmlns:v="urn:schemas-microsoft-com:vml" Requires="v">
                <p:oleObj spid="_x0000_s19529" name="Equation" r:id="rId5" imgW="279400" imgH="431800" progId="Equation.3">
                  <p:embed/>
                </p:oleObj>
              </mc:Choice>
              <mc:Fallback>
                <p:oleObj name="Equation" r:id="rId5" imgW="279400" imgH="431800" progId="Equation.3">
                  <p:embed/>
                  <p:pic>
                    <p:nvPicPr>
                      <p:cNvPr id="0" name=""/>
                      <p:cNvPicPr/>
                      <p:nvPr/>
                    </p:nvPicPr>
                    <p:blipFill>
                      <a:blip r:embed="rId6"/>
                      <a:stretch>
                        <a:fillRect/>
                      </a:stretch>
                    </p:blipFill>
                    <p:spPr>
                      <a:xfrm>
                        <a:off x="1486390" y="3206168"/>
                        <a:ext cx="802721" cy="871449"/>
                      </a:xfrm>
                      <a:prstGeom prst="rect">
                        <a:avLst/>
                      </a:prstGeom>
                    </p:spPr>
                  </p:pic>
                </p:oleObj>
              </mc:Fallback>
            </mc:AlternateContent>
          </a:graphicData>
        </a:graphic>
      </p:graphicFrame>
      <p:sp>
        <p:nvSpPr>
          <p:cNvPr id="8" name="TextBox 7"/>
          <p:cNvSpPr txBox="1"/>
          <p:nvPr/>
        </p:nvSpPr>
        <p:spPr>
          <a:xfrm>
            <a:off x="457200" y="4194886"/>
            <a:ext cx="8229600" cy="1785104"/>
          </a:xfrm>
          <a:prstGeom prst="rect">
            <a:avLst/>
          </a:prstGeom>
          <a:noFill/>
        </p:spPr>
        <p:txBody>
          <a:bodyPr wrap="square" numCol="1" rtlCol="0">
            <a:spAutoFit/>
          </a:bodyPr>
          <a:lstStyle/>
          <a:p>
            <a:pPr lvl="1"/>
            <a:r>
              <a:rPr lang="en-US" sz="2200" dirty="0" smtClean="0">
                <a:latin typeface="Arial" panose="020B0604020202020204" pitchFamily="34" charset="0"/>
                <a:cs typeface="Arial" panose="020B0604020202020204" pitchFamily="34" charset="0"/>
              </a:rPr>
              <a:t>∆D = </a:t>
            </a:r>
            <a:r>
              <a:rPr lang="en-US" sz="2200" dirty="0">
                <a:latin typeface="Arial" panose="020B0604020202020204" pitchFamily="34" charset="0"/>
                <a:cs typeface="Arial" panose="020B0604020202020204" pitchFamily="34" charset="0"/>
              </a:rPr>
              <a:t>change in </a:t>
            </a:r>
            <a:r>
              <a:rPr lang="en-US" sz="2200" dirty="0" smtClean="0">
                <a:latin typeface="Arial" panose="020B0604020202020204" pitchFamily="34" charset="0"/>
                <a:cs typeface="Arial" panose="020B0604020202020204" pitchFamily="34" charset="0"/>
              </a:rPr>
              <a:t>dimension</a:t>
            </a:r>
          </a:p>
          <a:p>
            <a:pPr lvl="1"/>
            <a:r>
              <a:rPr lang="en-US" sz="2200" dirty="0" smtClean="0"/>
              <a:t>D</a:t>
            </a:r>
            <a:r>
              <a:rPr lang="en-US" sz="2200" baseline="-25000" dirty="0" smtClean="0"/>
              <a:t>I</a:t>
            </a:r>
            <a:r>
              <a:rPr lang="en-US" sz="2200" dirty="0" smtClean="0"/>
              <a:t>  </a:t>
            </a:r>
            <a:r>
              <a:rPr lang="en-US" sz="2200" dirty="0"/>
              <a:t>= dimension </a:t>
            </a:r>
            <a:r>
              <a:rPr lang="en-US" sz="2200" dirty="0" smtClean="0"/>
              <a:t>at start of change</a:t>
            </a:r>
          </a:p>
          <a:p>
            <a:pPr lvl="1"/>
            <a:r>
              <a:rPr lang="en-US" sz="2200" dirty="0" smtClean="0"/>
              <a:t>C</a:t>
            </a:r>
            <a:r>
              <a:rPr lang="en-US" sz="2200" baseline="-25000" dirty="0" smtClean="0"/>
              <a:t>T</a:t>
            </a:r>
            <a:r>
              <a:rPr lang="en-US" sz="2200" dirty="0" smtClean="0"/>
              <a:t> </a:t>
            </a:r>
            <a:r>
              <a:rPr lang="en-US" sz="2200" dirty="0"/>
              <a:t>= dimension </a:t>
            </a:r>
            <a:r>
              <a:rPr lang="en-US" sz="2200" dirty="0" smtClean="0"/>
              <a:t>change coefficient </a:t>
            </a:r>
            <a:r>
              <a:rPr lang="en-US" sz="2200" dirty="0"/>
              <a:t>tangential </a:t>
            </a:r>
            <a:r>
              <a:rPr lang="en-US" sz="2200" dirty="0" smtClean="0"/>
              <a:t>direction</a:t>
            </a:r>
            <a:endParaRPr lang="en-US" sz="2200" dirty="0"/>
          </a:p>
          <a:p>
            <a:pPr lvl="1"/>
            <a:r>
              <a:rPr lang="en-US" sz="2200" dirty="0" smtClean="0"/>
              <a:t>M</a:t>
            </a:r>
            <a:r>
              <a:rPr lang="en-US" sz="2200" baseline="-25000" dirty="0" smtClean="0"/>
              <a:t>F</a:t>
            </a:r>
            <a:r>
              <a:rPr lang="en-US" sz="2200" dirty="0" smtClean="0"/>
              <a:t> </a:t>
            </a:r>
            <a:r>
              <a:rPr lang="en-US" sz="2200" dirty="0"/>
              <a:t>= moisture content at end of change</a:t>
            </a:r>
          </a:p>
          <a:p>
            <a:pPr lvl="1"/>
            <a:r>
              <a:rPr lang="en-US" sz="2200" dirty="0" smtClean="0"/>
              <a:t>M</a:t>
            </a:r>
            <a:r>
              <a:rPr lang="en-US" sz="2200" baseline="-25000" dirty="0" smtClean="0"/>
              <a:t>I </a:t>
            </a:r>
            <a:r>
              <a:rPr lang="en-US" sz="2200" dirty="0" smtClean="0"/>
              <a:t> </a:t>
            </a:r>
            <a:r>
              <a:rPr lang="en-US" sz="2200" dirty="0"/>
              <a:t>= moisture content at start of change</a:t>
            </a:r>
          </a:p>
        </p:txBody>
      </p:sp>
    </p:spTree>
    <p:extLst>
      <p:ext uri="{BB962C8B-B14F-4D97-AF65-F5344CB8AC3E}">
        <p14:creationId xmlns:p14="http://schemas.microsoft.com/office/powerpoint/2010/main" val="41075306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rial"/>
                <a:cs typeface="Arial"/>
              </a:rPr>
              <a:t>Moisture driven Dimensional Changes </a:t>
            </a:r>
            <a:r>
              <a:rPr lang="en-US" dirty="0" smtClean="0">
                <a:latin typeface="Arial"/>
                <a:cs typeface="Arial"/>
              </a:rPr>
              <a:t>(continued)</a:t>
            </a:r>
            <a:endParaRPr lang="en-US" dirty="0"/>
          </a:p>
        </p:txBody>
      </p:sp>
      <p:grpSp>
        <p:nvGrpSpPr>
          <p:cNvPr id="3" name="Group 2"/>
          <p:cNvGrpSpPr/>
          <p:nvPr/>
        </p:nvGrpSpPr>
        <p:grpSpPr>
          <a:xfrm>
            <a:off x="1597025" y="2559248"/>
            <a:ext cx="5042555" cy="1731397"/>
            <a:chOff x="1597025" y="2375421"/>
            <a:chExt cx="5042555" cy="1731397"/>
          </a:xfrm>
        </p:grpSpPr>
        <p:graphicFrame>
          <p:nvGraphicFramePr>
            <p:cNvPr id="6" name="Object 5"/>
            <p:cNvGraphicFramePr>
              <a:graphicFrameLocks noChangeAspect="1"/>
            </p:cNvGraphicFramePr>
            <p:nvPr>
              <p:extLst>
                <p:ext uri="{D42A27DB-BD31-4B8C-83A1-F6EECF244321}">
                  <p14:modId xmlns:p14="http://schemas.microsoft.com/office/powerpoint/2010/main" val="1702548980"/>
                </p:ext>
              </p:extLst>
            </p:nvPr>
          </p:nvGraphicFramePr>
          <p:xfrm>
            <a:off x="1641953" y="2375421"/>
            <a:ext cx="4997627" cy="605773"/>
          </p:xfrm>
          <a:graphic>
            <a:graphicData uri="http://schemas.openxmlformats.org/presentationml/2006/ole">
              <mc:AlternateContent xmlns:mc="http://schemas.openxmlformats.org/markup-compatibility/2006">
                <mc:Choice xmlns:v="urn:schemas-microsoft-com:vml" Requires="v">
                  <p:oleObj spid="_x0000_s9513" name="Equation" r:id="rId3" imgW="1676160" imgH="203040" progId="Equation.3">
                    <p:embed/>
                  </p:oleObj>
                </mc:Choice>
                <mc:Fallback>
                  <p:oleObj name="Equation" r:id="rId3" imgW="1676160" imgH="203040" progId="Equation.3">
                    <p:embed/>
                    <p:pic>
                      <p:nvPicPr>
                        <p:cNvPr id="0" name=""/>
                        <p:cNvPicPr/>
                        <p:nvPr/>
                      </p:nvPicPr>
                      <p:blipFill>
                        <a:blip r:embed="rId4"/>
                        <a:stretch>
                          <a:fillRect/>
                        </a:stretch>
                      </p:blipFill>
                      <p:spPr>
                        <a:xfrm>
                          <a:off x="1641953" y="2375421"/>
                          <a:ext cx="4997627" cy="605773"/>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373288995"/>
                </p:ext>
              </p:extLst>
            </p:nvPr>
          </p:nvGraphicFramePr>
          <p:xfrm>
            <a:off x="1641953" y="2981194"/>
            <a:ext cx="3539864" cy="577937"/>
          </p:xfrm>
          <a:graphic>
            <a:graphicData uri="http://schemas.openxmlformats.org/presentationml/2006/ole">
              <mc:AlternateContent xmlns:mc="http://schemas.openxmlformats.org/markup-compatibility/2006">
                <mc:Choice xmlns:v="urn:schemas-microsoft-com:vml" Requires="v">
                  <p:oleObj spid="_x0000_s9514" name="Equation" r:id="rId5" imgW="1244520" imgH="203040" progId="Equation.3">
                    <p:embed/>
                  </p:oleObj>
                </mc:Choice>
                <mc:Fallback>
                  <p:oleObj name="Equation" r:id="rId5" imgW="1244520" imgH="203040" progId="Equation.3">
                    <p:embed/>
                    <p:pic>
                      <p:nvPicPr>
                        <p:cNvPr id="0" name=""/>
                        <p:cNvPicPr/>
                        <p:nvPr/>
                      </p:nvPicPr>
                      <p:blipFill>
                        <a:blip r:embed="rId6"/>
                        <a:stretch>
                          <a:fillRect/>
                        </a:stretch>
                      </p:blipFill>
                      <p:spPr>
                        <a:xfrm>
                          <a:off x="1641953" y="2981194"/>
                          <a:ext cx="3539864" cy="577937"/>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257504524"/>
                </p:ext>
              </p:extLst>
            </p:nvPr>
          </p:nvGraphicFramePr>
          <p:xfrm>
            <a:off x="1597025" y="3559131"/>
            <a:ext cx="3092450" cy="547687"/>
          </p:xfrm>
          <a:graphic>
            <a:graphicData uri="http://schemas.openxmlformats.org/presentationml/2006/ole">
              <mc:AlternateContent xmlns:mc="http://schemas.openxmlformats.org/markup-compatibility/2006">
                <mc:Choice xmlns:v="urn:schemas-microsoft-com:vml" Requires="v">
                  <p:oleObj spid="_x0000_s9515" name="Equation" r:id="rId7" imgW="1003300" imgH="177800" progId="Equation.3">
                    <p:embed/>
                  </p:oleObj>
                </mc:Choice>
                <mc:Fallback>
                  <p:oleObj name="Equation" r:id="rId7" imgW="1003300" imgH="177800" progId="Equation.3">
                    <p:embed/>
                    <p:pic>
                      <p:nvPicPr>
                        <p:cNvPr id="0" name=""/>
                        <p:cNvPicPr/>
                        <p:nvPr/>
                      </p:nvPicPr>
                      <p:blipFill>
                        <a:blip r:embed="rId8"/>
                        <a:stretch>
                          <a:fillRect/>
                        </a:stretch>
                      </p:blipFill>
                      <p:spPr>
                        <a:xfrm>
                          <a:off x="1597025" y="3559131"/>
                          <a:ext cx="3092450" cy="547687"/>
                        </a:xfrm>
                        <a:prstGeom prst="rect">
                          <a:avLst/>
                        </a:prstGeom>
                      </p:spPr>
                    </p:pic>
                  </p:oleObj>
                </mc:Fallback>
              </mc:AlternateContent>
            </a:graphicData>
          </a:graphic>
        </p:graphicFrame>
      </p:grpSp>
      <p:grpSp>
        <p:nvGrpSpPr>
          <p:cNvPr id="5" name="Group 4"/>
          <p:cNvGrpSpPr/>
          <p:nvPr/>
        </p:nvGrpSpPr>
        <p:grpSpPr>
          <a:xfrm>
            <a:off x="1641953" y="4595675"/>
            <a:ext cx="2385055" cy="1180295"/>
            <a:chOff x="1597025" y="4311579"/>
            <a:chExt cx="2385055" cy="1180295"/>
          </a:xfrm>
        </p:grpSpPr>
        <p:graphicFrame>
          <p:nvGraphicFramePr>
            <p:cNvPr id="11" name="Object 10"/>
            <p:cNvGraphicFramePr>
              <a:graphicFrameLocks noChangeAspect="1"/>
            </p:cNvGraphicFramePr>
            <p:nvPr>
              <p:extLst>
                <p:ext uri="{D42A27DB-BD31-4B8C-83A1-F6EECF244321}">
                  <p14:modId xmlns:p14="http://schemas.microsoft.com/office/powerpoint/2010/main" val="2525776242"/>
                </p:ext>
              </p:extLst>
            </p:nvPr>
          </p:nvGraphicFramePr>
          <p:xfrm>
            <a:off x="1597025" y="4439941"/>
            <a:ext cx="665793" cy="1051933"/>
          </p:xfrm>
          <a:graphic>
            <a:graphicData uri="http://schemas.openxmlformats.org/presentationml/2006/ole">
              <mc:AlternateContent xmlns:mc="http://schemas.openxmlformats.org/markup-compatibility/2006">
                <mc:Choice xmlns:v="urn:schemas-microsoft-com:vml" Requires="v">
                  <p:oleObj spid="_x0000_s9516" name="Equation" r:id="rId9" imgW="279360" imgH="431640" progId="Equation.3">
                    <p:embed/>
                  </p:oleObj>
                </mc:Choice>
                <mc:Fallback>
                  <p:oleObj name="Equation" r:id="rId9" imgW="279360" imgH="431640" progId="Equation.3">
                    <p:embed/>
                    <p:pic>
                      <p:nvPicPr>
                        <p:cNvPr id="0" name=""/>
                        <p:cNvPicPr/>
                        <p:nvPr/>
                      </p:nvPicPr>
                      <p:blipFill>
                        <a:blip r:embed="rId10"/>
                        <a:stretch>
                          <a:fillRect/>
                        </a:stretch>
                      </p:blipFill>
                      <p:spPr>
                        <a:xfrm>
                          <a:off x="1597025" y="4439941"/>
                          <a:ext cx="665793" cy="1051933"/>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416209595"/>
                </p:ext>
              </p:extLst>
            </p:nvPr>
          </p:nvGraphicFramePr>
          <p:xfrm>
            <a:off x="2262818" y="4311579"/>
            <a:ext cx="1719262" cy="1157316"/>
          </p:xfrm>
          <a:graphic>
            <a:graphicData uri="http://schemas.openxmlformats.org/presentationml/2006/ole">
              <mc:AlternateContent xmlns:mc="http://schemas.openxmlformats.org/markup-compatibility/2006">
                <mc:Choice xmlns:v="urn:schemas-microsoft-com:vml" Requires="v">
                  <p:oleObj spid="_x0000_s9517" name="Equation" r:id="rId11" imgW="673100" imgH="393700" progId="Equation.3">
                    <p:embed/>
                  </p:oleObj>
                </mc:Choice>
                <mc:Fallback>
                  <p:oleObj name="Equation" r:id="rId11" imgW="673100" imgH="393700" progId="Equation.3">
                    <p:embed/>
                    <p:pic>
                      <p:nvPicPr>
                        <p:cNvPr id="0" name=""/>
                        <p:cNvPicPr/>
                        <p:nvPr/>
                      </p:nvPicPr>
                      <p:blipFill>
                        <a:blip r:embed="rId12"/>
                        <a:stretch>
                          <a:fillRect/>
                        </a:stretch>
                      </p:blipFill>
                      <p:spPr>
                        <a:xfrm>
                          <a:off x="2262818" y="4311579"/>
                          <a:ext cx="1719262" cy="1157316"/>
                        </a:xfrm>
                        <a:prstGeom prst="rect">
                          <a:avLst/>
                        </a:prstGeom>
                      </p:spPr>
                    </p:pic>
                  </p:oleObj>
                </mc:Fallback>
              </mc:AlternateContent>
            </a:graphicData>
          </a:graphic>
        </p:graphicFrame>
      </p:grpSp>
      <p:sp>
        <p:nvSpPr>
          <p:cNvPr id="14" name="Rectangle 13"/>
          <p:cNvSpPr/>
          <p:nvPr/>
        </p:nvSpPr>
        <p:spPr>
          <a:xfrm>
            <a:off x="1898596" y="1828893"/>
            <a:ext cx="184731" cy="369332"/>
          </a:xfrm>
          <a:prstGeom prst="rect">
            <a:avLst/>
          </a:prstGeom>
        </p:spPr>
        <p:txBody>
          <a:bodyPr wrap="none">
            <a:spAutoFit/>
          </a:bodyPr>
          <a:lstStyle/>
          <a:p>
            <a:endParaRPr lang="en-US" dirty="0">
              <a:latin typeface="Arial" panose="020B0604020202020204" pitchFamily="34" charset="0"/>
              <a:cs typeface="Arial" panose="020B0604020202020204" pitchFamily="34" charset="0"/>
            </a:endParaRPr>
          </a:p>
        </p:txBody>
      </p:sp>
      <p:sp>
        <p:nvSpPr>
          <p:cNvPr id="15" name="TextBox 14"/>
          <p:cNvSpPr txBox="1"/>
          <p:nvPr/>
        </p:nvSpPr>
        <p:spPr>
          <a:xfrm>
            <a:off x="918995" y="1736560"/>
            <a:ext cx="7602595" cy="523220"/>
          </a:xfrm>
          <a:prstGeom prst="rect">
            <a:avLst/>
          </a:prstGeom>
          <a:noFill/>
        </p:spPr>
        <p:txBody>
          <a:bodyPr wrap="square" rtlCol="0">
            <a:spAutoFit/>
          </a:bodyPr>
          <a:lstStyle/>
          <a:p>
            <a:r>
              <a:rPr lang="en-US" sz="2800" dirty="0" smtClean="0">
                <a:latin typeface="Arial" panose="020B0604020202020204" pitchFamily="34" charset="0"/>
                <a:cs typeface="Arial" panose="020B0604020202020204" pitchFamily="34" charset="0"/>
              </a:rPr>
              <a:t>C</a:t>
            </a:r>
            <a:r>
              <a:rPr lang="en-US" sz="2800" baseline="-25000" dirty="0" smtClean="0">
                <a:latin typeface="Arial" panose="020B0604020202020204" pitchFamily="34" charset="0"/>
                <a:cs typeface="Arial" panose="020B0604020202020204" pitchFamily="34" charset="0"/>
              </a:rPr>
              <a:t>T</a:t>
            </a:r>
            <a:r>
              <a:rPr lang="en-US" sz="2800" dirty="0" smtClean="0">
                <a:latin typeface="Arial" panose="020B0604020202020204" pitchFamily="34" charset="0"/>
                <a:cs typeface="Arial" panose="020B0604020202020204" pitchFamily="34" charset="0"/>
              </a:rPr>
              <a:t> = Dimensional Change Tangential Direction</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01670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rial"/>
                <a:cs typeface="Arial"/>
              </a:rPr>
              <a:t>Moisture driven Dimensional Changes (continued)</a:t>
            </a:r>
            <a:endParaRPr lang="en-US" dirty="0"/>
          </a:p>
        </p:txBody>
      </p:sp>
      <p:sp>
        <p:nvSpPr>
          <p:cNvPr id="5" name="Rectangle 4"/>
          <p:cNvSpPr/>
          <p:nvPr/>
        </p:nvSpPr>
        <p:spPr>
          <a:xfrm>
            <a:off x="902286" y="1873013"/>
            <a:ext cx="7784513" cy="523220"/>
          </a:xfrm>
          <a:prstGeom prst="rect">
            <a:avLst/>
          </a:prstGeom>
        </p:spPr>
        <p:txBody>
          <a:bodyPr wrap="square">
            <a:spAutoFit/>
          </a:bodyPr>
          <a:lstStyle/>
          <a:p>
            <a:r>
              <a:rPr lang="en-US" sz="2800" dirty="0" smtClean="0">
                <a:latin typeface="Arial" panose="020B0604020202020204" pitchFamily="34" charset="0"/>
                <a:cs typeface="Arial" panose="020B0604020202020204" pitchFamily="34" charset="0"/>
              </a:rPr>
              <a:t>C</a:t>
            </a:r>
            <a:r>
              <a:rPr lang="en-US" sz="2800" baseline="-25000" dirty="0" smtClean="0">
                <a:latin typeface="Arial" panose="020B0604020202020204" pitchFamily="34" charset="0"/>
                <a:cs typeface="Arial" panose="020B0604020202020204" pitchFamily="34" charset="0"/>
              </a:rPr>
              <a:t>R</a:t>
            </a:r>
            <a:r>
              <a:rPr lang="en-US" sz="2800" dirty="0" smtClean="0">
                <a:latin typeface="Arial" panose="020B0604020202020204" pitchFamily="34" charset="0"/>
                <a:cs typeface="Arial" panose="020B0604020202020204" pitchFamily="34" charset="0"/>
              </a:rPr>
              <a:t> = Dimensional </a:t>
            </a:r>
            <a:r>
              <a:rPr lang="en-US" sz="2800" dirty="0">
                <a:latin typeface="Arial" panose="020B0604020202020204" pitchFamily="34" charset="0"/>
                <a:cs typeface="Arial" panose="020B0604020202020204" pitchFamily="34" charset="0"/>
              </a:rPr>
              <a:t>Change Radial Direction</a:t>
            </a:r>
          </a:p>
        </p:txBody>
      </p:sp>
      <p:grpSp>
        <p:nvGrpSpPr>
          <p:cNvPr id="6" name="Group 5"/>
          <p:cNvGrpSpPr/>
          <p:nvPr/>
        </p:nvGrpSpPr>
        <p:grpSpPr>
          <a:xfrm>
            <a:off x="2119115" y="2558349"/>
            <a:ext cx="4905764" cy="1485845"/>
            <a:chOff x="2119115" y="2558349"/>
            <a:chExt cx="4905764" cy="1485845"/>
          </a:xfrm>
        </p:grpSpPr>
        <p:graphicFrame>
          <p:nvGraphicFramePr>
            <p:cNvPr id="7" name="Object 6"/>
            <p:cNvGraphicFramePr>
              <a:graphicFrameLocks noChangeAspect="1"/>
            </p:cNvGraphicFramePr>
            <p:nvPr>
              <p:extLst>
                <p:ext uri="{D42A27DB-BD31-4B8C-83A1-F6EECF244321}">
                  <p14:modId xmlns:p14="http://schemas.microsoft.com/office/powerpoint/2010/main" val="2168785614"/>
                </p:ext>
              </p:extLst>
            </p:nvPr>
          </p:nvGraphicFramePr>
          <p:xfrm>
            <a:off x="2119115" y="2558349"/>
            <a:ext cx="4905764" cy="594638"/>
          </p:xfrm>
          <a:graphic>
            <a:graphicData uri="http://schemas.openxmlformats.org/presentationml/2006/ole">
              <mc:AlternateContent xmlns:mc="http://schemas.openxmlformats.org/markup-compatibility/2006">
                <mc:Choice xmlns:v="urn:schemas-microsoft-com:vml" Requires="v">
                  <p:oleObj spid="_x0000_s11550" name="Equation" r:id="rId3" imgW="1676160" imgH="203040" progId="Equation.3">
                    <p:embed/>
                  </p:oleObj>
                </mc:Choice>
                <mc:Fallback>
                  <p:oleObj name="Equation" r:id="rId3" imgW="1676160" imgH="203040" progId="Equation.3">
                    <p:embed/>
                    <p:pic>
                      <p:nvPicPr>
                        <p:cNvPr id="0" name=""/>
                        <p:cNvPicPr/>
                        <p:nvPr/>
                      </p:nvPicPr>
                      <p:blipFill>
                        <a:blip r:embed="rId4"/>
                        <a:stretch>
                          <a:fillRect/>
                        </a:stretch>
                      </p:blipFill>
                      <p:spPr>
                        <a:xfrm>
                          <a:off x="2119115" y="2558349"/>
                          <a:ext cx="4905764" cy="594638"/>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4230415093"/>
                </p:ext>
              </p:extLst>
            </p:nvPr>
          </p:nvGraphicFramePr>
          <p:xfrm>
            <a:off x="2761985" y="3008078"/>
            <a:ext cx="3244246" cy="629617"/>
          </p:xfrm>
          <a:graphic>
            <a:graphicData uri="http://schemas.openxmlformats.org/presentationml/2006/ole">
              <mc:AlternateContent xmlns:mc="http://schemas.openxmlformats.org/markup-compatibility/2006">
                <mc:Choice xmlns:v="urn:schemas-microsoft-com:vml" Requires="v">
                  <p:oleObj spid="_x0000_s11551" name="Equation" r:id="rId5" imgW="1002960" imgH="203040" progId="Equation.3">
                    <p:embed/>
                  </p:oleObj>
                </mc:Choice>
                <mc:Fallback>
                  <p:oleObj name="Equation" r:id="rId5" imgW="1002960" imgH="203040" progId="Equation.3">
                    <p:embed/>
                    <p:pic>
                      <p:nvPicPr>
                        <p:cNvPr id="0" name=""/>
                        <p:cNvPicPr/>
                        <p:nvPr/>
                      </p:nvPicPr>
                      <p:blipFill>
                        <a:blip r:embed="rId6"/>
                        <a:stretch>
                          <a:fillRect/>
                        </a:stretch>
                      </p:blipFill>
                      <p:spPr>
                        <a:xfrm>
                          <a:off x="2761985" y="3008078"/>
                          <a:ext cx="3244246" cy="629617"/>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56033300"/>
                </p:ext>
              </p:extLst>
            </p:nvPr>
          </p:nvGraphicFramePr>
          <p:xfrm>
            <a:off x="2761985" y="3520714"/>
            <a:ext cx="2521891" cy="523480"/>
          </p:xfrm>
          <a:graphic>
            <a:graphicData uri="http://schemas.openxmlformats.org/presentationml/2006/ole">
              <mc:AlternateContent xmlns:mc="http://schemas.openxmlformats.org/markup-compatibility/2006">
                <mc:Choice xmlns:v="urn:schemas-microsoft-com:vml" Requires="v">
                  <p:oleObj spid="_x0000_s11552" name="Equation" r:id="rId7" imgW="850680" imgH="177480" progId="Equation.3">
                    <p:embed/>
                  </p:oleObj>
                </mc:Choice>
                <mc:Fallback>
                  <p:oleObj name="Equation" r:id="rId7" imgW="850680" imgH="177480" progId="Equation.3">
                    <p:embed/>
                    <p:pic>
                      <p:nvPicPr>
                        <p:cNvPr id="0" name=""/>
                        <p:cNvPicPr/>
                        <p:nvPr/>
                      </p:nvPicPr>
                      <p:blipFill>
                        <a:blip r:embed="rId8"/>
                        <a:stretch>
                          <a:fillRect/>
                        </a:stretch>
                      </p:blipFill>
                      <p:spPr>
                        <a:xfrm>
                          <a:off x="2761985" y="3520714"/>
                          <a:ext cx="2521891" cy="523480"/>
                        </a:xfrm>
                        <a:prstGeom prst="rect">
                          <a:avLst/>
                        </a:prstGeom>
                      </p:spPr>
                    </p:pic>
                  </p:oleObj>
                </mc:Fallback>
              </mc:AlternateContent>
            </a:graphicData>
          </a:graphic>
        </p:graphicFrame>
      </p:grpSp>
      <p:grpSp>
        <p:nvGrpSpPr>
          <p:cNvPr id="8" name="Group 7"/>
          <p:cNvGrpSpPr/>
          <p:nvPr/>
        </p:nvGrpSpPr>
        <p:grpSpPr>
          <a:xfrm>
            <a:off x="1951442" y="4528656"/>
            <a:ext cx="3091050" cy="1253538"/>
            <a:chOff x="1951442" y="4528656"/>
            <a:chExt cx="3091050" cy="1253538"/>
          </a:xfrm>
        </p:grpSpPr>
        <p:graphicFrame>
          <p:nvGraphicFramePr>
            <p:cNvPr id="11" name="Object 10"/>
            <p:cNvGraphicFramePr>
              <a:graphicFrameLocks noChangeAspect="1"/>
            </p:cNvGraphicFramePr>
            <p:nvPr>
              <p:extLst>
                <p:ext uri="{D42A27DB-BD31-4B8C-83A1-F6EECF244321}">
                  <p14:modId xmlns:p14="http://schemas.microsoft.com/office/powerpoint/2010/main" val="1966896557"/>
                </p:ext>
              </p:extLst>
            </p:nvPr>
          </p:nvGraphicFramePr>
          <p:xfrm>
            <a:off x="1951442" y="4528656"/>
            <a:ext cx="810543" cy="1253538"/>
          </p:xfrm>
          <a:graphic>
            <a:graphicData uri="http://schemas.openxmlformats.org/presentationml/2006/ole">
              <mc:AlternateContent xmlns:mc="http://schemas.openxmlformats.org/markup-compatibility/2006">
                <mc:Choice xmlns:v="urn:schemas-microsoft-com:vml" Requires="v">
                  <p:oleObj spid="_x0000_s11553" name="Equation" r:id="rId9" imgW="279360" imgH="431640" progId="Equation.3">
                    <p:embed/>
                  </p:oleObj>
                </mc:Choice>
                <mc:Fallback>
                  <p:oleObj name="Equation" r:id="rId9" imgW="279360" imgH="43164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51442" y="4528656"/>
                          <a:ext cx="810543" cy="1253538"/>
                        </a:xfrm>
                        <a:prstGeom prst="rect">
                          <a:avLst/>
                        </a:prstGeom>
                        <a:noFill/>
                        <a:ln>
                          <a:noFill/>
                        </a:ln>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046349621"/>
                </p:ext>
              </p:extLst>
            </p:nvPr>
          </p:nvGraphicFramePr>
          <p:xfrm>
            <a:off x="2761985" y="4528656"/>
            <a:ext cx="2280507" cy="1178444"/>
          </p:xfrm>
          <a:graphic>
            <a:graphicData uri="http://schemas.openxmlformats.org/presentationml/2006/ole">
              <mc:AlternateContent xmlns:mc="http://schemas.openxmlformats.org/markup-compatibility/2006">
                <mc:Choice xmlns:v="urn:schemas-microsoft-com:vml" Requires="v">
                  <p:oleObj spid="_x0000_s11554" name="Equation" r:id="rId11" imgW="762000" imgH="393700" progId="Equation.3">
                    <p:embed/>
                  </p:oleObj>
                </mc:Choice>
                <mc:Fallback>
                  <p:oleObj name="Equation" r:id="rId11" imgW="762000" imgH="393700" progId="Equation.3">
                    <p:embed/>
                    <p:pic>
                      <p:nvPicPr>
                        <p:cNvPr id="0" name=""/>
                        <p:cNvPicPr/>
                        <p:nvPr/>
                      </p:nvPicPr>
                      <p:blipFill>
                        <a:blip r:embed="rId12"/>
                        <a:stretch>
                          <a:fillRect/>
                        </a:stretch>
                      </p:blipFill>
                      <p:spPr>
                        <a:xfrm>
                          <a:off x="2761985" y="4528656"/>
                          <a:ext cx="2280507" cy="1178444"/>
                        </a:xfrm>
                        <a:prstGeom prst="rect">
                          <a:avLst/>
                        </a:prstGeom>
                      </p:spPr>
                    </p:pic>
                  </p:oleObj>
                </mc:Fallback>
              </mc:AlternateContent>
            </a:graphicData>
          </a:graphic>
        </p:graphicFrame>
      </p:grpSp>
    </p:spTree>
    <p:extLst>
      <p:ext uri="{BB962C8B-B14F-4D97-AF65-F5344CB8AC3E}">
        <p14:creationId xmlns:p14="http://schemas.microsoft.com/office/powerpoint/2010/main" val="26226968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Description</a:t>
            </a:r>
            <a:endParaRPr lang="en-US" dirty="0">
              <a:latin typeface="Arial"/>
              <a:cs typeface="Arial"/>
            </a:endParaRPr>
          </a:p>
        </p:txBody>
      </p:sp>
      <p:sp>
        <p:nvSpPr>
          <p:cNvPr id="3" name="Content Placeholder 2"/>
          <p:cNvSpPr>
            <a:spLocks noGrp="1"/>
          </p:cNvSpPr>
          <p:nvPr>
            <p:ph idx="1"/>
          </p:nvPr>
        </p:nvSpPr>
        <p:spPr/>
        <p:txBody>
          <a:bodyPr>
            <a:normAutofit/>
          </a:bodyPr>
          <a:lstStyle/>
          <a:p>
            <a:pPr marL="0" indent="0">
              <a:buNone/>
            </a:pPr>
            <a:r>
              <a:rPr lang="en-US" dirty="0" smtClean="0">
                <a:latin typeface="Arial" panose="020B0604020202020204" pitchFamily="34" charset="0"/>
                <a:cs typeface="Arial" panose="020B0604020202020204" pitchFamily="34" charset="0"/>
              </a:rPr>
              <a:t>As a user, Mr. Pine, wants to see a description of a species of wood.  Mr. Pine will</a:t>
            </a:r>
          </a:p>
          <a:p>
            <a:pPr marL="0" indent="0">
              <a:buNone/>
            </a:pPr>
            <a:endParaRPr lang="en-US" dirty="0" smtClean="0">
              <a:latin typeface="Arial" panose="020B0604020202020204" pitchFamily="34" charset="0"/>
              <a:cs typeface="Arial" panose="020B0604020202020204" pitchFamily="34" charset="0"/>
            </a:endParaRPr>
          </a:p>
          <a:p>
            <a:pPr lvl="1">
              <a:buFont typeface="Arial"/>
              <a:buChar char="•"/>
            </a:pPr>
            <a:r>
              <a:rPr lang="en-US" dirty="0" smtClean="0">
                <a:latin typeface="Arial" panose="020B0604020202020204" pitchFamily="34" charset="0"/>
                <a:cs typeface="Arial" panose="020B0604020202020204" pitchFamily="34" charset="0"/>
              </a:rPr>
              <a:t>Determine the category of wood</a:t>
            </a:r>
          </a:p>
          <a:p>
            <a:pPr lvl="1">
              <a:buFont typeface="Arial"/>
              <a:buChar char="•"/>
            </a:pPr>
            <a:r>
              <a:rPr lang="en-US" dirty="0" smtClean="0">
                <a:latin typeface="Arial" panose="020B0604020202020204" pitchFamily="34" charset="0"/>
                <a:cs typeface="Arial" panose="020B0604020202020204" pitchFamily="34" charset="0"/>
              </a:rPr>
              <a:t>Determine the species of wood</a:t>
            </a:r>
          </a:p>
          <a:p>
            <a:pPr lvl="1">
              <a:buFont typeface="Arial"/>
              <a:buChar char="•"/>
            </a:pPr>
            <a:r>
              <a:rPr lang="en-US" dirty="0" smtClean="0">
                <a:latin typeface="Arial" panose="020B0604020202020204" pitchFamily="34" charset="0"/>
                <a:cs typeface="Arial" panose="020B0604020202020204" pitchFamily="34" charset="0"/>
              </a:rPr>
              <a:t>System </a:t>
            </a:r>
            <a:r>
              <a:rPr lang="en-US" dirty="0">
                <a:latin typeface="Arial" panose="020B0604020202020204" pitchFamily="34" charset="0"/>
                <a:cs typeface="Arial" panose="020B0604020202020204" pitchFamily="34" charset="0"/>
              </a:rPr>
              <a:t>will display the description</a:t>
            </a:r>
          </a:p>
          <a:p>
            <a:pPr marL="0" indent="0">
              <a:buNone/>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990484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(continued)</a:t>
            </a:r>
            <a:endParaRPr lang="en-US" dirty="0"/>
          </a:p>
        </p:txBody>
      </p:sp>
      <p:sp>
        <p:nvSpPr>
          <p:cNvPr id="4" name="TextBox 3"/>
          <p:cNvSpPr txBox="1"/>
          <p:nvPr/>
        </p:nvSpPr>
        <p:spPr>
          <a:xfrm>
            <a:off x="663880" y="1318022"/>
            <a:ext cx="7753610" cy="5539978"/>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Pine, Sugar</a:t>
            </a:r>
          </a:p>
          <a:p>
            <a:r>
              <a:rPr lang="en-US" sz="1600" dirty="0">
                <a:latin typeface="Arial" panose="020B0604020202020204" pitchFamily="34" charset="0"/>
                <a:cs typeface="Arial" panose="020B0604020202020204" pitchFamily="34" charset="0"/>
              </a:rPr>
              <a:t>Sugar pine (</a:t>
            </a:r>
            <a:r>
              <a:rPr lang="en-US" sz="1600" i="1" dirty="0" err="1">
                <a:latin typeface="Arial" panose="020B0604020202020204" pitchFamily="34" charset="0"/>
                <a:cs typeface="Arial" panose="020B0604020202020204" pitchFamily="34" charset="0"/>
              </a:rPr>
              <a:t>Pinus</a:t>
            </a:r>
            <a:r>
              <a:rPr lang="en-US" sz="1600" i="1" dirty="0">
                <a:latin typeface="Arial" panose="020B0604020202020204" pitchFamily="34" charset="0"/>
                <a:cs typeface="Arial" panose="020B0604020202020204" pitchFamily="34" charset="0"/>
              </a:rPr>
              <a:t> </a:t>
            </a:r>
            <a:r>
              <a:rPr lang="en-US" sz="1600" i="1" dirty="0" err="1">
                <a:latin typeface="Arial" panose="020B0604020202020204" pitchFamily="34" charset="0"/>
                <a:cs typeface="Arial" panose="020B0604020202020204" pitchFamily="34" charset="0"/>
              </a:rPr>
              <a:t>lambertiana</a:t>
            </a:r>
            <a:r>
              <a:rPr lang="en-US" sz="1600" dirty="0">
                <a:latin typeface="Arial" panose="020B0604020202020204" pitchFamily="34" charset="0"/>
                <a:cs typeface="Arial" panose="020B0604020202020204" pitchFamily="34" charset="0"/>
              </a:rPr>
              <a:t>), the world’s largest species</a:t>
            </a:r>
          </a:p>
          <a:p>
            <a:r>
              <a:rPr lang="en-US" sz="1600" dirty="0">
                <a:latin typeface="Arial" panose="020B0604020202020204" pitchFamily="34" charset="0"/>
                <a:cs typeface="Arial" panose="020B0604020202020204" pitchFamily="34" charset="0"/>
              </a:rPr>
              <a:t>of pine, is sometimes called California sugar pine. Most</a:t>
            </a:r>
          </a:p>
          <a:p>
            <a:r>
              <a:rPr lang="en-US" sz="1600" dirty="0">
                <a:latin typeface="Arial" panose="020B0604020202020204" pitchFamily="34" charset="0"/>
                <a:cs typeface="Arial" panose="020B0604020202020204" pitchFamily="34" charset="0"/>
              </a:rPr>
              <a:t>sugar pine lumber grows in California and southwestern</a:t>
            </a:r>
          </a:p>
          <a:p>
            <a:r>
              <a:rPr lang="en-US" sz="1600" dirty="0">
                <a:latin typeface="Arial" panose="020B0604020202020204" pitchFamily="34" charset="0"/>
                <a:cs typeface="Arial" panose="020B0604020202020204" pitchFamily="34" charset="0"/>
              </a:rPr>
              <a:t>Oregon.</a:t>
            </a:r>
          </a:p>
          <a:p>
            <a:r>
              <a:rPr lang="en-US" sz="1600" dirty="0">
                <a:latin typeface="Arial" panose="020B0604020202020204" pitchFamily="34" charset="0"/>
                <a:cs typeface="Arial" panose="020B0604020202020204" pitchFamily="34" charset="0"/>
              </a:rPr>
              <a:t>The heartwood of sugar pine is buff or light brown, sometimes</a:t>
            </a:r>
          </a:p>
          <a:p>
            <a:r>
              <a:rPr lang="en-US" sz="1600" dirty="0">
                <a:latin typeface="Arial" panose="020B0604020202020204" pitchFamily="34" charset="0"/>
                <a:cs typeface="Arial" panose="020B0604020202020204" pitchFamily="34" charset="0"/>
              </a:rPr>
              <a:t>tinged with red. The sapwood is creamy white. The</a:t>
            </a:r>
          </a:p>
          <a:p>
            <a:r>
              <a:rPr lang="en-US" sz="1600" dirty="0">
                <a:latin typeface="Arial" panose="020B0604020202020204" pitchFamily="34" charset="0"/>
                <a:cs typeface="Arial" panose="020B0604020202020204" pitchFamily="34" charset="0"/>
              </a:rPr>
              <a:t>wood is straight grained, fairly uniform in texture, and easy</a:t>
            </a:r>
          </a:p>
          <a:p>
            <a:r>
              <a:rPr lang="en-US" sz="1600" dirty="0">
                <a:latin typeface="Arial" panose="020B0604020202020204" pitchFamily="34" charset="0"/>
                <a:cs typeface="Arial" panose="020B0604020202020204" pitchFamily="34" charset="0"/>
              </a:rPr>
              <a:t>to work with tools. It has very low shrinkage, is readily</a:t>
            </a:r>
          </a:p>
          <a:p>
            <a:r>
              <a:rPr lang="en-US" sz="1600" dirty="0">
                <a:latin typeface="Arial" panose="020B0604020202020204" pitchFamily="34" charset="0"/>
                <a:cs typeface="Arial" panose="020B0604020202020204" pitchFamily="34" charset="0"/>
              </a:rPr>
              <a:t>dried without warping or checking, and is dimensionally</a:t>
            </a:r>
          </a:p>
          <a:p>
            <a:r>
              <a:rPr lang="en-US" sz="1600" dirty="0">
                <a:latin typeface="Arial" panose="020B0604020202020204" pitchFamily="34" charset="0"/>
                <a:cs typeface="Arial" panose="020B0604020202020204" pitchFamily="34" charset="0"/>
              </a:rPr>
              <a:t>stable. Sugar pine is lightweight, moderately low in</a:t>
            </a:r>
          </a:p>
          <a:p>
            <a:r>
              <a:rPr lang="en-US" sz="1600" dirty="0">
                <a:latin typeface="Arial" panose="020B0604020202020204" pitchFamily="34" charset="0"/>
                <a:cs typeface="Arial" panose="020B0604020202020204" pitchFamily="34" charset="0"/>
              </a:rPr>
              <a:t>strength, moderately soft, low in shock resistance, and low</a:t>
            </a:r>
          </a:p>
          <a:p>
            <a:r>
              <a:rPr lang="en-US" sz="1600" dirty="0">
                <a:latin typeface="Arial" panose="020B0604020202020204" pitchFamily="34" charset="0"/>
                <a:cs typeface="Arial" panose="020B0604020202020204" pitchFamily="34" charset="0"/>
              </a:rPr>
              <a:t>in stiffness.</a:t>
            </a:r>
          </a:p>
          <a:p>
            <a:r>
              <a:rPr lang="en-US" sz="1600" dirty="0">
                <a:latin typeface="Arial" panose="020B0604020202020204" pitchFamily="34" charset="0"/>
                <a:cs typeface="Arial" panose="020B0604020202020204" pitchFamily="34" charset="0"/>
              </a:rPr>
              <a:t>1–15</a:t>
            </a:r>
          </a:p>
          <a:p>
            <a:r>
              <a:rPr lang="en-US" sz="1600" dirty="0">
                <a:latin typeface="Arial" panose="020B0604020202020204" pitchFamily="34" charset="0"/>
                <a:cs typeface="Arial" panose="020B0604020202020204" pitchFamily="34" charset="0"/>
              </a:rPr>
              <a:t>Sugar pine is used almost exclusively for lumber products.</a:t>
            </a:r>
          </a:p>
          <a:p>
            <a:r>
              <a:rPr lang="en-US" sz="1600" dirty="0">
                <a:latin typeface="Arial" panose="020B0604020202020204" pitchFamily="34" charset="0"/>
                <a:cs typeface="Arial" panose="020B0604020202020204" pitchFamily="34" charset="0"/>
              </a:rPr>
              <a:t>The largest volume is used for boxes and crates, sashes,</a:t>
            </a:r>
          </a:p>
          <a:p>
            <a:r>
              <a:rPr lang="en-US" sz="1600" dirty="0">
                <a:latin typeface="Arial" panose="020B0604020202020204" pitchFamily="34" charset="0"/>
                <a:cs typeface="Arial" panose="020B0604020202020204" pitchFamily="34" charset="0"/>
              </a:rPr>
              <a:t>doors, frames, blinds, general millwork, building construction,</a:t>
            </a:r>
          </a:p>
          <a:p>
            <a:r>
              <a:rPr lang="en-US" sz="1600" dirty="0">
                <a:latin typeface="Arial" panose="020B0604020202020204" pitchFamily="34" charset="0"/>
                <a:cs typeface="Arial" panose="020B0604020202020204" pitchFamily="34" charset="0"/>
              </a:rPr>
              <a:t>and foundry patterns. Like eastern white pine (</a:t>
            </a:r>
            <a:r>
              <a:rPr lang="en-US" sz="1600" i="1" dirty="0" err="1">
                <a:latin typeface="Arial" panose="020B0604020202020204" pitchFamily="34" charset="0"/>
                <a:cs typeface="Arial" panose="020B0604020202020204" pitchFamily="34" charset="0"/>
              </a:rPr>
              <a:t>Pinus</a:t>
            </a:r>
            <a:endParaRPr lang="en-US" sz="1600" i="1" dirty="0">
              <a:latin typeface="Arial" panose="020B0604020202020204" pitchFamily="34" charset="0"/>
              <a:cs typeface="Arial" panose="020B0604020202020204" pitchFamily="34" charset="0"/>
            </a:endParaRPr>
          </a:p>
          <a:p>
            <a:r>
              <a:rPr lang="en-US" sz="1600" i="1" dirty="0" err="1">
                <a:latin typeface="Arial" panose="020B0604020202020204" pitchFamily="34" charset="0"/>
                <a:cs typeface="Arial" panose="020B0604020202020204" pitchFamily="34" charset="0"/>
              </a:rPr>
              <a:t>strobus</a:t>
            </a:r>
            <a:r>
              <a:rPr lang="en-US" sz="1600" dirty="0">
                <a:latin typeface="Arial" panose="020B0604020202020204" pitchFamily="34" charset="0"/>
                <a:cs typeface="Arial" panose="020B0604020202020204" pitchFamily="34" charset="0"/>
              </a:rPr>
              <a:t>), sugar pine is suitable for use in nearly every part</a:t>
            </a:r>
          </a:p>
          <a:p>
            <a:r>
              <a:rPr lang="en-US" sz="1600" dirty="0">
                <a:latin typeface="Arial" panose="020B0604020202020204" pitchFamily="34" charset="0"/>
                <a:cs typeface="Arial" panose="020B0604020202020204" pitchFamily="34" charset="0"/>
              </a:rPr>
              <a:t>of a house because of the ease with which it can be cut, its</a:t>
            </a:r>
          </a:p>
          <a:p>
            <a:r>
              <a:rPr lang="en-US" sz="1600" dirty="0">
                <a:latin typeface="Arial" panose="020B0604020202020204" pitchFamily="34" charset="0"/>
                <a:cs typeface="Arial" panose="020B0604020202020204" pitchFamily="34" charset="0"/>
              </a:rPr>
              <a:t>dimensional stability, and its good nailing properties.</a:t>
            </a:r>
          </a:p>
          <a:p>
            <a:endParaRPr lang="en-US" dirty="0"/>
          </a:p>
        </p:txBody>
      </p:sp>
    </p:spTree>
    <p:extLst>
      <p:ext uri="{BB962C8B-B14F-4D97-AF65-F5344CB8AC3E}">
        <p14:creationId xmlns:p14="http://schemas.microsoft.com/office/powerpoint/2010/main" val="387255634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Physical Constants</a:t>
            </a:r>
            <a:endParaRPr lang="en-US" dirty="0">
              <a:latin typeface="Arial"/>
              <a:cs typeface="Arial"/>
            </a:endParaRP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800" i="1" dirty="0" smtClean="0">
                <a:latin typeface="Arial" panose="020B0604020202020204" pitchFamily="34" charset="0"/>
                <a:cs typeface="Arial" panose="020B0604020202020204" pitchFamily="34" charset="0"/>
              </a:rPr>
              <a:t>G</a:t>
            </a:r>
            <a:r>
              <a:rPr lang="en-US" sz="2800" i="1" baseline="-25000" dirty="0" smtClean="0">
                <a:latin typeface="Arial" panose="020B0604020202020204" pitchFamily="34" charset="0"/>
                <a:cs typeface="Arial" panose="020B0604020202020204" pitchFamily="34" charset="0"/>
              </a:rPr>
              <a:t>b</a:t>
            </a:r>
            <a:r>
              <a:rPr lang="en-US" sz="2800" i="1" dirty="0" smtClean="0">
                <a:latin typeface="Arial" panose="020B0604020202020204" pitchFamily="34" charset="0"/>
                <a:cs typeface="Arial" panose="020B0604020202020204" pitchFamily="34" charset="0"/>
              </a:rPr>
              <a:t>  </a:t>
            </a:r>
            <a:r>
              <a:rPr lang="en-US" sz="2800" i="1" dirty="0">
                <a:latin typeface="Arial" panose="020B0604020202020204" pitchFamily="34" charset="0"/>
                <a:cs typeface="Arial" panose="020B0604020202020204" pitchFamily="34" charset="0"/>
              </a:rPr>
              <a:t>-  Specific Gravity  Green and 12% Moisture content  </a:t>
            </a:r>
            <a:endParaRPr lang="en-US" sz="2800" i="1" dirty="0" smtClean="0">
              <a:latin typeface="Arial" panose="020B0604020202020204" pitchFamily="34" charset="0"/>
              <a:cs typeface="Arial" panose="020B0604020202020204" pitchFamily="34" charset="0"/>
            </a:endParaRPr>
          </a:p>
          <a:p>
            <a:pPr>
              <a:buFont typeface="Arial" panose="020B0604020202020204" pitchFamily="34" charset="0"/>
              <a:buChar char="•"/>
            </a:pPr>
            <a:r>
              <a:rPr lang="en-US" sz="2800" i="1" dirty="0" smtClean="0">
                <a:latin typeface="Arial" panose="020B0604020202020204" pitchFamily="34" charset="0"/>
                <a:cs typeface="Arial" panose="020B0604020202020204" pitchFamily="34" charset="0"/>
              </a:rPr>
              <a:t>ρ</a:t>
            </a:r>
            <a:r>
              <a:rPr lang="en-US" sz="2800" dirty="0" smtClean="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  Density at a specified Moisture Content    (default = 20%, changeable by user</a:t>
            </a:r>
            <a:r>
              <a:rPr lang="en-US" sz="2800" dirty="0" smtClean="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800" i="1" dirty="0" smtClean="0">
                <a:latin typeface="Arial" panose="020B0604020202020204" pitchFamily="34" charset="0"/>
                <a:cs typeface="Arial" panose="020B0604020202020204" pitchFamily="34" charset="0"/>
              </a:rPr>
              <a:t>C</a:t>
            </a:r>
            <a:r>
              <a:rPr lang="en-US" sz="2800" i="1" baseline="-25000" dirty="0" smtClean="0">
                <a:latin typeface="Arial" panose="020B0604020202020204" pitchFamily="34" charset="0"/>
                <a:cs typeface="Arial" panose="020B0604020202020204" pitchFamily="34" charset="0"/>
              </a:rPr>
              <a:t>R</a:t>
            </a:r>
            <a:r>
              <a:rPr lang="en-US" sz="2800" i="1" dirty="0">
                <a:latin typeface="Arial" panose="020B0604020202020204" pitchFamily="34" charset="0"/>
                <a:cs typeface="Arial" panose="020B0604020202020204" pitchFamily="34" charset="0"/>
              </a:rPr>
              <a:t>,  C</a:t>
            </a:r>
            <a:r>
              <a:rPr lang="en-US" sz="2800" i="1" baseline="-25000" dirty="0">
                <a:latin typeface="Arial" panose="020B0604020202020204" pitchFamily="34" charset="0"/>
                <a:cs typeface="Arial" panose="020B0604020202020204" pitchFamily="34" charset="0"/>
              </a:rPr>
              <a:t>T</a:t>
            </a:r>
            <a:r>
              <a:rPr lang="en-US" sz="2800" dirty="0">
                <a:latin typeface="Arial" panose="020B0604020202020204" pitchFamily="34" charset="0"/>
                <a:cs typeface="Arial" panose="020B0604020202020204" pitchFamily="34" charset="0"/>
              </a:rPr>
              <a:t>  -  Coefficients for Dimensional Change  </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37659187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a:cs typeface="Arial"/>
              </a:rPr>
              <a:t>Specific Gravity</a:t>
            </a:r>
            <a:endParaRPr lang="en-US" dirty="0">
              <a:latin typeface="Arial"/>
              <a:cs typeface="Arial"/>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Mr. Pine will specify the species of wood and then the system will determine the specific gravity green, G</a:t>
            </a:r>
            <a:r>
              <a:rPr lang="en-US" baseline="-25000" dirty="0" smtClean="0">
                <a:latin typeface="Arial" panose="020B0604020202020204" pitchFamily="34" charset="0"/>
                <a:cs typeface="Arial" panose="020B0604020202020204" pitchFamily="34" charset="0"/>
              </a:rPr>
              <a:t>b </a:t>
            </a:r>
            <a:r>
              <a:rPr lang="en-US" dirty="0" smtClean="0">
                <a:latin typeface="Arial" panose="020B0604020202020204" pitchFamily="34" charset="0"/>
                <a:cs typeface="Arial" panose="020B0604020202020204" pitchFamily="34" charset="0"/>
              </a:rPr>
              <a:t>and the specific gravity at a 12% moisture content, G</a:t>
            </a:r>
            <a:r>
              <a:rPr lang="en-US" baseline="-25000" dirty="0" smtClean="0">
                <a:latin typeface="Arial" panose="020B0604020202020204" pitchFamily="34" charset="0"/>
                <a:cs typeface="Arial" panose="020B0604020202020204" pitchFamily="34" charset="0"/>
              </a:rPr>
              <a:t>m</a:t>
            </a:r>
            <a:r>
              <a:rPr lang="en-US" dirty="0" smtClean="0">
                <a:latin typeface="Arial" panose="020B0604020202020204" pitchFamily="34" charset="0"/>
                <a:cs typeface="Arial" panose="020B0604020202020204" pitchFamily="34" charset="0"/>
              </a:rPr>
              <a:t> will be calculated by the system.</a:t>
            </a:r>
          </a:p>
        </p:txBody>
      </p:sp>
      <p:graphicFrame>
        <p:nvGraphicFramePr>
          <p:cNvPr id="4" name="Object 3"/>
          <p:cNvGraphicFramePr>
            <a:graphicFrameLocks noChangeAspect="1"/>
          </p:cNvGraphicFramePr>
          <p:nvPr>
            <p:extLst>
              <p:ext uri="{D42A27DB-BD31-4B8C-83A1-F6EECF244321}">
                <p14:modId xmlns:p14="http://schemas.microsoft.com/office/powerpoint/2010/main" val="2230893879"/>
              </p:ext>
            </p:extLst>
          </p:nvPr>
        </p:nvGraphicFramePr>
        <p:xfrm>
          <a:off x="2295525" y="4819911"/>
          <a:ext cx="4046538" cy="1546225"/>
        </p:xfrm>
        <a:graphic>
          <a:graphicData uri="http://schemas.openxmlformats.org/presentationml/2006/ole">
            <mc:AlternateContent xmlns:mc="http://schemas.openxmlformats.org/markup-compatibility/2006">
              <mc:Choice xmlns:v="urn:schemas-microsoft-com:vml" Requires="v">
                <p:oleObj spid="_x0000_s3145" name="Equation" r:id="rId3" imgW="1295280" imgH="495000" progId="Equation.3">
                  <p:embed/>
                </p:oleObj>
              </mc:Choice>
              <mc:Fallback>
                <p:oleObj name="Equation" r:id="rId3" imgW="1295280" imgH="495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5525" y="4819911"/>
                        <a:ext cx="4046538"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2481005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Gravity (continued)</a:t>
            </a:r>
            <a:endParaRPr lang="en-US" dirty="0"/>
          </a:p>
        </p:txBody>
      </p:sp>
      <p:sp>
        <p:nvSpPr>
          <p:cNvPr id="4" name="Content Placeholder 3"/>
          <p:cNvSpPr txBox="1">
            <a:spLocks noGrp="1"/>
          </p:cNvSpPr>
          <p:nvPr>
            <p:ph idx="1"/>
          </p:nvPr>
        </p:nvSpPr>
        <p:spPr>
          <a:xfrm>
            <a:off x="4747364" y="1863252"/>
            <a:ext cx="3695178" cy="1114151"/>
          </a:xfrm>
          <a:prstGeom prst="rect">
            <a:avLst/>
          </a:prstGeom>
          <a:noFill/>
        </p:spPr>
        <p:txBody>
          <a:bodyPr wrap="square" rtlCol="0">
            <a:spAutoFit/>
          </a:bodyPr>
          <a:lstStyle/>
          <a:p>
            <a:pPr marL="0" indent="0">
              <a:buNone/>
            </a:pPr>
            <a:r>
              <a:rPr lang="en-US" sz="2800" dirty="0" smtClean="0">
                <a:latin typeface="Arial" panose="020B0604020202020204" pitchFamily="34" charset="0"/>
                <a:cs typeface="Arial" panose="020B0604020202020204" pitchFamily="34" charset="0"/>
              </a:rPr>
              <a:t>where </a:t>
            </a:r>
            <a:r>
              <a:rPr lang="en-US" sz="2800" dirty="0">
                <a:latin typeface="Arial" panose="020B0604020202020204" pitchFamily="34" charset="0"/>
                <a:cs typeface="Arial" panose="020B0604020202020204" pitchFamily="34" charset="0"/>
              </a:rPr>
              <a:t>M &lt; 30</a:t>
            </a:r>
          </a:p>
          <a:p>
            <a:pPr marL="0" indent="0">
              <a:buNone/>
            </a:pPr>
            <a:r>
              <a:rPr lang="en-US" dirty="0" smtClean="0"/>
              <a:t>M = 20% by default</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422348167"/>
              </p:ext>
            </p:extLst>
          </p:nvPr>
        </p:nvGraphicFramePr>
        <p:xfrm>
          <a:off x="1065364" y="1822877"/>
          <a:ext cx="2665651" cy="1233473"/>
        </p:xfrm>
        <a:graphic>
          <a:graphicData uri="http://schemas.openxmlformats.org/presentationml/2006/ole">
            <mc:AlternateContent xmlns:mc="http://schemas.openxmlformats.org/markup-compatibility/2006">
              <mc:Choice xmlns:v="urn:schemas-microsoft-com:vml" Requires="v">
                <p:oleObj spid="_x0000_s6341" name="Equation" r:id="rId3" imgW="850680" imgH="393480" progId="Equation.3">
                  <p:embed/>
                </p:oleObj>
              </mc:Choice>
              <mc:Fallback>
                <p:oleObj name="Equation" r:id="rId3" imgW="850680" imgH="39348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364" y="1822877"/>
                        <a:ext cx="2665651" cy="1233473"/>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266255580"/>
              </p:ext>
            </p:extLst>
          </p:nvPr>
        </p:nvGraphicFramePr>
        <p:xfrm>
          <a:off x="1065363" y="3520247"/>
          <a:ext cx="2665651" cy="1424745"/>
        </p:xfrm>
        <a:graphic>
          <a:graphicData uri="http://schemas.openxmlformats.org/presentationml/2006/ole">
            <mc:AlternateContent xmlns:mc="http://schemas.openxmlformats.org/markup-compatibility/2006">
              <mc:Choice xmlns:v="urn:schemas-microsoft-com:vml" Requires="v">
                <p:oleObj spid="_x0000_s6342" name="Equation" r:id="rId5" imgW="736560" imgH="393480" progId="Equation.3">
                  <p:embed/>
                </p:oleObj>
              </mc:Choice>
              <mc:Fallback>
                <p:oleObj name="Equation" r:id="rId5" imgW="736560" imgH="393480" progId="Equation.3">
                  <p:embed/>
                  <p:pic>
                    <p:nvPicPr>
                      <p:cNvPr id="0" name=""/>
                      <p:cNvPicPr/>
                      <p:nvPr/>
                    </p:nvPicPr>
                    <p:blipFill>
                      <a:blip r:embed="rId6"/>
                      <a:stretch>
                        <a:fillRect/>
                      </a:stretch>
                    </p:blipFill>
                    <p:spPr>
                      <a:xfrm>
                        <a:off x="1065363" y="3520247"/>
                        <a:ext cx="2665651" cy="1424745"/>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290960187"/>
              </p:ext>
            </p:extLst>
          </p:nvPr>
        </p:nvGraphicFramePr>
        <p:xfrm>
          <a:off x="1065364" y="5330076"/>
          <a:ext cx="1915832" cy="745046"/>
        </p:xfrm>
        <a:graphic>
          <a:graphicData uri="http://schemas.openxmlformats.org/presentationml/2006/ole">
            <mc:AlternateContent xmlns:mc="http://schemas.openxmlformats.org/markup-compatibility/2006">
              <mc:Choice xmlns:v="urn:schemas-microsoft-com:vml" Requires="v">
                <p:oleObj spid="_x0000_s6343" name="Equation" r:id="rId7" imgW="457200" imgH="177480" progId="Equation.3">
                  <p:embed/>
                </p:oleObj>
              </mc:Choice>
              <mc:Fallback>
                <p:oleObj name="Equation" r:id="rId7" imgW="457200" imgH="177480" progId="Equation.3">
                  <p:embed/>
                  <p:pic>
                    <p:nvPicPr>
                      <p:cNvPr id="0" name=""/>
                      <p:cNvPicPr/>
                      <p:nvPr/>
                    </p:nvPicPr>
                    <p:blipFill>
                      <a:blip r:embed="rId8"/>
                      <a:stretch>
                        <a:fillRect/>
                      </a:stretch>
                    </p:blipFill>
                    <p:spPr>
                      <a:xfrm>
                        <a:off x="1065364" y="5330076"/>
                        <a:ext cx="1915832" cy="745046"/>
                      </a:xfrm>
                      <a:prstGeom prst="rect">
                        <a:avLst/>
                      </a:prstGeom>
                    </p:spPr>
                  </p:pic>
                </p:oleObj>
              </mc:Fallback>
            </mc:AlternateContent>
          </a:graphicData>
        </a:graphic>
      </p:graphicFrame>
    </p:spTree>
    <p:extLst>
      <p:ext uri="{BB962C8B-B14F-4D97-AF65-F5344CB8AC3E}">
        <p14:creationId xmlns:p14="http://schemas.microsoft.com/office/powerpoint/2010/main" val="342636526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Gravity (continued)</a:t>
            </a:r>
            <a:endParaRPr lang="en-US" dirty="0"/>
          </a:p>
        </p:txBody>
      </p:sp>
      <p:sp>
        <p:nvSpPr>
          <p:cNvPr id="3" name="Content Placeholder 2"/>
          <p:cNvSpPr>
            <a:spLocks noGrp="1"/>
          </p:cNvSpPr>
          <p:nvPr>
            <p:ph idx="1"/>
          </p:nvPr>
        </p:nvSpPr>
        <p:spPr/>
        <p:txBody>
          <a:bodyPr>
            <a:normAutofit/>
          </a:bodyPr>
          <a:lstStyle/>
          <a:p>
            <a:pPr marL="0" indent="0">
              <a:buNone/>
            </a:pPr>
            <a:r>
              <a:rPr lang="en-US" dirty="0"/>
              <a:t>Green </a:t>
            </a: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4100126445"/>
              </p:ext>
            </p:extLst>
          </p:nvPr>
        </p:nvGraphicFramePr>
        <p:xfrm>
          <a:off x="2374116" y="1891431"/>
          <a:ext cx="4615499" cy="1095766"/>
        </p:xfrm>
        <a:graphic>
          <a:graphicData uri="http://schemas.openxmlformats.org/presentationml/2006/ole">
            <mc:AlternateContent xmlns:mc="http://schemas.openxmlformats.org/markup-compatibility/2006">
              <mc:Choice xmlns:v="urn:schemas-microsoft-com:vml" Requires="v">
                <p:oleObj spid="_x0000_s4315" name="Equation" r:id="rId3" imgW="1765080" imgH="419040" progId="Equation.3">
                  <p:embed/>
                </p:oleObj>
              </mc:Choice>
              <mc:Fallback>
                <p:oleObj name="Equation" r:id="rId3" imgW="1765080" imgH="419040" progId="Equation.3">
                  <p:embed/>
                  <p:pic>
                    <p:nvPicPr>
                      <p:cNvPr id="0" name=""/>
                      <p:cNvPicPr/>
                      <p:nvPr/>
                    </p:nvPicPr>
                    <p:blipFill>
                      <a:blip r:embed="rId4"/>
                      <a:stretch>
                        <a:fillRect/>
                      </a:stretch>
                    </p:blipFill>
                    <p:spPr>
                      <a:xfrm>
                        <a:off x="2374116" y="1891431"/>
                        <a:ext cx="4615499" cy="1095766"/>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400669323"/>
              </p:ext>
            </p:extLst>
          </p:nvPr>
        </p:nvGraphicFramePr>
        <p:xfrm>
          <a:off x="2374116" y="3732972"/>
          <a:ext cx="1997468" cy="1238430"/>
        </p:xfrm>
        <a:graphic>
          <a:graphicData uri="http://schemas.openxmlformats.org/presentationml/2006/ole">
            <mc:AlternateContent xmlns:mc="http://schemas.openxmlformats.org/markup-compatibility/2006">
              <mc:Choice xmlns:v="urn:schemas-microsoft-com:vml" Requires="v">
                <p:oleObj spid="_x0000_s4316" name="Equation" r:id="rId5" imgW="635000" imgH="393700" progId="Equation.3">
                  <p:embed/>
                </p:oleObj>
              </mc:Choice>
              <mc:Fallback>
                <p:oleObj name="Equation" r:id="rId5" imgW="635000" imgH="393700" progId="Equation.3">
                  <p:embed/>
                  <p:pic>
                    <p:nvPicPr>
                      <p:cNvPr id="0" name=""/>
                      <p:cNvPicPr/>
                      <p:nvPr/>
                    </p:nvPicPr>
                    <p:blipFill>
                      <a:blip r:embed="rId6"/>
                      <a:stretch>
                        <a:fillRect/>
                      </a:stretch>
                    </p:blipFill>
                    <p:spPr>
                      <a:xfrm>
                        <a:off x="2374116" y="3732972"/>
                        <a:ext cx="1997468" cy="123843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759752100"/>
              </p:ext>
            </p:extLst>
          </p:nvPr>
        </p:nvGraphicFramePr>
        <p:xfrm>
          <a:off x="2374900" y="5613400"/>
          <a:ext cx="2347913" cy="928688"/>
        </p:xfrm>
        <a:graphic>
          <a:graphicData uri="http://schemas.openxmlformats.org/presentationml/2006/ole">
            <mc:AlternateContent xmlns:mc="http://schemas.openxmlformats.org/markup-compatibility/2006">
              <mc:Choice xmlns:v="urn:schemas-microsoft-com:vml" Requires="v">
                <p:oleObj spid="_x0000_s4317" name="Equation" r:id="rId7" imgW="609600" imgH="241300" progId="Equation.3">
                  <p:embed/>
                </p:oleObj>
              </mc:Choice>
              <mc:Fallback>
                <p:oleObj name="Equation" r:id="rId7" imgW="609600" imgH="241300" progId="Equation.3">
                  <p:embed/>
                  <p:pic>
                    <p:nvPicPr>
                      <p:cNvPr id="0" name=""/>
                      <p:cNvPicPr/>
                      <p:nvPr/>
                    </p:nvPicPr>
                    <p:blipFill>
                      <a:blip r:embed="rId8"/>
                      <a:stretch>
                        <a:fillRect/>
                      </a:stretch>
                    </p:blipFill>
                    <p:spPr>
                      <a:xfrm>
                        <a:off x="2374900" y="5613400"/>
                        <a:ext cx="2347913" cy="928688"/>
                      </a:xfrm>
                      <a:prstGeom prst="rect">
                        <a:avLst/>
                      </a:prstGeom>
                    </p:spPr>
                  </p:pic>
                </p:oleObj>
              </mc:Fallback>
            </mc:AlternateContent>
          </a:graphicData>
        </a:graphic>
      </p:graphicFrame>
    </p:spTree>
    <p:extLst>
      <p:ext uri="{BB962C8B-B14F-4D97-AF65-F5344CB8AC3E}">
        <p14:creationId xmlns:p14="http://schemas.microsoft.com/office/powerpoint/2010/main" val="122199071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3774</TotalTime>
  <Words>1133</Words>
  <Application>Microsoft Macintosh PowerPoint</Application>
  <PresentationFormat>On-screen Show (4:3)</PresentationFormat>
  <Paragraphs>199</Paragraphs>
  <Slides>32</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4" baseType="lpstr">
      <vt:lpstr>Office Theme</vt:lpstr>
      <vt:lpstr>Equation</vt:lpstr>
      <vt:lpstr>Requirements</vt:lpstr>
      <vt:lpstr>Vision Statement</vt:lpstr>
      <vt:lpstr>Stakeholders</vt:lpstr>
      <vt:lpstr>Description</vt:lpstr>
      <vt:lpstr>Description (continued)</vt:lpstr>
      <vt:lpstr>Physical Constants</vt:lpstr>
      <vt:lpstr>Specific Gravity</vt:lpstr>
      <vt:lpstr>Specific Gravity (continued)</vt:lpstr>
      <vt:lpstr>Specific Gravity (continued)</vt:lpstr>
      <vt:lpstr>Specific Gravity (continued)</vt:lpstr>
      <vt:lpstr>Density Calculation</vt:lpstr>
      <vt:lpstr>Density Calculation (continued)</vt:lpstr>
      <vt:lpstr>Density Calculation (continued)</vt:lpstr>
      <vt:lpstr>Coefficients for Dimensional Change</vt:lpstr>
      <vt:lpstr>Beam Deflection</vt:lpstr>
      <vt:lpstr>Beam Deflection (continued)</vt:lpstr>
      <vt:lpstr>Beam Deflection (continued)</vt:lpstr>
      <vt:lpstr>Beam Deflection (continued)</vt:lpstr>
      <vt:lpstr>Beam Deflection (continued)</vt:lpstr>
      <vt:lpstr>Beam Deflection (continued)</vt:lpstr>
      <vt:lpstr>Beam Deflection (continued)</vt:lpstr>
      <vt:lpstr>Beam Deflection (continued)</vt:lpstr>
      <vt:lpstr>Beam Deflection (continued)</vt:lpstr>
      <vt:lpstr>Beam Deflection (continued)</vt:lpstr>
      <vt:lpstr>Beam Deflection (continued)</vt:lpstr>
      <vt:lpstr>Beam Deflection (continued)</vt:lpstr>
      <vt:lpstr>Beam Deflection (continued)</vt:lpstr>
      <vt:lpstr>Beam Deflection (continued)</vt:lpstr>
      <vt:lpstr>Moisture driven Dimensional Changes </vt:lpstr>
      <vt:lpstr>Moisture driven Dimensional Changes (continued)</vt:lpstr>
      <vt:lpstr>Moisture driven Dimensional Changes (continued)</vt:lpstr>
      <vt:lpstr>Moisture driven Dimensional Changes (continued)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dc:title>
  <dc:creator>Sherrie Dowdy</dc:creator>
  <cp:lastModifiedBy>Sherrie Dowdy</cp:lastModifiedBy>
  <cp:revision>79</cp:revision>
  <dcterms:created xsi:type="dcterms:W3CDTF">2014-09-29T23:01:28Z</dcterms:created>
  <dcterms:modified xsi:type="dcterms:W3CDTF">2014-10-07T13:56:00Z</dcterms:modified>
</cp:coreProperties>
</file>