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56" r:id="rId3"/>
    <p:sldId id="257" r:id="rId4"/>
    <p:sldId id="271" r:id="rId5"/>
    <p:sldId id="273" r:id="rId6"/>
    <p:sldId id="276" r:id="rId7"/>
    <p:sldId id="259" r:id="rId8"/>
    <p:sldId id="258" r:id="rId9"/>
    <p:sldId id="266" r:id="rId10"/>
    <p:sldId id="275" r:id="rId11"/>
    <p:sldId id="268" r:id="rId12"/>
    <p:sldId id="260" r:id="rId13"/>
    <p:sldId id="267" r:id="rId14"/>
    <p:sldId id="262" r:id="rId15"/>
    <p:sldId id="263" r:id="rId16"/>
    <p:sldId id="264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15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CB0C-9676-4DDC-947E-162FFD1D2850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7D536-D537-4A00-8104-A424CDEAF1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8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85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Consultar la siguiente</a:t>
            </a:r>
            <a:r>
              <a:rPr lang="es-ES" baseline="0" dirty="0" smtClean="0"/>
              <a:t> pagina para detalles de su uso en Python:</a:t>
            </a:r>
          </a:p>
          <a:p>
            <a:r>
              <a:rPr lang="es-ES" dirty="0" smtClean="0"/>
              <a:t>http://zetcode.com/lang/python/keywords/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50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26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7A1-1327-4B3C-BFED-85BF688E261E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0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46D-9B51-4D57-820E-95C8A00BE6F6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CAB1-568D-4E9B-85A3-33600D374925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50A4-4C73-4F1F-9560-D50252C35CB1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6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DF8-3840-435C-B5BC-877798BF3115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B22-D97C-4650-A6EF-6C9D49287F15}" type="datetime1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11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0C3B-BEF3-4FDD-B004-7DE3244A6932}" type="datetime1">
              <a:rPr lang="es-ES" smtClean="0"/>
              <a:t>30/08/2017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C2D4-FDD3-44B6-BE7C-67F1922BDEF0}" type="datetime1">
              <a:rPr lang="es-ES" smtClean="0"/>
              <a:t>30/08/2017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425B-6D3B-4970-99EB-97D9255E7658}" type="datetime1">
              <a:rPr lang="es-ES" smtClean="0"/>
              <a:t>30/08/2017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17AA-BCF2-4FA2-A8D2-271D6CFBE287}" type="datetime1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4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F85-792F-41C9-ADC2-9D552B85EE71}" type="datetime1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0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4A88-615D-4D5F-897B-CD1DC0AB4F0E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python.org/2/library/functions.html#eval" TargetMode="External"/><Relationship Id="rId18" Type="http://schemas.openxmlformats.org/officeDocument/2006/relationships/hyperlink" Target="https://docs.python.org/2/library/functions.html#execfile" TargetMode="External"/><Relationship Id="rId26" Type="http://schemas.openxmlformats.org/officeDocument/2006/relationships/hyperlink" Target="https://docs.python.org/2/library/functions.html#tuple" TargetMode="External"/><Relationship Id="rId39" Type="http://schemas.openxmlformats.org/officeDocument/2006/relationships/hyperlink" Target="https://docs.python.org/2/library/functions.html#locals" TargetMode="External"/><Relationship Id="rId21" Type="http://schemas.openxmlformats.org/officeDocument/2006/relationships/hyperlink" Target="https://docs.python.org/2/library/functions.html#super" TargetMode="External"/><Relationship Id="rId34" Type="http://schemas.openxmlformats.org/officeDocument/2006/relationships/hyperlink" Target="https://docs.python.org/2/library/functions.html#func-list" TargetMode="External"/><Relationship Id="rId42" Type="http://schemas.openxmlformats.org/officeDocument/2006/relationships/hyperlink" Target="https://docs.python.org/2/library/functions.html#chr" TargetMode="External"/><Relationship Id="rId47" Type="http://schemas.openxmlformats.org/officeDocument/2006/relationships/hyperlink" Target="https://docs.python.org/2/library/functions.html#classmethod" TargetMode="External"/><Relationship Id="rId50" Type="http://schemas.openxmlformats.org/officeDocument/2006/relationships/hyperlink" Target="https://docs.python.org/2/library/functions.html#func-repr" TargetMode="External"/><Relationship Id="rId55" Type="http://schemas.openxmlformats.org/officeDocument/2006/relationships/hyperlink" Target="https://docs.python.org/2/library/functions.html#reversed" TargetMode="External"/><Relationship Id="rId63" Type="http://schemas.openxmlformats.org/officeDocument/2006/relationships/hyperlink" Target="https://docs.python.org/2/library/functions.html#hash" TargetMode="External"/><Relationship Id="rId68" Type="http://schemas.openxmlformats.org/officeDocument/2006/relationships/hyperlink" Target="https://docs.python.org/2/library/functions.html#-1,-1,NEXT" TargetMode="External"/><Relationship Id="rId76" Type="http://schemas.openxmlformats.org/officeDocument/2006/relationships/hyperlink" Target="https://docs.python.org/2/library/functions.html#oct" TargetMode="External"/><Relationship Id="rId7" Type="http://schemas.openxmlformats.org/officeDocument/2006/relationships/hyperlink" Target="https://docs.python.org/2/library/functions.html#all" TargetMode="External"/><Relationship Id="rId71" Type="http://schemas.openxmlformats.org/officeDocument/2006/relationships/hyperlink" Target="https://docs.python.org/2/library/functions.html#hex" TargetMode="External"/><Relationship Id="rId2" Type="http://schemas.openxmlformats.org/officeDocument/2006/relationships/hyperlink" Target="https://docs.python.org/2/library/functions.html#abs" TargetMode="External"/><Relationship Id="rId16" Type="http://schemas.openxmlformats.org/officeDocument/2006/relationships/hyperlink" Target="https://docs.python.org/2/library/functions.html#sum" TargetMode="External"/><Relationship Id="rId29" Type="http://schemas.openxmlformats.org/officeDocument/2006/relationships/hyperlink" Target="https://docs.python.org/2/library/functions.html#len" TargetMode="External"/><Relationship Id="rId11" Type="http://schemas.openxmlformats.org/officeDocument/2006/relationships/hyperlink" Target="https://docs.python.org/2/library/functions.html#str" TargetMode="External"/><Relationship Id="rId24" Type="http://schemas.openxmlformats.org/officeDocument/2006/relationships/hyperlink" Target="https://docs.python.org/2/library/functions.html#iter" TargetMode="External"/><Relationship Id="rId32" Type="http://schemas.openxmlformats.org/officeDocument/2006/relationships/hyperlink" Target="https://docs.python.org/2/library/functions.html#bytearray" TargetMode="External"/><Relationship Id="rId37" Type="http://schemas.openxmlformats.org/officeDocument/2006/relationships/hyperlink" Target="https://docs.python.org/2/library/functions.html#callable" TargetMode="External"/><Relationship Id="rId40" Type="http://schemas.openxmlformats.org/officeDocument/2006/relationships/hyperlink" Target="https://docs.python.org/2/library/functions.html#reduce" TargetMode="External"/><Relationship Id="rId45" Type="http://schemas.openxmlformats.org/officeDocument/2006/relationships/hyperlink" Target="https://docs.python.org/2/library/functions.html#reload" TargetMode="External"/><Relationship Id="rId53" Type="http://schemas.openxmlformats.org/officeDocument/2006/relationships/hyperlink" Target="https://docs.python.org/2/library/functions.html#globals" TargetMode="External"/><Relationship Id="rId58" Type="http://schemas.openxmlformats.org/officeDocument/2006/relationships/hyperlink" Target="https://docs.python.org/2/library/functions.html#hasattr" TargetMode="External"/><Relationship Id="rId66" Type="http://schemas.openxmlformats.org/officeDocument/2006/relationships/hyperlink" Target="https://docs.python.org/2/library/functions.html#delattr" TargetMode="External"/><Relationship Id="rId74" Type="http://schemas.openxmlformats.org/officeDocument/2006/relationships/hyperlink" Target="https://docs.python.org/2/library/functions.html#dir" TargetMode="External"/><Relationship Id="rId5" Type="http://schemas.openxmlformats.org/officeDocument/2006/relationships/hyperlink" Target="https://docs.python.org/2/library/functions.html#open" TargetMode="External"/><Relationship Id="rId15" Type="http://schemas.openxmlformats.org/officeDocument/2006/relationships/hyperlink" Target="https://docs.python.org/2/library/functions.html#pow" TargetMode="External"/><Relationship Id="rId23" Type="http://schemas.openxmlformats.org/officeDocument/2006/relationships/hyperlink" Target="https://docs.python.org/2/library/functions.html#file" TargetMode="External"/><Relationship Id="rId28" Type="http://schemas.openxmlformats.org/officeDocument/2006/relationships/hyperlink" Target="https://docs.python.org/2/library/functions.html#filter" TargetMode="External"/><Relationship Id="rId36" Type="http://schemas.openxmlformats.org/officeDocument/2006/relationships/hyperlink" Target="https://docs.python.org/2/library/functions.html#unichr" TargetMode="External"/><Relationship Id="rId49" Type="http://schemas.openxmlformats.org/officeDocument/2006/relationships/hyperlink" Target="https://docs.python.org/2/library/functions.html#map" TargetMode="External"/><Relationship Id="rId57" Type="http://schemas.openxmlformats.org/officeDocument/2006/relationships/hyperlink" Target="https://docs.python.org/2/library/functions.html#compile" TargetMode="External"/><Relationship Id="rId61" Type="http://schemas.openxmlformats.org/officeDocument/2006/relationships/hyperlink" Target="https://docs.python.org/2/library/functions.html#__import__" TargetMode="External"/><Relationship Id="rId10" Type="http://schemas.openxmlformats.org/officeDocument/2006/relationships/hyperlink" Target="https://docs.python.org/2/library/functions.html#ord" TargetMode="External"/><Relationship Id="rId19" Type="http://schemas.openxmlformats.org/officeDocument/2006/relationships/hyperlink" Target="https://docs.python.org/2/library/functions.html#issubclass" TargetMode="External"/><Relationship Id="rId31" Type="http://schemas.openxmlformats.org/officeDocument/2006/relationships/hyperlink" Target="https://docs.python.org/2/library/functions.html#type" TargetMode="External"/><Relationship Id="rId44" Type="http://schemas.openxmlformats.org/officeDocument/2006/relationships/hyperlink" Target="https://docs.python.org/2/library/functions.html#long" TargetMode="External"/><Relationship Id="rId52" Type="http://schemas.openxmlformats.org/officeDocument/2006/relationships/hyperlink" Target="https://docs.python.org/2/library/functions.html#cmp" TargetMode="External"/><Relationship Id="rId60" Type="http://schemas.openxmlformats.org/officeDocument/2006/relationships/hyperlink" Target="https://docs.python.org/2/library/functions.html#round" TargetMode="External"/><Relationship Id="rId65" Type="http://schemas.openxmlformats.org/officeDocument/2006/relationships/hyperlink" Target="https://docs.python.org/2/library/functions.html#func-set" TargetMode="External"/><Relationship Id="rId73" Type="http://schemas.openxmlformats.org/officeDocument/2006/relationships/hyperlink" Target="https://docs.python.org/2/library/functions.html#slice" TargetMode="External"/><Relationship Id="rId4" Type="http://schemas.openxmlformats.org/officeDocument/2006/relationships/hyperlink" Target="https://docs.python.org/2/library/functions.html#input" TargetMode="External"/><Relationship Id="rId9" Type="http://schemas.openxmlformats.org/officeDocument/2006/relationships/hyperlink" Target="https://docs.python.org/2/library/functions.html#int" TargetMode="External"/><Relationship Id="rId14" Type="http://schemas.openxmlformats.org/officeDocument/2006/relationships/hyperlink" Target="https://docs.python.org/2/library/functions.html#isinstance" TargetMode="External"/><Relationship Id="rId22" Type="http://schemas.openxmlformats.org/officeDocument/2006/relationships/hyperlink" Target="https://docs.python.org/2/library/functions.html#bin" TargetMode="External"/><Relationship Id="rId27" Type="http://schemas.openxmlformats.org/officeDocument/2006/relationships/hyperlink" Target="https://docs.python.org/2/library/functions.html#bool" TargetMode="External"/><Relationship Id="rId30" Type="http://schemas.openxmlformats.org/officeDocument/2006/relationships/hyperlink" Target="https://docs.python.org/2/library/functions.html#range" TargetMode="External"/><Relationship Id="rId35" Type="http://schemas.openxmlformats.org/officeDocument/2006/relationships/hyperlink" Target="https://docs.python.org/2/library/functions.html#raw_input" TargetMode="External"/><Relationship Id="rId43" Type="http://schemas.openxmlformats.org/officeDocument/2006/relationships/hyperlink" Target="https://docs.python.org/2/library/functions.html#func-frozenset" TargetMode="External"/><Relationship Id="rId48" Type="http://schemas.openxmlformats.org/officeDocument/2006/relationships/hyperlink" Target="https://docs.python.org/2/library/functions.html#getattr" TargetMode="External"/><Relationship Id="rId56" Type="http://schemas.openxmlformats.org/officeDocument/2006/relationships/hyperlink" Target="https://docs.python.org/2/library/functions.html#zip" TargetMode="External"/><Relationship Id="rId64" Type="http://schemas.openxmlformats.org/officeDocument/2006/relationships/hyperlink" Target="https://docs.python.org/2/library/functions.html#min" TargetMode="External"/><Relationship Id="rId69" Type="http://schemas.openxmlformats.org/officeDocument/2006/relationships/hyperlink" Target="https://docs.python.org/2/library/functions.html#setattr" TargetMode="External"/><Relationship Id="rId77" Type="http://schemas.openxmlformats.org/officeDocument/2006/relationships/hyperlink" Target="https://docs.python.org/2/library/functions.html#sorted" TargetMode="External"/><Relationship Id="rId8" Type="http://schemas.openxmlformats.org/officeDocument/2006/relationships/hyperlink" Target="https://docs.python.org/2/library/functions.html#enumerate" TargetMode="External"/><Relationship Id="rId51" Type="http://schemas.openxmlformats.org/officeDocument/2006/relationships/hyperlink" Target="https://docs.python.org/2/library/functions.html#xrange" TargetMode="External"/><Relationship Id="rId72" Type="http://schemas.openxmlformats.org/officeDocument/2006/relationships/hyperlink" Target="https://docs.python.org/2/library/functions.html#object" TargetMode="External"/><Relationship Id="rId3" Type="http://schemas.openxmlformats.org/officeDocument/2006/relationships/hyperlink" Target="https://docs.python.org/2/library/functions.html#divmod" TargetMode="External"/><Relationship Id="rId12" Type="http://schemas.openxmlformats.org/officeDocument/2006/relationships/hyperlink" Target="https://docs.python.org/2/library/functions.html#any" TargetMode="External"/><Relationship Id="rId17" Type="http://schemas.openxmlformats.org/officeDocument/2006/relationships/hyperlink" Target="https://docs.python.org/2/library/functions.html#basestring" TargetMode="External"/><Relationship Id="rId25" Type="http://schemas.openxmlformats.org/officeDocument/2006/relationships/hyperlink" Target="https://docs.python.org/2/library/functions.html#property" TargetMode="External"/><Relationship Id="rId33" Type="http://schemas.openxmlformats.org/officeDocument/2006/relationships/hyperlink" Target="https://docs.python.org/2/library/functions.html#float" TargetMode="External"/><Relationship Id="rId38" Type="http://schemas.openxmlformats.org/officeDocument/2006/relationships/hyperlink" Target="https://docs.python.org/2/library/functions.html#format" TargetMode="External"/><Relationship Id="rId46" Type="http://schemas.openxmlformats.org/officeDocument/2006/relationships/hyperlink" Target="https://docs.python.org/2/library/functions.html#vars" TargetMode="External"/><Relationship Id="rId59" Type="http://schemas.openxmlformats.org/officeDocument/2006/relationships/hyperlink" Target="https://docs.python.org/2/library/functions.html#func-memoryview" TargetMode="External"/><Relationship Id="rId67" Type="http://schemas.openxmlformats.org/officeDocument/2006/relationships/hyperlink" Target="https://docs.python.org/2/library/functions.html#help" TargetMode="External"/><Relationship Id="rId20" Type="http://schemas.openxmlformats.org/officeDocument/2006/relationships/hyperlink" Target="https://docs.python.org/2/library/functions.html#print" TargetMode="External"/><Relationship Id="rId41" Type="http://schemas.openxmlformats.org/officeDocument/2006/relationships/hyperlink" Target="https://docs.python.org/2/library/functions.html#unicode" TargetMode="External"/><Relationship Id="rId54" Type="http://schemas.openxmlformats.org/officeDocument/2006/relationships/hyperlink" Target="https://docs.python.org/2/library/functions.html#max" TargetMode="External"/><Relationship Id="rId62" Type="http://schemas.openxmlformats.org/officeDocument/2006/relationships/hyperlink" Target="https://docs.python.org/2/library/functions.html#complex" TargetMode="External"/><Relationship Id="rId70" Type="http://schemas.openxmlformats.org/officeDocument/2006/relationships/hyperlink" Target="https://docs.python.org/2/library/functions.html#func-dict" TargetMode="External"/><Relationship Id="rId75" Type="http://schemas.openxmlformats.org/officeDocument/2006/relationships/hyperlink" Target="https://docs.python.org/2/library/functions.html#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2/library/functions.html#staticmetho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5250" y="1961659"/>
            <a:ext cx="117007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6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"</a:t>
            </a:r>
            <a:r>
              <a:rPr 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Somos lo que hacemos repetidamente. </a:t>
            </a:r>
            <a:r>
              <a:rPr 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La excelencia, entonces, no es un acto; es un hábito."</a:t>
            </a:r>
            <a:r>
              <a:rPr lang="es-ES" sz="3600" dirty="0"/>
              <a:t> </a:t>
            </a:r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 </a:t>
            </a: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</a:t>
            </a: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 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	   </a:t>
            </a:r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Aristóteles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3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623E-7F09-48D1-AA76-F8FBBE680CF1}" type="datetime1">
              <a:rPr lang="es-ES" smtClean="0"/>
              <a:t>30/08/2017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5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</a:t>
            </a:r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peradores </a:t>
            </a:r>
            <a:r>
              <a:rPr lang="es-ES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igualdad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Python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soporta los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siguientes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operadores para evaluar dos nociones de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igualdad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misma identidad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not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diferente identidad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== equivalente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!= no equivalente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AB33-D970-4E9E-A9C2-54847E81CC1D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0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peradores </a:t>
            </a:r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comparación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permite determinar un orden especifico del tipo de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dato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&lt; menor 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&lt;= menor igual 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&gt; mayor 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&gt;=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mayor 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igual que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52CD-A257-4DFC-916A-C0D47300F17D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32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 aritméticos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+ suma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- resta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*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multiplicación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/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división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// cociente de la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división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entera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% resto de la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división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entera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**  x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elevado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 la potencia y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EC83-838A-4C82-8D06-7A93834511D4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3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peradores </a:t>
            </a:r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secuencia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s[j] elemento de indicie 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s[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inicio:fin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]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sublista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incluyendo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indices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s[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inicio:fin:salto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]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sublista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indices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y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saltos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 +t 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concatenacion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de secuencias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k*s 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abrevacionpara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s+s+s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n veces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val in s comprueba elemento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contiente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en secuencia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not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in s comprueba el no contiene en secuencia</a:t>
            </a:r>
          </a:p>
          <a:p>
            <a:endParaRPr lang="es-ES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99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</a:t>
            </a:r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flujo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carácter de los dos puntos indica el inicio del cuerpo del código o de la estructura de control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 El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cuerpo es escrito en forma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identada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o en sangrado en la línea siguiente de los dos puntos.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Cada nivel de sangrado 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identacion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en Python designa una extensión del bloque de código.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Las principales estructuras de control en Python son las: declaraciones condicionales y las estructuras de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iteración.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4DD8-CD39-44EF-B934-22862D20A42E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24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condicionales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Inicia con </a:t>
            </a: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if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luego la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expresión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booleana, pueden ser una o varias, luego una sentencia a ejecutar seguido de dos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puntos,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si cumple la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condición,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si no cumple la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condición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puede incluirse la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condición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alternativa con la palabra </a:t>
            </a: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else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en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caso de ser necesario se puede anidar mas condiciones de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evaluación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 </a:t>
            </a: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elif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</a:t>
            </a:r>
          </a:p>
          <a:p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ejemplo:</a:t>
            </a:r>
          </a:p>
          <a:p>
            <a:pPr marL="0" indent="0">
              <a:buNone/>
            </a:pP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if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primera_condicion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cuerpo a ejecuta</a:t>
            </a:r>
          </a:p>
          <a:p>
            <a:pPr marL="0" indent="0">
              <a:buNone/>
            </a:pP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elif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 </a:t>
            </a: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segunda_condicion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cuerpo a ejecutar</a:t>
            </a:r>
          </a:p>
          <a:p>
            <a:pPr marL="0" indent="0">
              <a:buNone/>
            </a:pP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elif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tercera_condicion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cuerpoa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a ejecutar</a:t>
            </a:r>
          </a:p>
          <a:p>
            <a:pPr marL="0" indent="0">
              <a:buNone/>
            </a:pP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else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cuarto a ejecutar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A30A-E176-410D-AC4D-61CFB01831F3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50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estructuras de 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iteración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Bucles(ejecuciones repetitivas)</a:t>
            </a:r>
          </a:p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utilizan para ejecutar sentencias </a:t>
            </a:r>
            <a:r>
              <a:rPr lang="es-ES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repetidamente</a:t>
            </a: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  <a:endParaRPr lang="es-E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sz="55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Bucle </a:t>
            </a:r>
            <a:r>
              <a:rPr lang="es-ES" sz="5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while</a:t>
            </a:r>
            <a:endParaRPr lang="es-ES" sz="55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ejemplo:</a:t>
            </a:r>
          </a:p>
          <a:p>
            <a:pPr marL="0" indent="0">
              <a:buNone/>
            </a:pPr>
            <a:r>
              <a:rPr lang="es-ES" sz="5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while</a:t>
            </a: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5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condicion</a:t>
            </a: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booleana:</a:t>
            </a:r>
          </a:p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cuerpo a ejecutar</a:t>
            </a:r>
          </a:p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ejemplo con contador</a:t>
            </a:r>
          </a:p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contador = 0</a:t>
            </a:r>
          </a:p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5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while</a:t>
            </a: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contador &lt;10:</a:t>
            </a:r>
          </a:p>
          <a:p>
            <a:pPr marL="0" indent="0">
              <a:buNone/>
            </a:pPr>
            <a:r>
              <a:rPr lang="es-E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contador += 1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05-7A18-4803-AC3C-45F72773E19D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17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estructuras de 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iteración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bucle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for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adecuado para recorrer todos los elementos de una colección  de elementos como un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str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list,tuple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dict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</a:t>
            </a: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ejemplo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for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elemento in iterable: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cuerpo a ejecutar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05-7A18-4803-AC3C-45F72773E19D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29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estructuras de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iteracion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bucles basados en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índices</a:t>
            </a:r>
            <a:endParaRPr lang="es-ES" sz="31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sz="31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Útil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recorrer una serie de elementos basados en sus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índices,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ython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proporciona una clase incorporada para esta tarea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llamada </a:t>
            </a:r>
            <a:r>
              <a:rPr lang="es-ES" sz="3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range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que genera una secuencia de enteros de la forma de valores desde 0 hasta n-1, a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continuación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 ejemplo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datos</a:t>
            </a:r>
          </a:p>
          <a:p>
            <a:pPr marL="0" indent="0">
              <a:buNone/>
            </a:pP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for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index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in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range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numeroDeIndices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datos[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index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puede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configurar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elemento inicial, el final y salto entre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índices,</a:t>
            </a:r>
            <a:endParaRPr lang="es-ES" sz="31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for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index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in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range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(inicio, final, salto):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datos[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index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]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05-7A18-4803-AC3C-45F72773E19D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8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estructuras de 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iteración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Acciones sobre </a:t>
            </a:r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bucles:</a:t>
            </a: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interrumpir o salir de un bucle se utiliza la palabra reservada break;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Continue</a:t>
            </a:r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utiliza para saltar el resto de la </a:t>
            </a:r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acción </a:t>
            </a:r>
            <a:r>
              <a:rPr lang="es-E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la </a:t>
            </a:r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iteración </a:t>
            </a:r>
            <a:r>
              <a:rPr lang="es-E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actual, para evaluar la siguiente.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05-7A18-4803-AC3C-45F72773E19D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1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Introducción a la programación en Python y R para el análisis de datos en 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Salud 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ublica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Fundamentos de programación en Python: variables, operadores, control de flujo y funciones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5086328"/>
            <a:ext cx="9144000" cy="7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Instructor: Jhovanny Cañas Pino.</a:t>
            </a:r>
          </a:p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Orientado: Carlos Alberto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Tangarife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5AF-547B-432B-A808-EB08936BA9A9}" type="datetime1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8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Funciones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las funciones son una secuencia de sentencias que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realizan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una operación llamada cuerpo y que recibe un nombre, seguido al nombre de la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función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aparece una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expresión entre paréntesis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que recibe el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nombre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argumento de la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función,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este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argumento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 un valor o variable como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parámetro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entrada, como resultado de la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ejecución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las sentencias puede o no devolver un resultado, esto se llama valor de retorno a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continuación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muestra un ejemplo de una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función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python</a:t>
            </a:r>
            <a:endParaRPr lang="es-ES" sz="40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primero se inicia con la palabra reservada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, luego el nombre de la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funcion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seguido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paréntesis,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dentro de estos se definen los argumentos que tomara la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función,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luego se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termina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 dos puntos; luego se especifica de forma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identada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el cuerpo de la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funcion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endParaRPr lang="es-ES" sz="40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palabra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return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puede ser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utilizada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detener la ejecución del código o si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función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devuelve 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algún 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resultado, se especifica con la palabra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return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seguido del valor resultado.</a:t>
            </a:r>
          </a:p>
          <a:p>
            <a:pPr marL="0" indent="0">
              <a:buNone/>
            </a:pP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Ejemplo</a:t>
            </a:r>
          </a:p>
          <a:p>
            <a:pPr marL="0" indent="0">
              <a:buNone/>
            </a:pP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miFuncion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(argumento):</a:t>
            </a:r>
          </a:p>
          <a:p>
            <a:pPr marL="0" indent="0">
              <a:buNone/>
            </a:pP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cuerpo </a:t>
            </a:r>
            <a:r>
              <a:rPr lang="es-E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funcion</a:t>
            </a:r>
            <a:endParaRPr lang="es-ES" sz="40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return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valor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05-7A18-4803-AC3C-45F72773E19D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06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Funciones incorporadas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1831195" y="1773877"/>
          <a:ext cx="8529610" cy="4454834"/>
        </p:xfrm>
        <a:graphic>
          <a:graphicData uri="http://schemas.openxmlformats.org/drawingml/2006/table">
            <a:tbl>
              <a:tblPr/>
              <a:tblGrid>
                <a:gridCol w="1791218"/>
                <a:gridCol w="1620626"/>
                <a:gridCol w="1705922"/>
                <a:gridCol w="1620626"/>
                <a:gridCol w="1791218"/>
              </a:tblGrid>
              <a:tr h="253416">
                <a:tc>
                  <a:txBody>
                    <a:bodyPr/>
                    <a:lstStyle/>
                    <a:p>
                      <a:pPr algn="ctr"/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Built-in Functions</a:t>
                      </a: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" tooltip="abs"/>
                        </a:rPr>
                        <a:t>abs()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" tooltip="divmod"/>
                        </a:rPr>
                        <a:t>divmod()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" tooltip="input"/>
                        </a:rPr>
                        <a:t>input()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" tooltip="open"/>
                        </a:rPr>
                        <a:t>open()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" tooltip="staticmethod"/>
                        </a:rPr>
                        <a:t>staticmethod()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7" tooltip="all"/>
                        </a:rPr>
                        <a:t>all()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8" tooltip="enumerate"/>
                        </a:rPr>
                        <a:t>enumerate()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9" tooltip="int"/>
                        </a:rPr>
                        <a:t>int()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0" tooltip="ord"/>
                        </a:rPr>
                        <a:t>ord()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1" tooltip="str"/>
                        </a:rPr>
                        <a:t>str()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2" tooltip="any"/>
                        </a:rPr>
                        <a:t>any()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3" tooltip="eval"/>
                        </a:rPr>
                        <a:t>eval()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4" tooltip="isinstance"/>
                        </a:rPr>
                        <a:t>isinstance()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5" tooltip="pow"/>
                        </a:rPr>
                        <a:t>pow()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6" tooltip="sum"/>
                        </a:rPr>
                        <a:t>sum()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7" tooltip="basestring"/>
                        </a:rPr>
                        <a:t>basestring()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8" tooltip="execfile"/>
                        </a:rPr>
                        <a:t>execfile()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19" tooltip="issubclass"/>
                        </a:rPr>
                        <a:t>issubclass()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0" tooltip="print"/>
                        </a:rPr>
                        <a:t>print()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1" tooltip="super"/>
                        </a:rPr>
                        <a:t>super()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2" tooltip="bin"/>
                        </a:rPr>
                        <a:t>bin()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3" tooltip="file"/>
                        </a:rPr>
                        <a:t>file()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4" tooltip="iter"/>
                        </a:rPr>
                        <a:t>iter()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5" tooltip="property"/>
                        </a:rPr>
                        <a:t>property()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6" tooltip="tuple"/>
                        </a:rPr>
                        <a:t>tuple()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7" tooltip="bool"/>
                        </a:rPr>
                        <a:t>bool()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8" tooltip="filter"/>
                        </a:rPr>
                        <a:t>filter()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29" tooltip="len"/>
                        </a:rPr>
                        <a:t>len()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0" tooltip="range"/>
                        </a:rPr>
                        <a:t>range()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1" tooltip="type"/>
                        </a:rPr>
                        <a:t>type()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2" tooltip="bytearray"/>
                        </a:rPr>
                        <a:t>bytearray()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3" tooltip="float"/>
                        </a:rPr>
                        <a:t>float()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4"/>
                        </a:rPr>
                        <a:t>list()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5" tooltip="raw_input"/>
                        </a:rPr>
                        <a:t>raw_input()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6" tooltip="unichr"/>
                        </a:rPr>
                        <a:t>unichr()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7" tooltip="callable"/>
                        </a:rPr>
                        <a:t>callable()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8" tooltip="format"/>
                        </a:rPr>
                        <a:t>format()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39" tooltip="locals"/>
                        </a:rPr>
                        <a:t>locals()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0" tooltip="reduce"/>
                        </a:rPr>
                        <a:t>reduce()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1" tooltip="unicode"/>
                        </a:rPr>
                        <a:t>unicode()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2" tooltip="chr"/>
                        </a:rPr>
                        <a:t>chr()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3"/>
                        </a:rPr>
                        <a:t>frozenset()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4" tooltip="long"/>
                        </a:rPr>
                        <a:t>long()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5" tooltip="reload"/>
                        </a:rPr>
                        <a:t>reload()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6" tooltip="vars"/>
                        </a:rPr>
                        <a:t>vars()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7" tooltip="classmethod"/>
                        </a:rPr>
                        <a:t>classmethod()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8" tooltip="getattr"/>
                        </a:rPr>
                        <a:t>getattr()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49" tooltip="map"/>
                        </a:rPr>
                        <a:t>map()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0"/>
                        </a:rPr>
                        <a:t>repr()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1" tooltip="xrange"/>
                        </a:rPr>
                        <a:t>xrange()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2" tooltip="cmp"/>
                        </a:rPr>
                        <a:t>cmp()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3" tooltip="globals"/>
                        </a:rPr>
                        <a:t>globals()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4" tooltip="max"/>
                        </a:rPr>
                        <a:t>max()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5" tooltip="reversed"/>
                        </a:rPr>
                        <a:t>reversed()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6" tooltip="zip"/>
                        </a:rPr>
                        <a:t>zip()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7" tooltip="compile"/>
                        </a:rPr>
                        <a:t>compile()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8" tooltip="hasattr"/>
                        </a:rPr>
                        <a:t>hasattr()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59"/>
                        </a:rPr>
                        <a:t>memoryview()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0" tooltip="round"/>
                        </a:rPr>
                        <a:t>round()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1" tooltip="__import__"/>
                        </a:rPr>
                        <a:t>__import__()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2" tooltip="complex"/>
                        </a:rPr>
                        <a:t>complex()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3" tooltip="hash"/>
                        </a:rPr>
                        <a:t>hash()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4" tooltip="min"/>
                        </a:rPr>
                        <a:t>min()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5"/>
                        </a:rPr>
                        <a:t>set()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6" tooltip="delattr"/>
                        </a:rPr>
                        <a:t>delattr()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7" tooltip="help"/>
                        </a:rPr>
                        <a:t>help()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8" tooltip="next"/>
                        </a:rPr>
                        <a:t>next()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69" tooltip="setattr"/>
                        </a:rPr>
                        <a:t>setattr()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3416"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70"/>
                        </a:rPr>
                        <a:t>dict()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71" tooltip="hex"/>
                        </a:rPr>
                        <a:t>hex()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72" tooltip="object"/>
                        </a:rPr>
                        <a:t>object()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u="none" strike="noStrike">
                          <a:solidFill>
                            <a:srgbClr val="355F7C"/>
                          </a:solidFill>
                          <a:effectLst/>
                          <a:hlinkClick r:id="rId73" tooltip="slice"/>
                        </a:rPr>
                        <a:t>slice()</a:t>
                      </a:r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500">
                        <a:effectLst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96682">
                <a:tc>
                  <a:txBody>
                    <a:bodyPr/>
                    <a:lstStyle/>
                    <a:p>
                      <a:pPr algn="l"/>
                      <a:r>
                        <a:rPr lang="es-ES" sz="1500" b="0" i="0" u="none" strike="noStrike">
                          <a:solidFill>
                            <a:srgbClr val="355F7C"/>
                          </a:solidFill>
                          <a:effectLst/>
                          <a:latin typeface="Arial" panose="020B0604020202020204" pitchFamily="34" charset="0"/>
                          <a:hlinkClick r:id="rId74" tooltip="dir"/>
                        </a:rPr>
                        <a:t>dir()</a:t>
                      </a:r>
                      <a:endParaRPr lang="es-ES" sz="15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i="0" u="none" strike="noStrike">
                          <a:solidFill>
                            <a:srgbClr val="355F7C"/>
                          </a:solidFill>
                          <a:effectLst/>
                          <a:latin typeface="Arial" panose="020B0604020202020204" pitchFamily="34" charset="0"/>
                          <a:hlinkClick r:id="rId75" tooltip="id"/>
                        </a:rPr>
                        <a:t>id()</a:t>
                      </a:r>
                      <a:endParaRPr lang="es-ES" sz="15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i="0" u="none" strike="noStrike">
                          <a:solidFill>
                            <a:srgbClr val="355F7C"/>
                          </a:solidFill>
                          <a:effectLst/>
                          <a:latin typeface="Arial" panose="020B0604020202020204" pitchFamily="34" charset="0"/>
                          <a:hlinkClick r:id="rId76" tooltip="oct"/>
                        </a:rPr>
                        <a:t>oct()</a:t>
                      </a:r>
                      <a:endParaRPr lang="es-ES" sz="15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i="0" u="none" strike="noStrike">
                          <a:solidFill>
                            <a:srgbClr val="355F7C"/>
                          </a:solidFill>
                          <a:effectLst/>
                          <a:latin typeface="Arial" panose="020B0604020202020204" pitchFamily="34" charset="0"/>
                          <a:hlinkClick r:id="rId77" tooltip="sorted"/>
                        </a:rPr>
                        <a:t>sorted()</a:t>
                      </a:r>
                      <a:endParaRPr lang="es-ES" sz="15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30" marR="38630" marT="15452" marB="15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500" dirty="0"/>
                    </a:p>
                  </a:txBody>
                  <a:tcPr marL="74171" marR="74171" marT="37085" marB="37085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05-7A18-4803-AC3C-45F72773E19D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23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nombre que referencia un valor en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memoria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miVariable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“Mi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 variable”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Asignación de un valor es variable seguido de =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miVariable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“valor”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AB3B-A3F6-44E4-9B95-9D987F074B1F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Variables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Resolver problemas analíticamente complejos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 variables son de un tipo, se puede consultar con el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método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miVariable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90E-E88B-4B85-B7DC-374D6385F944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3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Tipos </a:t>
            </a:r>
            <a:r>
              <a:rPr lang="es-ES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</a:t>
            </a:r>
            <a:r>
              <a:rPr lang="es-ES" dirty="0"/>
              <a:t/>
            </a:r>
            <a:br>
              <a:rPr lang="es-ES" dirty="0"/>
            </a:b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int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 enteros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float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: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números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reales, con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punto flotante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 fraccional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bool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 valores booleanos: cierto y falso.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Str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 cadenas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None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 corresponde al valor nulo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E63-6FD0-413F-A8FB-D05EAF0AB686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6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Consideraciones sobre variables</a:t>
            </a:r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pueden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ser tan largos como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quieras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pueden contener numero y letras,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empezar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 letras, no se pueden utilizar palabras reservadas de Python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0614-7E68-4836-BC8B-912F6E937EB5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4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Palabras reservadas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      del       from      not       while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       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elif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global    or        with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assert    else      if        pass      yield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     except    import    print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    exec      in        raise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continue  finally   is        return </a:t>
            </a:r>
          </a:p>
          <a:p>
            <a:pPr marL="0" indent="0" algn="just">
              <a:buNone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for       lambda   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try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70C-D02F-4D16-A5C1-86D1CCC40240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peradores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expresiones 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Operadores son símbolos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especiales que denotan o representan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cálculos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 evaluaciones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 suma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resta,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multiplicación,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comparaciones.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Los valores que a los cuales se aplican estos operadores se denominan operando</a:t>
            </a:r>
          </a:p>
          <a:p>
            <a:pPr marL="0" indent="0">
              <a:buNone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Expresiones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expresión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 una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combinación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valores, variables y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operadores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249-DEA1-4BE5-BB8C-E4BB8EF36C55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Operadores 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Python soporta los siguiente palabras claves operadores para valores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booleanos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not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negación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unaria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and condicional 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condicional o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and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operadores hacen “corto circuito” no se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evalúa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segunda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expresión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si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primer operando si el resultado puede ser obtenido del valor del primer operando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5AE-A384-4C35-8686-19B36DCAA1A4}" type="datetime1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67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1388</Words>
  <Application>Microsoft Office PowerPoint</Application>
  <PresentationFormat>Panorámica</PresentationFormat>
  <Paragraphs>294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Verdana</vt:lpstr>
      <vt:lpstr>Wingdings</vt:lpstr>
      <vt:lpstr>Tema de Office</vt:lpstr>
      <vt:lpstr>Presentación de PowerPoint</vt:lpstr>
      <vt:lpstr>Introducción a la programación en Python y R para el análisis de datos en Salud Publica.</vt:lpstr>
      <vt:lpstr>Variables</vt:lpstr>
      <vt:lpstr>Variables</vt:lpstr>
      <vt:lpstr>Tipos de datos </vt:lpstr>
      <vt:lpstr>Consideraciones sobre variables </vt:lpstr>
      <vt:lpstr>Palabras reservadas</vt:lpstr>
      <vt:lpstr>Operadores y expresiones Python</vt:lpstr>
      <vt:lpstr>Operadores lógicos</vt:lpstr>
      <vt:lpstr>Operadores de igualdad</vt:lpstr>
      <vt:lpstr>Operadores de comparación</vt:lpstr>
      <vt:lpstr>Operadores aritméticos</vt:lpstr>
      <vt:lpstr>Operadores de secuencia</vt:lpstr>
      <vt:lpstr>Control de flujo</vt:lpstr>
      <vt:lpstr>condicionales</vt:lpstr>
      <vt:lpstr>estructuras de iteración</vt:lpstr>
      <vt:lpstr>estructuras de iteración</vt:lpstr>
      <vt:lpstr>estructuras de iteracion</vt:lpstr>
      <vt:lpstr>estructuras de iteración</vt:lpstr>
      <vt:lpstr>Funciones</vt:lpstr>
      <vt:lpstr>Funciones incorporadas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jhovanny cañas pino</dc:creator>
  <cp:lastModifiedBy>jhovanny cañas pino</cp:lastModifiedBy>
  <cp:revision>41</cp:revision>
  <dcterms:created xsi:type="dcterms:W3CDTF">2017-08-23T00:57:40Z</dcterms:created>
  <dcterms:modified xsi:type="dcterms:W3CDTF">2017-08-30T21:47:11Z</dcterms:modified>
</cp:coreProperties>
</file>