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6/13/12</a:t>
            </a:r>
            <a:endParaRPr/>
          </a:p>
        </p:txBody>
      </p:sp>
      <p:sp>
        <p:nvSpPr>
          <p:cNvPr id="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11F19161-8171-4111-A101-415151A1210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8b8b8b"/>
                </a:solidFill>
                <a:latin typeface="Calibri"/>
              </a:rPr>
              <a:t>6/13/12</a:t>
            </a:r>
            <a:endParaRPr/>
          </a:p>
        </p:txBody>
      </p:sp>
      <p:sp>
        <p:nvSpPr>
          <p:cNvPr id="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fld id="{A131B191-4141-4121-A101-D191A1F1616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api.jquery.com/animate/" TargetMode="External"/><Relationship Id="rId2" Type="http://schemas.openxmlformats.org/officeDocument/2006/relationships/hyperlink" Target="http://api.jquery.com/animate/" TargetMode="External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8b8b8b"/>
                </a:solidFill>
                <a:latin typeface="Calibri"/>
              </a:rPr>
              <a:t>jQuery – Class 4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1371600" y="3886200"/>
            <a:ext cx="6400440" cy="2543760"/>
          </a:xfrm>
          <a:prstGeom prst="rect">
            <a:avLst/>
          </a:prstGeom>
        </p:spPr>
        <p:txBody>
          <a:bodyPr anchor="ctr"/>
          <a:p>
            <a:pPr algn="ctr"/>
            <a:r>
              <a:rPr lang="en-US">
                <a:solidFill>
                  <a:srgbClr val="8b8b8b"/>
                </a:solidFill>
              </a:rPr>
              <a:t>Effects</a:t>
            </a:r>
            <a:endParaRPr/>
          </a:p>
          <a:p>
            <a:pPr algn="ctr"/>
            <a:r>
              <a:rPr lang="en-US">
                <a:solidFill>
                  <a:srgbClr val="8b8b8b"/>
                </a:solidFill>
              </a:rPr>
              <a:t>Animations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Shape 1"/>
          <p:cNvSpPr txBox="1"/>
          <p:nvPr/>
        </p:nvSpPr>
        <p:spPr>
          <a:xfrm>
            <a:off x="310320" y="274680"/>
            <a:ext cx="848592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$().animate()</a:t>
            </a:r>
            <a:endParaRPr/>
          </a:p>
        </p:txBody>
      </p:sp>
      <p:sp>
        <p:nvSpPr>
          <p:cNvPr id="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Only numerical CSS values can be animated!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Width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Heigth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Etc…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Not background-color!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Unlike slideDown and fadeIn, custom animations using .animate() do not automagically hide and show elements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/>
          <p:cNvSpPr txBox="1"/>
          <p:nvPr/>
        </p:nvSpPr>
        <p:spPr>
          <a:xfrm>
            <a:off x="310320" y="274680"/>
            <a:ext cx="848592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$().animate() – Duration property</a:t>
            </a:r>
            <a:endParaRPr/>
          </a:p>
        </p:txBody>
      </p:sp>
      <p:sp>
        <p:nvSpPr>
          <p:cNvPr id="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Given in milliseconds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Higher values = slower animations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You can use “fast” and “slow” just like previous animations also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Fast = 200 milliseconds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Slow = 600 milliseconds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310320" y="274680"/>
            <a:ext cx="848592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$().animate() – Complete handler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Code that is put in here is run when the animation is finished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Function very similar to the way events are handled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$().animate({properties}, timeframe, function(){  // This is my complete handler  })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$(this) is the DOM element being animated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Useful in stringing animations together</a:t>
            </a:r>
            <a:endParaRPr/>
          </a:p>
          <a:p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10320" y="274680"/>
            <a:ext cx="848592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$().animate() – Step handler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Code that is put in here is run every step of the animation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Function very similar to the way events are handled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$().animate({properties}, timeframe,{ step: function(now, fx) { } })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Useful in stringing animations together</a:t>
            </a:r>
            <a:endParaRPr/>
          </a:p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$().animate() - Example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457200" y="1600200"/>
            <a:ext cx="3190320" cy="2570400"/>
          </a:xfrm>
          <a:prstGeom prst="rect">
            <a:avLst/>
          </a:prstGeom>
        </p:spPr>
        <p:txBody>
          <a:bodyPr/>
          <a:p>
            <a:r>
              <a:rPr lang="en-US" sz="2000">
                <a:solidFill>
                  <a:srgbClr val="000000"/>
                </a:solidFill>
                <a:latin typeface="Calibri"/>
              </a:rPr>
              <a:t>&lt;body&gt;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&lt;h1&gt;Hello World&lt;/h1&gt;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&lt;div class=‘hello’&gt;&lt;/div&gt;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&lt;div id=‘world’&gt;&lt;/div&gt;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&lt;/body&gt;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3264480" y="1600200"/>
            <a:ext cx="5585040" cy="4525560"/>
          </a:xfrm>
          <a:prstGeom prst="rect">
            <a:avLst/>
          </a:prstGeom>
        </p:spPr>
        <p:txBody>
          <a:bodyPr/>
          <a:p>
            <a:r>
              <a:rPr lang="en-US" sz="3200">
                <a:solidFill>
                  <a:srgbClr val="000000"/>
                </a:solidFill>
                <a:latin typeface="Calibri"/>
              </a:rPr>
              <a:t>$(“div.hello”).animate(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{width: 500},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5000,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function (){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console.log(“Finished!”);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});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$().animate() – Example Code 2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471960" y="1573560"/>
            <a:ext cx="8214480" cy="4802760"/>
          </a:xfrm>
          <a:prstGeom prst="rect">
            <a:avLst/>
          </a:prstGeom>
        </p:spPr>
        <p:txBody>
          <a:bodyPr/>
          <a:p>
            <a:r>
              <a:rPr lang="en-US" sz="3200">
                <a:solidFill>
                  <a:srgbClr val="000000"/>
                </a:solidFill>
                <a:latin typeface="Calibri"/>
              </a:rPr>
              <a:t>$(“div.hello”).animate(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{/* animated options here */},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{ duration: 5000,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step: function(now, fx) { /* Step code here! */},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complete: function() { /* Complete code */ }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})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2651760"/>
            <a:ext cx="8229240" cy="2102400"/>
          </a:xfrm>
          <a:prstGeom prst="rect">
            <a:avLst/>
          </a:prstGeom>
        </p:spPr>
        <p:txBody>
          <a:bodyPr/>
          <a:p>
            <a:pPr algn="ctr"/>
            <a:r>
              <a:rPr lang="en-US">
                <a:solidFill>
                  <a:srgbClr val="000000"/>
                </a:solidFill>
                <a:latin typeface="Calibri"/>
              </a:rPr>
              <a:t>Use your documentation!!!!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2744280" y="3672360"/>
            <a:ext cx="365544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000000"/>
                </a:solidFill>
                <a:latin typeface="Calibri"/>
              </a:rPr>
              <a:t>http://api.jquery.com/animate/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2287440" y="3225600"/>
            <a:ext cx="4577400" cy="3646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000000"/>
                </a:solidFill>
                <a:latin typeface="Calibri"/>
              </a:rPr>
              <a:t>http://api.jquery.com/category/effects/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Effects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http://api.jquery.com/category/effects/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Effects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$().hide()/.show()/.toggle()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$().slideDown()/.slideUp()/.slideToggle()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$().fadeIn()/.fadeOut()/.fadeTo()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$().hide() / $().show() / $().toggle()</a:t>
            </a:r>
            <a:endParaRPr/>
          </a:p>
        </p:txBody>
      </p:sp>
      <p:sp>
        <p:nvSpPr>
          <p:cNvPr id="17" name="CustomShape 2"/>
          <p:cNvSpPr/>
          <p:nvPr/>
        </p:nvSpPr>
        <p:spPr>
          <a:xfrm>
            <a:off x="457200" y="1600200"/>
            <a:ext cx="3190320" cy="2570400"/>
          </a:xfrm>
          <a:prstGeom prst="rect">
            <a:avLst/>
          </a:prstGeom>
        </p:spPr>
        <p:txBody>
          <a:bodyPr/>
          <a:p>
            <a:r>
              <a:rPr lang="en-US" sz="2000">
                <a:solidFill>
                  <a:srgbClr val="000000"/>
                </a:solidFill>
                <a:latin typeface="Calibri"/>
              </a:rPr>
              <a:t>&lt;body&gt;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&lt;h1&gt;Hello World&lt;/h1&gt;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&lt;div class=‘hello’&gt;&lt;/div&gt;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&lt;div id=‘world’&gt;&lt;/div&gt;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&lt;/body&gt;</a:t>
            </a:r>
            <a:endParaRPr/>
          </a:p>
        </p:txBody>
      </p:sp>
      <p:sp>
        <p:nvSpPr>
          <p:cNvPr id="18" name="CustomShape 3"/>
          <p:cNvSpPr/>
          <p:nvPr/>
        </p:nvSpPr>
        <p:spPr>
          <a:xfrm>
            <a:off x="3264480" y="1600200"/>
            <a:ext cx="55850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hide()</a:t>
            </a:r>
            <a:endParaRPr/>
          </a:p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show()</a:t>
            </a:r>
            <a:endParaRPr/>
          </a:p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toggle()</a:t>
            </a:r>
            <a:endParaRPr/>
          </a:p>
        </p:txBody>
      </p:sp>
      <p:sp>
        <p:nvSpPr>
          <p:cNvPr id="19" name="CustomShape 4"/>
          <p:cNvSpPr/>
          <p:nvPr/>
        </p:nvSpPr>
        <p:spPr>
          <a:xfrm>
            <a:off x="457200" y="4050720"/>
            <a:ext cx="7678080" cy="2111760"/>
          </a:xfrm>
          <a:prstGeom prst="rect">
            <a:avLst/>
          </a:prstGeom>
        </p:spPr>
        <p:txBody>
          <a:bodyPr/>
          <a:p>
            <a:r>
              <a:rPr lang="en-US" sz="3200">
                <a:solidFill>
                  <a:srgbClr val="000000"/>
                </a:solidFill>
                <a:latin typeface="Calibri"/>
              </a:rPr>
              <a:t>Hide’s/shows/toggles visibility 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Toggle: If it’s visible, it will hide it. If it’s hidden, it will show it.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Shape 1"/>
          <p:cNvSpPr txBox="1"/>
          <p:nvPr/>
        </p:nvSpPr>
        <p:spPr>
          <a:xfrm>
            <a:off x="310320" y="274680"/>
            <a:ext cx="848592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$().slideDown()/.slideUp()/.slideToggle()</a:t>
            </a:r>
            <a:endParaRPr/>
          </a:p>
        </p:txBody>
      </p:sp>
      <p:sp>
        <p:nvSpPr>
          <p:cNvPr id="21" name="CustomShape 2"/>
          <p:cNvSpPr/>
          <p:nvPr/>
        </p:nvSpPr>
        <p:spPr>
          <a:xfrm>
            <a:off x="457200" y="1600200"/>
            <a:ext cx="3190320" cy="2570400"/>
          </a:xfrm>
          <a:prstGeom prst="rect">
            <a:avLst/>
          </a:prstGeom>
        </p:spPr>
        <p:txBody>
          <a:bodyPr/>
          <a:p>
            <a:r>
              <a:rPr lang="en-US" sz="2000">
                <a:solidFill>
                  <a:srgbClr val="000000"/>
                </a:solidFill>
                <a:latin typeface="Calibri"/>
              </a:rPr>
              <a:t>&lt;body&gt;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&lt;h1&gt;Hello World&lt;/h1&gt;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&lt;div class=‘hello’&gt;&lt;/div&gt;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&lt;div id=‘world’&gt;&lt;/div&gt;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&lt;/body&gt;</a:t>
            </a:r>
            <a:endParaRPr/>
          </a:p>
        </p:txBody>
      </p:sp>
      <p:sp>
        <p:nvSpPr>
          <p:cNvPr id="22" name="CustomShape 3"/>
          <p:cNvSpPr/>
          <p:nvPr/>
        </p:nvSpPr>
        <p:spPr>
          <a:xfrm>
            <a:off x="3264480" y="1600200"/>
            <a:ext cx="5585040" cy="4525560"/>
          </a:xfrm>
          <a:prstGeom prst="rect">
            <a:avLst/>
          </a:prstGeom>
        </p:spPr>
        <p:txBody>
          <a:bodyPr/>
          <a:p>
            <a:r>
              <a:rPr lang="en-US" sz="3200">
                <a:solidFill>
                  <a:srgbClr val="000000"/>
                </a:solidFill>
                <a:latin typeface="Calibri"/>
              </a:rPr>
              <a:t>Changes visibility with a sliding effect</a:t>
            </a:r>
            <a:endParaRPr/>
          </a:p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slideDown()</a:t>
            </a:r>
            <a:endParaRPr/>
          </a:p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slideUp()</a:t>
            </a:r>
            <a:endParaRPr/>
          </a:p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slideToggle()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310320" y="274680"/>
            <a:ext cx="848592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$().fadeIn()/.fadeOut()/.fadeTo(speed,y)</a:t>
            </a:r>
            <a:endParaRPr/>
          </a:p>
        </p:txBody>
      </p:sp>
      <p:sp>
        <p:nvSpPr>
          <p:cNvPr id="24" name="CustomShape 2"/>
          <p:cNvSpPr/>
          <p:nvPr/>
        </p:nvSpPr>
        <p:spPr>
          <a:xfrm>
            <a:off x="457200" y="1600200"/>
            <a:ext cx="3190320" cy="2570400"/>
          </a:xfrm>
          <a:prstGeom prst="rect">
            <a:avLst/>
          </a:prstGeom>
        </p:spPr>
        <p:txBody>
          <a:bodyPr/>
          <a:p>
            <a:r>
              <a:rPr lang="en-US" sz="2000">
                <a:solidFill>
                  <a:srgbClr val="000000"/>
                </a:solidFill>
                <a:latin typeface="Calibri"/>
              </a:rPr>
              <a:t>&lt;body&gt;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&lt;h1&gt;Hello World&lt;/h1&gt;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&lt;div class=‘hello’&gt;&lt;/div&gt;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&lt;div id=‘world’&gt;&lt;/div&gt;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alibri"/>
              </a:rPr>
              <a:t>&lt;/body&gt;</a:t>
            </a:r>
            <a:endParaRPr/>
          </a:p>
        </p:txBody>
      </p:sp>
      <p:sp>
        <p:nvSpPr>
          <p:cNvPr id="25" name="CustomShape 3"/>
          <p:cNvSpPr/>
          <p:nvPr/>
        </p:nvSpPr>
        <p:spPr>
          <a:xfrm>
            <a:off x="3264480" y="1600200"/>
            <a:ext cx="55850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fadeIn()</a:t>
            </a:r>
            <a:endParaRPr/>
          </a:p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fadeOut()</a:t>
            </a:r>
            <a:endParaRPr/>
          </a:p>
          <a:p>
            <a:pPr>
              <a:buSzPct val="45000"/>
              <a:buFont typeface="Arial"/>
              <a:buAutoNum type="alphaUcParenR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$(“h1”). fadeTo(“slow”, 0.5)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Duration is optional.</a:t>
            </a:r>
            <a:endParaRPr/>
          </a:p>
        </p:txBody>
      </p:sp>
      <p:sp>
        <p:nvSpPr>
          <p:cNvPr id="26" name="CustomShape 4"/>
          <p:cNvSpPr/>
          <p:nvPr/>
        </p:nvSpPr>
        <p:spPr>
          <a:xfrm>
            <a:off x="457200" y="4050720"/>
            <a:ext cx="7678080" cy="2111760"/>
          </a:xfrm>
          <a:prstGeom prst="rect">
            <a:avLst/>
          </a:prstGeom>
        </p:spPr>
        <p:txBody>
          <a:bodyPr/>
          <a:p>
            <a:r>
              <a:rPr lang="en-US" sz="3200">
                <a:solidFill>
                  <a:srgbClr val="000000"/>
                </a:solidFill>
                <a:latin typeface="Calibri"/>
              </a:rPr>
              <a:t>fadeIn(): Fades the object to opaque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fadeOut(): Fades the object to transparent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"/>
              </a:rPr>
              <a:t>fadeTo(duration, opacity): Fades the object to the opacity you set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Effects - Callback</a:t>
            </a:r>
            <a:endParaRPr/>
          </a:p>
        </p:txBody>
      </p:sp>
      <p:sp>
        <p:nvSpPr>
          <p:cNvPr id="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All of these effects have callback methods attached to them (Just like events!)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$(“h1”).hide( function() {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// When the object is hidden, this will be called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console.log(“hi!”);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})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So if I do this anywhere in the code: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$(“h1”).hide();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This will be displayed in the console: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hi!</a:t>
            </a:r>
            <a:endParaRPr/>
          </a:p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Animations</a:t>
            </a:r>
            <a:endParaRPr/>
          </a:p>
        </p:txBody>
      </p:sp>
      <p:sp>
        <p:nvSpPr>
          <p:cNvPr id="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  <a:hlinkClick r:id="rId1"/>
              </a:rPr>
              <a:t>http://api.jquery.com/animate</a:t>
            </a:r>
            <a:r>
              <a:rPr lang="en-US">
                <a:solidFill>
                  <a:srgbClr val="000000"/>
                </a:solidFill>
                <a:latin typeface="Calibri"/>
                <a:hlinkClick r:id="rId2"/>
              </a:rPr>
              <a:t>/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$().animate() &lt;- Custom Animations</a:t>
            </a:r>
            <a:endParaRPr/>
          </a:p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 txBox="1"/>
          <p:nvPr/>
        </p:nvSpPr>
        <p:spPr>
          <a:xfrm>
            <a:off x="310320" y="274680"/>
            <a:ext cx="848592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$().animate()</a:t>
            </a:r>
            <a:endParaRPr/>
          </a:p>
        </p:txBody>
      </p:sp>
      <p:sp>
        <p:nvSpPr>
          <p:cNvPr id="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lang="en-US">
                <a:solidFill>
                  <a:srgbClr val="000000"/>
                </a:solidFill>
                <a:latin typeface="Calibri"/>
              </a:rPr>
              <a:t>$().animate( properties, options )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Properties: CSS properties that the animation will move toward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Options: additional options to pass the method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Duration – How long will the animation run?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Complete – A handler for code that will be run during completion. ( An event )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Step – A handler function to be called every single step ( An event )</a:t>
            </a:r>
            <a:endParaRPr/>
          </a:p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