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p15:clr>
            <a:srgbClr val="A4A3A4"/>
          </p15:clr>
        </p15:guide>
        <p15:guide id="2" orient="horz" pos="10368">
          <p15:clr>
            <a:srgbClr val="A4A3A4"/>
          </p15:clr>
        </p15:guide>
        <p15:guide id="3" pos="17012">
          <p15:clr>
            <a:srgbClr val="A4A3A4"/>
          </p15:clr>
        </p15:guide>
        <p15:guide id="4" pos="6187">
          <p15:clr>
            <a:srgbClr val="A4A3A4"/>
          </p15:clr>
        </p15:guide>
        <p15:guide id="5" pos="26362">
          <p15:clr>
            <a:srgbClr val="A4A3A4"/>
          </p15:clr>
        </p15:guide>
        <p15:guide id="6" pos="7743">
          <p15:clr>
            <a:srgbClr val="A4A3A4"/>
          </p15:clr>
        </p15:guide>
        <p15:guide id="7" pos="12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789"/>
    <p:restoredTop sz="94918"/>
  </p:normalViewPr>
  <p:slideViewPr>
    <p:cSldViewPr snapToGrid="0" snapToObjects="1">
      <p:cViewPr>
        <p:scale>
          <a:sx n="34" d="100"/>
          <a:sy n="34" d="100"/>
        </p:scale>
        <p:origin x="1128" y="-1520"/>
      </p:cViewPr>
      <p:guideLst>
        <p:guide orient="horz" pos="13248"/>
        <p:guide orient="horz" pos="10368"/>
        <p:guide pos="17012"/>
        <p:guide pos="6187"/>
        <p:guide pos="26362"/>
        <p:guide pos="7743"/>
        <p:guide pos="12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Verdana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BBF67-3F34-7B4F-9D22-6C5AACED205D}" type="datetimeFigureOut">
              <a:rPr lang="en-US" smtClean="0">
                <a:latin typeface="Verdana Regular" charset="0"/>
              </a:rPr>
              <a:t>11/30/18</a:t>
            </a:fld>
            <a:endParaRPr lang="en-US" dirty="0">
              <a:latin typeface="Verdana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Verdana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B4DB99-E856-3648-B51B-50059185FFD2}" type="slidenum">
              <a:rPr lang="en-US" smtClean="0">
                <a:latin typeface="Verdana Regular" charset="0"/>
              </a:rPr>
              <a:t>‹#›</a:t>
            </a:fld>
            <a:endParaRPr lang="en-US" dirty="0">
              <a:latin typeface="Verdana Regular" charset="0"/>
            </a:endParaRPr>
          </a:p>
        </p:txBody>
      </p:sp>
    </p:spTree>
    <p:extLst>
      <p:ext uri="{BB962C8B-B14F-4D97-AF65-F5344CB8AC3E}">
        <p14:creationId xmlns:p14="http://schemas.microsoft.com/office/powerpoint/2010/main" val="373794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11/30/18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233776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292014" y="8919139"/>
            <a:ext cx="9430738" cy="10015074"/>
          </a:xfrm>
          <a:prstGeom prst="rect">
            <a:avLst/>
          </a:prstGeom>
        </p:spPr>
        <p:txBody>
          <a:bodyPr vert="horz"/>
          <a:lstStyle>
            <a:lvl1pPr>
              <a:defRPr>
                <a:latin typeface="Verdana"/>
                <a:cs typeface="Verdana"/>
              </a:defRPr>
            </a:lvl1pPr>
          </a:lstStyle>
          <a:p>
            <a:endParaRPr lang="en-US" dirty="0"/>
          </a:p>
        </p:txBody>
      </p:sp>
      <p:sp>
        <p:nvSpPr>
          <p:cNvPr id="6" name="Picture Placeholder 4"/>
          <p:cNvSpPr>
            <a:spLocks noGrp="1"/>
          </p:cNvSpPr>
          <p:nvPr>
            <p:ph type="pic" sz="quarter" idx="11"/>
          </p:nvPr>
        </p:nvSpPr>
        <p:spPr>
          <a:xfrm>
            <a:off x="22426612" y="8944674"/>
            <a:ext cx="19384187" cy="9993429"/>
          </a:xfrm>
          <a:prstGeom prst="rect">
            <a:avLst/>
          </a:prstGeom>
        </p:spPr>
        <p:txBody>
          <a:bodyPr vert="horz"/>
          <a:lstStyle>
            <a:lvl1pPr>
              <a:defRPr>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2" name="Rectangle 1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sp>
        <p:nvSpPr>
          <p:cNvPr id="13" name="Title 1"/>
          <p:cNvSpPr txBox="1">
            <a:spLocks/>
          </p:cNvSpPr>
          <p:nvPr userDrawn="1"/>
        </p:nvSpPr>
        <p:spPr>
          <a:xfrm>
            <a:off x="12280010" y="720448"/>
            <a:ext cx="30878431" cy="18287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endParaRPr lang="en-US" sz="5400" b="1" i="0" cap="none" spc="170" dirty="0">
              <a:latin typeface="Impact" charset="0"/>
            </a:endParaRPr>
          </a:p>
        </p:txBody>
      </p:sp>
      <p:sp>
        <p:nvSpPr>
          <p:cNvPr id="15" name="Rectangle 14"/>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2" userDrawn="1">
          <p15:clr>
            <a:srgbClr val="F26B43"/>
          </p15:clr>
        </p15:guide>
        <p15:guide id="2" pos="1382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vollmerr/triangulum"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jpg"/><Relationship Id="rId9" Type="http://schemas.openxmlformats.org/officeDocument/2006/relationships/hyperlink" Target="https://osu-triangulum.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2F869F5F-1CEE-EB46-829C-F98F9CBD3876}"/>
              </a:ext>
            </a:extLst>
          </p:cNvPr>
          <p:cNvPicPr>
            <a:picLocks noGrp="1"/>
          </p:cNvPicPr>
          <p:nvPr>
            <p:ph type="pic" sz="quarter" idx="10"/>
          </p:nvPr>
        </p:nvPicPr>
        <p:blipFill>
          <a:blip r:embed="rId3"/>
          <a:srcRect l="2916" r="2916"/>
          <a:stretch>
            <a:fillRect/>
          </a:stretch>
        </p:blipFill>
        <p:spPr>
          <a:xfrm>
            <a:off x="8323383" y="8892280"/>
            <a:ext cx="1719072" cy="1828800"/>
          </a:xfrm>
        </p:spPr>
      </p:pic>
      <p:sp>
        <p:nvSpPr>
          <p:cNvPr id="4" name="Subtitle 2"/>
          <p:cNvSpPr txBox="1">
            <a:spLocks/>
          </p:cNvSpPr>
          <p:nvPr/>
        </p:nvSpPr>
        <p:spPr>
          <a:xfrm>
            <a:off x="12292012" y="5085317"/>
            <a:ext cx="29556076" cy="3800745"/>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4800" dirty="0">
                <a:latin typeface="Georgia" charset="0"/>
                <a:ea typeface="Verdana" panose="020B0604030504040204" pitchFamily="34" charset="0"/>
                <a:cs typeface="Verdana" panose="020B0604030504040204" pitchFamily="34" charset="0"/>
              </a:rPr>
              <a:t>A web-based application that allows users to systematically traverse the internet. Starting at a site chosen by the user, referenced pages are stored and traveled to, where the process is repeated. Upon completion, the user can visualize and interact with this network. </a:t>
            </a:r>
          </a:p>
        </p:txBody>
      </p:sp>
      <p:sp>
        <p:nvSpPr>
          <p:cNvPr id="5" name="Text Placeholder 16"/>
          <p:cNvSpPr txBox="1">
            <a:spLocks/>
          </p:cNvSpPr>
          <p:nvPr/>
        </p:nvSpPr>
        <p:spPr>
          <a:xfrm>
            <a:off x="11913946" y="22248051"/>
            <a:ext cx="15800463"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Software ARCHITECTURE + ADDITIONAL TOOLS</a:t>
            </a:r>
          </a:p>
        </p:txBody>
      </p:sp>
      <p:sp>
        <p:nvSpPr>
          <p:cNvPr id="6" name="Text Placeholder 18"/>
          <p:cNvSpPr txBox="1">
            <a:spLocks/>
          </p:cNvSpPr>
          <p:nvPr/>
        </p:nvSpPr>
        <p:spPr>
          <a:xfrm>
            <a:off x="11936337" y="23314413"/>
            <a:ext cx="21811078" cy="8032968"/>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2600"/>
              </a:spcAft>
            </a:pPr>
            <a:r>
              <a:rPr lang="en-US" dirty="0">
                <a:latin typeface="Verdana" charset="0"/>
                <a:ea typeface="Verdana" charset="0"/>
                <a:cs typeface="Verdana" charset="0"/>
              </a:rPr>
              <a:t>The user interface (UI) is comprised of a </a:t>
            </a:r>
            <a:r>
              <a:rPr lang="en-US" b="1" dirty="0" err="1">
                <a:latin typeface="Verdana" charset="0"/>
                <a:ea typeface="Verdana" charset="0"/>
                <a:cs typeface="Verdana" charset="0"/>
              </a:rPr>
              <a:t>react.js</a:t>
            </a:r>
            <a:r>
              <a:rPr lang="en-US" b="1" dirty="0">
                <a:latin typeface="Verdana" charset="0"/>
                <a:ea typeface="Verdana" charset="0"/>
                <a:cs typeface="Verdana" charset="0"/>
              </a:rPr>
              <a:t> </a:t>
            </a:r>
            <a:r>
              <a:rPr lang="en-US" dirty="0">
                <a:latin typeface="Verdana" charset="0"/>
                <a:ea typeface="Verdana" charset="0"/>
                <a:cs typeface="Verdana" charset="0"/>
              </a:rPr>
              <a:t>application which makes POST calls through </a:t>
            </a:r>
            <a:r>
              <a:rPr lang="en-US" dirty="0" err="1">
                <a:latin typeface="Verdana" charset="0"/>
                <a:ea typeface="Verdana" charset="0"/>
                <a:cs typeface="Verdana" charset="0"/>
              </a:rPr>
              <a:t>WebSockets</a:t>
            </a:r>
            <a:r>
              <a:rPr lang="en-US" dirty="0">
                <a:latin typeface="Verdana" charset="0"/>
                <a:ea typeface="Verdana" charset="0"/>
                <a:cs typeface="Verdana" charset="0"/>
              </a:rPr>
              <a:t> to the API with the users options for a crawl. A new subprocess is created with the crawler which is waited upon by both the API and UI. The </a:t>
            </a:r>
            <a:r>
              <a:rPr lang="en-US" b="1" dirty="0" err="1">
                <a:latin typeface="Verdana" charset="0"/>
                <a:ea typeface="Verdana" charset="0"/>
                <a:cs typeface="Verdana" charset="0"/>
              </a:rPr>
              <a:t>node.js</a:t>
            </a:r>
            <a:r>
              <a:rPr lang="en-US" dirty="0">
                <a:latin typeface="Verdana" charset="0"/>
                <a:ea typeface="Verdana" charset="0"/>
                <a:cs typeface="Verdana" charset="0"/>
              </a:rPr>
              <a:t>-based crawler performs the actual building of websites based off the input provided by the UI, and passed through the API. After a successful crawl the users history of crawls is updated in their local storage and the data visualization of the crawl is displayed to be interacted with. The following additional tools were used in the application: </a:t>
            </a:r>
          </a:p>
          <a:p>
            <a:pPr marL="457200" indent="-457200">
              <a:lnSpc>
                <a:spcPct val="100000"/>
              </a:lnSpc>
              <a:spcAft>
                <a:spcPts val="2600"/>
              </a:spcAft>
              <a:buFont typeface="Arial" panose="020B0604020202020204" pitchFamily="34" charset="0"/>
              <a:buChar char="•"/>
            </a:pPr>
            <a:r>
              <a:rPr lang="en-US" b="1" dirty="0">
                <a:latin typeface="Verdana" charset="0"/>
                <a:ea typeface="Verdana" charset="0"/>
                <a:cs typeface="Verdana" charset="0"/>
              </a:rPr>
              <a:t>Node-fetch/Cheerio </a:t>
            </a:r>
            <a:r>
              <a:rPr lang="en-US" dirty="0">
                <a:latin typeface="Verdana" charset="0"/>
                <a:ea typeface="Verdana" charset="0"/>
                <a:cs typeface="Verdana" charset="0"/>
              </a:rPr>
              <a:t>– Tools used for getting page resources and parsing + querying the data, respectively. </a:t>
            </a:r>
          </a:p>
          <a:p>
            <a:pPr marL="457200" indent="-457200">
              <a:lnSpc>
                <a:spcPct val="100000"/>
              </a:lnSpc>
              <a:spcAft>
                <a:spcPts val="2600"/>
              </a:spcAft>
              <a:buFont typeface="Arial" panose="020B0604020202020204" pitchFamily="34" charset="0"/>
              <a:buChar char="•"/>
            </a:pPr>
            <a:r>
              <a:rPr lang="en-US" b="1" dirty="0">
                <a:latin typeface="Verdana" charset="0"/>
                <a:ea typeface="Verdana" charset="0"/>
                <a:cs typeface="Verdana" charset="0"/>
              </a:rPr>
              <a:t>Semantic UI React </a:t>
            </a:r>
            <a:r>
              <a:rPr lang="en-US" dirty="0">
                <a:latin typeface="Verdana" charset="0"/>
                <a:ea typeface="Verdana" charset="0"/>
                <a:cs typeface="Verdana" charset="0"/>
              </a:rPr>
              <a:t>– Front-end development framework for quickly adding React-compatible, styled components. </a:t>
            </a:r>
          </a:p>
          <a:p>
            <a:pPr marL="457200" indent="-457200">
              <a:lnSpc>
                <a:spcPct val="100000"/>
              </a:lnSpc>
              <a:spcAft>
                <a:spcPts val="2600"/>
              </a:spcAft>
              <a:buFont typeface="Arial" panose="020B0604020202020204" pitchFamily="34" charset="0"/>
              <a:buChar char="•"/>
            </a:pPr>
            <a:r>
              <a:rPr lang="en-US" b="1" dirty="0">
                <a:latin typeface="Verdana" charset="0"/>
                <a:ea typeface="Verdana" charset="0"/>
                <a:cs typeface="Verdana" charset="0"/>
              </a:rPr>
              <a:t>D3/React D3 Tree </a:t>
            </a:r>
            <a:r>
              <a:rPr lang="en-US" dirty="0">
                <a:latin typeface="Verdana" charset="0"/>
                <a:ea typeface="Verdana" charset="0"/>
                <a:cs typeface="Verdana" charset="0"/>
              </a:rPr>
              <a:t>– Used for manipulating and visualizing crawl data. The latter is a open source React component that uses the D3 procedures in a React-compatible methodology. </a:t>
            </a:r>
          </a:p>
          <a:p>
            <a:pPr marL="457200" indent="-457200">
              <a:lnSpc>
                <a:spcPct val="100000"/>
              </a:lnSpc>
              <a:spcAft>
                <a:spcPts val="2600"/>
              </a:spcAft>
              <a:buFont typeface="Arial" panose="020B0604020202020204" pitchFamily="34" charset="0"/>
              <a:buChar char="•"/>
            </a:pPr>
            <a:r>
              <a:rPr lang="en-US" b="1" dirty="0">
                <a:latin typeface="Verdana" charset="0"/>
                <a:ea typeface="Verdana" charset="0"/>
                <a:cs typeface="Verdana" charset="0"/>
              </a:rPr>
              <a:t>Cypress/</a:t>
            </a:r>
            <a:r>
              <a:rPr lang="en-US" b="1" dirty="0" err="1">
                <a:latin typeface="Verdana" charset="0"/>
                <a:ea typeface="Verdana" charset="0"/>
                <a:cs typeface="Verdana" charset="0"/>
              </a:rPr>
              <a:t>CircleCI</a:t>
            </a:r>
            <a:r>
              <a:rPr lang="en-US" dirty="0">
                <a:latin typeface="Verdana" charset="0"/>
                <a:ea typeface="Verdana" charset="0"/>
                <a:cs typeface="Verdana" charset="0"/>
              </a:rPr>
              <a:t> – Cypress was used for end to end testing, with helpful features like screen recording and UI interaction. </a:t>
            </a:r>
            <a:r>
              <a:rPr lang="en-US" dirty="0" err="1">
                <a:latin typeface="Verdana" charset="0"/>
                <a:ea typeface="Verdana" charset="0"/>
                <a:cs typeface="Verdana" charset="0"/>
              </a:rPr>
              <a:t>CircleCI</a:t>
            </a:r>
            <a:r>
              <a:rPr lang="en-US" dirty="0">
                <a:latin typeface="Verdana" charset="0"/>
                <a:ea typeface="Verdana" charset="0"/>
                <a:cs typeface="Verdana" charset="0"/>
              </a:rPr>
              <a:t> was used to run continuous integration tests, preventing issues with automatic deployments. </a:t>
            </a:r>
          </a:p>
          <a:p>
            <a:pPr marL="457200" indent="-457200">
              <a:lnSpc>
                <a:spcPct val="100000"/>
              </a:lnSpc>
              <a:spcAft>
                <a:spcPts val="2600"/>
              </a:spcAft>
              <a:buFont typeface="Arial" panose="020B0604020202020204" pitchFamily="34" charset="0"/>
              <a:buChar char="•"/>
            </a:pPr>
            <a:r>
              <a:rPr lang="en-US" b="1" dirty="0">
                <a:latin typeface="Verdana" charset="0"/>
                <a:ea typeface="Verdana" charset="0"/>
                <a:cs typeface="Verdana" charset="0"/>
              </a:rPr>
              <a:t>Heroku</a:t>
            </a:r>
            <a:r>
              <a:rPr lang="en-US" dirty="0">
                <a:latin typeface="Verdana" charset="0"/>
                <a:ea typeface="Verdana" charset="0"/>
                <a:cs typeface="Verdana" charset="0"/>
              </a:rPr>
              <a:t> – Our hosting platform that provided automatic deployments or configured manual deployments for testing.  </a:t>
            </a:r>
            <a:br>
              <a:rPr lang="en-US" dirty="0">
                <a:latin typeface="Verdana" charset="0"/>
                <a:ea typeface="Verdana" charset="0"/>
                <a:cs typeface="Verdana" charset="0"/>
              </a:rPr>
            </a:br>
            <a:r>
              <a:rPr lang="en-US" dirty="0">
                <a:latin typeface="Verdana" charset="0"/>
                <a:ea typeface="Verdana" charset="0"/>
                <a:cs typeface="Verdana" charset="0"/>
              </a:rPr>
              <a:t> </a:t>
            </a:r>
          </a:p>
          <a:p>
            <a:pPr>
              <a:lnSpc>
                <a:spcPct val="100000"/>
              </a:lnSpc>
              <a:spcAft>
                <a:spcPts val="2600"/>
              </a:spcAft>
            </a:pPr>
            <a:endParaRPr lang="en-US" dirty="0">
              <a:latin typeface="Verdana" charset="0"/>
              <a:ea typeface="Verdana" charset="0"/>
              <a:cs typeface="Verdana" charset="0"/>
            </a:endParaRPr>
          </a:p>
        </p:txBody>
      </p:sp>
      <p:sp>
        <p:nvSpPr>
          <p:cNvPr id="9" name="Text Placeholder 18"/>
          <p:cNvSpPr txBox="1">
            <a:spLocks/>
          </p:cNvSpPr>
          <p:nvPr/>
        </p:nvSpPr>
        <p:spPr>
          <a:xfrm>
            <a:off x="1659465" y="11278775"/>
            <a:ext cx="8103881" cy="3453510"/>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solidFill>
                  <a:schemeClr val="bg1"/>
                </a:solidFill>
                <a:latin typeface="Verdana" charset="0"/>
                <a:ea typeface="Verdana" charset="0"/>
                <a:cs typeface="Verdana" charset="0"/>
              </a:rPr>
              <a:t>Our initial interest in this project was due to the technology and requirements involved. Gaining familiarity in web scraping, user interface design, and data visualization were skills we wanted to improve. Throughout the course, we gained a deep insight into full-stack development and best practices for working in a small development team. </a:t>
            </a:r>
          </a:p>
        </p:txBody>
      </p:sp>
      <p:sp>
        <p:nvSpPr>
          <p:cNvPr id="10" name="Title 1"/>
          <p:cNvSpPr txBox="1">
            <a:spLocks/>
          </p:cNvSpPr>
          <p:nvPr/>
        </p:nvSpPr>
        <p:spPr>
          <a:xfrm>
            <a:off x="12292013" y="3463917"/>
            <a:ext cx="19813587"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Graphical Web Crawler</a:t>
            </a:r>
          </a:p>
        </p:txBody>
      </p:sp>
      <p:sp>
        <p:nvSpPr>
          <p:cNvPr id="12" name="Text Placeholder 16">
            <a:extLst>
              <a:ext uri="{FF2B5EF4-FFF2-40B4-BE49-F238E27FC236}">
                <a16:creationId xmlns:a16="http://schemas.microsoft.com/office/drawing/2014/main" id="{9B1174D4-0F30-884A-92B6-4D106DB3083A}"/>
              </a:ext>
            </a:extLst>
          </p:cNvPr>
          <p:cNvSpPr txBox="1">
            <a:spLocks/>
          </p:cNvSpPr>
          <p:nvPr/>
        </p:nvSpPr>
        <p:spPr>
          <a:xfrm>
            <a:off x="1659466" y="3570457"/>
            <a:ext cx="8071603"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b="1" dirty="0">
                <a:solidFill>
                  <a:srgbClr val="FFFFFF"/>
                </a:solidFill>
                <a:latin typeface="Verdana" charset="0"/>
                <a:ea typeface="Verdana" charset="0"/>
                <a:cs typeface="Verdana" charset="0"/>
              </a:rPr>
              <a:t>Development TEAM</a:t>
            </a:r>
          </a:p>
        </p:txBody>
      </p:sp>
      <p:pic>
        <p:nvPicPr>
          <p:cNvPr id="21" name="Picture 20">
            <a:extLst>
              <a:ext uri="{FF2B5EF4-FFF2-40B4-BE49-F238E27FC236}">
                <a16:creationId xmlns:a16="http://schemas.microsoft.com/office/drawing/2014/main" id="{FA15C1B2-E93C-3644-AB87-6371D77AF0BF}"/>
              </a:ext>
            </a:extLst>
          </p:cNvPr>
          <p:cNvPicPr>
            <a:picLocks noChangeAspect="1"/>
          </p:cNvPicPr>
          <p:nvPr/>
        </p:nvPicPr>
        <p:blipFill rotWithShape="1">
          <a:blip r:embed="rId4"/>
          <a:srcRect l="3538" t="5891" r="2480" b="6083"/>
          <a:stretch/>
        </p:blipFill>
        <p:spPr>
          <a:xfrm>
            <a:off x="8323383" y="6827793"/>
            <a:ext cx="1718779" cy="1828800"/>
          </a:xfrm>
          <a:prstGeom prst="rect">
            <a:avLst/>
          </a:prstGeom>
        </p:spPr>
      </p:pic>
      <p:grpSp>
        <p:nvGrpSpPr>
          <p:cNvPr id="26" name="Group 25">
            <a:extLst>
              <a:ext uri="{FF2B5EF4-FFF2-40B4-BE49-F238E27FC236}">
                <a16:creationId xmlns:a16="http://schemas.microsoft.com/office/drawing/2014/main" id="{E4F4D2C2-183A-5C40-88FC-ECA9124EF02E}"/>
              </a:ext>
            </a:extLst>
          </p:cNvPr>
          <p:cNvGrpSpPr/>
          <p:nvPr/>
        </p:nvGrpSpPr>
        <p:grpSpPr>
          <a:xfrm>
            <a:off x="1659465" y="5122300"/>
            <a:ext cx="8071603" cy="1142066"/>
            <a:chOff x="1659466" y="5053799"/>
            <a:chExt cx="8071603" cy="1142066"/>
          </a:xfrm>
        </p:grpSpPr>
        <p:sp>
          <p:nvSpPr>
            <p:cNvPr id="13" name="Text Placeholder 16">
              <a:extLst>
                <a:ext uri="{FF2B5EF4-FFF2-40B4-BE49-F238E27FC236}">
                  <a16:creationId xmlns:a16="http://schemas.microsoft.com/office/drawing/2014/main" id="{7ED82D40-F117-3E4A-9A51-98FA849BA8F5}"/>
                </a:ext>
              </a:extLst>
            </p:cNvPr>
            <p:cNvSpPr txBox="1">
              <a:spLocks/>
            </p:cNvSpPr>
            <p:nvPr/>
          </p:nvSpPr>
          <p:spPr>
            <a:xfrm>
              <a:off x="1659466" y="5053799"/>
              <a:ext cx="8071603" cy="615553"/>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pPr>
              <a:r>
                <a:rPr lang="en-US" sz="4000" cap="none" dirty="0">
                  <a:solidFill>
                    <a:srgbClr val="FFFFFF"/>
                  </a:solidFill>
                  <a:latin typeface="Verdana" charset="0"/>
                  <a:ea typeface="Verdana" charset="0"/>
                  <a:cs typeface="Verdana" charset="0"/>
                </a:rPr>
                <a:t>Ryan Vollmer</a:t>
              </a:r>
              <a:endParaRPr lang="en-US" sz="2800" cap="none" dirty="0">
                <a:solidFill>
                  <a:srgbClr val="FFFFFF"/>
                </a:solidFill>
                <a:latin typeface="Verdana" charset="0"/>
                <a:ea typeface="Verdana" charset="0"/>
                <a:cs typeface="Verdana" charset="0"/>
              </a:endParaRPr>
            </a:p>
          </p:txBody>
        </p:sp>
        <p:sp>
          <p:nvSpPr>
            <p:cNvPr id="23" name="Text Placeholder 16">
              <a:extLst>
                <a:ext uri="{FF2B5EF4-FFF2-40B4-BE49-F238E27FC236}">
                  <a16:creationId xmlns:a16="http://schemas.microsoft.com/office/drawing/2014/main" id="{484AB960-F214-7E47-90D4-9F1290EB3031}"/>
                </a:ext>
              </a:extLst>
            </p:cNvPr>
            <p:cNvSpPr txBox="1">
              <a:spLocks/>
            </p:cNvSpPr>
            <p:nvPr/>
          </p:nvSpPr>
          <p:spPr>
            <a:xfrm>
              <a:off x="1659466" y="5808067"/>
              <a:ext cx="8071603" cy="3877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cap="none" dirty="0">
                  <a:solidFill>
                    <a:srgbClr val="FFFFFF"/>
                  </a:solidFill>
                  <a:latin typeface="Verdana" charset="0"/>
                  <a:ea typeface="Verdana" charset="0"/>
                  <a:cs typeface="Verdana" charset="0"/>
                </a:rPr>
                <a:t>Fair Oaks, CA</a:t>
              </a:r>
            </a:p>
          </p:txBody>
        </p:sp>
      </p:grpSp>
      <p:grpSp>
        <p:nvGrpSpPr>
          <p:cNvPr id="27" name="Group 26">
            <a:extLst>
              <a:ext uri="{FF2B5EF4-FFF2-40B4-BE49-F238E27FC236}">
                <a16:creationId xmlns:a16="http://schemas.microsoft.com/office/drawing/2014/main" id="{1D4B5B11-2765-7549-91F0-AC7FECD6A27A}"/>
              </a:ext>
            </a:extLst>
          </p:cNvPr>
          <p:cNvGrpSpPr/>
          <p:nvPr/>
        </p:nvGrpSpPr>
        <p:grpSpPr>
          <a:xfrm>
            <a:off x="1640246" y="7212435"/>
            <a:ext cx="8071605" cy="1059517"/>
            <a:chOff x="1640249" y="6974208"/>
            <a:chExt cx="8071605" cy="1059517"/>
          </a:xfrm>
        </p:grpSpPr>
        <p:sp>
          <p:nvSpPr>
            <p:cNvPr id="14" name="Text Placeholder 16">
              <a:extLst>
                <a:ext uri="{FF2B5EF4-FFF2-40B4-BE49-F238E27FC236}">
                  <a16:creationId xmlns:a16="http://schemas.microsoft.com/office/drawing/2014/main" id="{BEDBE970-E64B-B440-9215-3C982E9621FB}"/>
                </a:ext>
              </a:extLst>
            </p:cNvPr>
            <p:cNvSpPr txBox="1">
              <a:spLocks/>
            </p:cNvSpPr>
            <p:nvPr/>
          </p:nvSpPr>
          <p:spPr>
            <a:xfrm>
              <a:off x="1640251" y="6974208"/>
              <a:ext cx="8071603" cy="5539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000" cap="none" dirty="0">
                  <a:solidFill>
                    <a:srgbClr val="FFFFFF"/>
                  </a:solidFill>
                  <a:latin typeface="Verdana" charset="0"/>
                  <a:ea typeface="Verdana" charset="0"/>
                  <a:cs typeface="Verdana" charset="0"/>
                </a:rPr>
                <a:t>Sidharth Sengupta</a:t>
              </a:r>
            </a:p>
          </p:txBody>
        </p:sp>
        <p:sp>
          <p:nvSpPr>
            <p:cNvPr id="25" name="Text Placeholder 16">
              <a:extLst>
                <a:ext uri="{FF2B5EF4-FFF2-40B4-BE49-F238E27FC236}">
                  <a16:creationId xmlns:a16="http://schemas.microsoft.com/office/drawing/2014/main" id="{434ACA62-9157-5646-87F5-26166A7D96AF}"/>
                </a:ext>
              </a:extLst>
            </p:cNvPr>
            <p:cNvSpPr txBox="1">
              <a:spLocks/>
            </p:cNvSpPr>
            <p:nvPr/>
          </p:nvSpPr>
          <p:spPr>
            <a:xfrm>
              <a:off x="1640249" y="7645927"/>
              <a:ext cx="8071603" cy="3877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cap="none" dirty="0">
                  <a:solidFill>
                    <a:srgbClr val="FFFFFF"/>
                  </a:solidFill>
                  <a:latin typeface="Verdana" charset="0"/>
                  <a:ea typeface="Verdana" charset="0"/>
                  <a:cs typeface="Verdana" charset="0"/>
                </a:rPr>
                <a:t>Portland, OR</a:t>
              </a:r>
            </a:p>
          </p:txBody>
        </p:sp>
      </p:grpSp>
      <p:grpSp>
        <p:nvGrpSpPr>
          <p:cNvPr id="29" name="Group 28">
            <a:extLst>
              <a:ext uri="{FF2B5EF4-FFF2-40B4-BE49-F238E27FC236}">
                <a16:creationId xmlns:a16="http://schemas.microsoft.com/office/drawing/2014/main" id="{5D9C614D-FDDE-AF44-B2DB-236F01110C1B}"/>
              </a:ext>
            </a:extLst>
          </p:cNvPr>
          <p:cNvGrpSpPr/>
          <p:nvPr/>
        </p:nvGrpSpPr>
        <p:grpSpPr>
          <a:xfrm>
            <a:off x="1640248" y="9259542"/>
            <a:ext cx="8090820" cy="1094277"/>
            <a:chOff x="1640249" y="8699500"/>
            <a:chExt cx="8090820" cy="1094277"/>
          </a:xfrm>
        </p:grpSpPr>
        <p:sp>
          <p:nvSpPr>
            <p:cNvPr id="15" name="Text Placeholder 16">
              <a:extLst>
                <a:ext uri="{FF2B5EF4-FFF2-40B4-BE49-F238E27FC236}">
                  <a16:creationId xmlns:a16="http://schemas.microsoft.com/office/drawing/2014/main" id="{2DE77E62-2F62-9849-B42B-EAD09831BEBC}"/>
                </a:ext>
              </a:extLst>
            </p:cNvPr>
            <p:cNvSpPr txBox="1">
              <a:spLocks/>
            </p:cNvSpPr>
            <p:nvPr/>
          </p:nvSpPr>
          <p:spPr>
            <a:xfrm>
              <a:off x="1640249" y="8699500"/>
              <a:ext cx="8071603" cy="5539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000" cap="none" dirty="0">
                  <a:solidFill>
                    <a:srgbClr val="FFFFFF"/>
                  </a:solidFill>
                  <a:latin typeface="Verdana" charset="0"/>
                  <a:ea typeface="Verdana" charset="0"/>
                  <a:cs typeface="Verdana" charset="0"/>
                </a:rPr>
                <a:t>Jake Howering</a:t>
              </a:r>
            </a:p>
          </p:txBody>
        </p:sp>
        <p:sp>
          <p:nvSpPr>
            <p:cNvPr id="28" name="Text Placeholder 16">
              <a:extLst>
                <a:ext uri="{FF2B5EF4-FFF2-40B4-BE49-F238E27FC236}">
                  <a16:creationId xmlns:a16="http://schemas.microsoft.com/office/drawing/2014/main" id="{9BC091FB-9462-EC4B-90BA-DC222CBAF1BC}"/>
                </a:ext>
              </a:extLst>
            </p:cNvPr>
            <p:cNvSpPr txBox="1">
              <a:spLocks/>
            </p:cNvSpPr>
            <p:nvPr/>
          </p:nvSpPr>
          <p:spPr>
            <a:xfrm>
              <a:off x="1659466" y="9405979"/>
              <a:ext cx="8071603" cy="3877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cap="none" dirty="0">
                  <a:solidFill>
                    <a:srgbClr val="FFFFFF"/>
                  </a:solidFill>
                  <a:latin typeface="Verdana" charset="0"/>
                  <a:ea typeface="Verdana" charset="0"/>
                  <a:cs typeface="Verdana" charset="0"/>
                </a:rPr>
                <a:t>Raleigh, NC</a:t>
              </a:r>
            </a:p>
          </p:txBody>
        </p:sp>
      </p:grpSp>
      <p:sp>
        <p:nvSpPr>
          <p:cNvPr id="37" name="Text Placeholder 18">
            <a:extLst>
              <a:ext uri="{FF2B5EF4-FFF2-40B4-BE49-F238E27FC236}">
                <a16:creationId xmlns:a16="http://schemas.microsoft.com/office/drawing/2014/main" id="{D2D2BA8F-92CD-ED45-B50F-51C0FEBE5AEB}"/>
              </a:ext>
            </a:extLst>
          </p:cNvPr>
          <p:cNvSpPr txBox="1">
            <a:spLocks/>
          </p:cNvSpPr>
          <p:nvPr/>
        </p:nvSpPr>
        <p:spPr>
          <a:xfrm>
            <a:off x="11936337" y="19887770"/>
            <a:ext cx="4284324" cy="436017"/>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latin typeface="Verdana" charset="0"/>
                <a:ea typeface="Verdana" charset="0"/>
                <a:cs typeface="Verdana" charset="0"/>
              </a:rPr>
              <a:t>System Flow</a:t>
            </a:r>
          </a:p>
        </p:txBody>
      </p:sp>
      <p:pic>
        <p:nvPicPr>
          <p:cNvPr id="39" name="Picture 38">
            <a:extLst>
              <a:ext uri="{FF2B5EF4-FFF2-40B4-BE49-F238E27FC236}">
                <a16:creationId xmlns:a16="http://schemas.microsoft.com/office/drawing/2014/main" id="{D08CF2A2-7F76-0E4B-810E-78707F3D8C0A}"/>
              </a:ext>
            </a:extLst>
          </p:cNvPr>
          <p:cNvPicPr>
            <a:picLocks noChangeAspect="1"/>
          </p:cNvPicPr>
          <p:nvPr/>
        </p:nvPicPr>
        <p:blipFill>
          <a:blip r:embed="rId5"/>
          <a:stretch>
            <a:fillRect/>
          </a:stretch>
        </p:blipFill>
        <p:spPr>
          <a:xfrm>
            <a:off x="1253634" y="16320652"/>
            <a:ext cx="9277486" cy="8140299"/>
          </a:xfrm>
          <a:prstGeom prst="rect">
            <a:avLst/>
          </a:prstGeom>
        </p:spPr>
      </p:pic>
      <p:sp>
        <p:nvSpPr>
          <p:cNvPr id="40" name="Text Placeholder 18">
            <a:extLst>
              <a:ext uri="{FF2B5EF4-FFF2-40B4-BE49-F238E27FC236}">
                <a16:creationId xmlns:a16="http://schemas.microsoft.com/office/drawing/2014/main" id="{47DD0672-15F5-4146-9EFD-3C7CD4086405}"/>
              </a:ext>
            </a:extLst>
          </p:cNvPr>
          <p:cNvSpPr txBox="1">
            <a:spLocks/>
          </p:cNvSpPr>
          <p:nvPr/>
        </p:nvSpPr>
        <p:spPr>
          <a:xfrm>
            <a:off x="1253634" y="24721347"/>
            <a:ext cx="9277486" cy="207749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charset="0"/>
                <a:ea typeface="Verdana" charset="0"/>
                <a:cs typeface="Verdana" charset="0"/>
              </a:rPr>
              <a:t>Source code from our breadth-first search crawl algorithm. For full source code, please visit our GitHub repository:</a:t>
            </a:r>
          </a:p>
          <a:p>
            <a:pPr>
              <a:spcAft>
                <a:spcPts val="2600"/>
              </a:spcAft>
            </a:pPr>
            <a:r>
              <a:rPr lang="en-US" sz="3200" dirty="0">
                <a:solidFill>
                  <a:schemeClr val="bg1"/>
                </a:solidFill>
                <a:latin typeface="Verdana" charset="0"/>
                <a:ea typeface="Verdana" charset="0"/>
                <a:cs typeface="Verdana" charset="0"/>
                <a:hlinkClick r:id="rId6">
                  <a:extLst>
                    <a:ext uri="{A12FA001-AC4F-418D-AE19-62706E023703}">
                      <ahyp:hlinkClr xmlns:ahyp="http://schemas.microsoft.com/office/drawing/2018/hyperlinkcolor" val="tx"/>
                    </a:ext>
                  </a:extLst>
                </a:hlinkClick>
              </a:rPr>
              <a:t>https://</a:t>
            </a:r>
            <a:r>
              <a:rPr lang="en-US" sz="3200" dirty="0" err="1">
                <a:solidFill>
                  <a:schemeClr val="bg1"/>
                </a:solidFill>
                <a:latin typeface="Verdana" charset="0"/>
                <a:ea typeface="Verdana" charset="0"/>
                <a:cs typeface="Verdana" charset="0"/>
                <a:hlinkClick r:id="rId6">
                  <a:extLst>
                    <a:ext uri="{A12FA001-AC4F-418D-AE19-62706E023703}">
                      <ahyp:hlinkClr xmlns:ahyp="http://schemas.microsoft.com/office/drawing/2018/hyperlinkcolor" val="tx"/>
                    </a:ext>
                  </a:extLst>
                </a:hlinkClick>
              </a:rPr>
              <a:t>github.com</a:t>
            </a:r>
            <a:r>
              <a:rPr lang="en-US" sz="3200" dirty="0">
                <a:solidFill>
                  <a:schemeClr val="bg1"/>
                </a:solidFill>
                <a:latin typeface="Verdana" charset="0"/>
                <a:ea typeface="Verdana" charset="0"/>
                <a:cs typeface="Verdana" charset="0"/>
                <a:hlinkClick r:id="rId6">
                  <a:extLst>
                    <a:ext uri="{A12FA001-AC4F-418D-AE19-62706E023703}">
                      <ahyp:hlinkClr xmlns:ahyp="http://schemas.microsoft.com/office/drawing/2018/hyperlinkcolor" val="tx"/>
                    </a:ext>
                  </a:extLst>
                </a:hlinkClick>
              </a:rPr>
              <a:t>/</a:t>
            </a:r>
            <a:r>
              <a:rPr lang="en-US" sz="3200" dirty="0" err="1">
                <a:solidFill>
                  <a:schemeClr val="bg1"/>
                </a:solidFill>
                <a:latin typeface="Verdana" charset="0"/>
                <a:ea typeface="Verdana" charset="0"/>
                <a:cs typeface="Verdana" charset="0"/>
                <a:hlinkClick r:id="rId6">
                  <a:extLst>
                    <a:ext uri="{A12FA001-AC4F-418D-AE19-62706E023703}">
                      <ahyp:hlinkClr xmlns:ahyp="http://schemas.microsoft.com/office/drawing/2018/hyperlinkcolor" val="tx"/>
                    </a:ext>
                  </a:extLst>
                </a:hlinkClick>
              </a:rPr>
              <a:t>vollmerr</a:t>
            </a:r>
            <a:r>
              <a:rPr lang="en-US" sz="3200" dirty="0">
                <a:solidFill>
                  <a:schemeClr val="bg1"/>
                </a:solidFill>
                <a:latin typeface="Verdana" charset="0"/>
                <a:ea typeface="Verdana" charset="0"/>
                <a:cs typeface="Verdana" charset="0"/>
                <a:hlinkClick r:id="rId6">
                  <a:extLst>
                    <a:ext uri="{A12FA001-AC4F-418D-AE19-62706E023703}">
                      <ahyp:hlinkClr xmlns:ahyp="http://schemas.microsoft.com/office/drawing/2018/hyperlinkcolor" val="tx"/>
                    </a:ext>
                  </a:extLst>
                </a:hlinkClick>
              </a:rPr>
              <a:t>/</a:t>
            </a:r>
            <a:r>
              <a:rPr lang="en-US" sz="3200" dirty="0" err="1">
                <a:solidFill>
                  <a:schemeClr val="bg1"/>
                </a:solidFill>
                <a:latin typeface="Verdana" charset="0"/>
                <a:ea typeface="Verdana" charset="0"/>
                <a:cs typeface="Verdana" charset="0"/>
                <a:hlinkClick r:id="rId6">
                  <a:extLst>
                    <a:ext uri="{A12FA001-AC4F-418D-AE19-62706E023703}">
                      <ahyp:hlinkClr xmlns:ahyp="http://schemas.microsoft.com/office/drawing/2018/hyperlinkcolor" val="tx"/>
                    </a:ext>
                  </a:extLst>
                </a:hlinkClick>
              </a:rPr>
              <a:t>triangulum</a:t>
            </a:r>
            <a:r>
              <a:rPr lang="en-US" sz="3200" dirty="0">
                <a:solidFill>
                  <a:schemeClr val="bg1"/>
                </a:solidFill>
                <a:latin typeface="Verdana" charset="0"/>
                <a:ea typeface="Verdana" charset="0"/>
                <a:cs typeface="Verdana" charset="0"/>
                <a:hlinkClick r:id="rId6">
                  <a:extLst>
                    <a:ext uri="{A12FA001-AC4F-418D-AE19-62706E023703}">
                      <ahyp:hlinkClr xmlns:ahyp="http://schemas.microsoft.com/office/drawing/2018/hyperlinkcolor" val="tx"/>
                    </a:ext>
                  </a:extLst>
                </a:hlinkClick>
              </a:rPr>
              <a:t> </a:t>
            </a:r>
            <a:endParaRPr lang="en-US" sz="3200" dirty="0">
              <a:solidFill>
                <a:schemeClr val="bg1"/>
              </a:solidFill>
              <a:latin typeface="Verdana" charset="0"/>
              <a:ea typeface="Verdana" charset="0"/>
              <a:cs typeface="Verdana" charset="0"/>
            </a:endParaRPr>
          </a:p>
        </p:txBody>
      </p:sp>
      <p:pic>
        <p:nvPicPr>
          <p:cNvPr id="46" name="Picture 45">
            <a:extLst>
              <a:ext uri="{FF2B5EF4-FFF2-40B4-BE49-F238E27FC236}">
                <a16:creationId xmlns:a16="http://schemas.microsoft.com/office/drawing/2014/main" id="{B25D0FB7-7E61-5D47-9080-A76A40CAA5B9}"/>
              </a:ext>
            </a:extLst>
          </p:cNvPr>
          <p:cNvPicPr>
            <a:picLocks noChangeAspect="1"/>
          </p:cNvPicPr>
          <p:nvPr/>
        </p:nvPicPr>
        <p:blipFill>
          <a:blip r:embed="rId7"/>
          <a:stretch>
            <a:fillRect/>
          </a:stretch>
        </p:blipFill>
        <p:spPr>
          <a:xfrm>
            <a:off x="34681886" y="22514524"/>
            <a:ext cx="7722405" cy="2840155"/>
          </a:xfrm>
          <a:prstGeom prst="rect">
            <a:avLst/>
          </a:prstGeom>
        </p:spPr>
      </p:pic>
      <p:pic>
        <p:nvPicPr>
          <p:cNvPr id="48" name="Picture 47">
            <a:extLst>
              <a:ext uri="{FF2B5EF4-FFF2-40B4-BE49-F238E27FC236}">
                <a16:creationId xmlns:a16="http://schemas.microsoft.com/office/drawing/2014/main" id="{0CBD7ABA-8402-A54B-9998-3AE14C8299AB}"/>
              </a:ext>
            </a:extLst>
          </p:cNvPr>
          <p:cNvPicPr>
            <a:picLocks noChangeAspect="1"/>
          </p:cNvPicPr>
          <p:nvPr/>
        </p:nvPicPr>
        <p:blipFill>
          <a:blip r:embed="rId8"/>
          <a:stretch>
            <a:fillRect/>
          </a:stretch>
        </p:blipFill>
        <p:spPr>
          <a:xfrm>
            <a:off x="24592261" y="9259542"/>
            <a:ext cx="8605935" cy="4856642"/>
          </a:xfrm>
          <a:prstGeom prst="rect">
            <a:avLst/>
          </a:prstGeom>
        </p:spPr>
      </p:pic>
      <p:sp>
        <p:nvSpPr>
          <p:cNvPr id="49" name="Subtitle 2">
            <a:extLst>
              <a:ext uri="{FF2B5EF4-FFF2-40B4-BE49-F238E27FC236}">
                <a16:creationId xmlns:a16="http://schemas.microsoft.com/office/drawing/2014/main" id="{BD6FD5D4-9EF8-D243-8A65-B057948FA96F}"/>
              </a:ext>
            </a:extLst>
          </p:cNvPr>
          <p:cNvSpPr txBox="1">
            <a:spLocks/>
          </p:cNvSpPr>
          <p:nvPr/>
        </p:nvSpPr>
        <p:spPr>
          <a:xfrm>
            <a:off x="11936337" y="30570142"/>
            <a:ext cx="30866292" cy="1303844"/>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Please visit our application at </a:t>
            </a:r>
            <a:r>
              <a:rPr lang="en-US" sz="4400" dirty="0">
                <a:latin typeface="Verdana" panose="020B0604030504040204" pitchFamily="34" charset="0"/>
                <a:ea typeface="Verdana" panose="020B0604030504040204" pitchFamily="34" charset="0"/>
                <a:cs typeface="Verdana" panose="020B0604030504040204" pitchFamily="34" charset="0"/>
                <a:hlinkClick r:id="rId9"/>
              </a:rPr>
              <a:t>https://</a:t>
            </a:r>
            <a:r>
              <a:rPr lang="en-US" sz="4400" dirty="0" err="1">
                <a:latin typeface="Verdana" panose="020B0604030504040204" pitchFamily="34" charset="0"/>
                <a:ea typeface="Verdana" panose="020B0604030504040204" pitchFamily="34" charset="0"/>
                <a:cs typeface="Verdana" panose="020B0604030504040204" pitchFamily="34" charset="0"/>
                <a:hlinkClick r:id="rId9"/>
              </a:rPr>
              <a:t>osu-triangulum.herokuapp.com</a:t>
            </a: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 Placeholder 18">
            <a:extLst>
              <a:ext uri="{FF2B5EF4-FFF2-40B4-BE49-F238E27FC236}">
                <a16:creationId xmlns:a16="http://schemas.microsoft.com/office/drawing/2014/main" id="{FC2FA3EF-67F2-024E-AE1B-A3DDEEF1153E}"/>
              </a:ext>
            </a:extLst>
          </p:cNvPr>
          <p:cNvSpPr txBox="1">
            <a:spLocks/>
          </p:cNvSpPr>
          <p:nvPr/>
        </p:nvSpPr>
        <p:spPr>
          <a:xfrm>
            <a:off x="24593082" y="14353160"/>
            <a:ext cx="2476968" cy="436017"/>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latin typeface="Verdana" charset="0"/>
                <a:ea typeface="Verdana" charset="0"/>
                <a:cs typeface="Verdana" charset="0"/>
              </a:rPr>
              <a:t>Crawl Form</a:t>
            </a:r>
          </a:p>
        </p:txBody>
      </p:sp>
      <p:grpSp>
        <p:nvGrpSpPr>
          <p:cNvPr id="68" name="Group 67">
            <a:extLst>
              <a:ext uri="{FF2B5EF4-FFF2-40B4-BE49-F238E27FC236}">
                <a16:creationId xmlns:a16="http://schemas.microsoft.com/office/drawing/2014/main" id="{DCC76ED2-A6C4-4144-8F8C-384BDA9A1A1A}"/>
              </a:ext>
            </a:extLst>
          </p:cNvPr>
          <p:cNvGrpSpPr/>
          <p:nvPr/>
        </p:nvGrpSpPr>
        <p:grpSpPr>
          <a:xfrm>
            <a:off x="24592261" y="15417141"/>
            <a:ext cx="11570784" cy="5426444"/>
            <a:chOff x="30262054" y="16795233"/>
            <a:chExt cx="11706882" cy="5426444"/>
          </a:xfrm>
        </p:grpSpPr>
        <p:pic>
          <p:nvPicPr>
            <p:cNvPr id="42" name="Picture 41">
              <a:extLst>
                <a:ext uri="{FF2B5EF4-FFF2-40B4-BE49-F238E27FC236}">
                  <a16:creationId xmlns:a16="http://schemas.microsoft.com/office/drawing/2014/main" id="{29290A82-86DC-8740-9C4B-31F66CB78870}"/>
                </a:ext>
              </a:extLst>
            </p:cNvPr>
            <p:cNvPicPr>
              <a:picLocks noChangeAspect="1"/>
            </p:cNvPicPr>
            <p:nvPr/>
          </p:nvPicPr>
          <p:blipFill>
            <a:blip r:embed="rId10"/>
            <a:stretch>
              <a:fillRect/>
            </a:stretch>
          </p:blipFill>
          <p:spPr>
            <a:xfrm>
              <a:off x="36115495" y="16795233"/>
              <a:ext cx="5853441" cy="5426443"/>
            </a:xfrm>
            <a:prstGeom prst="rect">
              <a:avLst/>
            </a:prstGeom>
          </p:spPr>
        </p:pic>
        <p:pic>
          <p:nvPicPr>
            <p:cNvPr id="44" name="Picture 43">
              <a:extLst>
                <a:ext uri="{FF2B5EF4-FFF2-40B4-BE49-F238E27FC236}">
                  <a16:creationId xmlns:a16="http://schemas.microsoft.com/office/drawing/2014/main" id="{87AB3D62-11A4-5D4E-ABD1-FBC9AB137845}"/>
                </a:ext>
              </a:extLst>
            </p:cNvPr>
            <p:cNvPicPr>
              <a:picLocks noChangeAspect="1"/>
            </p:cNvPicPr>
            <p:nvPr/>
          </p:nvPicPr>
          <p:blipFill>
            <a:blip r:embed="rId11"/>
            <a:stretch>
              <a:fillRect/>
            </a:stretch>
          </p:blipFill>
          <p:spPr>
            <a:xfrm>
              <a:off x="30262054" y="16795234"/>
              <a:ext cx="5853441" cy="5426443"/>
            </a:xfrm>
            <a:prstGeom prst="rect">
              <a:avLst/>
            </a:prstGeom>
          </p:spPr>
        </p:pic>
        <p:cxnSp>
          <p:nvCxnSpPr>
            <p:cNvPr id="55" name="Straight Arrow Connector 54">
              <a:extLst>
                <a:ext uri="{FF2B5EF4-FFF2-40B4-BE49-F238E27FC236}">
                  <a16:creationId xmlns:a16="http://schemas.microsoft.com/office/drawing/2014/main" id="{3E2BBEEF-48C6-6349-9A9A-F3F15E263DA5}"/>
                </a:ext>
              </a:extLst>
            </p:cNvPr>
            <p:cNvCxnSpPr>
              <a:cxnSpLocks/>
            </p:cNvCxnSpPr>
            <p:nvPr/>
          </p:nvCxnSpPr>
          <p:spPr>
            <a:xfrm>
              <a:off x="35705143" y="19460870"/>
              <a:ext cx="827314" cy="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7" name="Text Placeholder 18">
            <a:extLst>
              <a:ext uri="{FF2B5EF4-FFF2-40B4-BE49-F238E27FC236}">
                <a16:creationId xmlns:a16="http://schemas.microsoft.com/office/drawing/2014/main" id="{E01AE874-05DA-A14E-A239-7581F9508957}"/>
              </a:ext>
            </a:extLst>
          </p:cNvPr>
          <p:cNvSpPr txBox="1">
            <a:spLocks/>
          </p:cNvSpPr>
          <p:nvPr/>
        </p:nvSpPr>
        <p:spPr>
          <a:xfrm>
            <a:off x="24666724" y="21029105"/>
            <a:ext cx="3977720" cy="436017"/>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latin typeface="Verdana" charset="0"/>
                <a:ea typeface="Verdana" charset="0"/>
                <a:cs typeface="Verdana" charset="0"/>
              </a:rPr>
              <a:t>Crawl Visualization</a:t>
            </a:r>
          </a:p>
        </p:txBody>
      </p:sp>
      <p:sp>
        <p:nvSpPr>
          <p:cNvPr id="58" name="Oval 57">
            <a:extLst>
              <a:ext uri="{FF2B5EF4-FFF2-40B4-BE49-F238E27FC236}">
                <a16:creationId xmlns:a16="http://schemas.microsoft.com/office/drawing/2014/main" id="{8AFEBEE8-6F19-874E-9E1E-0F3F97ADF8F8}"/>
              </a:ext>
            </a:extLst>
          </p:cNvPr>
          <p:cNvSpPr>
            <a:spLocks noChangeAspect="1"/>
          </p:cNvSpPr>
          <p:nvPr/>
        </p:nvSpPr>
        <p:spPr>
          <a:xfrm>
            <a:off x="36783958" y="15318814"/>
            <a:ext cx="914400" cy="914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Verdana" panose="020B0604030504040204" pitchFamily="34" charset="0"/>
                <a:ea typeface="Verdana" panose="020B0604030504040204" pitchFamily="34" charset="0"/>
                <a:cs typeface="Verdana" panose="020B0604030504040204" pitchFamily="34" charset="0"/>
              </a:rPr>
              <a:t>2</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sp>
        <p:nvSpPr>
          <p:cNvPr id="59" name="Oval 58">
            <a:extLst>
              <a:ext uri="{FF2B5EF4-FFF2-40B4-BE49-F238E27FC236}">
                <a16:creationId xmlns:a16="http://schemas.microsoft.com/office/drawing/2014/main" id="{EB859BD8-0E29-CB4C-8C7F-1D4CE4730819}"/>
              </a:ext>
            </a:extLst>
          </p:cNvPr>
          <p:cNvSpPr>
            <a:spLocks noChangeAspect="1"/>
          </p:cNvSpPr>
          <p:nvPr/>
        </p:nvSpPr>
        <p:spPr>
          <a:xfrm>
            <a:off x="34944824" y="26669823"/>
            <a:ext cx="914400" cy="914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Verdana" panose="020B0604030504040204" pitchFamily="34" charset="0"/>
                <a:ea typeface="Verdana" panose="020B0604030504040204" pitchFamily="34" charset="0"/>
                <a:cs typeface="Verdana" panose="020B0604030504040204" pitchFamily="34" charset="0"/>
              </a:rPr>
              <a:t>3</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grpSp>
        <p:nvGrpSpPr>
          <p:cNvPr id="72" name="Group 71">
            <a:extLst>
              <a:ext uri="{FF2B5EF4-FFF2-40B4-BE49-F238E27FC236}">
                <a16:creationId xmlns:a16="http://schemas.microsoft.com/office/drawing/2014/main" id="{62C9F5E8-7FD2-5743-80BD-89287B2C8D2E}"/>
              </a:ext>
            </a:extLst>
          </p:cNvPr>
          <p:cNvGrpSpPr/>
          <p:nvPr/>
        </p:nvGrpSpPr>
        <p:grpSpPr>
          <a:xfrm>
            <a:off x="33747415" y="9536541"/>
            <a:ext cx="8656876" cy="4497497"/>
            <a:chOff x="33747415" y="9536541"/>
            <a:chExt cx="8656876" cy="4497497"/>
          </a:xfrm>
        </p:grpSpPr>
        <p:sp>
          <p:nvSpPr>
            <p:cNvPr id="51" name="Oval 50">
              <a:extLst>
                <a:ext uri="{FF2B5EF4-FFF2-40B4-BE49-F238E27FC236}">
                  <a16:creationId xmlns:a16="http://schemas.microsoft.com/office/drawing/2014/main" id="{B63FE53F-2D8A-3644-88FA-5B34E3D32719}"/>
                </a:ext>
              </a:extLst>
            </p:cNvPr>
            <p:cNvSpPr>
              <a:spLocks noChangeAspect="1"/>
            </p:cNvSpPr>
            <p:nvPr/>
          </p:nvSpPr>
          <p:spPr>
            <a:xfrm>
              <a:off x="33767486" y="9615227"/>
              <a:ext cx="914400" cy="914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Verdana" panose="020B0604030504040204" pitchFamily="34" charset="0"/>
                  <a:ea typeface="Verdana" panose="020B0604030504040204" pitchFamily="34" charset="0"/>
                  <a:cs typeface="Verdana" panose="020B0604030504040204" pitchFamily="34" charset="0"/>
                </a:rPr>
                <a:t>1</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sp>
          <p:nvSpPr>
            <p:cNvPr id="69" name="Text Placeholder 18">
              <a:extLst>
                <a:ext uri="{FF2B5EF4-FFF2-40B4-BE49-F238E27FC236}">
                  <a16:creationId xmlns:a16="http://schemas.microsoft.com/office/drawing/2014/main" id="{03163414-E914-854E-8CD6-354102D6979D}"/>
                </a:ext>
              </a:extLst>
            </p:cNvPr>
            <p:cNvSpPr txBox="1">
              <a:spLocks/>
            </p:cNvSpPr>
            <p:nvPr/>
          </p:nvSpPr>
          <p:spPr>
            <a:xfrm>
              <a:off x="33747415" y="10721080"/>
              <a:ext cx="8656876" cy="3312958"/>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spcAft>
                  <a:spcPts val="2600"/>
                </a:spcAft>
              </a:pPr>
              <a:r>
                <a:rPr lang="en-US" sz="3200" dirty="0">
                  <a:latin typeface="Verdana" charset="0"/>
                  <a:ea typeface="Verdana" charset="0"/>
                  <a:cs typeface="Verdana" charset="0"/>
                </a:rPr>
                <a:t>crawl form. They enter a starting URL, search type (depth-first or breadth-first search), and a search limit. Optionally, they can enter a keyword which will halt the search if the keyword is found on the page. </a:t>
              </a:r>
            </a:p>
          </p:txBody>
        </p:sp>
        <p:sp>
          <p:nvSpPr>
            <p:cNvPr id="71" name="Text Placeholder 18">
              <a:extLst>
                <a:ext uri="{FF2B5EF4-FFF2-40B4-BE49-F238E27FC236}">
                  <a16:creationId xmlns:a16="http://schemas.microsoft.com/office/drawing/2014/main" id="{69466A74-6DF9-754A-A7A0-856C5F9E30F5}"/>
                </a:ext>
              </a:extLst>
            </p:cNvPr>
            <p:cNvSpPr txBox="1">
              <a:spLocks/>
            </p:cNvSpPr>
            <p:nvPr/>
          </p:nvSpPr>
          <p:spPr>
            <a:xfrm>
              <a:off x="35024239" y="9536541"/>
              <a:ext cx="7380052" cy="106747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spcAft>
                  <a:spcPts val="2600"/>
                </a:spcAft>
              </a:pPr>
              <a:r>
                <a:rPr lang="en-US" sz="3200" dirty="0">
                  <a:latin typeface="Verdana" charset="0"/>
                  <a:ea typeface="Verdana" charset="0"/>
                  <a:cs typeface="Verdana" charset="0"/>
                </a:rPr>
                <a:t>After navigating to the application, the user is prompted to submit a</a:t>
              </a:r>
            </a:p>
          </p:txBody>
        </p:sp>
      </p:grpSp>
      <p:sp>
        <p:nvSpPr>
          <p:cNvPr id="73" name="Text Placeholder 18">
            <a:extLst>
              <a:ext uri="{FF2B5EF4-FFF2-40B4-BE49-F238E27FC236}">
                <a16:creationId xmlns:a16="http://schemas.microsoft.com/office/drawing/2014/main" id="{1F767C30-5FB8-3B40-ADC3-75DD8700D1F6}"/>
              </a:ext>
            </a:extLst>
          </p:cNvPr>
          <p:cNvSpPr txBox="1">
            <a:spLocks/>
          </p:cNvSpPr>
          <p:nvPr/>
        </p:nvSpPr>
        <p:spPr>
          <a:xfrm>
            <a:off x="37926448" y="15291710"/>
            <a:ext cx="4477844" cy="106747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spcAft>
                <a:spcPts val="2600"/>
              </a:spcAft>
            </a:pPr>
            <a:r>
              <a:rPr lang="en-US" sz="3200" dirty="0">
                <a:latin typeface="Verdana" charset="0"/>
                <a:ea typeface="Verdana" charset="0"/>
                <a:cs typeface="Verdana" charset="0"/>
              </a:rPr>
              <a:t>When the crawl is complete, a graph</a:t>
            </a:r>
          </a:p>
        </p:txBody>
      </p:sp>
      <p:sp>
        <p:nvSpPr>
          <p:cNvPr id="75" name="Text Placeholder 18">
            <a:extLst>
              <a:ext uri="{FF2B5EF4-FFF2-40B4-BE49-F238E27FC236}">
                <a16:creationId xmlns:a16="http://schemas.microsoft.com/office/drawing/2014/main" id="{DE50C20C-C298-FE4C-B9E7-D3C69C17D548}"/>
              </a:ext>
            </a:extLst>
          </p:cNvPr>
          <p:cNvSpPr txBox="1">
            <a:spLocks/>
          </p:cNvSpPr>
          <p:nvPr/>
        </p:nvSpPr>
        <p:spPr>
          <a:xfrm>
            <a:off x="36716105" y="16444990"/>
            <a:ext cx="5688186" cy="5558445"/>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spcAft>
                <a:spcPts val="2600"/>
              </a:spcAft>
            </a:pPr>
            <a:r>
              <a:rPr lang="en-US" sz="3200" dirty="0">
                <a:latin typeface="Verdana" charset="0"/>
                <a:ea typeface="Verdana" charset="0"/>
                <a:cs typeface="Verdana" charset="0"/>
              </a:rPr>
              <a:t>will be displayed that contains the crawl results. The user can reveal/hide next-level links by clicking on the node. The user can navigate to node URLs in a new tab by clicking the node label. If searching for a keyword, the relevant node will be marked in red.  </a:t>
            </a:r>
          </a:p>
        </p:txBody>
      </p:sp>
      <p:sp>
        <p:nvSpPr>
          <p:cNvPr id="76" name="Text Placeholder 18">
            <a:extLst>
              <a:ext uri="{FF2B5EF4-FFF2-40B4-BE49-F238E27FC236}">
                <a16:creationId xmlns:a16="http://schemas.microsoft.com/office/drawing/2014/main" id="{BE80A65A-44C2-A941-B373-442A1AB9356A}"/>
              </a:ext>
            </a:extLst>
          </p:cNvPr>
          <p:cNvSpPr txBox="1">
            <a:spLocks/>
          </p:cNvSpPr>
          <p:nvPr/>
        </p:nvSpPr>
        <p:spPr>
          <a:xfrm>
            <a:off x="38049076" y="25662210"/>
            <a:ext cx="4355215" cy="436017"/>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r">
              <a:spcAft>
                <a:spcPts val="2600"/>
              </a:spcAft>
            </a:pPr>
            <a:r>
              <a:rPr lang="en-US" sz="3200" dirty="0">
                <a:latin typeface="Verdana" charset="0"/>
                <a:ea typeface="Verdana" charset="0"/>
                <a:cs typeface="Verdana" charset="0"/>
              </a:rPr>
              <a:t>Crawl Search History</a:t>
            </a:r>
          </a:p>
        </p:txBody>
      </p:sp>
      <p:sp>
        <p:nvSpPr>
          <p:cNvPr id="77" name="Text Placeholder 18">
            <a:extLst>
              <a:ext uri="{FF2B5EF4-FFF2-40B4-BE49-F238E27FC236}">
                <a16:creationId xmlns:a16="http://schemas.microsoft.com/office/drawing/2014/main" id="{8B7F9EC7-FED8-C141-8724-BAD3E2810956}"/>
              </a:ext>
            </a:extLst>
          </p:cNvPr>
          <p:cNvSpPr txBox="1">
            <a:spLocks/>
          </p:cNvSpPr>
          <p:nvPr/>
        </p:nvSpPr>
        <p:spPr>
          <a:xfrm>
            <a:off x="36163045" y="26606381"/>
            <a:ext cx="6439160" cy="106747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spcAft>
                <a:spcPts val="2600"/>
              </a:spcAft>
            </a:pPr>
            <a:r>
              <a:rPr lang="en-US" sz="3200" dirty="0">
                <a:latin typeface="Verdana" charset="0"/>
                <a:ea typeface="Verdana" charset="0"/>
                <a:cs typeface="Verdana" charset="0"/>
              </a:rPr>
              <a:t>On the history page, users can see a list of their past</a:t>
            </a:r>
          </a:p>
        </p:txBody>
      </p:sp>
      <p:sp>
        <p:nvSpPr>
          <p:cNvPr id="80" name="Text Placeholder 18">
            <a:extLst>
              <a:ext uri="{FF2B5EF4-FFF2-40B4-BE49-F238E27FC236}">
                <a16:creationId xmlns:a16="http://schemas.microsoft.com/office/drawing/2014/main" id="{340EF89F-EF07-2045-BF0B-9827E6219F66}"/>
              </a:ext>
            </a:extLst>
          </p:cNvPr>
          <p:cNvSpPr txBox="1">
            <a:spLocks/>
          </p:cNvSpPr>
          <p:nvPr/>
        </p:nvSpPr>
        <p:spPr>
          <a:xfrm>
            <a:off x="34944824" y="27770803"/>
            <a:ext cx="7722405" cy="2190215"/>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spcAft>
                <a:spcPts val="2600"/>
              </a:spcAft>
            </a:pPr>
            <a:r>
              <a:rPr lang="en-US" sz="3200" dirty="0">
                <a:latin typeface="Verdana" charset="0"/>
                <a:ea typeface="Verdana" charset="0"/>
                <a:cs typeface="Verdana" charset="0"/>
              </a:rPr>
              <a:t>crawls with all relevant search parameters. Clicking the entry will load a graph of the search. History can be cleared with the reset button.</a:t>
            </a:r>
          </a:p>
        </p:txBody>
      </p:sp>
      <p:pic>
        <p:nvPicPr>
          <p:cNvPr id="3" name="Picture 2">
            <a:extLst>
              <a:ext uri="{FF2B5EF4-FFF2-40B4-BE49-F238E27FC236}">
                <a16:creationId xmlns:a16="http://schemas.microsoft.com/office/drawing/2014/main" id="{0246C523-6396-9848-BFC2-CC5BA3886DF5}"/>
              </a:ext>
            </a:extLst>
          </p:cNvPr>
          <p:cNvPicPr>
            <a:picLocks noChangeAspect="1"/>
          </p:cNvPicPr>
          <p:nvPr/>
        </p:nvPicPr>
        <p:blipFill>
          <a:blip r:embed="rId12"/>
          <a:stretch>
            <a:fillRect/>
          </a:stretch>
        </p:blipFill>
        <p:spPr>
          <a:xfrm>
            <a:off x="11936337" y="9259542"/>
            <a:ext cx="12130656" cy="10411737"/>
          </a:xfrm>
          <a:prstGeom prst="rect">
            <a:avLst/>
          </a:prstGeom>
        </p:spPr>
      </p:pic>
      <p:sp>
        <p:nvSpPr>
          <p:cNvPr id="47" name="TextBox 46">
            <a:extLst>
              <a:ext uri="{FF2B5EF4-FFF2-40B4-BE49-F238E27FC236}">
                <a16:creationId xmlns:a16="http://schemas.microsoft.com/office/drawing/2014/main" id="{7AA5D80A-79AE-3746-A2AA-CA0F0BB5E2F3}"/>
              </a:ext>
            </a:extLst>
          </p:cNvPr>
          <p:cNvSpPr txBox="1"/>
          <p:nvPr/>
        </p:nvSpPr>
        <p:spPr>
          <a:xfrm>
            <a:off x="12696144" y="13922273"/>
            <a:ext cx="672723" cy="430887"/>
          </a:xfrm>
          <a:prstGeom prst="rect">
            <a:avLst/>
          </a:prstGeom>
          <a:solidFill>
            <a:schemeClr val="bg1"/>
          </a:solidFill>
        </p:spPr>
        <p:txBody>
          <a:bodyPr wrap="square" rtlCol="0">
            <a:spAutoFit/>
          </a:bodyPr>
          <a:lstStyle/>
          <a:p>
            <a:r>
              <a:rPr lang="en-US" sz="1100" dirty="0">
                <a:latin typeface="Arial" panose="020B0604020202020204" pitchFamily="34" charset="0"/>
                <a:cs typeface="Arial" panose="020B0604020202020204" pitchFamily="34" charset="0"/>
              </a:rPr>
              <a:t>Local</a:t>
            </a:r>
          </a:p>
          <a:p>
            <a:r>
              <a:rPr lang="en-US" sz="1100" dirty="0">
                <a:latin typeface="Arial" panose="020B0604020202020204" pitchFamily="34" charset="0"/>
                <a:cs typeface="Arial" panose="020B0604020202020204" pitchFamily="34" charset="0"/>
              </a:rPr>
              <a:t>Storage</a:t>
            </a:r>
          </a:p>
        </p:txBody>
      </p:sp>
      <p:pic>
        <p:nvPicPr>
          <p:cNvPr id="7" name="Picture 6">
            <a:extLst>
              <a:ext uri="{FF2B5EF4-FFF2-40B4-BE49-F238E27FC236}">
                <a16:creationId xmlns:a16="http://schemas.microsoft.com/office/drawing/2014/main" id="{820FAFA7-790E-A84C-99D5-C2740E35C992}"/>
              </a:ext>
            </a:extLst>
          </p:cNvPr>
          <p:cNvPicPr>
            <a:picLocks noChangeAspect="1"/>
          </p:cNvPicPr>
          <p:nvPr/>
        </p:nvPicPr>
        <p:blipFill rotWithShape="1">
          <a:blip r:embed="rId13"/>
          <a:srcRect l="9189" t="8390" r="7525"/>
          <a:stretch/>
        </p:blipFill>
        <p:spPr>
          <a:xfrm>
            <a:off x="8323382" y="4778933"/>
            <a:ext cx="1716156" cy="1828800"/>
          </a:xfrm>
          <a:prstGeom prst="rect">
            <a:avLst/>
          </a:prstGeom>
        </p:spPr>
      </p:pic>
    </p:spTree>
    <p:extLst>
      <p:ext uri="{BB962C8B-B14F-4D97-AF65-F5344CB8AC3E}">
        <p14:creationId xmlns:p14="http://schemas.microsoft.com/office/powerpoint/2010/main" val="3083098748"/>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675</TotalTime>
  <Words>582</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67</cp:revision>
  <cp:lastPrinted>2018-11-30T03:28:04Z</cp:lastPrinted>
  <dcterms:created xsi:type="dcterms:W3CDTF">2017-04-19T21:01:26Z</dcterms:created>
  <dcterms:modified xsi:type="dcterms:W3CDTF">2018-11-30T19:00:04Z</dcterms:modified>
</cp:coreProperties>
</file>