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6B1CA-F333-1A5E-3AD4-144379DE1759}" v="290" dt="2020-10-28T02:30:44.862"/>
    <p1510:client id="{28FD793F-80F2-4EBE-9C50-C17977724E01}" v="1781" dt="2020-10-27T19:55:26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0908" y="530806"/>
            <a:ext cx="5181366" cy="3580920"/>
          </a:xfrm>
        </p:spPr>
        <p:txBody>
          <a:bodyPr>
            <a:normAutofit/>
          </a:bodyPr>
          <a:lstStyle/>
          <a:p>
            <a:pPr algn="l"/>
            <a:r>
              <a:rPr lang="es-ES" sz="5400" err="1">
                <a:latin typeface="Calibri Light"/>
                <a:ea typeface="Verdana"/>
                <a:cs typeface="Calibri Light"/>
              </a:rPr>
              <a:t>Diferença</a:t>
            </a:r>
            <a:r>
              <a:rPr lang="es-ES" sz="5400" dirty="0">
                <a:latin typeface="Calibri Light"/>
                <a:ea typeface="Verdana"/>
                <a:cs typeface="Calibri Light"/>
              </a:rPr>
              <a:t> de tipos </a:t>
            </a:r>
            <a:r>
              <a:rPr lang="es-ES" sz="5400">
                <a:latin typeface="Calibri Light"/>
                <a:ea typeface="Verdana"/>
                <a:cs typeface="Calibri Light"/>
              </a:rPr>
              <a:t>de dados Texto</a:t>
            </a:r>
            <a:r>
              <a:rPr lang="es-ES" sz="5400" dirty="0">
                <a:latin typeface="Calibri Light"/>
                <a:ea typeface="Verdana"/>
                <a:cs typeface="Calibri Light"/>
              </a:rPr>
              <a:t/>
            </a:r>
            <a:br>
              <a:rPr lang="es-ES" sz="5400" dirty="0">
                <a:latin typeface="Calibri Light"/>
                <a:ea typeface="Verdana"/>
                <a:cs typeface="Calibri Light"/>
              </a:rPr>
            </a:br>
            <a:r>
              <a:rPr lang="es-ES" sz="5400">
                <a:cs typeface="Calibri Light"/>
              </a:rPr>
              <a:t>SQL Serve</a:t>
            </a:r>
            <a:r>
              <a:rPr lang="es-ES" sz="5400">
                <a:ea typeface="+mj-lt"/>
                <a:cs typeface="+mj-lt"/>
              </a:rPr>
              <a:t>r.</a:t>
            </a:r>
          </a:p>
          <a:p>
            <a:pPr algn="l"/>
            <a:endParaRPr lang="es-ES" sz="5400" dirty="0">
              <a:ea typeface="Verdana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2385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 dirty="0" err="1">
                <a:cs typeface="Calibri"/>
              </a:rPr>
              <a:t>Char</a:t>
            </a:r>
            <a:r>
              <a:rPr lang="es-ES" sz="2800" dirty="0">
                <a:cs typeface="Calibri"/>
              </a:rPr>
              <a:t>; </a:t>
            </a:r>
            <a:r>
              <a:rPr lang="es-ES" sz="2800" dirty="0" err="1">
                <a:cs typeface="Calibri"/>
              </a:rPr>
              <a:t>NChar</a:t>
            </a:r>
            <a:r>
              <a:rPr lang="es-ES" sz="2800" dirty="0">
                <a:cs typeface="Calibri"/>
              </a:rPr>
              <a:t> ; </a:t>
            </a:r>
            <a:r>
              <a:rPr lang="es-ES" sz="2800" dirty="0" err="1">
                <a:cs typeface="Calibri"/>
              </a:rPr>
              <a:t>NVarChar</a:t>
            </a:r>
            <a:r>
              <a:rPr lang="es-ES" sz="2800" dirty="0">
                <a:cs typeface="Calibri"/>
              </a:rPr>
              <a:t> ; </a:t>
            </a:r>
            <a:r>
              <a:rPr lang="es-ES" sz="2800" dirty="0" err="1">
                <a:cs typeface="Calibri"/>
              </a:rPr>
              <a:t>VarChar</a:t>
            </a:r>
            <a:r>
              <a:rPr lang="es-ES" sz="2800" dirty="0">
                <a:cs typeface="Calibri"/>
              </a:rPr>
              <a:t>; </a:t>
            </a:r>
            <a:r>
              <a:rPr lang="es-ES" sz="2800" dirty="0" err="1">
                <a:cs typeface="Calibri"/>
              </a:rPr>
              <a:t>NText</a:t>
            </a:r>
            <a:r>
              <a:rPr lang="es-ES" sz="2800" dirty="0">
                <a:cs typeface="Calibri"/>
              </a:rPr>
              <a:t> ; Text.</a:t>
            </a:r>
            <a:endParaRPr lang="es-E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xmlns="" id="{59EF30C2-29AC-4A0D-BC0A-A679CF113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xmlns="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B5EEB8-6668-4852-8641-4F5D8EBB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388" y="1436323"/>
            <a:ext cx="1600764" cy="9786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DDL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5B6C77A5-76F2-4441-97B9-A83F5901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803" y="3671582"/>
            <a:ext cx="6589707" cy="23502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s-ES" sz="3200">
                <a:solidFill>
                  <a:schemeClr val="bg1"/>
                </a:solidFill>
                <a:ea typeface="+mn-lt"/>
                <a:cs typeface="+mn-lt"/>
              </a:rPr>
              <a:t>A DDL, Data Definition Language ou LInguagem de Definição de Dados, apesar do nome não interage com os dados e sim com os objetos do banco. São comandos desse tipo o CREATE, o ALTER e o DROP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s-E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xmlns="" id="{266A0658-1CC4-4B0D-AAB7-A702286AF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16">
            <a:extLst>
              <a:ext uri="{FF2B5EF4-FFF2-40B4-BE49-F238E27FC236}">
                <a16:creationId xmlns:a16="http://schemas.microsoft.com/office/drawing/2014/main" xmlns="" id="{A04F1504-431A-4D86-9091-AE7E4B333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xmlns="" id="{EA804283-B929-4503-802F-4585376E2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xmlns="" id="{AD3811F5-514E-49A4-B382-673ED228A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xmlns="" id="{067AD921-1CEE-4C1B-9AA3-C66D908DD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24">
            <a:extLst>
              <a:ext uri="{FF2B5EF4-FFF2-40B4-BE49-F238E27FC236}">
                <a16:creationId xmlns:a16="http://schemas.microsoft.com/office/drawing/2014/main" xmlns="" id="{C36A08F5-3B56-47C5-A371-9187BE56E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xmlns="" id="{802B2EE8-65E1-4D40-9B7C-4A023C18E3D3}"/>
              </a:ext>
            </a:extLst>
          </p:cNvPr>
          <p:cNvSpPr txBox="1">
            <a:spLocks/>
          </p:cNvSpPr>
          <p:nvPr/>
        </p:nvSpPr>
        <p:spPr>
          <a:xfrm>
            <a:off x="6884940" y="2336345"/>
            <a:ext cx="4044914" cy="389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solidFill>
                  <a:schemeClr val="bg1"/>
                </a:solidFill>
                <a:latin typeface="Calibri"/>
                <a:cs typeface="Calibri"/>
              </a:rPr>
              <a:t>Data Definition Language</a:t>
            </a:r>
            <a:endParaRPr lang="es-ES" sz="2800">
              <a:solidFill>
                <a:schemeClr val="bg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467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xmlns="" id="{59EF30C2-29AC-4A0D-BC0A-A679CF113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xmlns="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B5EEB8-6668-4852-8641-4F5D8EBB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388" y="1436323"/>
            <a:ext cx="1600764" cy="978619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DML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5B6C77A5-76F2-4441-97B9-A83F5901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803" y="3729091"/>
            <a:ext cx="6589707" cy="19764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s-ES" sz="2800">
                <a:solidFill>
                  <a:schemeClr val="bg1"/>
                </a:solidFill>
                <a:ea typeface="+mn-lt"/>
                <a:cs typeface="+mn-lt"/>
              </a:rPr>
              <a:t>A DML, Data Manipulation Language, ou Linguagem de Manipulação de Dados. interage diretamente com os dados dentro das tabelas. São comandos do DML o INSERT, UPDATE e DELETE.</a:t>
            </a:r>
            <a:endParaRPr lang="es-ES">
              <a:cs typeface="Calibri" panose="020F0502020204030204"/>
            </a:endParaRPr>
          </a:p>
        </p:txBody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xmlns="" id="{266A0658-1CC4-4B0D-AAB7-A702286AF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16">
            <a:extLst>
              <a:ext uri="{FF2B5EF4-FFF2-40B4-BE49-F238E27FC236}">
                <a16:creationId xmlns:a16="http://schemas.microsoft.com/office/drawing/2014/main" xmlns="" id="{A04F1504-431A-4D86-9091-AE7E4B333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xmlns="" id="{EA804283-B929-4503-802F-4585376E2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xmlns="" id="{AD3811F5-514E-49A4-B382-673ED228A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xmlns="" id="{067AD921-1CEE-4C1B-9AA3-C66D908DD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24">
            <a:extLst>
              <a:ext uri="{FF2B5EF4-FFF2-40B4-BE49-F238E27FC236}">
                <a16:creationId xmlns:a16="http://schemas.microsoft.com/office/drawing/2014/main" xmlns="" id="{C36A08F5-3B56-47C5-A371-9187BE56E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xmlns="" id="{802B2EE8-65E1-4D40-9B7C-4A023C18E3D3}"/>
              </a:ext>
            </a:extLst>
          </p:cNvPr>
          <p:cNvSpPr txBox="1">
            <a:spLocks/>
          </p:cNvSpPr>
          <p:nvPr/>
        </p:nvSpPr>
        <p:spPr>
          <a:xfrm>
            <a:off x="6884940" y="2336345"/>
            <a:ext cx="4044914" cy="389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solidFill>
                  <a:schemeClr val="bg1"/>
                </a:solidFill>
                <a:ea typeface="+mj-lt"/>
                <a:cs typeface="+mj-lt"/>
              </a:rPr>
              <a:t>Data Manipulation Language</a:t>
            </a:r>
            <a:endParaRPr lang="es-ES">
              <a:solidFill>
                <a:schemeClr val="bg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72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947" y="2687410"/>
            <a:ext cx="3700498" cy="906732"/>
          </a:xfrm>
        </p:spPr>
        <p:txBody>
          <a:bodyPr>
            <a:normAutofit/>
          </a:bodyPr>
          <a:lstStyle/>
          <a:p>
            <a:r>
              <a:rPr lang="es-ES" sz="5400">
                <a:ea typeface="Verdana"/>
                <a:cs typeface="Calibri Light"/>
              </a:rPr>
              <a:t>Create Table</a:t>
            </a:r>
            <a:endParaRPr lang="es-ES" sz="5400" dirty="0">
              <a:ea typeface="Verdana"/>
              <a:cs typeface="Calibri Light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8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782B43-1919-4300-94B0-971893B5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Criando tabela</a:t>
            </a:r>
          </a:p>
        </p:txBody>
      </p: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xmlns="" id="{D4367403-9A65-4AF2-9CCB-3B2A66B77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90"/>
          <a:stretch/>
        </p:blipFill>
        <p:spPr>
          <a:xfrm>
            <a:off x="596833" y="2516777"/>
            <a:ext cx="6236208" cy="3660185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7C6B459-C713-49AE-B86B-1708EEE8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err="1"/>
              <a:t>Ao</a:t>
            </a:r>
            <a:r>
              <a:rPr lang="en-US" sz="2400" dirty="0"/>
              <a:t> </a:t>
            </a:r>
            <a:r>
              <a:rPr lang="en-US" sz="2400" err="1"/>
              <a:t>lado</a:t>
            </a:r>
            <a:r>
              <a:rPr lang="en-US" sz="2400" dirty="0"/>
              <a:t> </a:t>
            </a:r>
            <a:r>
              <a:rPr lang="en-US" sz="2400" err="1"/>
              <a:t>conseguimos</a:t>
            </a:r>
            <a:r>
              <a:rPr lang="en-US" sz="2400" dirty="0"/>
              <a:t> </a:t>
            </a:r>
            <a:r>
              <a:rPr lang="en-US" sz="2400" err="1"/>
              <a:t>criar</a:t>
            </a:r>
            <a:r>
              <a:rPr lang="en-US" sz="2400" dirty="0"/>
              <a:t> </a:t>
            </a:r>
            <a:r>
              <a:rPr lang="en-US" sz="2400" err="1"/>
              <a:t>uma</a:t>
            </a:r>
            <a:r>
              <a:rPr lang="en-US" sz="2400" dirty="0"/>
              <a:t> </a:t>
            </a:r>
            <a:r>
              <a:rPr lang="en-US" sz="2400" err="1"/>
              <a:t>tabela</a:t>
            </a:r>
            <a:r>
              <a:rPr lang="en-US" sz="2400"/>
              <a:t> nova </a:t>
            </a:r>
            <a:r>
              <a:rPr lang="en-US" sz="2400" err="1"/>
              <a:t>através</a:t>
            </a:r>
            <a:r>
              <a:rPr lang="en-US" sz="2400"/>
              <a:t> do </a:t>
            </a:r>
            <a:r>
              <a:rPr lang="en-US" sz="2400" err="1"/>
              <a:t>seguinte</a:t>
            </a:r>
            <a:r>
              <a:rPr lang="en-US" sz="2400" dirty="0"/>
              <a:t> </a:t>
            </a:r>
            <a:r>
              <a:rPr lang="en-US" sz="2400" err="1"/>
              <a:t>comando</a:t>
            </a:r>
            <a:r>
              <a:rPr lang="en-US" sz="2400"/>
              <a:t>: </a:t>
            </a:r>
            <a:endParaRPr lang="en-US" sz="24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CREATE TABLE Classe (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/>
              <a:t>Nome VARCHAR (50) NOT NULL, </a:t>
            </a:r>
            <a:r>
              <a:rPr lang="en-US" sz="2200" err="1"/>
              <a:t>NumeroClasse</a:t>
            </a:r>
            <a:r>
              <a:rPr lang="en-US" sz="2200"/>
              <a:t> INT NOT NULL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/>
              <a:t>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/>
              <a:t> GO</a:t>
            </a:r>
          </a:p>
        </p:txBody>
      </p:sp>
    </p:spTree>
    <p:extLst>
      <p:ext uri="{BB962C8B-B14F-4D97-AF65-F5344CB8AC3E}">
        <p14:creationId xmlns:p14="http://schemas.microsoft.com/office/powerpoint/2010/main" val="368596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6220" y="1603159"/>
            <a:ext cx="5210120" cy="1335326"/>
          </a:xfrm>
        </p:spPr>
        <p:txBody>
          <a:bodyPr>
            <a:normAutofit fontScale="90000"/>
          </a:bodyPr>
          <a:lstStyle/>
          <a:p>
            <a:r>
              <a:rPr lang="es-ES" sz="4800" dirty="0">
                <a:latin typeface="Calibri Light"/>
                <a:ea typeface="Verdana"/>
                <a:cs typeface="Calibri Light"/>
              </a:rPr>
              <a:t>O</a:t>
            </a:r>
            <a:r>
              <a:rPr lang="es-ES" sz="4800" dirty="0">
                <a:ea typeface="Verdana"/>
                <a:cs typeface="+mj-lt"/>
              </a:rPr>
              <a:t> que é Primary </a:t>
            </a:r>
            <a:r>
              <a:rPr lang="es-ES" sz="4800">
                <a:ea typeface="Verdana"/>
                <a:cs typeface="+mj-lt"/>
              </a:rPr>
              <a:t>Key e Forgein Key?</a:t>
            </a:r>
            <a:endParaRPr lang="es-E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726ED1DE-CB01-4832-9ECC-A868EB41CFB1}"/>
              </a:ext>
            </a:extLst>
          </p:cNvPr>
          <p:cNvSpPr txBox="1"/>
          <p:nvPr/>
        </p:nvSpPr>
        <p:spPr>
          <a:xfrm>
            <a:off x="526211" y="3171646"/>
            <a:ext cx="50579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/>
              <a:t>As primary keys e as foreign keys tem objetivos distintos, normalmente você sempre vai querer ter uma primary key em todas as suas tabelas. Em banco de dados este é um requisito para normalização de tabelas.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34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89575E1-3389-451A-A5F7-27854C25C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3CCC5C-D88E-40FB-B30B-23DCDBD01D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C8E690-636C-4DCC-9DE1-22C0091F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51" y="634476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Primary Key</a:t>
            </a:r>
            <a:endParaRPr lang="es-ES"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CF9D76E-8640-4F17-BB13-0651BC0F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s-ES" dirty="0">
              <a:ea typeface="+mn-lt"/>
              <a:cs typeface="+mn-lt"/>
            </a:endParaRPr>
          </a:p>
          <a:p>
            <a:r>
              <a:rPr lang="es-ES">
                <a:ea typeface="+mn-lt"/>
                <a:cs typeface="+mn-lt"/>
              </a:rPr>
              <a:t>O objetivo de uma </a:t>
            </a:r>
            <a:r>
              <a:rPr lang="es-ES">
                <a:latin typeface="Calibri"/>
                <a:cs typeface="Calibri"/>
              </a:rPr>
              <a:t>primary key</a:t>
            </a:r>
            <a:r>
              <a:rPr lang="es-ES">
                <a:ea typeface="+mn-lt"/>
                <a:cs typeface="+mn-lt"/>
              </a:rPr>
              <a:t> é permitir identificar o registro de forma única, não existe outra </a:t>
            </a:r>
            <a:r>
              <a:rPr lang="es-ES">
                <a:latin typeface="Calibri"/>
                <a:cs typeface="Calibri"/>
              </a:rPr>
              <a:t>primary key</a:t>
            </a:r>
            <a:r>
              <a:rPr lang="es-ES">
                <a:ea typeface="+mn-lt"/>
                <a:cs typeface="+mn-lt"/>
              </a:rPr>
              <a:t> para este mesmo registro da mesma forma que nenhum outro registro possui esta </a:t>
            </a:r>
            <a:r>
              <a:rPr lang="es-ES">
                <a:latin typeface="Calibri"/>
                <a:cs typeface="Calibri"/>
              </a:rPr>
              <a:t>primary key</a:t>
            </a:r>
            <a:r>
              <a:rPr lang="es-ES">
                <a:ea typeface="+mn-lt"/>
                <a:cs typeface="+mn-lt"/>
              </a:rPr>
              <a:t>, isso permite que você garanta que aquilo que está sendo selecionado está correto.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04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89575E1-3389-451A-A5F7-27854C25C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3CCC5C-D88E-40FB-B30B-23DCDBD01D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C8E690-636C-4DCC-9DE1-22C0091F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51" y="634476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Foreign Key</a:t>
            </a:r>
            <a:endParaRPr lang="es-ES"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CF9D76E-8640-4F17-BB13-0651BC0F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591" y="1899683"/>
            <a:ext cx="6906491" cy="3558411"/>
          </a:xfrm>
        </p:spPr>
        <p:txBody>
          <a:bodyPr anchor="ctr">
            <a:noAutofit/>
          </a:bodyPr>
          <a:lstStyle/>
          <a:p>
            <a:r>
              <a:rPr lang="es-ES" sz="3200">
                <a:ea typeface="+mn-lt"/>
                <a:cs typeface="+mn-lt"/>
              </a:rPr>
              <a:t>As </a:t>
            </a:r>
            <a:r>
              <a:rPr lang="es-ES" sz="3200">
                <a:latin typeface="Calibri"/>
                <a:cs typeface="Calibri"/>
              </a:rPr>
              <a:t>foreign keys</a:t>
            </a:r>
            <a:r>
              <a:rPr lang="es-ES" sz="3200">
                <a:ea typeface="+mn-lt"/>
                <a:cs typeface="+mn-lt"/>
              </a:rPr>
              <a:t> tem como principal objetivo manter a consistência, você consegue usando elas garantir que os registros estão referenciando os registros corretos e evitar que novos registros sejam inseridos de forma errônea.</a:t>
            </a:r>
            <a:endParaRPr lang="es-E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90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7851" y="2673032"/>
            <a:ext cx="2909744" cy="1826884"/>
          </a:xfrm>
        </p:spPr>
        <p:txBody>
          <a:bodyPr>
            <a:normAutofit/>
          </a:bodyPr>
          <a:lstStyle/>
          <a:p>
            <a:pPr algn="l"/>
            <a:r>
              <a:rPr lang="es-ES">
                <a:ea typeface="Verdana"/>
                <a:cs typeface="Calibri Light"/>
              </a:rPr>
              <a:t>O que é Identity?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27346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  <a:cs typeface="Calibri Light"/>
              </a:rPr>
              <a:t>Identity</a:t>
            </a:r>
          </a:p>
        </p:txBody>
      </p:sp>
      <p:sp>
        <p:nvSpPr>
          <p:cNvPr id="22" name="Freeform: Shape 24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83522"/>
            <a:ext cx="5257799" cy="34947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/>
            </a:pPr>
            <a:r>
              <a:rPr lang="pt" sz="3200">
                <a:ea typeface="+mn-lt"/>
                <a:cs typeface="+mn-lt"/>
              </a:rPr>
              <a:t>Identity é uma propriedade utilizada para atributos (campos/colunas) das tabelas nas funções CREATE TABLE e ALTER TABLE, e tem como finalidade incrementar um valor a cada nova inserção.</a:t>
            </a:r>
            <a:endParaRPr lang="es-ES" sz="3200"/>
          </a:p>
          <a:p>
            <a:pPr>
              <a:buFont typeface="Arial"/>
              <a:buChar char="•"/>
            </a:pPr>
            <a:endParaRPr lang="pt" dirty="0">
              <a:ea typeface="+mn-lt"/>
              <a:cs typeface="+mn-lt"/>
            </a:endParaRPr>
          </a:p>
          <a:p>
            <a:pPr marL="0" indent="0">
              <a:buNone/>
            </a:pPr>
            <a:endParaRPr lang="pt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s-ES" dirty="0">
              <a:cs typeface="Calibri" panose="020F0502020204030204"/>
            </a:endParaRPr>
          </a:p>
          <a:p>
            <a:pPr algn="just">
              <a:buFont typeface="Arial"/>
              <a:buChar char="•"/>
            </a:pPr>
            <a:endParaRPr lang="es-ES">
              <a:cs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20A2DD-AE69-49A2-A285-83FC2285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599" y="1190109"/>
            <a:ext cx="3944996" cy="4064628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rgbClr val="FFFFFF"/>
                </a:solidFill>
                <a:cs typeface="Calibri Light" panose="020F0302020204030204"/>
              </a:rPr>
              <a:t>Char</a:t>
            </a:r>
            <a:r>
              <a:rPr lang="es-ES" dirty="0">
                <a:solidFill>
                  <a:srgbClr val="FFFFFF"/>
                </a:solidFill>
                <a:cs typeface="Calibri Light" panose="020F0302020204030204"/>
              </a:rPr>
              <a:t> e </a:t>
            </a:r>
            <a:r>
              <a:rPr lang="es-ES" dirty="0" err="1">
                <a:solidFill>
                  <a:srgbClr val="FFFFFF"/>
                </a:solidFill>
                <a:cs typeface="Calibri Light" panose="020F0302020204030204"/>
              </a:rPr>
              <a:t>VarChar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B863DD-9348-46FC-8537-EB982E2A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1" y="389560"/>
            <a:ext cx="5732251" cy="62264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dirty="0">
                <a:ea typeface="+mn-lt"/>
                <a:cs typeface="+mn-lt"/>
              </a:rPr>
              <a:t>São tipos de dados </a:t>
            </a:r>
            <a:r>
              <a:rPr lang="es-ES" sz="2400" dirty="0" err="1">
                <a:ea typeface="+mn-lt"/>
                <a:cs typeface="+mn-lt"/>
              </a:rPr>
              <a:t>caractere</a:t>
            </a:r>
            <a:r>
              <a:rPr lang="es-ES" sz="2400" dirty="0">
                <a:ea typeface="+mn-lt"/>
                <a:cs typeface="+mn-lt"/>
              </a:rPr>
              <a:t>, a </a:t>
            </a:r>
            <a:r>
              <a:rPr lang="es-ES" sz="2400" dirty="0" err="1">
                <a:ea typeface="+mn-lt"/>
                <a:cs typeface="+mn-lt"/>
              </a:rPr>
              <a:t>diferença</a:t>
            </a:r>
            <a:r>
              <a:rPr lang="es-ES" sz="2400" dirty="0">
                <a:ea typeface="+mn-lt"/>
                <a:cs typeface="+mn-lt"/>
              </a:rPr>
              <a:t> é que CHAR é </a:t>
            </a:r>
            <a:r>
              <a:rPr lang="es-ES" sz="2400" dirty="0" err="1">
                <a:ea typeface="+mn-lt"/>
                <a:cs typeface="+mn-lt"/>
              </a:rPr>
              <a:t>um</a:t>
            </a:r>
            <a:r>
              <a:rPr lang="es-ES" sz="2400" dirty="0">
                <a:ea typeface="+mn-lt"/>
                <a:cs typeface="+mn-lt"/>
              </a:rPr>
              <a:t> tipo de dado de </a:t>
            </a:r>
            <a:r>
              <a:rPr lang="es-ES" sz="2400" dirty="0" err="1">
                <a:ea typeface="+mn-lt"/>
                <a:cs typeface="+mn-lt"/>
              </a:rPr>
              <a:t>comprimento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fixo</a:t>
            </a:r>
            <a:r>
              <a:rPr lang="es-ES" sz="2400" dirty="0">
                <a:ea typeface="+mn-lt"/>
                <a:cs typeface="+mn-lt"/>
              </a:rPr>
              <a:t> e VARCHAR é de </a:t>
            </a:r>
            <a:r>
              <a:rPr lang="es-ES" sz="2400" dirty="0" err="1">
                <a:ea typeface="+mn-lt"/>
                <a:cs typeface="+mn-lt"/>
              </a:rPr>
              <a:t>comprimento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variável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r>
              <a:rPr lang="es-ES" sz="2400">
                <a:ea typeface="+mn-lt"/>
                <a:cs typeface="+mn-lt"/>
              </a:rPr>
              <a:t>O VARCHAR </a:t>
            </a:r>
            <a:r>
              <a:rPr lang="es-ES" sz="2400" err="1">
                <a:ea typeface="+mn-lt"/>
                <a:cs typeface="+mn-lt"/>
              </a:rPr>
              <a:t>deve</a:t>
            </a:r>
            <a:r>
              <a:rPr lang="es-ES" sz="2400">
                <a:ea typeface="+mn-lt"/>
                <a:cs typeface="+mn-lt"/>
              </a:rPr>
              <a:t> ser utilizado </a:t>
            </a:r>
            <a:r>
              <a:rPr lang="es-ES" sz="2400" err="1">
                <a:ea typeface="+mn-lt"/>
                <a:cs typeface="+mn-lt"/>
              </a:rPr>
              <a:t>quando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não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>
                <a:ea typeface="+mn-lt"/>
                <a:cs typeface="+mn-lt"/>
              </a:rPr>
              <a:t>sabemos o que vamos </a:t>
            </a:r>
            <a:r>
              <a:rPr lang="es-ES" sz="2400" err="1">
                <a:ea typeface="+mn-lt"/>
                <a:cs typeface="+mn-lt"/>
              </a:rPr>
              <a:t>armazenar</a:t>
            </a:r>
            <a:r>
              <a:rPr lang="es-ES" sz="2400">
                <a:ea typeface="+mn-lt"/>
                <a:cs typeface="+mn-lt"/>
              </a:rPr>
              <a:t>.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exemplo</a:t>
            </a:r>
            <a:r>
              <a:rPr lang="es-ES" sz="2400">
                <a:ea typeface="+mn-lt"/>
                <a:cs typeface="+mn-lt"/>
              </a:rPr>
              <a:t> pode ser o </a:t>
            </a:r>
            <a:r>
              <a:rPr lang="es-ES" sz="2400" err="1">
                <a:ea typeface="+mn-lt"/>
                <a:cs typeface="+mn-lt"/>
              </a:rPr>
              <a:t>nome</a:t>
            </a:r>
            <a:r>
              <a:rPr lang="es-ES" sz="2400">
                <a:ea typeface="+mn-lt"/>
                <a:cs typeface="+mn-lt"/>
              </a:rPr>
              <a:t> do cliente, </a:t>
            </a:r>
            <a:r>
              <a:rPr lang="es-ES" sz="2400" err="1">
                <a:ea typeface="+mn-lt"/>
                <a:cs typeface="+mn-lt"/>
              </a:rPr>
              <a:t>endereço</a:t>
            </a:r>
            <a:r>
              <a:rPr lang="es-ES" sz="2400">
                <a:ea typeface="+mn-lt"/>
                <a:cs typeface="+mn-lt"/>
              </a:rPr>
              <a:t>, o email que </a:t>
            </a:r>
            <a:r>
              <a:rPr lang="es-ES" sz="2400" err="1">
                <a:ea typeface="+mn-lt"/>
                <a:cs typeface="+mn-lt"/>
              </a:rPr>
              <a:t>sempre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variam</a:t>
            </a:r>
            <a:r>
              <a:rPr lang="es-ES" sz="2400">
                <a:ea typeface="+mn-lt"/>
                <a:cs typeface="+mn-lt"/>
              </a:rPr>
              <a:t> de </a:t>
            </a:r>
            <a:r>
              <a:rPr lang="es-ES" sz="2400" err="1">
                <a:ea typeface="+mn-lt"/>
                <a:cs typeface="+mn-lt"/>
              </a:rPr>
              <a:t>tamanho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r>
              <a:rPr lang="es-ES" sz="2400">
                <a:ea typeface="+mn-lt"/>
                <a:cs typeface="+mn-lt"/>
              </a:rPr>
              <a:t>Já o CHAR quando os tamanhos que desejamos armazenar na coluna de uma tabela   são de tamanho consistentes </a:t>
            </a:r>
            <a:r>
              <a:rPr lang="es-ES" sz="2400" dirty="0">
                <a:ea typeface="+mn-lt"/>
                <a:cs typeface="+mn-lt"/>
              </a:rPr>
              <a:t>e </a:t>
            </a:r>
            <a:r>
              <a:rPr lang="es-ES" sz="2400" err="1">
                <a:ea typeface="+mn-lt"/>
                <a:cs typeface="+mn-lt"/>
              </a:rPr>
              <a:t>semelhantes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r>
              <a:rPr lang="es-ES" sz="2400" dirty="0">
                <a:ea typeface="+mn-lt"/>
                <a:cs typeface="+mn-lt"/>
              </a:rPr>
              <a:t>O tipo CHAR </a:t>
            </a:r>
            <a:r>
              <a:rPr lang="es-ES" sz="2400" err="1">
                <a:ea typeface="+mn-lt"/>
                <a:cs typeface="+mn-lt"/>
              </a:rPr>
              <a:t>possui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tamanho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fixo</a:t>
            </a:r>
            <a:r>
              <a:rPr lang="es-ES" sz="2400" dirty="0">
                <a:ea typeface="+mn-lt"/>
                <a:cs typeface="+mn-lt"/>
              </a:rPr>
              <a:t>, </a:t>
            </a:r>
            <a:r>
              <a:rPr lang="es-ES" sz="2400" err="1">
                <a:ea typeface="+mn-lt"/>
                <a:cs typeface="+mn-lt"/>
              </a:rPr>
              <a:t>assim</a:t>
            </a:r>
            <a:r>
              <a:rPr lang="es-ES" sz="2400" dirty="0">
                <a:ea typeface="+mn-lt"/>
                <a:cs typeface="+mn-lt"/>
              </a:rPr>
              <a:t> se </a:t>
            </a:r>
            <a:r>
              <a:rPr lang="es-ES" sz="2400" err="1">
                <a:ea typeface="+mn-lt"/>
                <a:cs typeface="+mn-lt"/>
              </a:rPr>
              <a:t>você</a:t>
            </a:r>
            <a:r>
              <a:rPr lang="es-ES" sz="2400" dirty="0">
                <a:ea typeface="+mn-lt"/>
                <a:cs typeface="+mn-lt"/>
              </a:rPr>
              <a:t> tentar </a:t>
            </a:r>
            <a:r>
              <a:rPr lang="es-ES" sz="2400" err="1">
                <a:ea typeface="+mn-lt"/>
                <a:cs typeface="+mn-lt"/>
              </a:rPr>
              <a:t>armazenar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um</a:t>
            </a:r>
            <a:r>
              <a:rPr lang="es-ES" sz="2400" dirty="0">
                <a:ea typeface="+mn-lt"/>
                <a:cs typeface="+mn-lt"/>
              </a:rPr>
              <a:t> valor </a:t>
            </a:r>
            <a:r>
              <a:rPr lang="es-ES" sz="2400" err="1">
                <a:ea typeface="+mn-lt"/>
                <a:cs typeface="+mn-lt"/>
              </a:rPr>
              <a:t>maior</a:t>
            </a:r>
            <a:r>
              <a:rPr lang="es-ES" sz="2400" dirty="0">
                <a:ea typeface="+mn-lt"/>
                <a:cs typeface="+mn-lt"/>
              </a:rPr>
              <a:t> que o definido </a:t>
            </a:r>
            <a:r>
              <a:rPr lang="es-ES" sz="2400" err="1">
                <a:ea typeface="+mn-lt"/>
                <a:cs typeface="+mn-lt"/>
              </a:rPr>
              <a:t>numa</a:t>
            </a:r>
            <a:r>
              <a:rPr lang="es-ES" sz="2400" dirty="0">
                <a:ea typeface="+mn-lt"/>
                <a:cs typeface="+mn-lt"/>
              </a:rPr>
              <a:t> coluna do tipo CHAR ele será truncado.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1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56" y="1396685"/>
            <a:ext cx="4361940" cy="405025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  <a:cs typeface="Calibri Light"/>
              </a:rPr>
              <a:t>NChar e </a:t>
            </a:r>
            <a:r>
              <a:rPr lang="es-ES">
                <a:solidFill>
                  <a:srgbClr val="FFFFFF"/>
                </a:solidFill>
                <a:cs typeface="Calibri Light"/>
              </a:rPr>
              <a:t>NVarChar</a:t>
            </a:r>
            <a:endParaRPr lang="es-ES">
              <a:cs typeface="Calibri Light" panose="020F0302020204030204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398" y="1712941"/>
            <a:ext cx="6413415" cy="40071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800" dirty="0">
                <a:ea typeface="+mn-lt"/>
                <a:cs typeface="+mn-lt"/>
              </a:rPr>
              <a:t> </a:t>
            </a:r>
            <a:r>
              <a:rPr lang="es-ES" sz="2000" b="1">
                <a:ea typeface="+mn-lt"/>
                <a:cs typeface="+mn-lt"/>
              </a:rPr>
              <a:t>NVARCHAR</a:t>
            </a:r>
            <a:r>
              <a:rPr lang="es-ES" sz="2000">
                <a:ea typeface="+mn-lt"/>
                <a:cs typeface="+mn-lt"/>
              </a:rPr>
              <a:t> têm o tamanho variável e vai alocar na memória só o que você usar</a:t>
            </a:r>
            <a:endParaRPr lang="es-ES">
              <a:cs typeface="Calibri" panose="020F0502020204030204"/>
            </a:endParaRPr>
          </a:p>
          <a:p>
            <a:r>
              <a:rPr lang="es-ES" sz="2000" b="1">
                <a:ea typeface="+mn-lt"/>
                <a:cs typeface="+mn-lt"/>
              </a:rPr>
              <a:t>NCHAR</a:t>
            </a:r>
            <a:r>
              <a:rPr lang="es-ES" sz="2000">
                <a:ea typeface="+mn-lt"/>
                <a:cs typeface="+mn-lt"/>
              </a:rPr>
              <a:t> e NVARCHAR são semelhantes a CHAR e VARCHAR a diferença é que eles armazenam dados no formato Unicode e utilizam para isso a representação de 1 byte para cada caractere usando assim uma representação de 16 bits.</a:t>
            </a:r>
            <a:endParaRPr lang="es-ES" sz="2000">
              <a:cs typeface="Calibri" panose="020F0502020204030204"/>
            </a:endParaRPr>
          </a:p>
          <a:p>
            <a:r>
              <a:rPr lang="es-ES" sz="2000">
                <a:cs typeface="Calibri" panose="020F0502020204030204"/>
              </a:rPr>
              <a:t>Se tiver uma coluna que você gravará quase sempre a mesma quantidade de texto, use </a:t>
            </a:r>
            <a:r>
              <a:rPr lang="es-ES" sz="2000" b="1">
                <a:cs typeface="Calibri" panose="020F0502020204030204"/>
              </a:rPr>
              <a:t>CHAR</a:t>
            </a:r>
            <a:r>
              <a:rPr lang="es-ES" sz="2000">
                <a:cs typeface="Calibri" panose="020F0502020204030204"/>
              </a:rPr>
              <a:t> ou </a:t>
            </a:r>
            <a:r>
              <a:rPr lang="es-ES" sz="2000" b="1">
                <a:cs typeface="Calibri" panose="020F0502020204030204"/>
              </a:rPr>
              <a:t>NCHAR</a:t>
            </a:r>
            <a:r>
              <a:rPr lang="es-ES" sz="2000">
                <a:cs typeface="Calibri" panose="020F0502020204030204"/>
              </a:rPr>
              <a:t>, pois nesse caso a performance será melhor do que se você usar os tipos </a:t>
            </a:r>
            <a:r>
              <a:rPr lang="es-ES" sz="2000" i="1">
                <a:cs typeface="Calibri" panose="020F0502020204030204"/>
              </a:rPr>
              <a:t>var</a:t>
            </a:r>
            <a:r>
              <a:rPr lang="es-ES" sz="2000">
                <a:cs typeface="Calibri" panose="020F0502020204030204"/>
              </a:rPr>
              <a:t>. Se a coluna variar muito de tamanho, use </a:t>
            </a:r>
            <a:r>
              <a:rPr lang="es-ES" sz="2000" b="1">
                <a:cs typeface="Calibri" panose="020F0502020204030204"/>
              </a:rPr>
              <a:t>VARCHAR</a:t>
            </a:r>
            <a:r>
              <a:rPr lang="es-ES" sz="2000">
                <a:cs typeface="Calibri" panose="020F0502020204030204"/>
              </a:rPr>
              <a:t> ou </a:t>
            </a:r>
            <a:r>
              <a:rPr lang="es-ES" sz="2000" b="1">
                <a:cs typeface="Calibri" panose="020F0502020204030204"/>
              </a:rPr>
              <a:t>NVARCHAR</a:t>
            </a:r>
            <a:r>
              <a:rPr lang="es-ES" sz="2000" dirty="0">
                <a:cs typeface="Calibri" panose="020F0502020204030204"/>
              </a:rPr>
              <a:t>.</a:t>
            </a:r>
          </a:p>
          <a:p>
            <a:pPr>
              <a:buFont typeface="Arial"/>
            </a:pPr>
            <a:endParaRPr lang="es-E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54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NText e Text</a:t>
            </a:r>
          </a:p>
        </p:txBody>
      </p:sp>
      <p:sp>
        <p:nvSpPr>
          <p:cNvPr id="22" name="Freeform: Shape 24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509" y="1180314"/>
            <a:ext cx="5257799" cy="224391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/>
            </a:pPr>
            <a:r>
              <a:rPr lang="es-ES">
                <a:cs typeface="Calibri" panose="020F0502020204030204"/>
              </a:rPr>
              <a:t>Text </a:t>
            </a:r>
            <a:r>
              <a:rPr lang="es-ES">
                <a:ea typeface="+mn-lt"/>
                <a:cs typeface="+mn-lt"/>
              </a:rPr>
              <a:t>não tem um limite específico de tamanho além do máximo do banco de dados. Ele é armazenado na área específica para </a:t>
            </a:r>
            <a:r>
              <a:rPr lang="es-ES" i="1">
                <a:ea typeface="+mn-lt"/>
                <a:cs typeface="+mn-lt"/>
              </a:rPr>
              <a:t>blobs</a:t>
            </a:r>
            <a:r>
              <a:rPr lang="es-ES">
                <a:ea typeface="+mn-lt"/>
                <a:cs typeface="+mn-lt"/>
              </a:rPr>
              <a:t> já que a expectativa é que ele será grande.</a:t>
            </a:r>
          </a:p>
          <a:p>
            <a:pPr algn="just"/>
            <a:r>
              <a:rPr lang="es-ES">
                <a:ea typeface="+mn-lt"/>
                <a:cs typeface="+mn-lt"/>
              </a:rPr>
              <a:t>NText Dados Unicode de comprimento variável com um comprimento máximo de cadeia</a:t>
            </a:r>
            <a:r>
              <a:rPr lang="es-ES" dirty="0">
                <a:cs typeface="Calibri" panose="020F0502020204030204"/>
              </a:rPr>
              <a:t> </a:t>
            </a:r>
            <a:r>
              <a:rPr lang="es-ES">
                <a:cs typeface="Calibri" panose="020F0502020204030204"/>
              </a:rPr>
              <a:t>até 2GB de texto</a:t>
            </a:r>
            <a:endParaRPr lang="es-ES" dirty="0">
              <a:cs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2154" y="832731"/>
            <a:ext cx="5210120" cy="2991448"/>
          </a:xfrm>
        </p:spPr>
        <p:txBody>
          <a:bodyPr>
            <a:normAutofit fontScale="90000"/>
          </a:bodyPr>
          <a:lstStyle/>
          <a:p>
            <a:pPr algn="l"/>
            <a:r>
              <a:rPr lang="es-ES" sz="5400">
                <a:latin typeface="Calibri Light"/>
                <a:ea typeface="Verdana"/>
                <a:cs typeface="Calibri Light"/>
              </a:rPr>
              <a:t>Diferença de tipos de dados numérico</a:t>
            </a:r>
            <a:r>
              <a:rPr lang="es-ES" sz="5400" dirty="0">
                <a:latin typeface="Calibri Light"/>
                <a:ea typeface="Verdana"/>
                <a:cs typeface="Calibri Light"/>
              </a:rPr>
              <a:t/>
            </a:r>
            <a:br>
              <a:rPr lang="es-ES" sz="5400" dirty="0">
                <a:latin typeface="Calibri Light"/>
                <a:ea typeface="Verdana"/>
                <a:cs typeface="Calibri Light"/>
              </a:rPr>
            </a:br>
            <a:r>
              <a:rPr lang="es-ES" sz="5400">
                <a:cs typeface="Calibri Light"/>
              </a:rPr>
              <a:t>SQL Serve</a:t>
            </a:r>
            <a:r>
              <a:rPr lang="es-ES" sz="5400">
                <a:ea typeface="+mj-lt"/>
                <a:cs typeface="+mj-lt"/>
              </a:rPr>
              <a:t>r.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2153" y="4203802"/>
            <a:ext cx="4203706" cy="1051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>
                <a:cs typeface="Calibri"/>
              </a:rPr>
              <a:t>BigInt ; Decimal ; Float ; Int ; Money; Real; Small int</a:t>
            </a:r>
            <a:endParaRPr lang="es-ES">
              <a:cs typeface="Calibri" panose="020F0502020204030204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20A2DD-AE69-49A2-A285-83FC2285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90" y="1132600"/>
            <a:ext cx="4045637" cy="4064628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rgbClr val="FFFFFF"/>
                </a:solidFill>
                <a:cs typeface="Calibri Light" panose="020F0302020204030204"/>
              </a:rPr>
              <a:t>BigInt, Int , TinyInt </a:t>
            </a:r>
            <a:r>
              <a:rPr lang="es-ES" sz="4000">
                <a:solidFill>
                  <a:srgbClr val="FFFFFF"/>
                </a:solidFill>
                <a:cs typeface="Calibri Light" panose="020F0302020204030204"/>
              </a:rPr>
              <a:t>e SmallInt</a:t>
            </a:r>
            <a:endParaRPr lang="es-ES" sz="4000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B863DD-9348-46FC-8537-EB982E2A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0919"/>
            <a:ext cx="5732251" cy="47599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>
                <a:ea typeface="+mn-lt"/>
                <a:cs typeface="+mn-lt"/>
              </a:rPr>
              <a:t> Utilizar </a:t>
            </a:r>
            <a:r>
              <a:rPr lang="es-ES">
                <a:latin typeface="Consolas"/>
                <a:ea typeface="+mn-lt"/>
                <a:cs typeface="+mn-lt"/>
              </a:rPr>
              <a:t>INT</a:t>
            </a:r>
            <a:r>
              <a:rPr lang="es-ES">
                <a:ea typeface="+mn-lt"/>
                <a:cs typeface="+mn-lt"/>
              </a:rPr>
              <a:t> ao invés de </a:t>
            </a:r>
            <a:r>
              <a:rPr lang="es-ES">
                <a:latin typeface="Consolas"/>
                <a:ea typeface="+mn-lt"/>
                <a:cs typeface="+mn-lt"/>
              </a:rPr>
              <a:t>BIGINT</a:t>
            </a:r>
            <a:r>
              <a:rPr lang="es-ES">
                <a:ea typeface="+mn-lt"/>
                <a:cs typeface="+mn-lt"/>
              </a:rPr>
              <a:t> pode reduzir significamente o uso em disco. Se somente esta opção de </a:t>
            </a:r>
            <a:r>
              <a:rPr lang="es-ES">
                <a:latin typeface="Consolas"/>
                <a:ea typeface="+mn-lt"/>
                <a:cs typeface="+mn-lt"/>
              </a:rPr>
              <a:t>INT</a:t>
            </a:r>
            <a:r>
              <a:rPr lang="es-ES">
                <a:ea typeface="+mn-lt"/>
                <a:cs typeface="+mn-lt"/>
              </a:rPr>
              <a:t> ao invés de </a:t>
            </a:r>
            <a:r>
              <a:rPr lang="es-ES">
                <a:latin typeface="Consolas"/>
                <a:ea typeface="+mn-lt"/>
                <a:cs typeface="+mn-lt"/>
              </a:rPr>
              <a:t>BIGINT</a:t>
            </a:r>
            <a:r>
              <a:rPr lang="es-ES">
                <a:ea typeface="+mn-lt"/>
                <a:cs typeface="+mn-lt"/>
              </a:rPr>
              <a:t> pode fazê-lo economizar de 10% a 20% de espaço em disco (dependendo da situação). </a:t>
            </a:r>
          </a:p>
          <a:p>
            <a:r>
              <a:rPr lang="es-ES">
                <a:ea typeface="+mn-lt"/>
                <a:cs typeface="+mn-lt"/>
              </a:rPr>
              <a:t>A maior diferença entre os tipos de dados, são o consumo de memória (em casos especificos) , desempenho e o tamanho em bytes de armazenamento.</a:t>
            </a:r>
            <a:endParaRPr lang="es-ES" dirty="0">
              <a:ea typeface="+mn-lt"/>
              <a:cs typeface="+mn-lt"/>
            </a:endParaRPr>
          </a:p>
          <a:p>
            <a:endParaRPr lang="es-ES" sz="2400" dirty="0">
              <a:ea typeface="+mn-lt"/>
              <a:cs typeface="+mn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7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56" y="1396685"/>
            <a:ext cx="4361940" cy="4050251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  <a:cs typeface="Calibri Light"/>
              </a:rPr>
              <a:t> Money e SmallMoney</a:t>
            </a:r>
            <a:endParaRPr lang="es-ES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5" y="1842337"/>
            <a:ext cx="6413415" cy="31732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>
                <a:ea typeface="+mn-lt"/>
                <a:cs typeface="+mn-lt"/>
              </a:rPr>
              <a:t> S</a:t>
            </a:r>
            <a:r>
              <a:rPr lang="es-ES" b="1">
                <a:ea typeface="+mn-lt"/>
                <a:cs typeface="+mn-lt"/>
              </a:rPr>
              <a:t>mallmoney</a:t>
            </a:r>
            <a:r>
              <a:rPr lang="es-ES">
                <a:ea typeface="+mn-lt"/>
                <a:cs typeface="+mn-lt"/>
              </a:rPr>
              <a:t> é como </a:t>
            </a:r>
            <a:r>
              <a:rPr lang="es-ES" b="1">
                <a:ea typeface="+mn-lt"/>
                <a:cs typeface="+mn-lt"/>
              </a:rPr>
              <a:t>money</a:t>
            </a:r>
            <a:r>
              <a:rPr lang="es-ES">
                <a:ea typeface="+mn-lt"/>
                <a:cs typeface="+mn-lt"/>
              </a:rPr>
              <a:t>, porém menor. Especificamente </a:t>
            </a:r>
            <a:r>
              <a:rPr lang="es-ES" b="1">
                <a:ea typeface="+mn-lt"/>
                <a:cs typeface="+mn-lt"/>
              </a:rPr>
              <a:t>money</a:t>
            </a:r>
            <a:r>
              <a:rPr lang="es-ES">
                <a:ea typeface="+mn-lt"/>
                <a:cs typeface="+mn-lt"/>
              </a:rPr>
              <a:t> é um 8 bit Decimal, enquanto </a:t>
            </a:r>
            <a:r>
              <a:rPr lang="es-ES" b="1">
                <a:ea typeface="+mn-lt"/>
                <a:cs typeface="+mn-lt"/>
              </a:rPr>
              <a:t>smallmoney</a:t>
            </a:r>
            <a:r>
              <a:rPr lang="es-ES">
                <a:ea typeface="+mn-lt"/>
                <a:cs typeface="+mn-lt"/>
              </a:rPr>
              <a:t> é um 4 bit Decimal Para atribuir o valor R$ 34.654,79 devemos fornecê-lo como 34654.78 ou seja substituindo a vírgula por um ponto e eliminando os pontos dos milhares.</a:t>
            </a:r>
            <a:endParaRPr lang="es-ES">
              <a:cs typeface="Calibri" panose="020F0502020204030204"/>
            </a:endParaRPr>
          </a:p>
          <a:p>
            <a:pPr>
              <a:buFont typeface="Arial"/>
            </a:pPr>
            <a:endParaRPr lang="es-E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238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xmlns="" id="{1709F1D5-B0F1-4714-A239-E5B61C161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xmlns="" id="{228FB460-D3FF-4440-A020-05982A09E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38BFE4-702E-4DDC-A735-A62269FC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27346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  <a:cs typeface="Calibri Light"/>
              </a:rPr>
              <a:t>Decimal, Float e Real</a:t>
            </a:r>
          </a:p>
        </p:txBody>
      </p:sp>
      <p:sp>
        <p:nvSpPr>
          <p:cNvPr id="22" name="Freeform: Shape 24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1603E7-BE6F-472A-9218-4C0E852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88918"/>
            <a:ext cx="5257799" cy="61976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</a:pPr>
            <a:r>
              <a:rPr lang="pt">
                <a:latin typeface="Calibri"/>
                <a:ea typeface="+mn-lt"/>
                <a:cs typeface="+mn-lt"/>
              </a:rPr>
              <a:t>O tipo de dados FLOAT é usado para armazenar números de ponto flutuante de precisão simples e dupla.</a:t>
            </a:r>
            <a:endParaRPr lang="pt">
              <a:latin typeface="Calibri"/>
              <a:cs typeface="Calibri"/>
            </a:endParaRPr>
          </a:p>
          <a:p>
            <a:pPr>
              <a:buFont typeface="Arial"/>
            </a:pPr>
            <a:r>
              <a:rPr lang="es-ES">
                <a:ea typeface="+mn-lt"/>
                <a:cs typeface="+mn-lt"/>
              </a:rPr>
              <a:t>O tipo de dados Decimal é simplesmente um tipo de ponto flutuante, qualquer número decimal pode ser construído para o valor exato ter que realizar aproximações.</a:t>
            </a:r>
          </a:p>
          <a:p>
            <a:pPr>
              <a:buFont typeface="Arial"/>
            </a:pPr>
            <a:r>
              <a:rPr lang="pt">
                <a:ea typeface="+mn-lt"/>
                <a:cs typeface="+mn-lt"/>
              </a:rPr>
              <a:t>Float é um número de ponto flutuante de precisão única.</a:t>
            </a:r>
            <a:endParaRPr lang="es-ES">
              <a:ea typeface="+mn-lt"/>
              <a:cs typeface="+mn-lt"/>
            </a:endParaRPr>
          </a:p>
          <a:p>
            <a:pPr>
              <a:buFont typeface="Arial"/>
            </a:pPr>
            <a:r>
              <a:rPr lang="es-ES" sz="2400" b="1">
                <a:ea typeface="+mn-lt"/>
                <a:cs typeface="+mn-lt"/>
              </a:rPr>
              <a:t>Esses tipos são chamados de ponto flutuante binários.</a:t>
            </a:r>
            <a:endParaRPr lang="es-ES" sz="2400" b="1" dirty="0">
              <a:ea typeface="+mn-lt"/>
              <a:cs typeface="+mn-lt"/>
            </a:endParaRPr>
          </a:p>
          <a:p>
            <a:pPr algn="just">
              <a:buFont typeface="Arial"/>
            </a:pPr>
            <a:endParaRPr lang="es-ES">
              <a:cs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2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46F1F2C8-798B-4CCE-A851-94AFAF350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4645" y="2399863"/>
            <a:ext cx="5210120" cy="2373222"/>
          </a:xfrm>
        </p:spPr>
        <p:txBody>
          <a:bodyPr>
            <a:normAutofit/>
          </a:bodyPr>
          <a:lstStyle/>
          <a:p>
            <a:pPr algn="l"/>
            <a:r>
              <a:rPr lang="es-ES" sz="5400">
                <a:latin typeface="Calibri Light"/>
                <a:ea typeface="Verdana"/>
                <a:cs typeface="Calibri Light"/>
              </a:rPr>
              <a:t>Diferença entre DML e DDL</a:t>
            </a:r>
            <a:r>
              <a:rPr lang="es-ES" sz="5400" dirty="0">
                <a:latin typeface="Calibri Light"/>
                <a:ea typeface="Verdana"/>
                <a:cs typeface="Calibri Light"/>
              </a:rPr>
              <a:t/>
            </a:r>
            <a:br>
              <a:rPr lang="es-ES" sz="5400" dirty="0">
                <a:latin typeface="Calibri Light"/>
                <a:ea typeface="Verdana"/>
                <a:cs typeface="Calibri Light"/>
              </a:rPr>
            </a:br>
            <a:r>
              <a:rPr lang="es-ES" sz="5400">
                <a:cs typeface="Calibri Light"/>
              </a:rPr>
              <a:t>SQL Serve</a:t>
            </a:r>
            <a:r>
              <a:rPr lang="es-ES" sz="5400" dirty="0">
                <a:ea typeface="+mj-lt"/>
                <a:cs typeface="+mj-lt"/>
              </a:rPr>
              <a:t>r.</a:t>
            </a:r>
            <a:endParaRPr lang="es-ES" dirty="0">
              <a:cs typeface="Calibri Light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xmlns="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1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Verdana</vt:lpstr>
      <vt:lpstr>Tema de Office</vt:lpstr>
      <vt:lpstr>Diferença de tipos de dados Texto SQL Server. </vt:lpstr>
      <vt:lpstr>Char e VarChar</vt:lpstr>
      <vt:lpstr>NChar e NVarChar</vt:lpstr>
      <vt:lpstr>NText e Text</vt:lpstr>
      <vt:lpstr>Diferença de tipos de dados numérico SQL Server.</vt:lpstr>
      <vt:lpstr>BigInt, Int , TinyInt e SmallInt</vt:lpstr>
      <vt:lpstr> Money e SmallMoney</vt:lpstr>
      <vt:lpstr>Decimal, Float e Real</vt:lpstr>
      <vt:lpstr>Diferença entre DML e DDL SQL Server.</vt:lpstr>
      <vt:lpstr>DDL</vt:lpstr>
      <vt:lpstr>DML</vt:lpstr>
      <vt:lpstr>Create Table</vt:lpstr>
      <vt:lpstr>Criando tabela</vt:lpstr>
      <vt:lpstr>O que é Primary Key e Forgein Key?</vt:lpstr>
      <vt:lpstr>Primary Key</vt:lpstr>
      <vt:lpstr>Foreign Key</vt:lpstr>
      <vt:lpstr>O que é Identity?</vt:lpstr>
      <vt:lpstr>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Rodrigues Santos</dc:creator>
  <cp:lastModifiedBy>Jonathan Rodrigues Santos</cp:lastModifiedBy>
  <cp:revision>616</cp:revision>
  <dcterms:created xsi:type="dcterms:W3CDTF">2020-10-27T18:16:36Z</dcterms:created>
  <dcterms:modified xsi:type="dcterms:W3CDTF">2020-10-28T02:35:24Z</dcterms:modified>
</cp:coreProperties>
</file>