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D793F-80F2-4EBE-9C50-C17977724E01}" v="1781" dt="2020-10-27T19:55:2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908" y="530806"/>
            <a:ext cx="5181366" cy="3580920"/>
          </a:xfrm>
        </p:spPr>
        <p:txBody>
          <a:bodyPr>
            <a:normAutofit/>
          </a:bodyPr>
          <a:lstStyle/>
          <a:p>
            <a:pPr algn="l"/>
            <a:r>
              <a:rPr lang="es-ES" sz="5400" err="1">
                <a:latin typeface="Calibri Light"/>
                <a:ea typeface="Verdana"/>
                <a:cs typeface="Calibri Light"/>
              </a:rPr>
              <a:t>Diferença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> de tipos </a:t>
            </a:r>
            <a:r>
              <a:rPr lang="es-ES" sz="5400">
                <a:latin typeface="Calibri Light"/>
                <a:ea typeface="Verdana"/>
                <a:cs typeface="Calibri Light"/>
              </a:rPr>
              <a:t>de dados Texto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</a:p>
          <a:p>
            <a:pPr algn="l"/>
            <a:endParaRPr lang="es-ES" sz="5400" dirty="0">
              <a:ea typeface="Verdana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238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 err="1">
                <a:cs typeface="Calibri"/>
              </a:rPr>
              <a:t>Char</a:t>
            </a:r>
            <a:r>
              <a:rPr lang="es-ES" sz="2800" dirty="0">
                <a:cs typeface="Calibri"/>
              </a:rPr>
              <a:t>; </a:t>
            </a:r>
            <a:r>
              <a:rPr lang="es-ES" sz="2800" dirty="0" err="1">
                <a:cs typeface="Calibri"/>
              </a:rPr>
              <a:t>NChar</a:t>
            </a:r>
            <a:r>
              <a:rPr lang="es-ES" sz="2800" dirty="0">
                <a:cs typeface="Calibri"/>
              </a:rPr>
              <a:t> ; </a:t>
            </a:r>
            <a:r>
              <a:rPr lang="es-ES" sz="2800" dirty="0" err="1">
                <a:cs typeface="Calibri"/>
              </a:rPr>
              <a:t>NVarChar</a:t>
            </a:r>
            <a:r>
              <a:rPr lang="es-ES" sz="2800" dirty="0">
                <a:cs typeface="Calibri"/>
              </a:rPr>
              <a:t> ; </a:t>
            </a:r>
            <a:r>
              <a:rPr lang="es-ES" sz="2800" dirty="0" err="1">
                <a:cs typeface="Calibri"/>
              </a:rPr>
              <a:t>VarChar</a:t>
            </a:r>
            <a:r>
              <a:rPr lang="es-ES" sz="2800" dirty="0">
                <a:cs typeface="Calibri"/>
              </a:rPr>
              <a:t>; </a:t>
            </a:r>
            <a:r>
              <a:rPr lang="es-ES" sz="2800" dirty="0" err="1">
                <a:cs typeface="Calibri"/>
              </a:rPr>
              <a:t>NText</a:t>
            </a:r>
            <a:r>
              <a:rPr lang="es-ES" sz="2800" dirty="0">
                <a:cs typeface="Calibri"/>
              </a:rPr>
              <a:t> ; Text.</a:t>
            </a:r>
            <a:endParaRPr lang="es-E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xmlns="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DDL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671582"/>
            <a:ext cx="6589707" cy="23502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ES" sz="3200">
                <a:solidFill>
                  <a:schemeClr val="bg1"/>
                </a:solidFill>
                <a:ea typeface="+mn-lt"/>
                <a:cs typeface="+mn-lt"/>
              </a:rPr>
              <a:t>A DDL, Data Definition Language ou LInguagem de Definição de Dados, apesar do nome não interage com os dados e sim com os objetos do banco. São comandos desse tipo o CREATE, o ALTER e o DROP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xmlns="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xmlns="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xmlns="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xmlns="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xmlns="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latin typeface="Calibri"/>
                <a:cs typeface="Calibri"/>
              </a:rPr>
              <a:t>Data Definition Language</a:t>
            </a:r>
            <a:endParaRPr lang="es-ES" sz="2800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467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xmlns="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DML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729091"/>
            <a:ext cx="6589707" cy="1976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sz="2800">
                <a:solidFill>
                  <a:schemeClr val="bg1"/>
                </a:solidFill>
                <a:ea typeface="+mn-lt"/>
                <a:cs typeface="+mn-lt"/>
              </a:rPr>
              <a:t>A DML, Data Manipulation Language, ou Linguagem de Manipulação de Dados. interage diretamente com os dados dentro das tabelas. São comandos do DML o INSERT, UPDATE e DELETE.</a:t>
            </a:r>
            <a:endParaRPr lang="es-ES">
              <a:cs typeface="Calibri" panose="020F0502020204030204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xmlns="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xmlns="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xmlns="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xmlns="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xmlns="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ea typeface="+mj-lt"/>
                <a:cs typeface="+mj-lt"/>
              </a:rPr>
              <a:t>Data Manipulation Language</a:t>
            </a:r>
            <a:endParaRPr lang="es-ES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72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947" y="2687410"/>
            <a:ext cx="3700498" cy="906732"/>
          </a:xfrm>
        </p:spPr>
        <p:txBody>
          <a:bodyPr>
            <a:normAutofit/>
          </a:bodyPr>
          <a:lstStyle/>
          <a:p>
            <a:r>
              <a:rPr lang="es-ES" sz="5400">
                <a:ea typeface="Verdana"/>
                <a:cs typeface="Calibri Light"/>
              </a:rPr>
              <a:t>Create Table</a:t>
            </a:r>
            <a:endParaRPr lang="es-ES" sz="5400" dirty="0">
              <a:ea typeface="Verdana"/>
              <a:cs typeface="Calibri Light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782B43-1919-4300-94B0-971893B5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Criando tabela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D4367403-9A65-4AF2-9CCB-3B2A66B7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9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7C6B459-C713-49AE-B86B-1708EEE8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Ao lado conseguimos criar uma tabela nova através do seguinte comando: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CREATE TABLE Classe (</a:t>
            </a:r>
            <a:br>
              <a:rPr lang="en-US" sz="2200"/>
            </a:br>
            <a:r>
              <a:rPr lang="en-US" sz="2200"/>
              <a:t> Nome VARCHAR (50) NOT NULL, NumeroClasse INT NOT NULL </a:t>
            </a:r>
            <a:br>
              <a:rPr lang="en-US" sz="2200"/>
            </a:br>
            <a:r>
              <a:rPr lang="en-US" sz="2200"/>
              <a:t>)</a:t>
            </a:r>
            <a:br>
              <a:rPr lang="en-US" sz="2200"/>
            </a:br>
            <a:r>
              <a:rPr lang="en-US" sz="2200"/>
              <a:t> GO</a:t>
            </a:r>
          </a:p>
        </p:txBody>
      </p:sp>
    </p:spTree>
    <p:extLst>
      <p:ext uri="{BB962C8B-B14F-4D97-AF65-F5344CB8AC3E}">
        <p14:creationId xmlns:p14="http://schemas.microsoft.com/office/powerpoint/2010/main" val="368596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99" y="1190109"/>
            <a:ext cx="3944996" cy="4064628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  <a:cs typeface="Calibri Light" panose="020F0302020204030204"/>
              </a:rPr>
              <a:t>Char</a:t>
            </a:r>
            <a:r>
              <a:rPr lang="es-ES" dirty="0">
                <a:solidFill>
                  <a:srgbClr val="FFFFFF"/>
                </a:solidFill>
                <a:cs typeface="Calibri Light" panose="020F0302020204030204"/>
              </a:rPr>
              <a:t> e </a:t>
            </a:r>
            <a:r>
              <a:rPr lang="es-ES" dirty="0" err="1">
                <a:solidFill>
                  <a:srgbClr val="FFFFFF"/>
                </a:solidFill>
                <a:cs typeface="Calibri Light" panose="020F0302020204030204"/>
              </a:rPr>
              <a:t>VarChar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1" y="389560"/>
            <a:ext cx="5732251" cy="62264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ea typeface="+mn-lt"/>
                <a:cs typeface="+mn-lt"/>
              </a:rPr>
              <a:t>São tipos de dados </a:t>
            </a:r>
            <a:r>
              <a:rPr lang="es-ES" sz="2400" dirty="0" err="1">
                <a:ea typeface="+mn-lt"/>
                <a:cs typeface="+mn-lt"/>
              </a:rPr>
              <a:t>caractere</a:t>
            </a:r>
            <a:r>
              <a:rPr lang="es-ES" sz="2400" dirty="0">
                <a:ea typeface="+mn-lt"/>
                <a:cs typeface="+mn-lt"/>
              </a:rPr>
              <a:t>, a </a:t>
            </a:r>
            <a:r>
              <a:rPr lang="es-ES" sz="2400" dirty="0" err="1">
                <a:ea typeface="+mn-lt"/>
                <a:cs typeface="+mn-lt"/>
              </a:rPr>
              <a:t>diferença</a:t>
            </a:r>
            <a:r>
              <a:rPr lang="es-ES" sz="2400" dirty="0">
                <a:ea typeface="+mn-lt"/>
                <a:cs typeface="+mn-lt"/>
              </a:rPr>
              <a:t> é que CHAR é </a:t>
            </a:r>
            <a:r>
              <a:rPr lang="es-ES" sz="2400" dirty="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tipo de dado de </a:t>
            </a:r>
            <a:r>
              <a:rPr lang="es-ES" sz="2400" dirty="0" err="1">
                <a:ea typeface="+mn-lt"/>
                <a:cs typeface="+mn-lt"/>
              </a:rPr>
              <a:t>comprimento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fixo</a:t>
            </a:r>
            <a:r>
              <a:rPr lang="es-ES" sz="2400" dirty="0">
                <a:ea typeface="+mn-lt"/>
                <a:cs typeface="+mn-lt"/>
              </a:rPr>
              <a:t> e VARCHAR é de </a:t>
            </a:r>
            <a:r>
              <a:rPr lang="es-ES" sz="2400" dirty="0" err="1">
                <a:ea typeface="+mn-lt"/>
                <a:cs typeface="+mn-lt"/>
              </a:rPr>
              <a:t>comprimento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variável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O VARCHAR </a:t>
            </a:r>
            <a:r>
              <a:rPr lang="es-ES" sz="2400" err="1">
                <a:ea typeface="+mn-lt"/>
                <a:cs typeface="+mn-lt"/>
              </a:rPr>
              <a:t>deve</a:t>
            </a:r>
            <a:r>
              <a:rPr lang="es-ES" sz="2400">
                <a:ea typeface="+mn-lt"/>
                <a:cs typeface="+mn-lt"/>
              </a:rPr>
              <a:t> ser utilizado </a:t>
            </a:r>
            <a:r>
              <a:rPr lang="es-ES" sz="2400" err="1">
                <a:ea typeface="+mn-lt"/>
                <a:cs typeface="+mn-lt"/>
              </a:rPr>
              <a:t>quando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não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>
                <a:ea typeface="+mn-lt"/>
                <a:cs typeface="+mn-lt"/>
              </a:rPr>
              <a:t>sabemos o que vamos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>
                <a:ea typeface="+mn-lt"/>
                <a:cs typeface="+mn-lt"/>
              </a:rPr>
              <a:t>.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exemplo</a:t>
            </a:r>
            <a:r>
              <a:rPr lang="es-ES" sz="2400">
                <a:ea typeface="+mn-lt"/>
                <a:cs typeface="+mn-lt"/>
              </a:rPr>
              <a:t> pode ser o </a:t>
            </a:r>
            <a:r>
              <a:rPr lang="es-ES" sz="2400" err="1">
                <a:ea typeface="+mn-lt"/>
                <a:cs typeface="+mn-lt"/>
              </a:rPr>
              <a:t>nome</a:t>
            </a:r>
            <a:r>
              <a:rPr lang="es-ES" sz="2400">
                <a:ea typeface="+mn-lt"/>
                <a:cs typeface="+mn-lt"/>
              </a:rPr>
              <a:t> do cliente, </a:t>
            </a:r>
            <a:r>
              <a:rPr lang="es-ES" sz="2400" err="1">
                <a:ea typeface="+mn-lt"/>
                <a:cs typeface="+mn-lt"/>
              </a:rPr>
              <a:t>endereço</a:t>
            </a:r>
            <a:r>
              <a:rPr lang="es-ES" sz="2400">
                <a:ea typeface="+mn-lt"/>
                <a:cs typeface="+mn-lt"/>
              </a:rPr>
              <a:t>, o email que </a:t>
            </a:r>
            <a:r>
              <a:rPr lang="es-ES" sz="2400" err="1">
                <a:ea typeface="+mn-lt"/>
                <a:cs typeface="+mn-lt"/>
              </a:rPr>
              <a:t>sempre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variam</a:t>
            </a:r>
            <a:r>
              <a:rPr lang="es-ES" sz="2400">
                <a:ea typeface="+mn-lt"/>
                <a:cs typeface="+mn-lt"/>
              </a:rPr>
              <a:t> de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Já o CHAR quando os tamanhos que desejamos armazenar na coluna de uma tabela   são de tamanho consistentes </a:t>
            </a:r>
            <a:r>
              <a:rPr lang="es-ES" sz="2400" dirty="0">
                <a:ea typeface="+mn-lt"/>
                <a:cs typeface="+mn-lt"/>
              </a:rPr>
              <a:t>e </a:t>
            </a:r>
            <a:r>
              <a:rPr lang="es-ES" sz="2400" err="1">
                <a:ea typeface="+mn-lt"/>
                <a:cs typeface="+mn-lt"/>
              </a:rPr>
              <a:t>semelhantes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 dirty="0">
                <a:ea typeface="+mn-lt"/>
                <a:cs typeface="+mn-lt"/>
              </a:rPr>
              <a:t>O tipo CHAR </a:t>
            </a:r>
            <a:r>
              <a:rPr lang="es-ES" sz="2400" err="1">
                <a:ea typeface="+mn-lt"/>
                <a:cs typeface="+mn-lt"/>
              </a:rPr>
              <a:t>possui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fixo</a:t>
            </a:r>
            <a:r>
              <a:rPr lang="es-ES" sz="2400" dirty="0">
                <a:ea typeface="+mn-lt"/>
                <a:cs typeface="+mn-lt"/>
              </a:rPr>
              <a:t>, </a:t>
            </a:r>
            <a:r>
              <a:rPr lang="es-ES" sz="2400" err="1">
                <a:ea typeface="+mn-lt"/>
                <a:cs typeface="+mn-lt"/>
              </a:rPr>
              <a:t>assim</a:t>
            </a:r>
            <a:r>
              <a:rPr lang="es-ES" sz="2400" dirty="0">
                <a:ea typeface="+mn-lt"/>
                <a:cs typeface="+mn-lt"/>
              </a:rPr>
              <a:t> se </a:t>
            </a:r>
            <a:r>
              <a:rPr lang="es-ES" sz="2400" err="1">
                <a:ea typeface="+mn-lt"/>
                <a:cs typeface="+mn-lt"/>
              </a:rPr>
              <a:t>você</a:t>
            </a:r>
            <a:r>
              <a:rPr lang="es-ES" sz="2400" dirty="0">
                <a:ea typeface="+mn-lt"/>
                <a:cs typeface="+mn-lt"/>
              </a:rPr>
              <a:t> tentar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valor </a:t>
            </a:r>
            <a:r>
              <a:rPr lang="es-ES" sz="2400" err="1">
                <a:ea typeface="+mn-lt"/>
                <a:cs typeface="+mn-lt"/>
              </a:rPr>
              <a:t>maior</a:t>
            </a:r>
            <a:r>
              <a:rPr lang="es-ES" sz="2400" dirty="0">
                <a:ea typeface="+mn-lt"/>
                <a:cs typeface="+mn-lt"/>
              </a:rPr>
              <a:t> que o definido </a:t>
            </a:r>
            <a:r>
              <a:rPr lang="es-ES" sz="2400" err="1">
                <a:ea typeface="+mn-lt"/>
                <a:cs typeface="+mn-lt"/>
              </a:rPr>
              <a:t>numa</a:t>
            </a:r>
            <a:r>
              <a:rPr lang="es-ES" sz="2400" dirty="0">
                <a:ea typeface="+mn-lt"/>
                <a:cs typeface="+mn-lt"/>
              </a:rPr>
              <a:t> coluna do tipo CHAR ele será truncado.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 Light"/>
              </a:rPr>
              <a:t>NChar e </a:t>
            </a:r>
            <a:r>
              <a:rPr lang="es-ES">
                <a:solidFill>
                  <a:srgbClr val="FFFFFF"/>
                </a:solidFill>
                <a:cs typeface="Calibri Light"/>
              </a:rPr>
              <a:t>NVarChar</a:t>
            </a:r>
            <a:endParaRPr lang="es-ES">
              <a:cs typeface="Calibri Light" panose="020F0302020204030204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398" y="1712941"/>
            <a:ext cx="6413415" cy="4007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>
                <a:ea typeface="+mn-lt"/>
                <a:cs typeface="+mn-lt"/>
              </a:rPr>
              <a:t> </a:t>
            </a:r>
            <a:r>
              <a:rPr lang="es-ES" sz="2000" b="1">
                <a:ea typeface="+mn-lt"/>
                <a:cs typeface="+mn-lt"/>
              </a:rPr>
              <a:t>NVARCHAR</a:t>
            </a:r>
            <a:r>
              <a:rPr lang="es-ES" sz="2000">
                <a:ea typeface="+mn-lt"/>
                <a:cs typeface="+mn-lt"/>
              </a:rPr>
              <a:t> têm o tamanho variável e vai alocar na memória só o que você usar</a:t>
            </a:r>
            <a:endParaRPr lang="es-ES">
              <a:cs typeface="Calibri" panose="020F0502020204030204"/>
            </a:endParaRPr>
          </a:p>
          <a:p>
            <a:r>
              <a:rPr lang="es-ES" sz="2000" b="1">
                <a:ea typeface="+mn-lt"/>
                <a:cs typeface="+mn-lt"/>
              </a:rPr>
              <a:t>NCHAR</a:t>
            </a:r>
            <a:r>
              <a:rPr lang="es-ES" sz="2000">
                <a:ea typeface="+mn-lt"/>
                <a:cs typeface="+mn-lt"/>
              </a:rPr>
              <a:t> e NVARCHAR são semelhantes a CHAR e VARCHAR a diferença é que eles armazenam dados no formato Unicode e utilizam para isso a representação de 1 byte para cada caractere usando assim uma representação de 16 bits.</a:t>
            </a:r>
            <a:endParaRPr lang="es-ES" sz="2000">
              <a:cs typeface="Calibri" panose="020F0502020204030204"/>
            </a:endParaRPr>
          </a:p>
          <a:p>
            <a:r>
              <a:rPr lang="es-ES" sz="2000">
                <a:cs typeface="Calibri" panose="020F0502020204030204"/>
              </a:rPr>
              <a:t>Se tiver uma coluna que você gravará quase sempre a mesma quantidade de texto, use </a:t>
            </a:r>
            <a:r>
              <a:rPr lang="es-ES" sz="2000" b="1">
                <a:cs typeface="Calibri" panose="020F0502020204030204"/>
              </a:rPr>
              <a:t>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NCHAR</a:t>
            </a:r>
            <a:r>
              <a:rPr lang="es-ES" sz="2000">
                <a:cs typeface="Calibri" panose="020F0502020204030204"/>
              </a:rPr>
              <a:t>, pois nesse caso a performance será melhor do que se você usar os tipos </a:t>
            </a:r>
            <a:r>
              <a:rPr lang="es-ES" sz="2000" i="1">
                <a:cs typeface="Calibri" panose="020F0502020204030204"/>
              </a:rPr>
              <a:t>var</a:t>
            </a:r>
            <a:r>
              <a:rPr lang="es-ES" sz="2000">
                <a:cs typeface="Calibri" panose="020F0502020204030204"/>
              </a:rPr>
              <a:t>. Se a coluna variar muito de tamanho, use </a:t>
            </a:r>
            <a:r>
              <a:rPr lang="es-ES" sz="2000" b="1">
                <a:cs typeface="Calibri" panose="020F0502020204030204"/>
              </a:rPr>
              <a:t>VARCHAR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NVARCHAR</a:t>
            </a:r>
            <a:r>
              <a:rPr lang="es-ES" sz="2000" dirty="0">
                <a:cs typeface="Calibri" panose="020F0502020204030204"/>
              </a:rPr>
              <a:t>.</a:t>
            </a: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54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NText e Text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9" y="1180314"/>
            <a:ext cx="5257799" cy="22439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</a:pPr>
            <a:r>
              <a:rPr lang="es-ES">
                <a:cs typeface="Calibri" panose="020F0502020204030204"/>
              </a:rPr>
              <a:t>Text </a:t>
            </a:r>
            <a:r>
              <a:rPr lang="es-ES">
                <a:ea typeface="+mn-lt"/>
                <a:cs typeface="+mn-lt"/>
              </a:rPr>
              <a:t>não tem um limite específico de tamanho além do máximo do banco de dados. Ele é armazenado na área específica para </a:t>
            </a:r>
            <a:r>
              <a:rPr lang="es-ES" i="1">
                <a:ea typeface="+mn-lt"/>
                <a:cs typeface="+mn-lt"/>
              </a:rPr>
              <a:t>blobs</a:t>
            </a:r>
            <a:r>
              <a:rPr lang="es-ES">
                <a:ea typeface="+mn-lt"/>
                <a:cs typeface="+mn-lt"/>
              </a:rPr>
              <a:t> já que a expectativa é que ele será grande.</a:t>
            </a:r>
          </a:p>
          <a:p>
            <a:pPr algn="just"/>
            <a:r>
              <a:rPr lang="es-ES">
                <a:ea typeface="+mn-lt"/>
                <a:cs typeface="+mn-lt"/>
              </a:rPr>
              <a:t>NText Dados Unicode de comprimento variável com um comprimento máximo de cadeia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>
                <a:cs typeface="Calibri" panose="020F0502020204030204"/>
              </a:rPr>
              <a:t>até 2GB de texto</a:t>
            </a:r>
            <a:endParaRPr lang="es-ES" dirty="0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2154" y="832731"/>
            <a:ext cx="5210120" cy="2991448"/>
          </a:xfrm>
        </p:spPr>
        <p:txBody>
          <a:bodyPr>
            <a:normAutofit fontScale="90000"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 de tipos de dados numérico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2153" y="4203802"/>
            <a:ext cx="4203706" cy="1051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>
                <a:cs typeface="Calibri"/>
              </a:rPr>
              <a:t>BigInt ; Decimal ; Float ; Int ; Money; Real; Small int</a:t>
            </a:r>
            <a:endParaRPr lang="es-ES">
              <a:cs typeface="Calibri" panose="020F0502020204030204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90" y="1132600"/>
            <a:ext cx="4045637" cy="4064628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rgbClr val="FFFFFF"/>
                </a:solidFill>
                <a:cs typeface="Calibri Light" panose="020F0302020204030204"/>
              </a:rPr>
              <a:t>BigInt, Int , TinyInt </a:t>
            </a:r>
            <a:r>
              <a:rPr lang="es-ES" sz="4000">
                <a:solidFill>
                  <a:srgbClr val="FFFFFF"/>
                </a:solidFill>
                <a:cs typeface="Calibri Light" panose="020F0302020204030204"/>
              </a:rPr>
              <a:t>e SmallInt</a:t>
            </a:r>
            <a:endParaRPr lang="es-ES" sz="40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0919"/>
            <a:ext cx="5732251" cy="47599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Utilizar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reduzir significamente o uso em disco. Se somente esta opção de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fazê-lo economizar de 10% a 20% de espaço em disco (dependendo da situação). </a:t>
            </a:r>
          </a:p>
          <a:p>
            <a:r>
              <a:rPr lang="es-ES">
                <a:ea typeface="+mn-lt"/>
                <a:cs typeface="+mn-lt"/>
              </a:rPr>
              <a:t>A maior diferença entre os tipos de dados, são o consumo de memória (em casos especificos) , desempenho e o tamanho em bytes de armazenamento.</a:t>
            </a:r>
            <a:endParaRPr lang="es-ES" dirty="0">
              <a:ea typeface="+mn-lt"/>
              <a:cs typeface="+mn-lt"/>
            </a:endParaRPr>
          </a:p>
          <a:p>
            <a:endParaRPr lang="es-ES" sz="2400" dirty="0">
              <a:ea typeface="+mn-lt"/>
              <a:cs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 Money e SmallMoney</a:t>
            </a:r>
            <a:endParaRPr lang="es-E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5" y="1842337"/>
            <a:ext cx="6413415" cy="3173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S</a:t>
            </a:r>
            <a:r>
              <a:rPr lang="es-ES" b="1">
                <a:ea typeface="+mn-lt"/>
                <a:cs typeface="+mn-lt"/>
              </a:rPr>
              <a:t>mallmoney</a:t>
            </a:r>
            <a:r>
              <a:rPr lang="es-ES">
                <a:ea typeface="+mn-lt"/>
                <a:cs typeface="+mn-lt"/>
              </a:rPr>
              <a:t> é como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, porém menor. Especificamente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 é um 8 bit Decimal, enquanto </a:t>
            </a:r>
            <a:r>
              <a:rPr lang="es-ES" b="1">
                <a:ea typeface="+mn-lt"/>
                <a:cs typeface="+mn-lt"/>
              </a:rPr>
              <a:t>smallmoney</a:t>
            </a:r>
            <a:r>
              <a:rPr lang="es-ES">
                <a:ea typeface="+mn-lt"/>
                <a:cs typeface="+mn-lt"/>
              </a:rPr>
              <a:t> é um 4 bit Decimal Para atribuir o valor R$ 34.654,79 devemos fornecê-lo como 34654.78 ou seja substituindo a vírgula por um ponto e eliminando os pontos dos milhares.</a:t>
            </a:r>
            <a:endParaRPr lang="es-ES">
              <a:cs typeface="Calibri" panose="020F0502020204030204"/>
            </a:endParaRP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23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27346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cs typeface="Calibri Light"/>
              </a:rPr>
              <a:t>Decimal, Float e Real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88918"/>
            <a:ext cx="5257799" cy="61976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</a:pPr>
            <a:r>
              <a:rPr lang="pt">
                <a:latin typeface="Calibri"/>
                <a:ea typeface="+mn-lt"/>
                <a:cs typeface="+mn-lt"/>
              </a:rPr>
              <a:t>O tipo de dados FLOAT é usado para armazenar números de ponto flutuante de precisão simples e dupla.</a:t>
            </a:r>
            <a:endParaRPr lang="pt">
              <a:latin typeface="Calibri"/>
              <a:cs typeface="Calibri"/>
            </a:endParaRPr>
          </a:p>
          <a:p>
            <a:pPr>
              <a:buFont typeface="Arial"/>
            </a:pPr>
            <a:r>
              <a:rPr lang="es-ES">
                <a:ea typeface="+mn-lt"/>
                <a:cs typeface="+mn-lt"/>
              </a:rPr>
              <a:t>O tipo de dados Decimal é simplesmente um tipo de ponto flutuante, qualquer número decimal pode ser construído para o valor exato ter que realizar aproximações.</a:t>
            </a:r>
          </a:p>
          <a:p>
            <a:pPr>
              <a:buFont typeface="Arial"/>
            </a:pPr>
            <a:r>
              <a:rPr lang="pt">
                <a:ea typeface="+mn-lt"/>
                <a:cs typeface="+mn-lt"/>
              </a:rPr>
              <a:t>Float é um número de ponto flutuante de precisão única.</a:t>
            </a:r>
            <a:endParaRPr lang="es-ES">
              <a:ea typeface="+mn-lt"/>
              <a:cs typeface="+mn-lt"/>
            </a:endParaRPr>
          </a:p>
          <a:p>
            <a:pPr>
              <a:buFont typeface="Arial"/>
            </a:pPr>
            <a:r>
              <a:rPr lang="es-ES" sz="2400" b="1">
                <a:ea typeface="+mn-lt"/>
                <a:cs typeface="+mn-lt"/>
              </a:rPr>
              <a:t>Esses tipos são chamados de ponto flutuante binários.</a:t>
            </a:r>
            <a:endParaRPr lang="es-ES" sz="2400" b="1" dirty="0">
              <a:ea typeface="+mn-lt"/>
              <a:cs typeface="+mn-lt"/>
            </a:endParaRPr>
          </a:p>
          <a:p>
            <a:pPr algn="just">
              <a:buFont typeface="Arial"/>
            </a:pPr>
            <a:endParaRPr lang="es-ES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645" y="2399863"/>
            <a:ext cx="5210120" cy="2373222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 entre DML e DDL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 dirty="0">
                <a:ea typeface="+mj-lt"/>
                <a:cs typeface="+mj-lt"/>
              </a:rPr>
              <a:t>r.</a:t>
            </a:r>
            <a:endParaRPr lang="es-ES" dirty="0">
              <a:cs typeface="Calibri Light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Tema de Office</vt:lpstr>
      <vt:lpstr>Diferença de tipos de dados Texto SQL Server. </vt:lpstr>
      <vt:lpstr>Char e VarChar</vt:lpstr>
      <vt:lpstr>NChar e NVarChar</vt:lpstr>
      <vt:lpstr>NText e Text</vt:lpstr>
      <vt:lpstr>Diferença de tipos de dados numérico SQL Server.</vt:lpstr>
      <vt:lpstr>BigInt, Int , TinyInt e SmallInt</vt:lpstr>
      <vt:lpstr> Money e SmallMoney</vt:lpstr>
      <vt:lpstr>Decimal, Float e Real</vt:lpstr>
      <vt:lpstr>Diferença entre DML e DDL SQL Server.</vt:lpstr>
      <vt:lpstr>DDL</vt:lpstr>
      <vt:lpstr>DML</vt:lpstr>
      <vt:lpstr>Create Table</vt:lpstr>
      <vt:lpstr>Criando tabela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Rodrigues Santos</dc:creator>
  <cp:lastModifiedBy>Jonathan Rodrigues Santos</cp:lastModifiedBy>
  <cp:revision>524</cp:revision>
  <dcterms:created xsi:type="dcterms:W3CDTF">2020-10-27T18:16:36Z</dcterms:created>
  <dcterms:modified xsi:type="dcterms:W3CDTF">2020-10-27T20:15:48Z</dcterms:modified>
</cp:coreProperties>
</file>