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TablePreview1.svm" manifest:media-type=""/>
  <manifest:file-entry manifest:full-path="Pictures/1000020100000520000000CCBFD36D6F59014FE3.png" manifest:media-type="image/png"/>
  <manifest:file-entry manifest:full-path="Pictures/100010580000879200001508D21A14F0A9096EB5.svg" manifest:media-type="image/svg+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Garuda" svg:font-family="Garuda" style:font-pitch="variable"/>
    <style:font-face style:name="Liberation Sans1" svg:font-family="'Liberation Sans'" style:font-pitch="variable"/>
    <style:font-face style:name="Liberation Sans" svg:font-family="'Liberation Sans'" style:font-family-generic="roman" style:font-pitch="variable"/>
    <style:font-face style:name="Liberation Sans2" svg:font-family="'Liberation Sans'" style:font-adornments="Normal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fill-color="#3465a4" draw:textarea-horizontal-align="justify" draw:textarea-vertical-align="middle" draw:auto-grow-height="false" fo:min-height="15.5cm" fo:min-width="27.9cm"/>
      <style:paragraph-properties style:writing-mode="lr-tb"/>
    </style:style>
    <style:style style:name="gr2" style:family="graphic">
      <style:graphic-properties style:protect="size"/>
    </style:style>
    <style:style style:name="pr1" style:family="presentation" style:parent-style-name="BrightBlue-notes">
      <style:graphic-properties draw:fill-color="#ffffff" draw:auto-grow-height="true" fo:min-height="13.364cm"/>
      <style:paragraph-properties style:writing-mode="lr-tb"/>
    </style:style>
    <style:style style:name="pr2" style:family="presentation" style:parent-style-name="BrightBlue-title">
      <style:graphic-properties draw:auto-grow-height="true" fo:min-height="2.6cm"/>
      <style:paragraph-properties style:writing-mode="lr-tb"/>
    </style:style>
    <style:style style:name="pr3" style:family="presentation" style:parent-style-name="BrightBlue-outline1">
      <style:graphic-properties fo:min-height="8.884cm"/>
      <style:paragraph-properties style:writing-mode="lr-tb"/>
    </style:style>
    <style:style style:name="pr4" style:family="presentation" style:parent-style-name="BrightBlue-notes">
      <style:graphic-properties draw:fill-color="#ffffff" draw:auto-grow-height="true" fo:min-height="14cm"/>
      <style:paragraph-properties style:writing-mode="lr-tb"/>
    </style:style>
    <style:style style:name="pr5" style:family="presentation" style:parent-style-name="BrightBlue-title">
      <style:graphic-properties fo:min-height="5.005cm"/>
      <style:paragraph-properties style:writing-mode="lr-tb"/>
    </style:style>
    <style:style style:name="pr6" style:family="presentation" style:parent-style-name="BrightBlue-title">
      <style:graphic-properties fo:min-height="2.6cm"/>
      <style:paragraph-properties style:writing-mode="lr-tb"/>
    </style:style>
    <style:style style:name="pr7" style:family="presentation" style:parent-style-name="BrightBlue-notes">
      <style:graphic-properties draw:fill-color="#ffffff" fo:min-height="14cm"/>
      <style:paragraph-properties style:writing-mode="lr-tb"/>
    </style:style>
    <style:style style:name="pr8" style:family="presentation" style:parent-style-name="Default-notes">
      <style:graphic-properties draw:fill-color="#ffffff" draw:auto-grow-height="true" fo:min-height="13.364cm"/>
      <style:paragraph-properties style:writing-mode="lr-tb"/>
    </style:style>
    <style:style style:name="co1" style:family="table-column">
      <style:table-column-properties style:column-width="11.322cm" style:use-optimal-column-width="false"/>
    </style:style>
    <style:style style:name="co2" style:family="table-column">
      <style:table-column-properties style:column-width="5.178cm" style:use-optimal-column-width="false"/>
    </style:style>
    <style:style style:name="co3" style:family="table-column">
      <style:table-column-properties style:column-width="5.18cm" style:use-optimal-column-width="false"/>
    </style:style>
    <style:style style:name="ro1" style:family="table-row">
      <style:table-row-properties style:row-height="0.972cm" style:use-optimal-row-height="false"/>
    </style:style>
    <style:style style:name="ce1" style:family="table-cell">
      <style:text-properties fo:background-color="transparent"/>
    </style:style>
    <style:style style:name="ce2" style:family="table-cell">
      <style:paragraph-properties style:text-autospace="none"/>
      <style:text-properties fo:font-weight="bold" fo:background-color="transparent" style:font-weight-asian="bold" style:font-weight-complex="bold"/>
    </style:style>
    <style:style style:name="ce3" style:family="table-cell">
      <style:paragraph-properties style:text-autospace="none"/>
      <style:text-properties fo:background-color="transparent"/>
    </style:style>
    <style:style style:name="ce4" style:family="table-cell">
      <style:paragraph-properties style:text-autospace="none"/>
      <style:text-properties fo:font-weight="bold" style:font-weight-asian="bold" style:font-weight-complex="bold"/>
    </style:style>
    <style:style style:name="ce5" style:family="table-cell">
      <style:paragraph-properties fo:text-align="end" style:text-autospace="none"/>
      <style:text-properties fo:font-weight="bold" style:font-weight-asian="bold" style:font-weight-complex="bold"/>
    </style:style>
    <style:style style:name="P1" style:family="paragraph">
      <style:paragraph-properties fo:text-align="center" style:writing-mode="lr-tb"/>
      <style:text-properties style:font-name="Garuda" fo:font-size="60pt" style:font-size-asian="60pt" style:font-size-complex="60pt"/>
    </style:style>
    <style:style style:name="P2" style:family="paragraph">
      <loext:graphic-properties draw:fill-color="#3465a4"/>
      <style:paragraph-properties fo:text-align="center" style:writing-mode="lr-tb"/>
      <style:text-properties style:font-name="Garuda" fo:font-size="60pt" style:font-size-asian="60pt" style:font-size-complex="60pt"/>
    </style:style>
    <style:style style:name="P3" style:family="paragraph">
      <loext:graphic-properties draw:fill-color="#ffffff"/>
      <style:paragraph-properties style:writing-mode="lr-tb"/>
    </style:style>
    <style:style style:name="P4" style:family="paragraph">
      <style:paragraph-properties style:writing-mode="lr-tb"/>
    </style:style>
    <style:style style:name="P5" style:family="paragraph">
      <style:paragraph-properties fo:margin-left="0cm" fo:margin-right="0cm" fo:margin-top="0cm" fo:margin-bottom="0.405cm" fo:text-indent="0cm"/>
    </style:style>
    <style:style style:name="P6" style:family="paragraph">
      <style:paragraph-properties style:writing-mode="lr-tb"/>
      <style:text-properties fo:color="#000000"/>
    </style:style>
    <style:style style:name="P7" style:family="paragraph">
      <style:paragraph-properties fo:margin-left="0cm" fo:margin-right="0cm" fo:margin-top="0cm" fo:margin-bottom="0.404cm" fo:text-indent="0cm"/>
    </style:style>
    <style:style style:name="P8" style:family="paragraph">
      <style:paragraph-properties style:text-autospace="none"/>
      <style:text-properties fo:font-weight="bold" fo:background-color="transparent" style:font-weight-asian="bold" style:font-weight-complex="bold"/>
    </style:style>
    <style:style style:name="P9" style:family="paragraph">
      <style:paragraph-properties style:text-autospace="none"/>
      <style:text-properties fo:font-weight="bold" style:font-weight-asian="bold" style:font-weight-complex="bold"/>
    </style:style>
    <style:style style:name="P10" style:family="paragraph">
      <style:paragraph-properties style:text-autospace="none"/>
    </style:style>
    <style:style style:name="P11" style:family="paragraph">
      <style:paragraph-properties fo:text-align="end" style:text-autospace="none"/>
    </style:style>
    <style:style style:name="P12" style:family="paragraph">
      <style:paragraph-properties style:text-autospace="none"/>
      <style:text-properties style:font-weight-asian="bold" style:font-weight-complex="bold"/>
    </style:style>
    <style:style style:name="P13" style:family="paragraph">
      <style:paragraph-properties fo:text-align="end" style:text-autospace="none"/>
      <style:text-properties fo:font-weight="bold" style:font-weight-asian="bold" style:font-weight-complex="bold"/>
    </style:style>
    <style:style style:name="P14" style:family="paragraph">
      <loext:graphic-properties draw:fill-color="#ffffff"/>
      <style:paragraph-properties style:writing-mode="lr-tb"/>
      <style:text-properties fo:font-size="20pt"/>
    </style:style>
    <style:style style:name="T1" style:family="text">
      <style:text-properties style:font-name="Garuda" fo:font-size="60pt" style:font-size-asian="60pt" style:font-size-complex="60pt"/>
    </style:style>
    <style:style style:name="T2" style:family="text">
      <style:text-properties style:use-window-font-color="true" style:text-outline="false" style:text-line-through-style="none" style:text-line-through-type="none" style:font-name="Liberation Sans" fo:font-size="26pt" fo:font-style="normal" fo:text-shadow="none" style:text-underline-style="none" fo:font-weight="normal" style:letter-kerning="true" style:font-size-asian="26pt" style:font-style-asian="normal" style:font-weight-asian="normal" style:font-size-complex="26pt" style:font-style-complex="normal" style:font-weight-complex="normal" style:text-emphasize="none" style:font-relief="none" style:text-overline-style="none" style:text-overline-color="font-color"/>
    </style:style>
    <style:style style:name="T3" style:family="text">
      <style:text-properties fo:color="#000000"/>
    </style:style>
    <style:style style:name="T4" style:family="text">
      <style:text-properties fo:font-weight="bold" fo:background-color="transparent" style:font-weight-asian="bold" style:font-weight-complex="bold"/>
    </style:style>
    <style:style style:name="T5" style:family="text">
      <style:text-properties fo:font-weight="bold" style:font-weight-asian="bold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BrightBlue" presentation:presentation-page-layout-name="AL1T0">
        <office:forms form:automatic-focus="false" form:apply-design-mode="false"/>
        <draw:custom-shape draw:style-name="gr1" draw:text-style-name="P2" draw:layer="layout" svg:width="28.4cm" svg:height="15.75cm" svg:x="-0.397cm" svg:y="0.001cm">
          <text:p text:style-name="P1">
            <text:span text:style-name="T1">Monitor </text:span>
            <text:span text:style-name="T1">EPI</text:span>
          </text:p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2" draw:layer="layout" svg:width="17cm" svg:height="9.56cm" svg:x="2cm" svg:y="2.5cm" draw:page-number="1" presentation:class="page"/>
          <draw:frame presentation:style-name="pr1" draw:text-style-name="P3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2" draw:style-name="dp1" draw:master-page-name="BrightBlue" presentation:presentation-page-layout-name="AL2T1">
        <office:forms form:automatic-focus="false" form:apply-design-mode="false"/>
        <draw:frame presentation:style-name="pr2" draw:text-style-name="P4" draw:layer="layout" svg:width="19.5cm" svg:height="2.6cm" svg:x="1.399cm" svg:y="0.6cm" presentation:class="title">
          <draw:text-box>
            <text:p>
              Problema
              <text:tab/>
            </text:p>
          </draw:text-box>
        </draw:frame>
        <draw:frame presentation:style-name="pr3" draw:text-style-name="P4" draw:layer="layout" svg:width="25.2cm" svg:height="9.134cm" svg:x="1.399cm" svg:y="3.799cm" presentation:class="outline">
          <draw:text-box>
            <text:p>Umas das maiores das dificuldades das empresas atuais é monitorar se seus funcionarios estao com seu equipamento de proteção (EPI), e isso causa um transtorno para o pessoal da Segurança do Trabalho SESMT e da CIPA, que são rigosamente cobrados por isso.</text:p>
            <text:p>A falta do uso do equipamento de segurança pode ter penalidades graves para o empregador e para o empregado.</text:p>
            <text:p>
              <text:span text:style-name="T2">Conforme </text:span>
              Art. 6.6.1.b da NR6 cabe uma Multa pela falta de exigência do uso de EPI
            </text:p>
          </draw:text-box>
        </draw:frame>
        <presentation:notes draw:style-name="dp2">
          <draw:page-thumbnail draw:style-name="gr2" draw:layer="layout" svg:width="17cm" svg:height="9.56cm" svg:x="2cm" svg:y="2.5cm" draw:page-number="2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3" draw:style-name="dp1" draw:master-page-name="BrightBlue" presentation:presentation-page-layout-name="AL2T1">
        <office:forms form:automatic-focus="false" form:apply-design-mode="false"/>
        <draw:frame presentation:style-name="pr5" draw:text-style-name="P4" draw:layer="layout" svg:width="19.5cm" svg:height="5.005cm" svg:x="1.399cm" svg:y="-0.601cm" presentation:class="title" presentation:user-transformed="true">
          <draw:text-box>
            <text:p text:style-name="P4">
              Como é feito hoje ?
              <text:line-break/>
            </text:p>
          </draw:text-box>
        </draw:frame>
        <draw:frame presentation:style-name="pr3" draw:text-style-name="P4" draw:layer="layout" svg:width="25.2cm" svg:height="9.134cm" svg:x="0.8cm" svg:y="3.399cm" presentation:class="outline" presentation:user-transformed="true">
          <draw:text-box>
            <text:list text:style-name="L3">
              <text:list-header>
                <text:p>Atualmente o controle do uso de EPIs é feito por um fiscal que fica na entrada de onde os empregados desempenhan suas atividades, ou o mesmo fica passeando pela linha de produção verificando se todos estao com equipamentos corretos, e no pior dos casos o empregado fica sem seus equipamentos ate ser notado ou sofrer algum acidente.</text:p>
              </text:list-header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3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4" draw:style-name="dp1" draw:master-page-name="BrightBlue" presentation:presentation-page-layout-name="AL2T1">
        <office:forms form:automatic-focus="false" form:apply-design-mode="false"/>
        <draw:frame presentation:style-name="pr2" draw:text-style-name="P4" draw:layer="layout" svg:width="19.5cm" svg:height="2.6cm" svg:x="1.399cm" svg:y="0.6cm" presentation:class="title">
          <draw:text-box>
            <text:p>
              Solução
              <text:tab/>
            </text:p>
          </draw:text-box>
        </draw:frame>
        <draw:frame presentation:style-name="pr3" draw:text-style-name="P4" draw:layer="layout" svg:width="25.2cm" svg:height="9.134cm" svg:x="1.399cm" svg:y="3.799cm" presentation:class="outline" presentation:user-transformed="true">
          <draw:text-box>
            <text:p>Podemos monitorar se os empregados estao com seus equipamentos atraves do uso de IA (Inteligencia Artificial).</text:p>
            <text:p>Com uma camera posicionada na entrada podemos verificar cada funcionario, e caso algum esteja sem seus equipamentos sera notificado imediatamente ao superior para que tome as medidas cabiveis.</text:p>
            <text:p/>
            <text:p/>
            <text:p/>
          </draw:text-box>
        </draw:frame>
        <presentation:notes draw:style-name="dp2">
          <draw:page-thumbnail draw:style-name="gr2" draw:layer="layout" svg:width="17cm" svg:height="9.56cm" svg:x="2cm" svg:y="2.5cm" draw:page-number="4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5" draw:style-name="dp1" draw:master-page-name="BrightBlue" presentation:presentation-page-layout-name="AL2T1">
        <office:forms form:automatic-focus="false" form:apply-design-mode="false"/>
        <draw:frame presentation:style-name="pr6" draw:text-style-name="P4" draw:layer="layout" svg:width="19.5cm" svg:height="2.6cm" svg:x="1.399cm" svg:y="0.599cm" presentation:class="title" presentation:user-transformed="true">
          <draw:text-box>
            <text:p>Valor</text:p>
          </draw:text-box>
        </draw:frame>
        <draw:frame presentation:style-name="pr3" draw:text-style-name="P6" draw:layer="layout" svg:width="25.2cm" svg:height="9.134cm" svg:x="1.399cm" svg:y="3.799cm" presentation:class="outline" presentation:user-transformed="true">
          <draw:text-box>
            <text:list text:style-name="L3">
              <text:list-header>
                <text:p text:style-name="P5">
                  <text:span text:style-name="T3">Com isso o supervisor pode focar em suas tarefas sem ficar se preocupando com o uso adequados dos EPIs, e o fiscal pode desempenhar outras tarefa.</text:span>
                </text:p>
                <text:p text:style-name="P5">
                  <text:span text:style-name="T3"/>
                </text:p>
                <text:p text:style-name="P5">
                  <text:span text:style-name="T3">Com o uso da IA, o empregado passa se preocupar mais com o uso do EPI, pois não querem sua imagem sendo enviada para o gestor, informando que o mesmo está sem seu equipamento. 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5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6" draw:style-name="dp1" draw:master-page-name="BrightBlue" presentation:presentation-page-layout-name="AL2T1">
        <office:forms form:automatic-focus="false" form:apply-design-mode="false"/>
        <draw:frame presentation:style-name="pr2" draw:text-style-name="P4" draw:layer="layout" svg:width="19.5cm" svg:height="2.6cm" svg:x="1.399cm" svg:y="0.6cm" presentation:class="title">
          <draw:text-box>
            <text:p>Target</text:p>
          </draw:text-box>
        </draw:frame>
        <draw:frame presentation:style-name="pr3" draw:text-style-name="P4" draw:layer="layout" svg:width="25.2cm" svg:height="9.134cm" svg:x="1.399cm" svg:y="3.799cm" presentation:class="outline">
          <draw:text-box>
            <text:list text:style-name="L3">
              <text:list-header>
                <text:p>Setores:</text:p>
                <text:list>
                  <text:list-item>
                    <text:p>Metalurgica</text:p>
                  </text:list-item>
                  <text:list-item>
                    <text:p>construção civil</text:p>
                  </text:list-item>
                  <text:list-item>
                    <text:p>Logistica</text:p>
                  </text:list-item>
                </text:list>
              </text:list-header>
              <text:list-item>
                <text:p>Funções:</text:p>
                <text:list>
                  <text:list-item>
                    <text:p>Operadores de empilhadeira</text:p>
                  </text:list-item>
                  <text:list-item>
                    <text:p>Trabalhadores de laboratórios</text:p>
                  </text:list-item>
                  <text:list-item>
                    <text:p>Soldador</text:p>
                  </text:list-item>
                  <text:list-item>
                    <text:p>Serralheiros</text:p>
                  </text:list-item>
                </text:list>
                <text:p/>
              </text:list-item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6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7" draw:style-name="dp1" draw:master-page-name="BrightBlue" presentation:presentation-page-layout-name="AL2T1">
        <office:forms form:automatic-focus="false" form:apply-design-mode="false"/>
        <draw:frame presentation:style-name="pr6" draw:text-style-name="P4" draw:layer="layout" svg:width="19.5cm" svg:height="2.6cm" svg:x="1.399cm" svg:y="0.6cm" presentation:class="title" presentation:user-transformed="true">
          <draw:text-box>
            <text:p>Exigencias</text:p>
          </draw:text-box>
        </draw:frame>
        <draw:frame presentation:style-name="pr3" draw:text-style-name="P4" draw:layer="layout" svg:width="25.2cm" svg:height="9.134cm" svg:x="1.399cm" svg:y="3.799cm" presentation:class="outline">
          <draw:text-box>
            <text:list text:style-name="L3">
              <text:list-item>
                <text:p>Imagens com resolução boa (que possa ser identificavel os EPIs)</text:p>
              </text:list-item>
              <text:list-item>
                <text:p>minimo de 250 imagens de teste (em diferentes posições)</text:p>
              </text:list-item>
              <text:list-item>
                <text:p text:style-name="P7">Uso de 2 recursos</text:p>
              </text:list-item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7" presentation:class="page"/>
          <draw:frame presentation:style-name="pr7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8" draw:style-name="dp1" draw:master-page-name="Default">
        <office:forms form:automatic-focus="false" form:apply-design-mode="false"/>
        <draw:frame draw:style-name="standard" draw:layer="layout" svg:width="21.679cm" svg:height="12.635cm" svg:x="2.712cm" svg:y="1.6cm">
          <table:table table:template-name="sun" table:use-first-row-styles="true" table:use-banding-rows-styles="true">
            <table:table-column table:style-name="co1"/>
            <table:table-column table:style-name="co2"/>
            <table:table-column table:style-name="co3"/>
            <table:table-row table:style-name="ro1" table:default-cell-style-name="ce2">
              <table:table-cell table:style-name="ce1"/>
              <table:table-cell>
                <text:p text:style-name="P8">
                  <text:span text:style-name="T4">Horas</text:span>
                </text:p>
              </table:table-cell>
              <table:table-cell>
                <text:p text:style-name="P8">
                  <text:span text:style-name="T4">Dias</text:span>
                </text:p>
              </table:table-cell>
            </table:table-row>
            <table:table-row table:style-name="ro1" table:default-cell-style-name="ce3">
              <table:table-cell table:style-name="ce2">
                <text:p text:style-name="P9">
                  <text:span text:style-name="T4">Treinamento</text:span>
                </text:p>
              </table:table-cell>
              <table:table-cell/>
              <table:table-cell/>
            </table:table-row>
            <table:table-row table:style-name="ro1" table:default-cell-style-name="sun1">
              <table:table-cell>
                <text:p text:style-name="P10">Montar Base de Dados</text:p>
              </table:table-cell>
              <table:table-cell>
                <text:p text:style-name="P11">72</text:p>
              </table:table-cell>
              <table:table-cell>
                <text:p text:style-name="P11">3</text:p>
              </table:table-cell>
            </table:table-row>
            <table:table-row table:style-name="ro1" table:default-cell-style-name="sun2">
              <table:table-cell>
                <text:p text:style-name="P10">limpar base de dados</text:p>
              </table:table-cell>
              <table:table-cell>
                <text:p text:style-name="P11">24</text:p>
              </table:table-cell>
              <table:table-cell>
                <text:p text:style-name="P11">3</text:p>
              </table:table-cell>
            </table:table-row>
            <table:table-row table:style-name="ro1" table:default-cell-style-name="sun1">
              <table:table-cell>
                <text:p text:style-name="P10">selecionar Features</text:p>
              </table:table-cell>
              <table:table-cell>
                <text:p text:style-name="P11">48</text:p>
              </table:table-cell>
              <table:table-cell>
                <text:p text:style-name="P11">6</text:p>
              </table:table-cell>
            </table:table-row>
            <table:table-row table:style-name="ro1" table:default-cell-style-name="sun2">
              <table:table-cell>
                <text:p text:style-name="P10">selecionar BoudingBox</text:p>
              </table:table-cell>
              <table:table-cell>
                <text:p text:style-name="P11">50</text:p>
              </table:table-cell>
              <table:table-cell>
                <text:p text:style-name="P11">6,25</text:p>
              </table:table-cell>
            </table:table-row>
            <table:table-row table:style-name="ro1" table:default-cell-style-name="sun1">
              <table:table-cell>
                <text:p text:style-name="P10">Extrair Metricas</text:p>
              </table:table-cell>
              <table:table-cell>
                <text:p text:style-name="P11">3</text:p>
              </table:table-cell>
              <table:table-cell>
                <text:p text:style-name="P11">0,375</text:p>
              </table:table-cell>
            </table:table-row>
            <table:table-row table:style-name="ro1" table:default-cell-style-name="sun2">
              <table:table-cell>
                <text:p text:style-name="P10">
                  <text:span text:style-name="T5">Teste</text:span>
                </text:p>
              </table:table-cell>
              <table:table-cell/>
              <table:table-cell/>
            </table:table-row>
            <table:table-row table:style-name="ro1" table:default-cell-style-name="sun1">
              <table:table-cell>
                <text:p text:style-name="P10">testar modelo</text:p>
              </table:table-cell>
              <table:table-cell>
                <text:p text:style-name="P11">24</text:p>
              </table:table-cell>
              <table:table-cell>
                <text:p text:style-name="P11">3</text:p>
              </table:table-cell>
            </table:table-row>
            <table:table-row table:style-name="ro1" table:default-cell-style-name="sun2">
              <table:table-cell>
                <text:p text:style-name="P10">avaliar possíveis Bugs</text:p>
              </table:table-cell>
              <table:table-cell>
                <text:p text:style-name="P11">5</text:p>
              </table:table-cell>
              <table:table-cell>
                <text:p text:style-name="P11">0,625</text:p>
              </table:table-cell>
            </table:table-row>
            <table:table-row table:style-name="ro1" table:default-cell-style-name="sun1">
              <table:table-cell>
                <text:p text:style-name="P10">Analisar uma massa de teste</text:p>
              </table:table-cell>
              <table:table-cell>
                <text:p text:style-name="P11">24</text:p>
              </table:table-cell>
              <table:table-cell>
                <text:p text:style-name="P11">3</text:p>
              </table:table-cell>
            </table:table-row>
            <table:table-row table:style-name="ro1">
              <table:table-cell table:style-name="ce4">
                <text:p text:style-name="P12">
                  <text:span text:style-name="T5">TOTAL</text:span>
                </text:p>
              </table:table-cell>
              <table:table-cell table:style-name="sun2"/>
              <table:table-cell table:style-name="ce5">
                <text:p text:style-name="P13">
                  <text:span text:style-name="T5">25,25</text:span>
                </text:p>
              </table:table-cell>
            </table:table-row>
            <table:table-row table:style-name="ro1">
              <table:table-cell table:style-name="ce4">
                <text:p text:style-name="P12">
                  <text:span text:style-name="T5">Tempo estimado</text:span>
                </text:p>
              </table:table-cell>
              <table:table-cell table:style-name="sun1"/>
              <table:table-cell table:style-name="ce5">
                <text:p text:style-name="P13">
                  <text:span text:style-name="T5">50,5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presentation:notes draw:style-name="dp2">
          <draw:page-thumbnail draw:style-name="gr2" draw:layer="layout" svg:width="19.798cm" svg:height="11.136cm" svg:x="0.6cm" svg:y="2.257cm" draw:page-number="8" presentation:class="page"/>
          <draw:frame presentation:style-name="pr8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BrightBlue" presentation:presentation-page-layout-name="AL2T1">
        <office:forms form:automatic-focus="false" form:apply-design-mode="false"/>
        <draw:frame presentation:style-name="pr6" draw:text-style-name="P4" draw:layer="layout" svg:width="19.5cm" svg:height="2.6cm" svg:x="1.399cm" svg:y="0.6cm" presentation:class="title">
          <draw:text-box>
            <text:p>Premissas</text:p>
          </draw:text-box>
        </draw:frame>
        <draw:frame presentation:style-name="pr3" draw:text-style-name="P4" draw:layer="layout" svg:width="25.2cm" svg:height="9.134cm" svg:x="1.399cm" svg:y="3.799cm" presentation:class="outline">
          <draw:text-box>
            <text:list text:style-name="L3">
              <text:list-header>
                <text:p>Sistema Integrador já desenvolvido</text:p>
                <text:p>Cameras já posicionadas estrategicamente</text:p>
                <text:p>Regras de Negocios já definidas</text:p>
                <text:p/>
              </text:list-header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9" presentation:class="page"/>
          <draw:frame presentation:style-name="pr7" draw:text-style-name="P14" draw:layer="layout" svg:width="17cm" svg:height="14cm" svg:x="2cm" svg:y="13cm" presentation:class="notes" presentation:placeholder="true">
            <draw:text-box/>
          </draw:frame>
        </presentation:notes>
      </draw:page>
      <draw:page draw:name="page10" draw:style-name="dp1" draw:master-page-name="BrightBlue" presentation:presentation-page-layout-name="AL2T1">
        <office:forms form:automatic-focus="false" form:apply-design-mode="false"/>
        <draw:frame presentation:style-name="pr2" draw:text-style-name="P4" draw:layer="layout" svg:width="19.5cm" svg:height="2.6cm" svg:x="1.399cm" svg:y="0.6cm" presentation:class="title">
          <draw:text-box>
            <text:p>Considerações</text:p>
          </draw:text-box>
        </draw:frame>
        <draw:frame presentation:style-name="pr3" draw:text-style-name="P4" draw:layer="layout" svg:width="25.2cm" svg:height="9.134cm" svg:x="1.399cm" svg:y="3.799cm" presentation:class="outline">
          <draw:text-box>
            <text:list text:style-name="L3">
              <text:list-header>
                <text:p>Integração com cameras</text:p>
                <text:p>Base de Dados para treinamento</text:p>
                <text:p>Validade do Equipamento</text:p>
                <text:p>qualidade de video</text:p>
                <text:p/>
                <text:p/>
              </text:list-header>
            </text:list>
          </draw:text-box>
        </draw:frame>
        <presentation:notes draw:style-name="dp2">
          <draw:page-thumbnail draw:style-name="gr2" draw:layer="layout" svg:width="17cm" svg:height="9.56cm" svg:x="2cm" svg:y="2.5cm" draw:page-number="10" presentation:class="page"/>
          <draw:frame presentation:style-name="pr4" draw:text-style-name="P3" draw:layer="layout" svg:width="17cm" svg:height="14cm" svg:x="2cm" svg:y="13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2020-09-14T20:19:35.150049311</meta:creation-date>
    <meta:editing-duration>PT18H45M23S</meta:editing-duration>
    <meta:editing-cycles>8</meta:editing-cycles>
    <meta:generator>LibreOffice/6.4.5.2$Linux_X86_64 LibreOffice_project/40$Build-2</meta:generator>
    <dc:title>Bright Blue</dc:title>
    <dc:date>2020-09-16T15:15:22.539137515</dc:date>
    <meta:document-statistic meta:object-count="72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-5064</config:config-item>
      <config:config-item config:name="VisibleAreaLeft" config:type="int">-3056</config:config-item>
      <config:config-item config:name="VisibleAreaWidth" config:type="int">34077</config:config-item>
      <config:config-item config:name="VisibleAreaHeight" config:type="int">25865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9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-5064</config:config-item>
          <config:config-item config:name="VisibleAreaLeft" config:type="int">-3056</config:config-item>
          <config:config-item config:name="VisibleAreaWidth" config:type="int">34078</config:config-item>
          <config:config-item config:name="VisibleAreaHeight" config:type="int">25866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2000</config:config-item>
          <config:config-item config:name="GridSnapWidthXDenominator" config:type="int">10</config:config-item>
          <config:config-item config:name="GridSnapWidthYNumerator" config:type="int">2000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nwH+/0dlbmVyaWMgUHJpbnRlcgAAAAAAAAAAAAAAAAAAAAAAAAAAAAAAAAAAAAAAAAAAAAAAAAAAAAAAAAAAAAAAAAAAAAAAAAAAAAAAAAAAAAAAAAAAAAAAAAAAAAAAAAAAAAAAAAAAAAAAAAAAAAAAAAAAAAAAAAAAAAAAAAAAAAAAU0dFTlBSVAAAAAAAAAAAAAAAAAAAAAAAAAAAAAAAAAAWAAMAwAAAAAAAAAAEAAhSAAAEdAAASm9iRGF0YSAxCnByaW50ZXI9R2VuZXJpYyBQcmludGVyCm9yaWVudGF0aW9uPVBvcnRyYWl0CmNvcGllcz0xCmNvbGxhdGU9ZmFsc2UKbWFyZ2luZGFqdXN0bWVudD0wLDAsMCwwCmNvbG9yZGVwdGg9MjQKcHNsZXZlbD0wCnBkZmRldmljZT0xCmNvbG9yZGV2aWNlPTAKUFBEQ29udGV4RGF0YQpEdXBsZXg6Tm9uZQBQYWdlU2l6ZTpBNAAAEgBDT01QQVRfRFVQTEVYX01PREUPAER1cGxleE1vZGU6Ok9mZg=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Garuda" svg:font-family="Garuda" style:font-pitch="variable"/>
    <style:font-face style:name="Liberation Sans1" svg:font-family="'Liberation Sans'" style:font-pitch="variable"/>
    <style:font-face style:name="Liberation Sans" svg:font-family="'Liberation Sans'" style:font-family-generic="roman" style:font-pitch="variable"/>
    <style:font-face style:name="Liberation Sans2" svg:font-family="'Liberation Sans'" style:font-adornments="Normal" style:font-family-generic="roman" style:font-pitch="variable"/>
    <style:font-face style:name="Noto Sans" svg:font-family="'Noto Sans'" style:font-family-generic="roman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ans" fo:font-size="24pt" fo:language="pt" fo:country="BR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default" style:family="table-cell">
      <loext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 fo:border="0.03pt solid #ffffff"/>
      <style:text-properties style:use-window-font-color="true" style:font-name="Liberation Sans" fo:font-family="'Liberation Sans'" style:font-family-generic="roman" style:font-pitch="variable" fo:font-size="18pt" style:letter-kerning="true" style:font-name-asian="Noto Sans CJK SC" style:font-family-asian="'Noto Sans CJK SC'" style:font-family-generic-asian="system" style:font-pitch-asian="variable" style:font-size-asian="18pt" style:font-name-complex="Lohit Devanagari" style:font-family-complex="'Lohit Devanagari'" style:font-family-generic-complex="system" style:font-pitch-complex="variable" style:font-size-complex="18pt"/>
    </style:style>
    <style:style style:name="sun1" style:family="table-cell" style:parent-style-name="default">
      <loext:graphic-properties draw:fill="solid" draw:fill-color="#e6e6ff"/>
    </style:style>
    <style:style style:name="sun2" style:family="table-cell" style:parent-style-name="default">
      <loext:graphic-properties draw:fill="solid" draw:fill-color="#ccccff"/>
    </style:style>
    <style:style style:name="sun3" style:family="table-cell" style:parent-style-name="default">
      <loext:graphic-properties draw:fill="solid" draw:fill-color="#9999ff"/>
    </style:style>
    <table:table-template text:style-name="sun" table:name="sun">
      <table:first-row table:style-name="sun3"/>
      <table:last-row table:style-name="sun3"/>
      <table:first-column table:style-name="sun3"/>
      <table:last-column table:style-name="sun3"/>
      <table:body table:style-name="sun1"/>
      <table:odd-rows table:style-name="sun2"/>
      <table:odd-columns table:style-name="sun2"/>
    </table:table-template>
    <style:style style:name="BrightBlue-background" style:family="presentation">
      <style:graphic-properties draw:stroke="none" draw:fill="none"/>
      <style:text-properties style:letter-kerning="true"/>
    </style:style>
    <style:style style:name="BrightBlue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Liberation Sans2" fo:font-family="'Liberation Sans'" style:font-style-name="Normal" style:font-family-generic="roman" style:font-pitch="variable" fo:font-size="14pt" style:letter-kerning="true"/>
    </style:style>
    <style:style style:name="BrightBlue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BrightBlue-outline1" style:family="presentation">
      <style:graphic-properties draw:stroke="none" draw:fill="none" draw:auto-grow-height="false" draw:fit-to-size="shrink-to-fit" style:shrink-to-fit="true">
        <text:list-style style:name="BrightBlue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04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6pt" fo:font-style="normal" fo:text-shadow="none" style:text-underline-style="none" fo:font-weight="normal" style:letter-kerning="true" style:font-size-asian="26pt" style:font-style-asian="normal" style:font-weight-asian="normal" style:font-size-complex="26pt" style:font-style-complex="normal" style:font-weight-complex="normal" style:text-emphasize="none" style:font-relief="none" style:text-overline-style="none" style:text-overline-color="font-color"/>
    </style:style>
    <style:style style:name="BrightBlue-outline2" style:family="presentation" style:parent-style-name="BrightBlue-outline1">
      <style:paragraph-properties fo:margin-left="0cm" fo:margin-right="0cm" fo:margin-top="0cm" fo:margin-bottom="0.323cm" fo:text-indent="0cm"/>
      <style:text-properties fo:font-size="22.7999992370605pt" style:font-size-asian="22.7999992370605pt" style:font-size-complex="22.7999992370605pt"/>
    </style:style>
    <style:style style:name="BrightBlue-outline3" style:family="presentation" style:parent-style-name="BrightBlue-outline2">
      <style:paragraph-properties fo:margin-left="0cm" fo:margin-right="0cm" fo:margin-top="0cm" fo:margin-bottom="0.242cm" fo:text-indent="0cm"/>
      <style:text-properties fo:font-size="19.5pt" style:font-size-asian="19.5pt" style:font-size-complex="19.5pt"/>
    </style:style>
    <style:style style:name="BrightBlue-outline4" style:family="presentation" style:parent-style-name="BrightBlue-outline3">
      <style:paragraph-properties fo:margin-left="0cm" fo:margin-right="0cm" fo:margin-top="0cm" fo:margin-bottom="0.161cm" fo:text-indent="0cm"/>
      <style:text-properties fo:font-size="16.2999992370605pt" style:font-size-asian="16.2999992370605pt" style:font-size-complex="16.2999992370605pt"/>
    </style:style>
    <style:style style:name="BrightBlue-outline5" style:family="presentation" style:parent-style-name="BrightBlue-outline4">
      <style:paragraph-properties fo:margin-left="0cm" fo:margin-right="0cm" fo:margin-top="0cm" fo:margin-bottom="0.08cm" fo:text-indent="0cm"/>
      <style:text-properties fo:font-size="16.2999992370605pt" style:font-size-asian="16.2999992370605pt" style:font-size-complex="16.2999992370605pt"/>
    </style:style>
    <style:style style:name="BrightBlue-outline6" style:family="presentation" style:parent-style-name="BrightBlue-outline5">
      <style:paragraph-properties fo:margin-left="0cm" fo:margin-right="0cm" fo:margin-top="0cm" fo:margin-bottom="0.08cm" fo:text-indent="0cm"/>
      <style:text-properties fo:font-size="16.2999992370605pt" style:font-size-asian="16.2999992370605pt" style:font-size-complex="16.2999992370605pt"/>
    </style:style>
    <style:style style:name="BrightBlue-outline7" style:family="presentation" style:parent-style-name="BrightBlue-outline6">
      <style:paragraph-properties fo:margin-left="0cm" fo:margin-right="0cm" fo:margin-top="0cm" fo:margin-bottom="0.08cm" fo:text-indent="0cm"/>
      <style:text-properties fo:font-size="16.2999992370605pt" style:font-size-asian="16.2999992370605pt" style:font-size-complex="16.2999992370605pt"/>
    </style:style>
    <style:style style:name="BrightBlue-outline8" style:family="presentation" style:parent-style-name="BrightBlue-outline7">
      <style:paragraph-properties fo:margin-left="0cm" fo:margin-right="0cm" fo:margin-top="0cm" fo:margin-bottom="0.08cm" fo:text-indent="0cm"/>
      <style:text-properties fo:font-size="16.2999992370605pt" style:font-size-asian="16.2999992370605pt" style:font-size-complex="16.2999992370605pt"/>
    </style:style>
    <style:style style:name="BrightBlue-outline9" style:family="presentation" style:parent-style-name="BrightBlue-outline8">
      <style:paragraph-properties fo:margin-left="0cm" fo:margin-right="0cm" fo:margin-top="0cm" fo:margin-bottom="0.08cm" fo:text-indent="0cm"/>
      <style:text-properties fo:font-size="16.2999992370605pt" style:font-size-asian="16.2999992370605pt" style:font-size-complex="16.2999992370605pt"/>
    </style:style>
    <style:style style:name="BrightBlue-subtitle" style:family="presentation">
      <style:graphic-properties draw:stroke="none" draw:fill="none" draw:textarea-vertical-align="middle">
        <text:list-style style:name="BrightBlue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BrightBlue-title" style:family="presentation">
      <style:graphic-properties draw:stroke="none" draw:fill="none" draw:textarea-vertical-align="middle">
        <text:list-style style:name="BrightBlue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ffff" style:text-outline="false" style:text-line-through-style="none" style:text-line-through-type="none" style:font-name="Liberation Sans" fo:font-family="'Liberation Sans'" style:font-family-generic="roman" style:font-pitch="variable" fo:font-size="35.7000007629395pt" fo:font-style="normal" fo:text-shadow="none" style:text-underline-style="none" fo:font-weight="normal" style:letter-kerning="true" style:font-size-asian="35.7000007629395pt" style:font-style-asian="normal" style:font-weight-asian="normal" style:font-size-complex="35.7000007629395pt" style:font-style-complex="normal" style:font-weight-complex="normal" style:text-emphasize="none" style:font-relief="none" style:text-overline-style="none" style:text-overline-color="font-color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8.1000003814697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8.1000003814697pt" style:font-style-asian="normal" style:font-weight-asian="normal" style:font-name-complex="Lohit Devanagari" style:font-family-complex="'Lohit Devanagari'" style:font-family-generic-complex="system" style:font-pitch-complex="variable" style:font-size-complex="28.1000003814697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.499cm" fo:margin-bottom="0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left="0cm" fo:margin-right="0cm" fo:margin-top="0.4cm" fo:margin-bottom="0cm" fo:text-indent="0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left="0cm" fo:margin-right="0cm" fo:margin-top="0.3cm" fo:margin-bottom="0cm" fo:text-indent="0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left="0cm" fo:margin-right="0cm" fo:margin-top="0.2cm" fo:margin-bottom="0cm" fo:text-indent="0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left="0cm" fo:margin-right="0cm" fo:margin-top="0.1cm" fo:margin-bottom="0cm" fo:text-indent="0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left="0cm" fo:margin-right="0cm" fo:margin-top="0.1cm" fo:margin-bottom="0cm" fo:text-indent="0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left="0cm" fo:margin-right="0cm" fo:margin-top="0.1cm" fo:margin-bottom="0cm" fo:text-indent="0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left="0cm" fo:margin-right="0cm" fo:margin-top="0.1cm" fo:margin-bottom="0cm" fo:text-indent="0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left="0cm" fo:margin-right="0cm" fo:margin-top="0.1cm" fo:margin-bottom="0cm" fo:text-indent="0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draw:fill="none" draw:fill-color="#ffffff" fo:min-height="8.885cm"/>
    </style:style>
    <style:style style:name="Mpr1" style:family="presentation" style:parent-style-name="BrightBlue-backgroundobjects">
      <style:graphic-properties draw:stroke="none" draw:fill="none" draw:fill-color="#ffffff" draw:auto-grow-height="false" fo:min-height="1.338cm"/>
      <style:paragraph-properties style:writing-mode="lr-tb"/>
    </style:style>
    <style:style style:name="Mpr2" style:family="presentation" style:parent-style-name="BrightBlue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BrightBlue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4" style:family="presentation" style:parent-style-name="Default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5" style:family="presentation" style:parent-style-name="Default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6" style:family="presentation" style:parent-style-name="Default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 style:writing-mode="lr-tb"/>
      <style:text-properties fo:font-size="14pt" style:font-size-asian="14pt" style:font-size-complex="14pt"/>
    </style:style>
    <style:style style:name="MP7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P8" style:family="paragraph">
      <loext:graphic-properties draw:fill="none" draw:fill-color="#ffffff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BrightBlue" style:page-layout-name="PM1" draw:style-name="Mdp1">
      <draw:frame draw:style-name="Mgr3" draw:text-style-name="MP5" draw:layer="backgroundobjects" svg:width="21.652cm" svg:height="3.349cm" svg:x="-0.161cm" svg:y="0.225cm">
        <draw:image xlink:href="Pictures/100010580000879200001508D21A14F0A9096EB5.svg" xlink:type="simple" xlink:show="embed" xlink:actuate="onLoad" loext:mime-type="image/svg+xml">
          <text:p/>
        </draw:image>
        <draw:image xlink:href="Pictures/1000020100000520000000CCBFD36D6F59014FE3.png" xlink:type="simple" xlink:show="embed" xlink:actuate="onLoad" loext:mime-type="image/png"/>
      </draw:frame>
      <draw:frame presentation:style-name="BrightBlue-title" draw:layer="backgroundobjects" svg:width="19.5cm" svg:height="2.6cm" svg:x="1.399cm" svg:y="0.6cm" presentation:class="title" presentation:placeholder="true">
        <draw:text-box/>
      </draw:frame>
      <draw:frame presentation:style-name="BrightBlue-outline1" draw:layer="backgroundobjects" svg:width="25.2cm" svg:height="9.134cm" svg:x="1.399cm" svg:y="3.799cm" presentation:class="outline" presentation:placeholder="true">
        <draw:text-box/>
      </draw:frame>
      <draw:frame presentation:style-name="Mpr1" draw:text-style-name="MP2" draw:layer="backgroundobjects" svg:width="6.523cm" svg:height="1.085cm" svg:x="1.399cm" svg:y="14.346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7" draw:layer="backgroundobjects" svg:width="8.875cm" svg:height="1.085cm" svg:x="9.573cm" svg:y="14.346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4cm" svg:y="14.346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BrightBlue-title" draw:layer="backgroundobjects" svg:width="17cm" svg:height="9.56cm" svg:x="2cm" svg:y="2.5cm" presentation:class="page"/>
        <draw:frame presentation:style-name="BrightBlue-notes" draw:layer="backgroundobjects" svg:width="17cm" svg:height="14cm" svg:x="2cm" svg:y="13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Default" style:page-layout-name="PM1" draw:style-name="Mdp1">
      <draw:frame presentation:style-name="Default-title" draw:layer="backgroundobjects" svg:width="25.199cm" svg:height="2.629cm" svg:x="1.4cm" svg:y="0.628cm" presentation:class="title" presentation:placeholder="true">
        <draw:text-box/>
      </draw:frame>
      <draw:frame draw:style-name="Mgr4" draw:text-style-name="MP8" draw:layer="backgroundobjects" svg:width="25.199cm" svg:height="9.135cm" svg:x="1.4cm" svg:y="3.685cm">
        <draw:text-box>
          <text:p/>
        </draw:text-box>
      </draw:frame>
      <draw:frame presentation:style-name="Mpr4" draw:text-style-name="MP2" draw:layer="backgroundobjects" svg:width="6.523cm" svg:height="1.085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4" draw:text-style-name="MP7" draw:layer="backgroundobjects" svg:width="8.875cm" svg:height="1.085cm" svg:x="9.576cm" svg:y="14.348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4" draw:text-style-name="MP4" draw:layer="backgroundobjects" svg:width="6.523cm" svg:height="1.085cm" svg:x="20.076cm" svg:y="14.348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frame presentation:style-name="Default-outline1" draw:layer="backgroundobjects" svg:width="25.199cm" svg:height="9.134cm" svg:x="1.4cm" svg:y="3.685cm" presentation:class="outline" presentation:placeholder="true">
        <draw:text-box/>
      </draw:frame>
      <presentation:notes style:page-layout-name="PM0">
        <draw:page-thumbnail presentation:style-name="Default-title" draw:layer="backgroundobjects" svg:width="19.798cm" svg:height="11.136cm" svg:x="0.6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