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1" r:id="rId4"/>
    <p:sldId id="262" r:id="rId5"/>
    <p:sldId id="258" r:id="rId6"/>
    <p:sldId id="264" r:id="rId7"/>
    <p:sldId id="265" r:id="rId8"/>
    <p:sldId id="267" r:id="rId9"/>
    <p:sldId id="268" r:id="rId10"/>
    <p:sldId id="266" r:id="rId11"/>
    <p:sldId id="269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FFFF"/>
    <a:srgbClr val="660066"/>
    <a:srgbClr val="0099CC"/>
    <a:srgbClr val="009E47"/>
    <a:srgbClr val="CCFFCC"/>
    <a:srgbClr val="99FF99"/>
    <a:srgbClr val="E89890"/>
    <a:srgbClr val="EBFCE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97"/>
    <p:restoredTop sz="71242" autoAdjust="0"/>
  </p:normalViewPr>
  <p:slideViewPr>
    <p:cSldViewPr snapToGrid="0" snapToObjects="1">
      <p:cViewPr>
        <p:scale>
          <a:sx n="80" d="100"/>
          <a:sy n="80" d="100"/>
        </p:scale>
        <p:origin x="-3390" y="-882"/>
      </p:cViewPr>
      <p:guideLst>
        <p:guide orient="horz" pos="2160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128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DD31-B236-864B-8286-88AF78095D8A}" type="datetimeFigureOut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7DAA0-8C69-2649-8DFE-96BEA77934A1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362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7DAA0-8C69-2649-8DFE-96BEA77934A1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559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7DAA0-8C69-2649-8DFE-96BEA77934A1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&lt;1&gt; COORD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자료형인 </a:t>
            </a:r>
            <a:r>
              <a:rPr lang="en-US" altLang="ko-KR" baseline="0" dirty="0" smtClean="0"/>
              <a:t>cursor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좌표</a:t>
            </a:r>
            <a:r>
              <a:rPr lang="en-US" altLang="ko-KR" baseline="0" dirty="0" smtClean="0"/>
              <a:t>, y</a:t>
            </a:r>
            <a:r>
              <a:rPr lang="ko-KR" altLang="en-US" baseline="0" dirty="0" smtClean="0"/>
              <a:t>좌표를 각각 삽입한다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&lt;2&gt; </a:t>
            </a:r>
            <a:r>
              <a:rPr lang="en-US" altLang="ko-KR" baseline="0" dirty="0" smtClean="0">
                <a:solidFill>
                  <a:srgbClr val="FF0000"/>
                </a:solidFill>
              </a:rPr>
              <a:t>SetConsoleCursorPosition</a:t>
            </a:r>
            <a:r>
              <a:rPr lang="ko-KR" altLang="en-US" baseline="0" dirty="0" smtClean="0"/>
              <a:t>의 첫 번째 인자에 </a:t>
            </a:r>
            <a:r>
              <a:rPr lang="en-US" altLang="ko-KR" baseline="0" dirty="0" smtClean="0"/>
              <a:t>GetStdHandle(STD_OUTPUT_HANDLE)</a:t>
            </a:r>
            <a:r>
              <a:rPr lang="ko-KR" altLang="en-US" baseline="0" dirty="0" smtClean="0"/>
              <a:t>이 반환한 데이터를 삽입한다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&lt;3&gt; SetConsoleCursorPosition</a:t>
            </a:r>
            <a:r>
              <a:rPr lang="ko-KR" altLang="en-US" baseline="0" dirty="0" smtClean="0"/>
              <a:t>의 두 번째 인자에 </a:t>
            </a:r>
            <a:r>
              <a:rPr lang="en-US" altLang="ko-KR" baseline="0" dirty="0" smtClean="0"/>
              <a:t>cursor</a:t>
            </a:r>
            <a:r>
              <a:rPr lang="ko-KR" altLang="en-US" baseline="0" dirty="0" smtClean="0"/>
              <a:t>를 삽입한다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7DAA0-8C69-2649-8DFE-96BEA77934A1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7DAA0-8C69-2649-8DFE-96BEA77934A1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&lt;1&gt; </a:t>
            </a:r>
            <a:r>
              <a:rPr lang="ko-KR" altLang="en-US" baseline="0" dirty="0" smtClean="0"/>
              <a:t>내부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출력</a:t>
            </a:r>
            <a:endParaRPr lang="en-US" altLang="ko-KR" baseline="0" dirty="0" smtClean="0"/>
          </a:p>
          <a:p>
            <a:r>
              <a:rPr lang="en-US" altLang="ko-KR" baseline="0" dirty="0" smtClean="0"/>
              <a:t>&lt;2&gt; </a:t>
            </a:r>
            <a:r>
              <a:rPr lang="ko-KR" altLang="en-US" baseline="0" dirty="0" smtClean="0"/>
              <a:t>테두리</a:t>
            </a:r>
            <a:r>
              <a:rPr lang="en-US" altLang="ko-KR" baseline="0" dirty="0" smtClean="0"/>
              <a:t>(</a:t>
            </a:r>
            <a:r>
              <a:rPr lang="ko-KR" altLang="en-US" dirty="0" smtClean="0">
                <a:ea typeface="Nanum Gothic"/>
              </a:rPr>
              <a:t>├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┤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┴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출력</a:t>
            </a:r>
            <a:endParaRPr lang="en-US" altLang="ko-KR" baseline="0" dirty="0" smtClean="0"/>
          </a:p>
          <a:p>
            <a:r>
              <a:rPr lang="en-US" altLang="ko-KR" baseline="0" dirty="0" smtClean="0"/>
              <a:t>&lt;3&gt; </a:t>
            </a:r>
            <a:r>
              <a:rPr lang="ko-KR" altLang="en-US" baseline="0" dirty="0" smtClean="0"/>
              <a:t>꼭지점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출력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7DAA0-8C69-2649-8DFE-96BEA77934A1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&lt;1&gt; </a:t>
            </a:r>
            <a:r>
              <a:rPr lang="ko-KR" altLang="en-US" baseline="0" dirty="0" smtClean="0"/>
              <a:t>내부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출력</a:t>
            </a:r>
            <a:endParaRPr lang="en-US" altLang="ko-KR" baseline="0" dirty="0" smtClean="0"/>
          </a:p>
          <a:p>
            <a:r>
              <a:rPr lang="en-US" altLang="ko-KR" baseline="0" dirty="0" smtClean="0"/>
              <a:t>&lt;2&gt; </a:t>
            </a:r>
            <a:r>
              <a:rPr lang="ko-KR" altLang="en-US" baseline="0" dirty="0" smtClean="0"/>
              <a:t>테두리</a:t>
            </a:r>
            <a:r>
              <a:rPr lang="en-US" altLang="ko-KR" baseline="0" dirty="0" smtClean="0"/>
              <a:t>(</a:t>
            </a:r>
            <a:r>
              <a:rPr lang="ko-KR" altLang="en-US" dirty="0" smtClean="0">
                <a:ea typeface="Nanum Gothic"/>
              </a:rPr>
              <a:t>├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┤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┴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출력</a:t>
            </a:r>
            <a:endParaRPr lang="en-US" altLang="ko-KR" baseline="0" dirty="0" smtClean="0"/>
          </a:p>
          <a:p>
            <a:r>
              <a:rPr lang="en-US" altLang="ko-KR" baseline="0" dirty="0" smtClean="0"/>
              <a:t>&lt;3&gt; </a:t>
            </a:r>
            <a:r>
              <a:rPr lang="ko-KR" altLang="en-US" baseline="0" dirty="0" smtClean="0"/>
              <a:t>꼭지점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출력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7DAA0-8C69-2649-8DFE-96BEA77934A1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&lt;1&gt; </a:t>
            </a:r>
            <a:r>
              <a:rPr lang="ko-KR" altLang="en-US" baseline="0" dirty="0" smtClean="0"/>
              <a:t>내부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출력</a:t>
            </a:r>
            <a:endParaRPr lang="en-US" altLang="ko-KR" baseline="0" dirty="0" smtClean="0"/>
          </a:p>
          <a:p>
            <a:r>
              <a:rPr lang="en-US" altLang="ko-KR" baseline="0" dirty="0" smtClean="0"/>
              <a:t>&lt;2&gt; </a:t>
            </a:r>
            <a:r>
              <a:rPr lang="ko-KR" altLang="en-US" baseline="0" dirty="0" smtClean="0"/>
              <a:t>테두리</a:t>
            </a:r>
            <a:r>
              <a:rPr lang="en-US" altLang="ko-KR" baseline="0" dirty="0" smtClean="0"/>
              <a:t>(</a:t>
            </a:r>
            <a:r>
              <a:rPr lang="ko-KR" altLang="en-US" dirty="0" smtClean="0">
                <a:ea typeface="Nanum Gothic"/>
              </a:rPr>
              <a:t>├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┤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┴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┬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출력</a:t>
            </a:r>
            <a:endParaRPr lang="en-US" altLang="ko-KR" baseline="0" dirty="0" smtClean="0"/>
          </a:p>
          <a:p>
            <a:r>
              <a:rPr lang="en-US" altLang="ko-KR" baseline="0" dirty="0" smtClean="0"/>
              <a:t>&lt;3&gt; </a:t>
            </a:r>
            <a:r>
              <a:rPr lang="ko-KR" altLang="en-US" baseline="0" dirty="0" smtClean="0"/>
              <a:t>꼭지점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출력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7DAA0-8C69-2649-8DFE-96BEA77934A1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616889"/>
            <a:ext cx="9144000" cy="1240611"/>
          </a:xfrm>
        </p:spPr>
        <p:txBody>
          <a:bodyPr anchor="ctr">
            <a:normAutofit/>
          </a:bodyPr>
          <a:lstStyle>
            <a:lvl1pPr algn="ctr">
              <a:defRPr sz="5200" b="1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r>
              <a:rPr kumimoji="1" lang="ko-KR" altLang="en-US" dirty="0" smtClean="0"/>
              <a:t>세미나 주제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 hasCustomPrompt="1"/>
          </p:nvPr>
        </p:nvSpPr>
        <p:spPr>
          <a:xfrm>
            <a:off x="1523998" y="2878039"/>
            <a:ext cx="9144000" cy="693027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600" b="1">
                <a:latin typeface="Nanum Gothic" charset="-127"/>
                <a:ea typeface="Nanum Gothic" charset="-127"/>
                <a:cs typeface="Nanum Gothic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 smtClean="0"/>
              <a:t>소주제</a:t>
            </a:r>
            <a:endParaRPr kumimoji="1" lang="en-US" altLang="ko-KR" dirty="0" smtClean="0"/>
          </a:p>
        </p:txBody>
      </p:sp>
      <p:sp>
        <p:nvSpPr>
          <p:cNvPr id="11" name="직사각형 10"/>
          <p:cNvSpPr/>
          <p:nvPr userDrawn="1"/>
        </p:nvSpPr>
        <p:spPr>
          <a:xfrm>
            <a:off x="3216233" y="1545637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216232" y="4330921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날짜 개체 틀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fld id="{757F8AA6-3DA9-B44A-8CE3-0616D6C506E9}" type="datetime1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 hasCustomPrompt="1"/>
          </p:nvPr>
        </p:nvSpPr>
        <p:spPr>
          <a:xfrm>
            <a:off x="4259032" y="3812493"/>
            <a:ext cx="3673929" cy="49044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 b="1" baseline="0">
                <a:solidFill>
                  <a:schemeClr val="bg2">
                    <a:lumMod val="25000"/>
                  </a:schemeClr>
                </a:solidFill>
                <a:latin typeface="Nanum Brush Script" charset="-127"/>
                <a:ea typeface="Nanum Brush Script" charset="-127"/>
                <a:cs typeface="Nanum Brush Script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err="1" smtClean="0"/>
              <a:t>FullStack</a:t>
            </a:r>
            <a:r>
              <a:rPr kumimoji="1" lang="en-US" altLang="ko-KR" dirty="0" smtClean="0"/>
              <a:t> O</a:t>
            </a:r>
            <a:r>
              <a:rPr kumimoji="1" lang="ko-KR" altLang="en-US" dirty="0" smtClean="0"/>
              <a:t>기 </a:t>
            </a:r>
            <a:r>
              <a:rPr kumimoji="1" lang="en-US" altLang="ko-KR" dirty="0" smtClean="0"/>
              <a:t>OOO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3216231" y="3669036"/>
            <a:ext cx="5759533" cy="712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5114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FA03A7-047C-234F-B6E1-A020D0995022}" type="datetime1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2680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1C3DE7-C8BC-A14F-8F1C-8BAAD9C255A5}" type="datetime1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754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D8387-6467-EA45-8FF4-B6B5E17BFB8C}" type="datetime1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29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5F416C-CCE3-064A-8512-5B6FECBCC923}" type="datetime1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9753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F11A0F-134E-5547-A33B-663F07EB6390}" type="datetime1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endParaRPr kumimoji="1"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텍스트 개체 틀 42"/>
          <p:cNvSpPr>
            <a:spLocks noGrp="1"/>
          </p:cNvSpPr>
          <p:nvPr>
            <p:ph type="body" sz="quarter" idx="13" hasCustomPrompt="1"/>
          </p:nvPr>
        </p:nvSpPr>
        <p:spPr>
          <a:xfrm>
            <a:off x="2209980" y="1724819"/>
            <a:ext cx="8818556" cy="64019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975364" y="1724819"/>
            <a:ext cx="78023" cy="6401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1975363" y="2519257"/>
            <a:ext cx="78023" cy="640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1971806" y="3313695"/>
            <a:ext cx="78023" cy="640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971806" y="4101982"/>
            <a:ext cx="78023" cy="640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1971806" y="4890269"/>
            <a:ext cx="78023" cy="640194"/>
          </a:xfrm>
          <a:prstGeom prst="rect">
            <a:avLst/>
          </a:prstGeom>
          <a:solidFill>
            <a:srgbClr val="EBF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텍스트 개체 틀 42"/>
          <p:cNvSpPr>
            <a:spLocks noGrp="1"/>
          </p:cNvSpPr>
          <p:nvPr>
            <p:ph type="body" sz="quarter" idx="14" hasCustomPrompt="1"/>
          </p:nvPr>
        </p:nvSpPr>
        <p:spPr>
          <a:xfrm>
            <a:off x="2209980" y="3310082"/>
            <a:ext cx="8818556" cy="643807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24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2209980" y="2519257"/>
            <a:ext cx="8818556" cy="636581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25" name="텍스트 개체 틀 42"/>
          <p:cNvSpPr>
            <a:spLocks noGrp="1"/>
          </p:cNvSpPr>
          <p:nvPr>
            <p:ph type="body" sz="quarter" idx="16" hasCustomPrompt="1"/>
          </p:nvPr>
        </p:nvSpPr>
        <p:spPr>
          <a:xfrm>
            <a:off x="2209980" y="4101982"/>
            <a:ext cx="8818556" cy="64019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26" name="텍스트 개체 틀 42"/>
          <p:cNvSpPr>
            <a:spLocks noGrp="1"/>
          </p:cNvSpPr>
          <p:nvPr>
            <p:ph type="body" sz="quarter" idx="17" hasCustomPrompt="1"/>
          </p:nvPr>
        </p:nvSpPr>
        <p:spPr>
          <a:xfrm>
            <a:off x="2209980" y="4890269"/>
            <a:ext cx="8818556" cy="64019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b="0" dirty="0" smtClean="0"/>
              <a:t>목차를 입력하세요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 hasCustomPrompt="1"/>
          </p:nvPr>
        </p:nvSpPr>
        <p:spPr>
          <a:xfrm>
            <a:off x="1417719" y="1739849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29" name="텍스트 개체 틀 6"/>
          <p:cNvSpPr>
            <a:spLocks noGrp="1"/>
          </p:cNvSpPr>
          <p:nvPr>
            <p:ph type="body" sz="quarter" idx="24" hasCustomPrompt="1"/>
          </p:nvPr>
        </p:nvSpPr>
        <p:spPr>
          <a:xfrm>
            <a:off x="1417719" y="2519257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25" hasCustomPrompt="1"/>
          </p:nvPr>
        </p:nvSpPr>
        <p:spPr>
          <a:xfrm>
            <a:off x="1417718" y="3310082"/>
            <a:ext cx="498409" cy="64380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31" name="텍스트 개체 틀 6"/>
          <p:cNvSpPr>
            <a:spLocks noGrp="1"/>
          </p:cNvSpPr>
          <p:nvPr>
            <p:ph type="body" sz="quarter" idx="26" hasCustomPrompt="1"/>
          </p:nvPr>
        </p:nvSpPr>
        <p:spPr>
          <a:xfrm>
            <a:off x="1410603" y="4123813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27" hasCustomPrompt="1"/>
          </p:nvPr>
        </p:nvSpPr>
        <p:spPr>
          <a:xfrm>
            <a:off x="1417719" y="4913989"/>
            <a:ext cx="498408" cy="6101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dirty="0" smtClean="0"/>
              <a:t>#</a:t>
            </a:r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503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8145" y="1552492"/>
            <a:ext cx="10605654" cy="4527673"/>
          </a:xfrm>
        </p:spPr>
        <p:txBody>
          <a:bodyPr/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0F3D0E-8159-9A4D-94BE-4A12D82BEAFD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3805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64361" y="1852241"/>
            <a:ext cx="9927193" cy="249107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kumimoji="1" lang="ko-KR" altLang="en-US" dirty="0" smtClean="0"/>
              <a:t>세미나 주제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64361" y="4343318"/>
            <a:ext cx="9927193" cy="501813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 smtClean="0"/>
              <a:t>소주제</a:t>
            </a:r>
            <a:endParaRPr kumimoji="1" lang="en-US" altLang="ko-KR" dirty="0" smtClean="0"/>
          </a:p>
        </p:txBody>
      </p:sp>
      <p:sp>
        <p:nvSpPr>
          <p:cNvPr id="10" name="직사각형 9"/>
          <p:cNvSpPr/>
          <p:nvPr userDrawn="1"/>
        </p:nvSpPr>
        <p:spPr>
          <a:xfrm>
            <a:off x="1074307" y="1852240"/>
            <a:ext cx="90054" cy="34679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1091554" y="1852239"/>
            <a:ext cx="90054" cy="34679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64360" y="4845131"/>
            <a:ext cx="9927193" cy="475009"/>
          </a:xfrm>
        </p:spPr>
        <p:txBody>
          <a:bodyPr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ko-KR" sz="1800" dirty="0" err="1" smtClean="0">
                <a:solidFill>
                  <a:schemeClr val="bg1">
                    <a:lumMod val="50000"/>
                  </a:schemeClr>
                </a:solidFill>
              </a:rPr>
              <a:t>FullStack</a:t>
            </a:r>
            <a:r>
              <a:rPr kumimoji="1" lang="en-US" altLang="ko-KR" sz="1800" baseline="0" dirty="0" smtClean="0">
                <a:solidFill>
                  <a:schemeClr val="bg1">
                    <a:lumMod val="50000"/>
                  </a:schemeClr>
                </a:solidFill>
              </a:rPr>
              <a:t> O</a:t>
            </a:r>
            <a:r>
              <a:rPr kumimoji="1" lang="ko-KR" altLang="en-US" sz="1800" baseline="0" dirty="0" smtClean="0">
                <a:solidFill>
                  <a:schemeClr val="bg1">
                    <a:lumMod val="50000"/>
                  </a:schemeClr>
                </a:solidFill>
              </a:rPr>
              <a:t>기 </a:t>
            </a:r>
            <a:r>
              <a:rPr kumimoji="1" lang="en-US" altLang="ko-KR" sz="1800" baseline="0" dirty="0" smtClean="0">
                <a:solidFill>
                  <a:schemeClr val="bg1">
                    <a:lumMod val="50000"/>
                  </a:schemeClr>
                </a:solidFill>
              </a:rPr>
              <a:t>OOO</a:t>
            </a:r>
            <a:endParaRPr kumimoji="1"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7279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408036"/>
            <a:ext cx="5158839" cy="4768927"/>
          </a:xfrm>
        </p:spPr>
        <p:txBody>
          <a:bodyPr>
            <a:normAutofit/>
          </a:bodyPr>
          <a:lstStyle>
            <a:lvl1pPr>
              <a:defRPr sz="2400">
                <a:latin typeface="Nanum Gothic" charset="-127"/>
                <a:ea typeface="Nanum Gothic" charset="-127"/>
                <a:cs typeface="Nanum Gothic" charset="-127"/>
              </a:defRPr>
            </a:lvl1pPr>
            <a:lvl2pPr>
              <a:defRPr sz="2000">
                <a:latin typeface="Nanum Gothic" charset="-127"/>
                <a:ea typeface="Nanum Gothic" charset="-127"/>
                <a:cs typeface="Nanum Gothic" charset="-127"/>
              </a:defRPr>
            </a:lvl2pPr>
            <a:lvl3pPr>
              <a:defRPr sz="1800">
                <a:latin typeface="Nanum Gothic" charset="-127"/>
                <a:ea typeface="Nanum Gothic" charset="-127"/>
                <a:cs typeface="Nanum Gothic" charset="-127"/>
              </a:defRPr>
            </a:lvl3pPr>
            <a:lvl4pPr>
              <a:defRPr sz="1600">
                <a:latin typeface="Nanum Gothic" charset="-127"/>
                <a:ea typeface="Nanum Gothic" charset="-127"/>
                <a:cs typeface="Nanum Gothic" charset="-127"/>
              </a:defRPr>
            </a:lvl4pPr>
            <a:lvl5pPr>
              <a:defRPr sz="1600">
                <a:latin typeface="Nanum Gothic" charset="-127"/>
                <a:ea typeface="Nanum Gothic" charset="-127"/>
                <a:cs typeface="Nanum Gothic" charset="-127"/>
              </a:defRPr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08036"/>
            <a:ext cx="5181600" cy="4768927"/>
          </a:xfrm>
        </p:spPr>
        <p:txBody>
          <a:bodyPr>
            <a:normAutofit/>
          </a:bodyPr>
          <a:lstStyle>
            <a:lvl1pPr>
              <a:defRPr sz="2400">
                <a:latin typeface="Nanum Gothic" charset="-127"/>
                <a:ea typeface="Nanum Gothic" charset="-127"/>
                <a:cs typeface="Nanum Gothic" charset="-127"/>
              </a:defRPr>
            </a:lvl1pPr>
            <a:lvl2pPr>
              <a:defRPr sz="2000">
                <a:latin typeface="Nanum Gothic" charset="-127"/>
                <a:ea typeface="Nanum Gothic" charset="-127"/>
                <a:cs typeface="Nanum Gothic" charset="-127"/>
              </a:defRPr>
            </a:lvl2pPr>
            <a:lvl3pPr>
              <a:defRPr sz="1800">
                <a:latin typeface="Nanum Gothic" charset="-127"/>
                <a:ea typeface="Nanum Gothic" charset="-127"/>
                <a:cs typeface="Nanum Gothic" charset="-127"/>
              </a:defRPr>
            </a:lvl3pPr>
            <a:lvl4pPr>
              <a:defRPr sz="1600">
                <a:latin typeface="Nanum Gothic" charset="-127"/>
                <a:ea typeface="Nanum Gothic" charset="-127"/>
                <a:cs typeface="Nanum Gothic" charset="-127"/>
              </a:defRPr>
            </a:lvl4pPr>
            <a:lvl5pPr>
              <a:defRPr sz="1600">
                <a:latin typeface="Nanum Gothic" charset="-127"/>
                <a:ea typeface="Nanum Gothic" charset="-127"/>
                <a:cs typeface="Nanum Gothic" charset="-127"/>
              </a:defRPr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3EC7CF-F8DA-2F4A-A7FA-F1C7ACD5595C}" type="datetime1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3951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408036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231948"/>
            <a:ext cx="5157787" cy="38957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408036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231948"/>
            <a:ext cx="5183188" cy="38957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0ACCE-CE7E-F64D-8CF9-DB17BAA3E136}" type="datetime1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9890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838199" y="466697"/>
            <a:ext cx="10515600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748145" y="466696"/>
            <a:ext cx="90054" cy="697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76DB9-CAB1-BD41-84B6-62A060C1C65C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7843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질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E45169-AA05-8E49-A9B9-E3D691C13015}" type="datetime1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616889"/>
            <a:ext cx="9144000" cy="2714032"/>
          </a:xfrm>
        </p:spPr>
        <p:txBody>
          <a:bodyPr anchor="ctr">
            <a:normAutofit/>
          </a:bodyPr>
          <a:lstStyle>
            <a:lvl1pPr algn="ctr">
              <a:defRPr sz="7200" b="1" baseline="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r>
              <a:rPr kumimoji="1" lang="ko-KR" altLang="en-US" dirty="0" smtClean="0"/>
              <a:t>내용 입력</a:t>
            </a:r>
            <a:endParaRPr kumimoji="1"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216233" y="1545637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16232" y="4330921"/>
            <a:ext cx="5759533" cy="712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6720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C6D4669-91EB-2945-AA0E-A42A533AF020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4387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48145" y="466697"/>
            <a:ext cx="10605654" cy="6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8145" y="1552492"/>
            <a:ext cx="10605654" cy="452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D1D1-41DF-B646-B88D-0A0374BD0310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날짜 개체 틀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Nanum Gothic" charset="-127"/>
                <a:ea typeface="Nanum Gothic" charset="-127"/>
                <a:cs typeface="Nanum Gothic" charset="-127"/>
              </a:defRPr>
            </a:lvl1pPr>
          </a:lstStyle>
          <a:p>
            <a:fld id="{35AF08EE-6C6C-6042-AB38-27F1BC097E6A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95558" y="638502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baseline="0" dirty="0" smtClean="0">
                <a:latin typeface="Nanum Gothic" charset="-127"/>
                <a:ea typeface="Nanum Gothic" charset="-127"/>
                <a:cs typeface="Nanum Gothic" charset="-127"/>
              </a:rPr>
              <a:t>FullStack</a:t>
            </a:r>
            <a:endParaRPr kumimoji="1" lang="ko-KR" altLang="en-US" sz="14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810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Nanum Gothic" charset="-127"/>
          <a:ea typeface="Nanum Gothic" charset="-127"/>
          <a:cs typeface="Nanum Gothic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6889"/>
            <a:ext cx="9144000" cy="1471751"/>
          </a:xfrm>
        </p:spPr>
        <p:txBody>
          <a:bodyPr/>
          <a:lstStyle/>
          <a:p>
            <a:r>
              <a:rPr kumimoji="1" lang="en-US" altLang="ko-KR" dirty="0" smtClean="0"/>
              <a:t>Omok Semina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바둑판 만들기 </a:t>
            </a:r>
            <a:r>
              <a:rPr kumimoji="1" lang="en-US" altLang="ko-KR" dirty="0" smtClean="0"/>
              <a:t>&lt;1&gt;</a:t>
            </a:r>
            <a:endParaRPr kumimoji="1"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581400" y="3812493"/>
            <a:ext cx="5016335" cy="490441"/>
          </a:xfrm>
        </p:spPr>
        <p:txBody>
          <a:bodyPr/>
          <a:lstStyle/>
          <a:p>
            <a:r>
              <a:rPr kumimoji="1" lang="en-US" altLang="ko-KR" dirty="0" smtClean="0"/>
              <a:t>FullStack </a:t>
            </a:r>
            <a:r>
              <a:rPr kumimoji="1" lang="en-US" altLang="ko-KR" dirty="0"/>
              <a:t>2</a:t>
            </a:r>
            <a:r>
              <a:rPr kumimoji="1" lang="ko-KR" altLang="en-US" dirty="0" smtClean="0"/>
              <a:t>기 이충현</a:t>
            </a:r>
            <a:endParaRPr kumimoji="1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9EA889-E5DB-604F-B0AF-63B3B1D59178}" type="datetime1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36157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커서 이동식 바둑판 설계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// draw Edge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moveCursor</a:t>
            </a:r>
            <a:r>
              <a:rPr lang="en-US" altLang="ko-KR" dirty="0" smtClean="0"/>
              <a:t>(_x, _y);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printf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E89890"/>
                </a:solidFill>
              </a:rPr>
              <a:t>"┌"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s-ES" altLang="ko-KR" dirty="0" smtClean="0">
                <a:solidFill>
                  <a:srgbClr val="FF0000"/>
                </a:solidFill>
              </a:rPr>
              <a:t>moveCursor</a:t>
            </a:r>
            <a:r>
              <a:rPr lang="es-ES" altLang="ko-KR" dirty="0" smtClean="0"/>
              <a:t>(_x + _size * 2 - 2, _y);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printf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E89890"/>
                </a:solidFill>
              </a:rPr>
              <a:t>"┐"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s-ES" altLang="ko-KR" dirty="0" smtClean="0">
                <a:solidFill>
                  <a:srgbClr val="FF0000"/>
                </a:solidFill>
              </a:rPr>
              <a:t>moveCursor</a:t>
            </a:r>
            <a:r>
              <a:rPr lang="es-ES" altLang="ko-KR" dirty="0" smtClean="0"/>
              <a:t>(_x, _y + _size - 1);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printf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E89890"/>
                </a:solidFill>
              </a:rPr>
              <a:t>"└"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moveCursor</a:t>
            </a:r>
            <a:r>
              <a:rPr lang="en-US" altLang="ko-KR" dirty="0" smtClean="0"/>
              <a:t>(_x + _size * 2 - 2, _y + _size - 1);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printf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E89890"/>
                </a:solidFill>
              </a:rPr>
              <a:t>"┘"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콘솔에 색 넣기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747713" y="1552575"/>
          <a:ext cx="10606079" cy="797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23887"/>
                <a:gridCol w="623887"/>
                <a:gridCol w="623887"/>
                <a:gridCol w="623887"/>
                <a:gridCol w="623887"/>
                <a:gridCol w="623887"/>
                <a:gridCol w="623887"/>
                <a:gridCol w="623887"/>
                <a:gridCol w="623887"/>
                <a:gridCol w="623887"/>
                <a:gridCol w="623887"/>
                <a:gridCol w="623887"/>
                <a:gridCol w="623887"/>
                <a:gridCol w="623887"/>
                <a:gridCol w="623887"/>
                <a:gridCol w="623887"/>
                <a:gridCol w="62388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FFC000"/>
                          </a:solidFill>
                        </a:rPr>
                        <a:t>색깔</a:t>
                      </a:r>
                      <a:endParaRPr lang="ko-KR" altLang="en-US" sz="1600" dirty="0">
                        <a:solidFill>
                          <a:srgbClr val="FFC000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검정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002060"/>
                          </a:solidFill>
                        </a:rPr>
                        <a:t>어두운</a:t>
                      </a:r>
                      <a:endParaRPr lang="en-US" altLang="ko-KR" sz="1100" b="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002060"/>
                          </a:solidFill>
                        </a:rPr>
                        <a:t>파랑</a:t>
                      </a:r>
                      <a:endParaRPr lang="ko-KR" altLang="en-US" sz="1100" b="0" dirty="0">
                        <a:solidFill>
                          <a:srgbClr val="002060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009E47"/>
                          </a:solidFill>
                        </a:rPr>
                        <a:t>어두운</a:t>
                      </a:r>
                      <a:endParaRPr lang="en-US" altLang="ko-KR" sz="1100" b="0" dirty="0" smtClean="0">
                        <a:solidFill>
                          <a:srgbClr val="009E47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009E47"/>
                          </a:solidFill>
                        </a:rPr>
                        <a:t>초록</a:t>
                      </a:r>
                      <a:endParaRPr lang="ko-KR" altLang="en-US" sz="1100" b="0" dirty="0">
                        <a:solidFill>
                          <a:srgbClr val="009E47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0070C0"/>
                          </a:solidFill>
                        </a:rPr>
                        <a:t>어두운</a:t>
                      </a:r>
                      <a:endParaRPr lang="en-US" altLang="ko-KR" sz="1100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0070C0"/>
                          </a:solidFill>
                          <a:ea typeface="Nanum Gothic"/>
                        </a:rPr>
                        <a:t>파랑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C00000"/>
                          </a:solidFill>
                        </a:rPr>
                        <a:t>어두운 빨강</a:t>
                      </a:r>
                      <a:endParaRPr lang="ko-KR" altLang="en-US" sz="1100" b="0" dirty="0">
                        <a:solidFill>
                          <a:srgbClr val="C00000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rgbClr val="660066"/>
                          </a:solidFill>
                        </a:rPr>
                        <a:t>어두운 보라</a:t>
                      </a:r>
                      <a:endParaRPr lang="ko-KR" altLang="en-US" sz="1100" b="0" dirty="0">
                        <a:solidFill>
                          <a:srgbClr val="660066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어두운</a:t>
                      </a:r>
                      <a:endParaRPr lang="en-US" altLang="ko-KR" sz="1100" b="0" dirty="0" smtClean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노랑</a:t>
                      </a:r>
                      <a:endParaRPr lang="ko-KR" altLang="en-US" sz="1100" b="0" dirty="0">
                        <a:solidFill>
                          <a:schemeClr val="accent4">
                            <a:lumMod val="75000"/>
                          </a:schemeClr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회색</a:t>
                      </a:r>
                      <a:endParaRPr lang="ko-KR" altLang="en-US" sz="1600" b="0" dirty="0">
                        <a:solidFill>
                          <a:schemeClr val="bg1">
                            <a:lumMod val="65000"/>
                          </a:schemeClr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어두운</a:t>
                      </a:r>
                      <a:endParaRPr lang="en-US" altLang="ko-KR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회색</a:t>
                      </a:r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B0F0"/>
                          </a:solidFill>
                        </a:rPr>
                        <a:t>파랑</a:t>
                      </a:r>
                      <a:endParaRPr lang="ko-KR" altLang="en-US" sz="1600" b="0" dirty="0">
                        <a:solidFill>
                          <a:srgbClr val="00B0F0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92D050"/>
                          </a:solidFill>
                        </a:rPr>
                        <a:t>초록</a:t>
                      </a:r>
                      <a:endParaRPr lang="ko-KR" altLang="en-US" sz="1600" b="0" dirty="0">
                        <a:solidFill>
                          <a:srgbClr val="92D050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00FFFF"/>
                          </a:solidFill>
                        </a:rPr>
                        <a:t>하늘</a:t>
                      </a:r>
                      <a:endParaRPr lang="ko-KR" altLang="en-US" sz="1600" b="0" dirty="0">
                        <a:solidFill>
                          <a:srgbClr val="00FFFF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FF0000"/>
                          </a:solidFill>
                        </a:rPr>
                        <a:t>빨강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CC00FF"/>
                          </a:solidFill>
                        </a:rPr>
                        <a:t>보라</a:t>
                      </a:r>
                      <a:endParaRPr lang="ko-KR" altLang="en-US" sz="1600" b="0" dirty="0">
                        <a:solidFill>
                          <a:srgbClr val="CC00FF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rgbClr val="FFFF00"/>
                          </a:solidFill>
                        </a:rPr>
                        <a:t>노랑</a:t>
                      </a:r>
                      <a:endParaRPr lang="ko-KR" altLang="en-US" sz="1600" b="0" dirty="0">
                        <a:solidFill>
                          <a:srgbClr val="FFFF00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하양</a:t>
                      </a:r>
                      <a:endParaRPr lang="ko-KR" altLang="en-US" sz="1600" b="0" dirty="0">
                        <a:ea typeface="Nanum Gothic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FFC000"/>
                          </a:solidFill>
                        </a:rPr>
                        <a:t>숫자</a:t>
                      </a:r>
                      <a:endParaRPr lang="ko-KR" altLang="en-US" sz="1600" b="1" dirty="0">
                        <a:solidFill>
                          <a:srgbClr val="FFC000"/>
                        </a:solidFill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>
                        <a:ea typeface="Nanum Gothic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7713" y="2896385"/>
            <a:ext cx="10606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2400" dirty="0" smtClean="0">
                <a:solidFill>
                  <a:srgbClr val="E89890"/>
                </a:solidFill>
              </a:rPr>
              <a:t>&lt;Windows.h&gt;</a:t>
            </a:r>
          </a:p>
          <a:p>
            <a:pPr>
              <a:buNone/>
            </a:pPr>
            <a:endParaRPr lang="en-US" altLang="ko-KR" sz="2400" dirty="0" smtClean="0">
              <a:solidFill>
                <a:srgbClr val="E89890"/>
              </a:solidFill>
            </a:endParaRPr>
          </a:p>
          <a:p>
            <a:r>
              <a:rPr lang="en-US" altLang="ko-KR" sz="2400" dirty="0" smtClean="0">
                <a:solidFill>
                  <a:srgbClr val="00B050"/>
                </a:solidFill>
              </a:rPr>
              <a:t>Handle </a:t>
            </a:r>
            <a:r>
              <a:rPr lang="en-US" altLang="ko-KR" sz="2400" dirty="0" smtClean="0">
                <a:solidFill>
                  <a:srgbClr val="92D050"/>
                </a:solidFill>
              </a:rPr>
              <a:t>handle</a:t>
            </a:r>
            <a:r>
              <a:rPr lang="en-US" altLang="ko-KR" sz="2400" dirty="0" smtClean="0"/>
              <a:t> = </a:t>
            </a:r>
            <a:r>
              <a:rPr lang="en-US" altLang="ko-KR" sz="2400" dirty="0" smtClean="0">
                <a:solidFill>
                  <a:srgbClr val="FF0000"/>
                </a:solidFill>
              </a:rPr>
              <a:t>GetStdHandle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C000"/>
                </a:solidFill>
              </a:rPr>
              <a:t>STD_OUTPUT_HANDLE</a:t>
            </a:r>
            <a:r>
              <a:rPr lang="en-US" altLang="ko-KR" sz="2400" dirty="0" smtClean="0"/>
              <a:t>);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SetConsoleTextAttribute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92D050"/>
                </a:solidFill>
              </a:rPr>
              <a:t>handle</a:t>
            </a:r>
            <a:r>
              <a:rPr lang="en-US" altLang="ko-KR" sz="2400" dirty="0" smtClean="0"/>
              <a:t> , </a:t>
            </a:r>
            <a:r>
              <a:rPr lang="en-US" altLang="ko-KR" sz="2400" dirty="0" smtClean="0">
                <a:solidFill>
                  <a:srgbClr val="92D050"/>
                </a:solidFill>
              </a:rPr>
              <a:t>textColor</a:t>
            </a:r>
            <a:r>
              <a:rPr lang="en-US" altLang="ko-KR" sz="2400" dirty="0" smtClean="0"/>
              <a:t> + </a:t>
            </a:r>
            <a:r>
              <a:rPr lang="en-US" altLang="ko-KR" sz="2400" dirty="0" smtClean="0">
                <a:solidFill>
                  <a:srgbClr val="92D050"/>
                </a:solidFill>
              </a:rPr>
              <a:t>backColor</a:t>
            </a:r>
            <a:r>
              <a:rPr lang="en-US" altLang="ko-KR" sz="2400" dirty="0" smtClean="0"/>
              <a:t> * 16);</a:t>
            </a:r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8000" dirty="0" smtClean="0"/>
              <a:t>Q&amp;A</a:t>
            </a:r>
            <a:endParaRPr kumimoji="1" lang="ko-KR" altLang="en-US" sz="80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651D-F3F1-8E49-BA01-463C437CBAB2}" type="datetime1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8436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우리가 원하는 오목 게임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77642" y="1935661"/>
            <a:ext cx="646017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바둑판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방향키를 이용한 커서 이동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돌 설치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같은 지점에의 돌 설치 막기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승리 판정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쌍</a:t>
            </a:r>
            <a:r>
              <a:rPr lang="en-US" altLang="ko-KR" sz="2000" dirty="0" smtClean="0">
                <a:ea typeface="Nanum Gothic"/>
              </a:rPr>
              <a:t>3 </a:t>
            </a:r>
            <a:r>
              <a:rPr lang="ko-KR" altLang="en-US" sz="2000" dirty="0" smtClean="0">
                <a:ea typeface="Nanum Gothic"/>
              </a:rPr>
              <a:t>막기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저장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ko-KR" altLang="en-US" sz="2000" dirty="0" smtClean="0">
                <a:ea typeface="Nanum Gothic"/>
              </a:rPr>
              <a:t>불러오기 기능</a:t>
            </a:r>
            <a:endParaRPr lang="en-US" altLang="ko-KR" sz="2000" dirty="0" smtClean="0">
              <a:ea typeface="Nanum Gothic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smtClean="0">
                <a:ea typeface="Nanum Gothic"/>
              </a:rPr>
              <a:t> </a:t>
            </a:r>
            <a:r>
              <a:rPr lang="ko-KR" altLang="en-US" sz="2000" dirty="0" smtClean="0">
                <a:ea typeface="Nanum Gothic"/>
              </a:rPr>
              <a:t>그 외의 인터페이스</a:t>
            </a:r>
            <a:r>
              <a:rPr lang="en-US" altLang="ko-KR" sz="2000" dirty="0" smtClean="0">
                <a:ea typeface="Nanum Gothic"/>
              </a:rPr>
              <a:t>(</a:t>
            </a:r>
            <a:r>
              <a:rPr lang="ko-KR" altLang="en-US" sz="2000" dirty="0" err="1" smtClean="0">
                <a:ea typeface="Nanum Gothic"/>
              </a:rPr>
              <a:t>점수판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ko-KR" altLang="en-US" sz="2000" dirty="0" smtClean="0">
                <a:ea typeface="Nanum Gothic"/>
              </a:rPr>
              <a:t>턴 </a:t>
            </a:r>
            <a:r>
              <a:rPr lang="ko-KR" altLang="en-US" sz="2000" dirty="0" err="1" smtClean="0">
                <a:ea typeface="Nanum Gothic"/>
              </a:rPr>
              <a:t>표시판</a:t>
            </a:r>
            <a:r>
              <a:rPr lang="en-US" altLang="ko-KR" sz="2000" dirty="0" smtClean="0">
                <a:ea typeface="Nanum Gothic"/>
              </a:rPr>
              <a:t>, </a:t>
            </a:r>
            <a:r>
              <a:rPr lang="ko-KR" altLang="en-US" sz="2000" dirty="0" smtClean="0">
                <a:ea typeface="Nanum Gothic"/>
              </a:rPr>
              <a:t>시간</a:t>
            </a:r>
            <a:r>
              <a:rPr lang="en-US" altLang="ko-KR" sz="2000" dirty="0" smtClean="0">
                <a:ea typeface="Nanum Gothic"/>
              </a:rPr>
              <a:t>)</a:t>
            </a:r>
            <a:endParaRPr lang="ko-KR" altLang="en-US" sz="2000" dirty="0">
              <a:ea typeface="Nanum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67528" b="51204"/>
          <a:stretch>
            <a:fillRect/>
          </a:stretch>
        </p:blipFill>
        <p:spPr bwMode="auto">
          <a:xfrm>
            <a:off x="748146" y="1552492"/>
            <a:ext cx="3946136" cy="452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1A0F-134E-5547-A33B-663F07EB6390}" type="datetime1">
              <a:rPr kumimoji="1" lang="ko-KR" altLang="en-US" smtClean="0"/>
              <a:pPr/>
              <a:t>2016-06-28</a:t>
            </a:fld>
            <a:endParaRPr kumimoji="1"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행렬식 바둑판 만들기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행렬식 바둑판 설계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smtClean="0"/>
              <a:t>커서 이동식 바둑판 설계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ko-KR" altLang="en-US" dirty="0" smtClean="0"/>
              <a:t>커서 이동</a:t>
            </a:r>
            <a:endParaRPr kumimoji="1"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ko-KR" altLang="en-US" dirty="0" smtClean="0"/>
              <a:t>콘솔에 색 넣기</a:t>
            </a:r>
            <a:endParaRPr kumimoji="1"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-</a:t>
            </a:r>
            <a:endParaRPr kumimoji="1"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★</a:t>
            </a:r>
            <a:endParaRPr kumimoji="1"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ctr"/>
            <a:r>
              <a:rPr kumimoji="1" lang="en-US" altLang="ko-KR" dirty="0" smtClean="0"/>
              <a:t>-</a:t>
            </a:r>
            <a:endParaRPr kumimoji="1"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870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바둑판 설계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1950" y="1540700"/>
            <a:ext cx="3738048" cy="452755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행렬식 바둑판 설계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77642" y="1861325"/>
            <a:ext cx="6176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smtClean="0">
                <a:ea typeface="Nanum Gothic"/>
              </a:rPr>
              <a:t>19</a:t>
            </a:r>
            <a:r>
              <a:rPr lang="ko-KR" altLang="en-US" dirty="0" smtClean="0">
                <a:ea typeface="Nanum Gothic"/>
              </a:rPr>
              <a:t>행 </a:t>
            </a:r>
            <a:r>
              <a:rPr lang="en-US" altLang="ko-KR" dirty="0" smtClean="0">
                <a:ea typeface="Nanum Gothic"/>
              </a:rPr>
              <a:t>19</a:t>
            </a:r>
            <a:r>
              <a:rPr lang="ko-KR" altLang="en-US" dirty="0" smtClean="0">
                <a:ea typeface="Nanum Gothic"/>
              </a:rPr>
              <a:t>열의 바둑판</a:t>
            </a:r>
            <a:endParaRPr lang="en-US" altLang="ko-KR" dirty="0" smtClean="0">
              <a:ea typeface="Nanum Gothic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dirty="0" smtClean="0">
              <a:ea typeface="Nanum Gothic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>
                <a:ea typeface="Nanum Gothic"/>
              </a:rPr>
              <a:t>바둑판 행렬 구성</a:t>
            </a:r>
            <a:endParaRPr lang="en-US" altLang="ko-KR" dirty="0" smtClean="0">
              <a:ea typeface="Nanum Gothic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ea typeface="Nanum Gothic"/>
              </a:rPr>
              <a:t> 꼭지점</a:t>
            </a:r>
            <a:r>
              <a:rPr lang="en-US" altLang="ko-KR" dirty="0" smtClean="0">
                <a:ea typeface="Nanum Gothic"/>
              </a:rPr>
              <a:t>(</a:t>
            </a:r>
            <a:r>
              <a:rPr lang="ko-KR" altLang="en-US" dirty="0" smtClean="0">
                <a:ea typeface="Nanum Gothic"/>
              </a:rPr>
              <a:t>┌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┐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└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┘</a:t>
            </a:r>
            <a:r>
              <a:rPr lang="en-US" altLang="ko-KR" dirty="0" smtClean="0">
                <a:ea typeface="Nanum Gothic"/>
              </a:rPr>
              <a:t>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ea typeface="Nanum Gothic"/>
              </a:rPr>
              <a:t> 테두리</a:t>
            </a:r>
            <a:r>
              <a:rPr lang="en-US" altLang="ko-KR" dirty="0" smtClean="0">
                <a:ea typeface="Nanum Gothic"/>
              </a:rPr>
              <a:t>(</a:t>
            </a:r>
            <a:r>
              <a:rPr lang="ko-KR" altLang="en-US" dirty="0" smtClean="0">
                <a:ea typeface="Nanum Gothic"/>
              </a:rPr>
              <a:t>├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┤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┴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┬</a:t>
            </a:r>
            <a:r>
              <a:rPr lang="en-US" altLang="ko-KR" dirty="0" smtClean="0">
                <a:ea typeface="Nanum Gothic"/>
              </a:rPr>
              <a:t>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ea typeface="Nanum Gothic"/>
              </a:rPr>
              <a:t> 내부</a:t>
            </a:r>
            <a:r>
              <a:rPr lang="en-US" altLang="ko-KR" dirty="0" smtClean="0">
                <a:ea typeface="Nanum Gothic"/>
              </a:rPr>
              <a:t>(</a:t>
            </a:r>
            <a:r>
              <a:rPr lang="ko-KR" altLang="en-US" dirty="0" smtClean="0">
                <a:ea typeface="Nanum Gothic"/>
              </a:rPr>
              <a:t>┼</a:t>
            </a:r>
            <a:r>
              <a:rPr lang="en-US" altLang="ko-KR" dirty="0" smtClean="0">
                <a:ea typeface="Nanum Gothic"/>
              </a:rPr>
              <a:t>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>
              <a:ea typeface="Nanum Gothic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>
                <a:ea typeface="Nanum Gothic"/>
              </a:rPr>
              <a:t>이중 반복문을 활용하여 바둑판 출력</a:t>
            </a:r>
            <a:endParaRPr lang="ko-KR" altLang="en-US" dirty="0">
              <a:ea typeface="Nanum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커서 이동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85902" y="1552575"/>
            <a:ext cx="5929709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5902" y="1552575"/>
            <a:ext cx="592970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커서 이동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2400" dirty="0" smtClean="0">
                <a:solidFill>
                  <a:srgbClr val="E89890"/>
                </a:solidFill>
              </a:rPr>
              <a:t>&lt;Windows.h&gt;</a:t>
            </a:r>
          </a:p>
          <a:p>
            <a:pPr>
              <a:lnSpc>
                <a:spcPct val="100000"/>
              </a:lnSpc>
              <a:buNone/>
            </a:pPr>
            <a:endParaRPr lang="en-US" altLang="ko-KR" sz="2400" dirty="0" smtClean="0">
              <a:solidFill>
                <a:srgbClr val="E8989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srgbClr val="00B050"/>
                </a:solidFill>
              </a:rPr>
              <a:t>COORD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92D050"/>
                </a:solidFill>
              </a:rPr>
              <a:t>cursor</a:t>
            </a:r>
            <a:r>
              <a:rPr lang="en-US" altLang="ko-KR" sz="2400" dirty="0" smtClean="0"/>
              <a:t> = { x, y };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SetConsoleCursorPosition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GetStdHandle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C000"/>
                </a:solidFill>
              </a:rPr>
              <a:t>STD_OUTPUT_HANDLE</a:t>
            </a:r>
            <a:r>
              <a:rPr lang="en-US" altLang="ko-KR" sz="2400" dirty="0" smtClean="0"/>
              <a:t>), </a:t>
            </a:r>
            <a:r>
              <a:rPr lang="en-US" altLang="ko-KR" sz="2400" dirty="0" smtClean="0">
                <a:solidFill>
                  <a:srgbClr val="92D050"/>
                </a:solidFill>
              </a:rPr>
              <a:t>cursor</a:t>
            </a:r>
            <a:r>
              <a:rPr lang="en-US" altLang="ko-KR" sz="2400" dirty="0" smtClean="0"/>
              <a:t>);</a:t>
            </a:r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바둑판 설계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1950" y="1540700"/>
            <a:ext cx="3738048" cy="452755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커서 이동식 바둑판 설계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77642" y="1766325"/>
            <a:ext cx="6176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smtClean="0">
                <a:ea typeface="Nanum Gothic"/>
              </a:rPr>
              <a:t>19</a:t>
            </a:r>
            <a:r>
              <a:rPr lang="ko-KR" altLang="en-US" dirty="0" smtClean="0">
                <a:ea typeface="Nanum Gothic"/>
              </a:rPr>
              <a:t>행 </a:t>
            </a:r>
            <a:r>
              <a:rPr lang="en-US" altLang="ko-KR" dirty="0" smtClean="0">
                <a:ea typeface="Nanum Gothic"/>
              </a:rPr>
              <a:t>19</a:t>
            </a:r>
            <a:r>
              <a:rPr lang="ko-KR" altLang="en-US" dirty="0" smtClean="0">
                <a:ea typeface="Nanum Gothic"/>
              </a:rPr>
              <a:t>열의 바둑판</a:t>
            </a:r>
            <a:endParaRPr lang="en-US" altLang="ko-KR" dirty="0" smtClean="0">
              <a:ea typeface="Nanum Gothic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dirty="0" smtClean="0">
              <a:ea typeface="Nanum Gothic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>
                <a:ea typeface="Nanum Gothic"/>
              </a:rPr>
              <a:t>바둑판 구성 파악</a:t>
            </a:r>
            <a:endParaRPr lang="en-US" altLang="ko-KR" dirty="0" smtClean="0">
              <a:ea typeface="Nanum Gothic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ea typeface="Nanum Gothic"/>
              </a:rPr>
              <a:t> 꼭지점</a:t>
            </a:r>
            <a:r>
              <a:rPr lang="en-US" altLang="ko-KR" dirty="0" smtClean="0">
                <a:ea typeface="Nanum Gothic"/>
              </a:rPr>
              <a:t>(</a:t>
            </a:r>
            <a:r>
              <a:rPr lang="ko-KR" altLang="en-US" dirty="0" smtClean="0">
                <a:ea typeface="Nanum Gothic"/>
              </a:rPr>
              <a:t>┌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┐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└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┘</a:t>
            </a:r>
            <a:r>
              <a:rPr lang="en-US" altLang="ko-KR" dirty="0" smtClean="0">
                <a:ea typeface="Nanum Gothic"/>
              </a:rPr>
              <a:t>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ea typeface="Nanum Gothic"/>
              </a:rPr>
              <a:t> 테두리</a:t>
            </a:r>
            <a:r>
              <a:rPr lang="en-US" altLang="ko-KR" dirty="0" smtClean="0">
                <a:ea typeface="Nanum Gothic"/>
              </a:rPr>
              <a:t>(</a:t>
            </a:r>
            <a:r>
              <a:rPr lang="ko-KR" altLang="en-US" dirty="0" smtClean="0">
                <a:ea typeface="Nanum Gothic"/>
              </a:rPr>
              <a:t>├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┤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┴</a:t>
            </a:r>
            <a:r>
              <a:rPr lang="en-US" altLang="ko-KR" dirty="0" smtClean="0">
                <a:ea typeface="Nanum Gothic"/>
              </a:rPr>
              <a:t>, </a:t>
            </a:r>
            <a:r>
              <a:rPr lang="ko-KR" altLang="en-US" dirty="0" smtClean="0">
                <a:ea typeface="Nanum Gothic"/>
              </a:rPr>
              <a:t>┬</a:t>
            </a:r>
            <a:r>
              <a:rPr lang="en-US" altLang="ko-KR" dirty="0" smtClean="0">
                <a:ea typeface="Nanum Gothic"/>
              </a:rPr>
              <a:t>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ea typeface="Nanum Gothic"/>
              </a:rPr>
              <a:t> 내부</a:t>
            </a:r>
            <a:r>
              <a:rPr lang="en-US" altLang="ko-KR" dirty="0" smtClean="0">
                <a:ea typeface="Nanum Gothic"/>
              </a:rPr>
              <a:t>(</a:t>
            </a:r>
            <a:r>
              <a:rPr lang="ko-KR" altLang="en-US" dirty="0" smtClean="0">
                <a:ea typeface="Nanum Gothic"/>
              </a:rPr>
              <a:t>┼</a:t>
            </a:r>
            <a:r>
              <a:rPr lang="en-US" altLang="ko-KR" dirty="0" smtClean="0">
                <a:ea typeface="Nanum Gothic"/>
              </a:rPr>
              <a:t>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>
              <a:ea typeface="Nanum Gothic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>
                <a:ea typeface="Nanum Gothic"/>
              </a:rPr>
              <a:t>각 글자에 맞는 위치로 커서를 이동</a:t>
            </a:r>
            <a:endParaRPr lang="en-US" altLang="ko-KR" dirty="0" smtClean="0">
              <a:ea typeface="Nanum Gothic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dirty="0" smtClean="0">
              <a:ea typeface="Nanum Gothic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 smtClean="0">
                <a:ea typeface="Nanum Gothic"/>
              </a:rPr>
              <a:t>각 위치에 맞는 글자를 화면에 출력</a:t>
            </a:r>
            <a:endParaRPr lang="ko-KR" altLang="en-US" dirty="0">
              <a:ea typeface="Nanum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커서 이동식 바둑판 설계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// draw inLine</a:t>
            </a:r>
            <a:endParaRPr lang="nn-NO" altLang="ko-K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nn-NO" altLang="ko-KR" dirty="0" smtClean="0">
                <a:solidFill>
                  <a:srgbClr val="00B0F0"/>
                </a:solidFill>
              </a:rPr>
              <a:t>for</a:t>
            </a:r>
            <a:r>
              <a:rPr lang="nn-NO" altLang="ko-KR" dirty="0" smtClean="0"/>
              <a:t> (</a:t>
            </a:r>
            <a:r>
              <a:rPr lang="nn-NO" altLang="ko-KR" dirty="0" smtClean="0">
                <a:solidFill>
                  <a:srgbClr val="00B0F0"/>
                </a:solidFill>
              </a:rPr>
              <a:t>int</a:t>
            </a:r>
            <a:r>
              <a:rPr lang="nn-NO" altLang="ko-KR" dirty="0" smtClean="0"/>
              <a:t> </a:t>
            </a:r>
            <a:r>
              <a:rPr lang="nn-NO" altLang="ko-KR" dirty="0" smtClean="0">
                <a:solidFill>
                  <a:srgbClr val="92D050"/>
                </a:solidFill>
              </a:rPr>
              <a:t>i</a:t>
            </a:r>
            <a:r>
              <a:rPr lang="nn-NO" altLang="ko-KR" dirty="0" smtClean="0"/>
              <a:t> = 0; </a:t>
            </a:r>
            <a:r>
              <a:rPr lang="nn-NO" altLang="ko-KR" dirty="0" smtClean="0">
                <a:solidFill>
                  <a:srgbClr val="92D050"/>
                </a:solidFill>
              </a:rPr>
              <a:t>i</a:t>
            </a:r>
            <a:r>
              <a:rPr lang="nn-NO" altLang="ko-KR" dirty="0" smtClean="0"/>
              <a:t> &lt; _size - 2; </a:t>
            </a:r>
            <a:r>
              <a:rPr lang="nn-NO" altLang="ko-KR" dirty="0" smtClean="0">
                <a:solidFill>
                  <a:srgbClr val="92D050"/>
                </a:solidFill>
              </a:rPr>
              <a:t>i</a:t>
            </a:r>
            <a:r>
              <a:rPr lang="nn-NO" altLang="ko-KR" dirty="0" smtClean="0"/>
              <a:t>++) {</a:t>
            </a:r>
          </a:p>
          <a:p>
            <a:pPr>
              <a:buNone/>
            </a:pPr>
            <a:r>
              <a:rPr lang="es-ES" altLang="ko-KR" dirty="0" smtClean="0"/>
              <a:t>	</a:t>
            </a:r>
            <a:r>
              <a:rPr lang="es-ES" altLang="ko-KR" dirty="0" smtClean="0">
                <a:solidFill>
                  <a:srgbClr val="FF0000"/>
                </a:solidFill>
              </a:rPr>
              <a:t>moveCursor</a:t>
            </a:r>
            <a:r>
              <a:rPr lang="es-ES" altLang="ko-KR" dirty="0" smtClean="0"/>
              <a:t>(_x + 2, _y + 1 + </a:t>
            </a:r>
            <a:r>
              <a:rPr lang="es-ES" altLang="ko-KR" dirty="0" smtClean="0">
                <a:solidFill>
                  <a:srgbClr val="92D050"/>
                </a:solidFill>
              </a:rPr>
              <a:t>i</a:t>
            </a:r>
            <a:r>
              <a:rPr lang="es-E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B0F0"/>
                </a:solidFill>
              </a:rPr>
              <a:t>for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rgbClr val="00B0F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92D050"/>
                </a:solidFill>
              </a:rPr>
              <a:t>j</a:t>
            </a:r>
            <a:r>
              <a:rPr lang="en-US" altLang="ko-KR" dirty="0" smtClean="0"/>
              <a:t> = 0; </a:t>
            </a:r>
            <a:r>
              <a:rPr lang="en-US" altLang="ko-KR" dirty="0" smtClean="0">
                <a:solidFill>
                  <a:srgbClr val="92D050"/>
                </a:solidFill>
              </a:rPr>
              <a:t>j</a:t>
            </a:r>
            <a:r>
              <a:rPr lang="en-US" altLang="ko-KR" dirty="0" smtClean="0"/>
              <a:t> &lt; _size - 2; </a:t>
            </a:r>
            <a:r>
              <a:rPr lang="en-US" altLang="ko-KR" dirty="0" smtClean="0">
                <a:solidFill>
                  <a:srgbClr val="92D050"/>
                </a:solidFill>
              </a:rPr>
              <a:t>j</a:t>
            </a:r>
            <a:r>
              <a:rPr lang="en-US" altLang="ko-KR" dirty="0" smtClean="0"/>
              <a:t>++) {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printf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E89890"/>
                </a:solidFill>
              </a:rPr>
              <a:t>"┼"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}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커서 이동식 바둑판 설계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EDE5-FBFC-0A4D-8F3F-4358B7B2AEF7}" type="datetime1">
              <a:rPr kumimoji="1" lang="ko-KR" altLang="en-US" smtClean="0"/>
              <a:pPr/>
              <a:t>2016-06-28</a:t>
            </a:fld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A7D1D1-41DF-B646-B88D-0A0374BD0310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// draw outLine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moveCursor</a:t>
            </a:r>
            <a:r>
              <a:rPr lang="en-US" altLang="ko-KR" dirty="0" smtClean="0"/>
              <a:t>(_x + 2, _y);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for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rgbClr val="00B0F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92D050"/>
                </a:solidFill>
              </a:rPr>
              <a:t>i</a:t>
            </a:r>
            <a:r>
              <a:rPr lang="en-US" altLang="ko-KR" dirty="0" smtClean="0"/>
              <a:t> = 0; </a:t>
            </a:r>
            <a:r>
              <a:rPr lang="en-US" altLang="ko-KR" dirty="0" smtClean="0">
                <a:solidFill>
                  <a:srgbClr val="92D050"/>
                </a:solidFill>
              </a:rPr>
              <a:t>i</a:t>
            </a:r>
            <a:r>
              <a:rPr lang="en-US" altLang="ko-KR" dirty="0" smtClean="0"/>
              <a:t> &lt; _size - 2; </a:t>
            </a:r>
            <a:r>
              <a:rPr lang="en-US" altLang="ko-KR" dirty="0" smtClean="0">
                <a:solidFill>
                  <a:srgbClr val="92D050"/>
                </a:solidFill>
              </a:rPr>
              <a:t>i</a:t>
            </a:r>
            <a:r>
              <a:rPr lang="en-US" altLang="ko-KR" dirty="0" smtClean="0"/>
              <a:t>++) </a:t>
            </a:r>
            <a:r>
              <a:rPr lang="en-US" altLang="ko-KR" dirty="0" smtClean="0">
                <a:solidFill>
                  <a:srgbClr val="FF0000"/>
                </a:solidFill>
              </a:rPr>
              <a:t>printf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E89890"/>
                </a:solidFill>
              </a:rPr>
              <a:t>"┬"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s-ES" altLang="ko-KR" dirty="0" smtClean="0">
                <a:solidFill>
                  <a:srgbClr val="FF0000"/>
                </a:solidFill>
              </a:rPr>
              <a:t>moveCursor</a:t>
            </a:r>
            <a:r>
              <a:rPr lang="es-ES" altLang="ko-KR" dirty="0" smtClean="0"/>
              <a:t>(_x + 2, _y + _size - 1);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00B0F0"/>
                </a:solidFill>
              </a:rPr>
              <a:t>for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rgbClr val="00B0F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92D050"/>
                </a:solidFill>
              </a:rPr>
              <a:t>i</a:t>
            </a:r>
            <a:r>
              <a:rPr lang="en-US" altLang="ko-KR" dirty="0" smtClean="0"/>
              <a:t> = 0; </a:t>
            </a:r>
            <a:r>
              <a:rPr lang="en-US" altLang="ko-KR" dirty="0" smtClean="0">
                <a:solidFill>
                  <a:srgbClr val="92D050"/>
                </a:solidFill>
              </a:rPr>
              <a:t>i</a:t>
            </a:r>
            <a:r>
              <a:rPr lang="en-US" altLang="ko-KR" dirty="0" smtClean="0"/>
              <a:t> &lt; _size - 2; </a:t>
            </a:r>
            <a:r>
              <a:rPr lang="en-US" altLang="ko-KR" dirty="0" smtClean="0">
                <a:solidFill>
                  <a:srgbClr val="92D050"/>
                </a:solidFill>
              </a:rPr>
              <a:t>i</a:t>
            </a:r>
            <a:r>
              <a:rPr lang="en-US" altLang="ko-KR" dirty="0" smtClean="0"/>
              <a:t>++) </a:t>
            </a:r>
            <a:r>
              <a:rPr lang="en-US" altLang="ko-KR" dirty="0" smtClean="0">
                <a:solidFill>
                  <a:srgbClr val="FF0000"/>
                </a:solidFill>
              </a:rPr>
              <a:t>printf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E89890"/>
                </a:solidFill>
              </a:rPr>
              <a:t>"┴"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nn-NO" altLang="ko-KR" dirty="0" smtClean="0">
                <a:solidFill>
                  <a:srgbClr val="00B0F0"/>
                </a:solidFill>
              </a:rPr>
              <a:t>for</a:t>
            </a:r>
            <a:r>
              <a:rPr lang="nn-NO" altLang="ko-KR" dirty="0" smtClean="0"/>
              <a:t> (</a:t>
            </a:r>
            <a:r>
              <a:rPr lang="nn-NO" altLang="ko-KR" dirty="0" smtClean="0">
                <a:solidFill>
                  <a:srgbClr val="00B0F0"/>
                </a:solidFill>
              </a:rPr>
              <a:t>int</a:t>
            </a:r>
            <a:r>
              <a:rPr lang="nn-NO" altLang="ko-KR" dirty="0" smtClean="0"/>
              <a:t> </a:t>
            </a:r>
            <a:r>
              <a:rPr lang="nn-NO" altLang="ko-KR" dirty="0" smtClean="0">
                <a:solidFill>
                  <a:srgbClr val="92D050"/>
                </a:solidFill>
              </a:rPr>
              <a:t>i</a:t>
            </a:r>
            <a:r>
              <a:rPr lang="nn-NO" altLang="ko-KR" dirty="0" smtClean="0"/>
              <a:t> = 0; </a:t>
            </a:r>
            <a:r>
              <a:rPr lang="nn-NO" altLang="ko-KR" dirty="0" smtClean="0">
                <a:solidFill>
                  <a:srgbClr val="92D050"/>
                </a:solidFill>
              </a:rPr>
              <a:t>i</a:t>
            </a:r>
            <a:r>
              <a:rPr lang="nn-NO" altLang="ko-KR" dirty="0" smtClean="0"/>
              <a:t> &lt; _size - 2; </a:t>
            </a:r>
            <a:r>
              <a:rPr lang="nn-NO" altLang="ko-KR" dirty="0" smtClean="0">
                <a:solidFill>
                  <a:srgbClr val="92D050"/>
                </a:solidFill>
              </a:rPr>
              <a:t>i</a:t>
            </a:r>
            <a:r>
              <a:rPr lang="nn-NO" altLang="ko-KR" dirty="0" smtClean="0"/>
              <a:t>++) {</a:t>
            </a:r>
          </a:p>
          <a:p>
            <a:pPr>
              <a:buNone/>
            </a:pPr>
            <a:r>
              <a:rPr lang="es-ES" altLang="ko-KR" dirty="0" smtClean="0">
                <a:solidFill>
                  <a:srgbClr val="FF0000"/>
                </a:solidFill>
              </a:rPr>
              <a:t>	moveCursor</a:t>
            </a:r>
            <a:r>
              <a:rPr lang="es-ES" altLang="ko-KR" dirty="0" smtClean="0"/>
              <a:t>(_x, _y + </a:t>
            </a:r>
            <a:r>
              <a:rPr lang="es-ES" altLang="ko-KR" dirty="0" smtClean="0">
                <a:solidFill>
                  <a:srgbClr val="92D050"/>
                </a:solidFill>
              </a:rPr>
              <a:t>i</a:t>
            </a:r>
            <a:r>
              <a:rPr lang="es-ES" altLang="ko-KR" dirty="0" smtClean="0"/>
              <a:t> + 1);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printf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E89890"/>
                </a:solidFill>
              </a:rPr>
              <a:t>"├"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s-ES" altLang="ko-KR" dirty="0" smtClean="0">
                <a:solidFill>
                  <a:srgbClr val="FF0000"/>
                </a:solidFill>
              </a:rPr>
              <a:t>	moveCursor</a:t>
            </a:r>
            <a:r>
              <a:rPr lang="es-ES" altLang="ko-KR" dirty="0" smtClean="0"/>
              <a:t>(_x + _size * 2 - 2, _y + i + 1);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printf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E89890"/>
                </a:solidFill>
              </a:rPr>
              <a:t>"┤"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47413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프레젠테이션1" id="{62FAA450-BB50-464D-B9A2-E486635976DE}" vid="{96F0BC84-4A28-A149-B2D3-5641E57F671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620</Words>
  <Application>Microsoft Macintosh PowerPoint</Application>
  <PresentationFormat>사용자 지정</PresentationFormat>
  <Paragraphs>166</Paragraphs>
  <Slides>12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Omok Semina</vt:lpstr>
      <vt:lpstr>우리가 원하는 오목 게임</vt:lpstr>
      <vt:lpstr>행렬식 바둑판 만들기</vt:lpstr>
      <vt:lpstr>행렬식 바둑판 설계</vt:lpstr>
      <vt:lpstr>커서 이동</vt:lpstr>
      <vt:lpstr>커서 이동</vt:lpstr>
      <vt:lpstr>커서 이동식 바둑판 설계</vt:lpstr>
      <vt:lpstr>커서 이동식 바둑판 설계</vt:lpstr>
      <vt:lpstr>커서 이동식 바둑판 설계</vt:lpstr>
      <vt:lpstr>커서 이동식 바둑판 설계</vt:lpstr>
      <vt:lpstr>콘솔에 색 넣기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박지영</dc:creator>
  <cp:lastModifiedBy>Karl Henry</cp:lastModifiedBy>
  <cp:revision>58</cp:revision>
  <dcterms:created xsi:type="dcterms:W3CDTF">2016-03-29T02:40:34Z</dcterms:created>
  <dcterms:modified xsi:type="dcterms:W3CDTF">2016-06-28T10:21:20Z</dcterms:modified>
</cp:coreProperties>
</file>