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311" r:id="rId6"/>
    <p:sldId id="304" r:id="rId7"/>
    <p:sldId id="303" r:id="rId8"/>
    <p:sldId id="306" r:id="rId9"/>
    <p:sldId id="260" r:id="rId10"/>
    <p:sldId id="307" r:id="rId11"/>
    <p:sldId id="284" r:id="rId12"/>
    <p:sldId id="289" r:id="rId13"/>
    <p:sldId id="292" r:id="rId14"/>
    <p:sldId id="287" r:id="rId15"/>
    <p:sldId id="288" r:id="rId16"/>
    <p:sldId id="262" r:id="rId17"/>
    <p:sldId id="308" r:id="rId18"/>
    <p:sldId id="309" r:id="rId19"/>
    <p:sldId id="263" r:id="rId20"/>
    <p:sldId id="290" r:id="rId21"/>
    <p:sldId id="265" r:id="rId22"/>
    <p:sldId id="266" r:id="rId23"/>
    <p:sldId id="299" r:id="rId24"/>
    <p:sldId id="300" r:id="rId25"/>
    <p:sldId id="301" r:id="rId26"/>
    <p:sldId id="310" r:id="rId27"/>
    <p:sldId id="314" r:id="rId28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및 분석 배경" id="{20670B06-E396-4163-8BAD-8C754EF258B3}">
          <p14:sldIdLst>
            <p14:sldId id="256"/>
            <p14:sldId id="257"/>
            <p14:sldId id="258"/>
            <p14:sldId id="259"/>
            <p14:sldId id="311"/>
            <p14:sldId id="304"/>
            <p14:sldId id="303"/>
            <p14:sldId id="306"/>
            <p14:sldId id="260"/>
            <p14:sldId id="307"/>
            <p14:sldId id="284"/>
            <p14:sldId id="289"/>
          </p14:sldIdLst>
        </p14:section>
        <p14:section name="미래 고령 인구 예측" id="{9061AAD3-DFFB-49AD-987C-581E88F84790}">
          <p14:sldIdLst>
            <p14:sldId id="292"/>
            <p14:sldId id="287"/>
            <p14:sldId id="288"/>
            <p14:sldId id="262"/>
          </p14:sldIdLst>
        </p14:section>
        <p14:section name="예측 모델 평가" id="{1EF67511-07D8-4915-8A63-9B06B63B16AB}">
          <p14:sldIdLst>
            <p14:sldId id="308"/>
            <p14:sldId id="309"/>
          </p14:sldIdLst>
        </p14:section>
        <p14:section name="후보지 선정" id="{EF052DCE-FA9C-48B3-A0DD-F418C65724E8}">
          <p14:sldIdLst>
            <p14:sldId id="263"/>
            <p14:sldId id="290"/>
            <p14:sldId id="265"/>
            <p14:sldId id="266"/>
            <p14:sldId id="299"/>
            <p14:sldId id="300"/>
            <p14:sldId id="301"/>
            <p14:sldId id="310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pos="3817" userDrawn="1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71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43E2"/>
    <a:srgbClr val="2155CD"/>
    <a:srgbClr val="2F7DE1"/>
    <a:srgbClr val="0AA1DD"/>
    <a:srgbClr val="79DAE8"/>
    <a:srgbClr val="E8F9FD"/>
    <a:srgbClr val="1C4AB0"/>
    <a:srgbClr val="F0F0F0"/>
    <a:srgbClr val="FFFFFF"/>
    <a:srgbClr val="DAE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87975" autoAdjust="0"/>
  </p:normalViewPr>
  <p:slideViewPr>
    <p:cSldViewPr>
      <p:cViewPr varScale="1">
        <p:scale>
          <a:sx n="89" d="100"/>
          <a:sy n="89" d="100"/>
        </p:scale>
        <p:origin x="1674" y="90"/>
      </p:cViewPr>
      <p:guideLst>
        <p:guide pos="3817"/>
        <p:guide orient="horz" pos="2160"/>
        <p:guide pos="7129"/>
      </p:guideLst>
    </p:cSldViewPr>
  </p:slideViewPr>
  <p:outlineViewPr>
    <p:cViewPr>
      <p:scale>
        <a:sx n="33" d="100"/>
        <a:sy n="33" d="100"/>
      </p:scale>
      <p:origin x="0" y="-366"/>
    </p:cViewPr>
  </p:outlineViewPr>
  <p:notesTextViewPr>
    <p:cViewPr>
      <p:scale>
        <a:sx n="125" d="100"/>
        <a:sy n="125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5A5209-FD28-4EDC-A69A-E5D7C3A55C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7D3F0A-0236-4522-9FC8-8D6E7DAB1C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1DF82-54BC-4D6A-9B8E-C3D0E147951C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FD7721-8127-4FA7-AB5B-F475A2C1BD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C97BE4-25F3-4F53-8B07-AB6E9F5CE1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05D86-785E-477A-BD54-C2B63447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25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9CF4F-CF52-4055-A1E0-4CE72C4FC77B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B9F3D-845C-4D02-8EED-6030F7FBF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1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안녕하십니까 </a:t>
            </a:r>
            <a:r>
              <a:rPr lang="en-US" altLang="ko-KR" b="1" dirty="0"/>
              <a:t>GIS</a:t>
            </a:r>
            <a:r>
              <a:rPr lang="ko-KR" altLang="en-US" b="1" dirty="0"/>
              <a:t>와 개방형 데이터를 활용한 부산 노인복지시설의 적정입지 선정을 주제로 발표를 시작하겠습니다</a:t>
            </a:r>
            <a:r>
              <a:rPr lang="en-US" altLang="ko-KR" b="1" dirty="0"/>
              <a:t>.</a:t>
            </a:r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1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각 행정 동 단위 설치된 경로당 수에 대해 증설의 필요성 분석을 위해 적절한 경로당 수를 파악해야 합니다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현재 설치된 경로당 기준 적절한 경로당 수가 많다면 필요한 경로당 수가 있다는 뜻을 의미하며 반대로 적다면 필요한 경로당 수가 없다는 의미입니다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또한 적절한 경로당 수와 현재의 경로당 수의 차이가 클 수록 필요한 경로당의 수가 많고 이는 경로당 설치가 우선적으로 진행될 지역이라는 의미를 가집니다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79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행정 구 단위 전체 노인 중 경로당 이용 비율과 행정 구 단위경로당 </a:t>
            </a:r>
            <a:r>
              <a:rPr lang="en-US" altLang="ko-KR" b="1" dirty="0"/>
              <a:t>1</a:t>
            </a:r>
            <a:r>
              <a:rPr lang="ko-KR" altLang="en-US" b="1" dirty="0"/>
              <a:t>개당 이용 등록자 수를 이용하여 행정 구 단위 </a:t>
            </a:r>
            <a:r>
              <a:rPr lang="en-US" altLang="ko-KR" b="1" dirty="0"/>
              <a:t>1</a:t>
            </a:r>
            <a:r>
              <a:rPr lang="ko-KR" altLang="en-US" b="1" dirty="0"/>
              <a:t>명당 필요한 경로당 수를 산출합니다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예를 들어 사하구는 행정 구 단위 전체 경로당 이용자 비율과 행정 구 단위 경로당 </a:t>
            </a:r>
            <a:r>
              <a:rPr lang="en-US" altLang="ko-KR" b="1" dirty="0"/>
              <a:t>1</a:t>
            </a:r>
            <a:r>
              <a:rPr lang="ko-KR" altLang="en-US" b="1" dirty="0"/>
              <a:t>개당 이용 등록자 수를 통해 행정 구 단위 </a:t>
            </a:r>
            <a:r>
              <a:rPr lang="en-US" altLang="ko-KR" b="1" dirty="0"/>
              <a:t>1</a:t>
            </a:r>
            <a:r>
              <a:rPr lang="ko-KR" altLang="en-US" b="1" dirty="0"/>
              <a:t>명당 필요한 경로당을 산출하면</a:t>
            </a:r>
            <a:endParaRPr lang="en-US" altLang="ko-KR" b="1" dirty="0"/>
          </a:p>
          <a:p>
            <a:r>
              <a:rPr lang="ko-KR" altLang="en-US" b="1" dirty="0"/>
              <a:t>사하구 노인 </a:t>
            </a:r>
            <a:r>
              <a:rPr lang="en-US" altLang="ko-KR" b="1" dirty="0"/>
              <a:t>1</a:t>
            </a:r>
            <a:r>
              <a:rPr lang="ko-KR" altLang="en-US" b="1" dirty="0"/>
              <a:t>천명당 약 </a:t>
            </a:r>
            <a:r>
              <a:rPr lang="en-US" altLang="ko-KR" b="1" dirty="0"/>
              <a:t>4</a:t>
            </a:r>
            <a:r>
              <a:rPr lang="ko-KR" altLang="en-US" b="1" dirty="0"/>
              <a:t>개의 경로당이 필요한 것을 알 수 있습니다</a:t>
            </a:r>
            <a:r>
              <a:rPr lang="en-US" altLang="ko-KR" b="1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511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예측할 미래 경로당이 시급하게 필요한 지역임을 파악하기 위해 현재 필요한 경로당 수를 도출 </a:t>
            </a:r>
            <a:r>
              <a:rPr lang="ko-KR" altLang="en-US" b="1" dirty="0" err="1"/>
              <a:t>해야합니다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결과 값이 음수를 취하는 이유는 필요한 경로당 수의 의미를 부각하기 </a:t>
            </a:r>
            <a:r>
              <a:rPr lang="ko-KR" altLang="en-US" b="1" dirty="0" err="1"/>
              <a:t>위함입니다</a:t>
            </a:r>
            <a:r>
              <a:rPr lang="en-US" altLang="ko-KR" b="1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815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2001~2020</a:t>
            </a:r>
            <a:r>
              <a:rPr lang="ko-KR" altLang="en-US" b="1" dirty="0"/>
              <a:t>인구 증가율 데이터를 통해 전년대비 증가율을 분석합니다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이를 수식화 하여 미래 고령인구 비율을 산출합니다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식에 사용되는 데이터는 </a:t>
            </a:r>
            <a:r>
              <a:rPr lang="en-US" altLang="ko-KR" b="1" dirty="0"/>
              <a:t>2001</a:t>
            </a:r>
            <a:r>
              <a:rPr lang="ko-KR" altLang="en-US" b="1" dirty="0"/>
              <a:t>년</a:t>
            </a:r>
            <a:r>
              <a:rPr lang="en-US" altLang="ko-KR" b="1" dirty="0"/>
              <a:t>,2020</a:t>
            </a:r>
            <a:r>
              <a:rPr lang="ko-KR" altLang="en-US" b="1" dirty="0"/>
              <a:t>년 고령인구 증가율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2001</a:t>
            </a:r>
            <a:r>
              <a:rPr lang="ko-KR" altLang="en-US" b="1" dirty="0"/>
              <a:t>년 고령인구 비율 예측 년도와 기준년도의 차이입니다</a:t>
            </a:r>
            <a:r>
              <a:rPr lang="en-US" altLang="ko-KR" b="1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440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도출한 미래 고령 인구 비율을 이용해 미래 증가된 고령인구 수를 산출합니다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이 값은 미래 증가할 고령인구 수를 산출할 때 사용됩니다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231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미래 증가할 고령 인구 수를 이용해 행정 동 단위 증가할 고령 인구 수를 산출 합니다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69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행정동 단위 증가할 고령인구 수 와 행정 동 단위 </a:t>
            </a:r>
            <a:r>
              <a:rPr lang="en-US" altLang="ko-KR" b="1" dirty="0"/>
              <a:t>1</a:t>
            </a:r>
            <a:r>
              <a:rPr lang="ko-KR" altLang="en-US" b="1" dirty="0"/>
              <a:t>명당 필요한 경로당 수를 이용해 증설할 경로당 수 산출합니다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마지막으로 필요한 경로당 수를 구하기 위해 증설할 경로당 수와 현재 경로당 수를 더합니다</a:t>
            </a:r>
            <a:r>
              <a:rPr lang="en-US" altLang="ko-KR" b="1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61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미래 예측 수식을 평가하기 위해 </a:t>
            </a:r>
            <a:r>
              <a:rPr lang="en-US" altLang="ko-KR" b="1" dirty="0"/>
              <a:t>2015</a:t>
            </a:r>
            <a:r>
              <a:rPr lang="ko-KR" altLang="en-US" b="1" dirty="0"/>
              <a:t>년 기준으로 </a:t>
            </a:r>
            <a:r>
              <a:rPr lang="en-US" altLang="ko-KR" b="1" dirty="0"/>
              <a:t>2021</a:t>
            </a:r>
            <a:r>
              <a:rPr lang="ko-KR" altLang="en-US" b="1" dirty="0"/>
              <a:t>년을 예측하였습니다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이용률을 고려한 경로당 수를 도출했기 때문에 예측 값과 현재의 적절한 경로당 수를 비교합니다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08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예측 결과를 보시면 </a:t>
            </a:r>
            <a:r>
              <a:rPr lang="en-US" altLang="ko-KR" b="1" dirty="0"/>
              <a:t>2015</a:t>
            </a:r>
            <a:r>
              <a:rPr lang="ko-KR" altLang="en-US" b="1" dirty="0"/>
              <a:t>년에서 </a:t>
            </a:r>
            <a:r>
              <a:rPr lang="en-US" altLang="ko-KR" b="1" dirty="0"/>
              <a:t>2021</a:t>
            </a:r>
            <a:r>
              <a:rPr lang="ko-KR" altLang="en-US" b="1" dirty="0"/>
              <a:t>년을 예측한 결과 미래 적절한 경로당 수는 </a:t>
            </a:r>
            <a:r>
              <a:rPr lang="en-US" altLang="ko-KR" b="1" dirty="0"/>
              <a:t>2893</a:t>
            </a:r>
            <a:r>
              <a:rPr lang="ko-KR" altLang="en-US" b="1" dirty="0"/>
              <a:t>개였고 </a:t>
            </a:r>
            <a:endParaRPr lang="en-US" altLang="ko-KR" b="1" dirty="0"/>
          </a:p>
          <a:p>
            <a:r>
              <a:rPr lang="ko-KR" altLang="en-US" b="1" dirty="0"/>
              <a:t>실제 적절한 경로당 수를 구한 결과는 </a:t>
            </a:r>
            <a:r>
              <a:rPr lang="en-US" altLang="ko-KR" b="1" dirty="0"/>
              <a:t>2703</a:t>
            </a:r>
            <a:r>
              <a:rPr lang="ko-KR" altLang="en-US" b="1" dirty="0"/>
              <a:t>개 였습니다 </a:t>
            </a:r>
            <a:r>
              <a:rPr lang="en-US" altLang="ko-KR" b="1" dirty="0"/>
              <a:t>100% </a:t>
            </a:r>
            <a:r>
              <a:rPr lang="ko-KR" altLang="en-US" b="1" dirty="0"/>
              <a:t>동일한 수치는 아니지만 백분율 오차를 계산한 결과 약 </a:t>
            </a:r>
            <a:r>
              <a:rPr lang="en-US" altLang="ko-KR" b="1" dirty="0"/>
              <a:t>5%</a:t>
            </a:r>
            <a:r>
              <a:rPr lang="ko-KR" altLang="en-US" b="1" dirty="0"/>
              <a:t>의 오차가 있었음을 알 수 있었습니다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pPr algn="l"/>
            <a:r>
              <a:rPr lang="ko-KR" altLang="en-US" b="1" spc="-100" dirty="0">
                <a:solidFill>
                  <a:srgbClr val="676767"/>
                </a:solidFill>
              </a:rPr>
              <a:t>즉</a:t>
            </a:r>
            <a:r>
              <a:rPr lang="en-US" altLang="ko-KR" b="1" spc="-100" dirty="0">
                <a:solidFill>
                  <a:srgbClr val="676767"/>
                </a:solidFill>
              </a:rPr>
              <a:t>, </a:t>
            </a:r>
            <a:r>
              <a:rPr lang="ko-KR" altLang="en-US" b="1" spc="-100" dirty="0">
                <a:solidFill>
                  <a:srgbClr val="676767"/>
                </a:solidFill>
              </a:rPr>
              <a:t>결과 보면 알 수 있듯 입지 선정 모델을 신뢰할 수 있습니다</a:t>
            </a:r>
            <a:r>
              <a:rPr lang="en-US" altLang="ko-KR" b="1" spc="-100" dirty="0">
                <a:solidFill>
                  <a:srgbClr val="676767"/>
                </a:solidFill>
              </a:rPr>
              <a:t>.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842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증가하는 고령 인구와 지역별 이용률에 맞는 수요와 공급을 즉각적으로 만족하기 위해</a:t>
            </a:r>
            <a:endParaRPr lang="en-US" altLang="ko-KR" b="1" dirty="0"/>
          </a:p>
          <a:p>
            <a:r>
              <a:rPr lang="ko-KR" altLang="en-US" b="1" dirty="0"/>
              <a:t>미래 필요한 경로당 수 상위 </a:t>
            </a:r>
            <a:r>
              <a:rPr lang="en-US" altLang="ko-KR" b="1" dirty="0"/>
              <a:t>4</a:t>
            </a:r>
            <a:r>
              <a:rPr lang="ko-KR" altLang="en-US" b="1" dirty="0"/>
              <a:t>개 행정 동을 </a:t>
            </a:r>
            <a:endParaRPr lang="en-US" altLang="ko-KR" b="1" dirty="0"/>
          </a:p>
          <a:p>
            <a:r>
              <a:rPr lang="ko-KR" altLang="en-US" b="1" dirty="0"/>
              <a:t>경로당이 시급하게 필요한 후보지로 선정합니다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60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본 발표는 어르신들의 행복한 노후를 위해 </a:t>
            </a:r>
            <a:r>
              <a:rPr lang="en-US" altLang="ko-KR" b="1" dirty="0"/>
              <a:t>5</a:t>
            </a:r>
            <a:r>
              <a:rPr lang="ko-KR" altLang="en-US" b="1" dirty="0"/>
              <a:t>가지 콘텐츠를 준비하였습니다</a:t>
            </a:r>
            <a:r>
              <a:rPr lang="en-US" altLang="ko-KR" b="1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603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왼쪽의 차트는 상위 </a:t>
            </a:r>
            <a:r>
              <a:rPr lang="en-US" altLang="ko-KR" b="1" dirty="0"/>
              <a:t>4</a:t>
            </a:r>
            <a:r>
              <a:rPr lang="ko-KR" altLang="en-US" b="1" dirty="0"/>
              <a:t>개의 행정 동 후보지입니다</a:t>
            </a:r>
            <a:r>
              <a:rPr lang="en-US" altLang="ko-KR" b="1" dirty="0"/>
              <a:t>. </a:t>
            </a:r>
          </a:p>
          <a:p>
            <a:r>
              <a:rPr lang="ko-KR" altLang="en-US" b="1" dirty="0"/>
              <a:t>차트의 검은색 숫자는 현재 필요한 경로당 숫자이며 흰색 숫자는 증설될 경로당 수 입니다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400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설문조사 결과를 바탕으로 </a:t>
            </a:r>
            <a:endParaRPr lang="en-US" altLang="ko-KR" b="1" dirty="0"/>
          </a:p>
          <a:p>
            <a:r>
              <a:rPr lang="ko-KR" altLang="en-US" b="1" dirty="0"/>
              <a:t>노인의 이동 수단과 시간을 고려 했을 때 노인들의 </a:t>
            </a:r>
            <a:r>
              <a:rPr lang="ko-KR" altLang="en-US" b="1" dirty="0" err="1"/>
              <a:t>슬세권이라고</a:t>
            </a:r>
            <a:r>
              <a:rPr lang="ko-KR" altLang="en-US" b="1" dirty="0"/>
              <a:t> 할 수 있는</a:t>
            </a:r>
            <a:endParaRPr lang="en-US" altLang="ko-KR" b="1" dirty="0"/>
          </a:p>
          <a:p>
            <a:r>
              <a:rPr lang="ko-KR" altLang="en-US" b="1" dirty="0"/>
              <a:t>걸어서 </a:t>
            </a:r>
            <a:r>
              <a:rPr lang="en-US" altLang="ko-KR" b="1" dirty="0"/>
              <a:t>10</a:t>
            </a:r>
            <a:r>
              <a:rPr lang="ko-KR" altLang="en-US" b="1" dirty="0"/>
              <a:t>분 이내의 위치가 최적의 입지라고 선정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898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왼쪽 사진은 보행자 도로 네트워크의 주거지 밀집 지역을 파악한 것 입니다</a:t>
            </a:r>
            <a:r>
              <a:rPr lang="en-US" altLang="ko-KR" b="1" dirty="0"/>
              <a:t>. </a:t>
            </a:r>
          </a:p>
          <a:p>
            <a:r>
              <a:rPr lang="ko-KR" altLang="en-US" b="1" dirty="0"/>
              <a:t>따라서 이것을 이동 거리에 따른 영역 시각화를 통해 점으로 나타낸 결과</a:t>
            </a:r>
            <a:endParaRPr lang="en-US" altLang="ko-KR" b="1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/>
              <a:t>노란 점은</a:t>
            </a:r>
            <a:r>
              <a:rPr lang="en-US" altLang="ko-KR" b="1" dirty="0"/>
              <a:t>5</a:t>
            </a:r>
            <a:r>
              <a:rPr lang="ko-KR" altLang="en-US" b="1" dirty="0"/>
              <a:t>분 거리 주황색은</a:t>
            </a:r>
            <a:r>
              <a:rPr lang="en-US" altLang="ko-KR" b="1" dirty="0"/>
              <a:t>10</a:t>
            </a:r>
            <a:r>
              <a:rPr lang="ko-KR" altLang="en-US" b="1" dirty="0"/>
              <a:t>분 거리 뒤로 갈 수록 </a:t>
            </a:r>
            <a:r>
              <a:rPr lang="en-US" altLang="ko-KR" b="1" dirty="0"/>
              <a:t>5</a:t>
            </a:r>
            <a:r>
              <a:rPr lang="ko-KR" altLang="en-US" b="1" dirty="0"/>
              <a:t>분 씩 증가하는 결과를 얻을 수 있었습니다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r>
              <a:rPr lang="ko-KR" altLang="en-US" b="1" dirty="0"/>
              <a:t>빨간색 동그라미로 표시한 지점이 경로당의 최적 입지라는 의미 입니다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4172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err="1"/>
              <a:t>정관읍에</a:t>
            </a:r>
            <a:r>
              <a:rPr lang="ko-KR" altLang="en-US" b="1" dirty="0"/>
              <a:t> 대한 경로당 접근성을 분석한 결과입니다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2771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err="1"/>
              <a:t>녹산동에</a:t>
            </a:r>
            <a:r>
              <a:rPr lang="ko-KR" altLang="en-US" b="1" dirty="0"/>
              <a:t> 대한 경로당 중심성을 분석한 결과입니다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0655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명지</a:t>
            </a:r>
            <a:r>
              <a:rPr lang="en-US" altLang="ko-KR" b="1" dirty="0"/>
              <a:t>1</a:t>
            </a:r>
            <a:r>
              <a:rPr lang="ko-KR" altLang="en-US" b="1" dirty="0"/>
              <a:t>동에 대한 경로당 접근성을 분석한 결과입니다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07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1" dirty="0"/>
              <a:t>부산 강서구 </a:t>
            </a:r>
            <a:r>
              <a:rPr lang="ko-KR" altLang="en-US" b="1" dirty="0" err="1"/>
              <a:t>녹산동</a:t>
            </a:r>
            <a:r>
              <a:rPr lang="ko-KR" altLang="en-US" b="1" dirty="0"/>
              <a:t> 보행자 네트워크에 대해 주거지 중심 표현이 한국 지도와 호환성 때문에 완벽하지 못하여 </a:t>
            </a:r>
            <a:endParaRPr lang="en-US" altLang="ko-KR" b="1" dirty="0"/>
          </a:p>
          <a:p>
            <a:pPr algn="l"/>
            <a:r>
              <a:rPr lang="ko-KR" altLang="en-US" b="1" dirty="0">
                <a:solidFill>
                  <a:srgbClr val="5643E2"/>
                </a:solidFill>
              </a:rPr>
              <a:t>임의로 주거지 밀집 지역의 좌표를 기준으로 이동거리에 따른 영역표시를 했습니다</a:t>
            </a:r>
            <a:r>
              <a:rPr lang="en-US" altLang="ko-KR" b="1" dirty="0">
                <a:solidFill>
                  <a:srgbClr val="5643E2"/>
                </a:solidFill>
              </a:rPr>
              <a:t>.</a:t>
            </a:r>
          </a:p>
          <a:p>
            <a:pPr algn="l"/>
            <a:r>
              <a:rPr lang="ko-KR" altLang="en-US" b="1" dirty="0" err="1">
                <a:solidFill>
                  <a:srgbClr val="5643E2"/>
                </a:solidFill>
              </a:rPr>
              <a:t>말하지마</a:t>
            </a:r>
            <a:r>
              <a:rPr lang="ko-KR" altLang="en-US" b="1" dirty="0">
                <a:solidFill>
                  <a:srgbClr val="5643E2"/>
                </a:solidFill>
              </a:rPr>
              <a:t> </a:t>
            </a:r>
            <a:r>
              <a:rPr lang="en-US" altLang="ko-KR" b="1" dirty="0">
                <a:solidFill>
                  <a:srgbClr val="5643E2"/>
                </a:solidFill>
              </a:rPr>
              <a:t>&gt;&gt;&gt;&gt; </a:t>
            </a:r>
            <a:r>
              <a:rPr lang="ko-KR" altLang="en-US" b="1" dirty="0">
                <a:solidFill>
                  <a:srgbClr val="5643E2"/>
                </a:solidFill>
              </a:rPr>
              <a:t>또한 이동시간을 산출할 때 고도에 대한 노인의 이동속도는 고려하지 못 했습니다 이는 향후 구글 </a:t>
            </a:r>
            <a:r>
              <a:rPr lang="en-US" altLang="ko-KR" b="1" dirty="0">
                <a:solidFill>
                  <a:srgbClr val="5643E2"/>
                </a:solidFill>
              </a:rPr>
              <a:t>API </a:t>
            </a:r>
            <a:r>
              <a:rPr lang="ko-KR" altLang="en-US" b="1" dirty="0">
                <a:solidFill>
                  <a:srgbClr val="5643E2"/>
                </a:solidFill>
              </a:rPr>
              <a:t>또는 오픈 </a:t>
            </a:r>
            <a:r>
              <a:rPr lang="en-US" altLang="ko-KR" b="1" dirty="0">
                <a:solidFill>
                  <a:srgbClr val="5643E2"/>
                </a:solidFill>
              </a:rPr>
              <a:t>API</a:t>
            </a:r>
            <a:r>
              <a:rPr lang="ko-KR" altLang="en-US" b="1" dirty="0">
                <a:solidFill>
                  <a:srgbClr val="5643E2"/>
                </a:solidFill>
              </a:rPr>
              <a:t>를 사용할 계획입니다</a:t>
            </a:r>
            <a:r>
              <a:rPr lang="en-US" altLang="ko-KR" b="1" dirty="0">
                <a:solidFill>
                  <a:srgbClr val="5643E2"/>
                </a:solidFill>
              </a:rPr>
              <a:t>.</a:t>
            </a:r>
          </a:p>
          <a:p>
            <a:pPr marL="0" indent="0" algn="l">
              <a:buFont typeface="+mj-lt"/>
              <a:buNone/>
            </a:pP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7777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여러분들의 소중한 의견 및 자문을 전달해주시면 검사하겠습니다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이상으로 발표를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160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이런 꽉 찬 모습의 경로당이 많이 활성화 된다면 어떨까요</a:t>
            </a:r>
            <a:r>
              <a:rPr lang="en-US" altLang="ko-KR" b="1" dirty="0"/>
              <a:t>?</a:t>
            </a:r>
          </a:p>
          <a:p>
            <a:r>
              <a:rPr lang="ko-KR" altLang="en-US" b="1" dirty="0"/>
              <a:t>우리나라는 오른쪽의 차트와 같이 </a:t>
            </a:r>
            <a:r>
              <a:rPr lang="en-US" altLang="ko-KR" b="1" dirty="0"/>
              <a:t>OECD</a:t>
            </a:r>
            <a:r>
              <a:rPr lang="ko-KR" altLang="en-US" b="1" dirty="0"/>
              <a:t>국가 중 고령화가 가장 빠르게 진행중인 나라입니다</a:t>
            </a:r>
            <a:endParaRPr lang="en-US" altLang="ko-KR" b="1" dirty="0"/>
          </a:p>
          <a:p>
            <a:r>
              <a:rPr lang="ko-KR" altLang="en-US" b="1" dirty="0"/>
              <a:t>통계청 발표에 따르면 </a:t>
            </a:r>
            <a:r>
              <a:rPr lang="en-US" altLang="ko-KR" b="1" dirty="0"/>
              <a:t>2060</a:t>
            </a:r>
            <a:r>
              <a:rPr lang="ko-KR" altLang="en-US" b="1" dirty="0"/>
              <a:t>년에는 국내 인구 </a:t>
            </a:r>
            <a:r>
              <a:rPr lang="en-US" altLang="ko-KR" b="1" dirty="0"/>
              <a:t>41%</a:t>
            </a:r>
            <a:r>
              <a:rPr lang="ko-KR" altLang="en-US" b="1" dirty="0"/>
              <a:t>가</a:t>
            </a:r>
            <a:r>
              <a:rPr lang="en-US" altLang="ko-KR" b="1" dirty="0"/>
              <a:t> </a:t>
            </a:r>
            <a:r>
              <a:rPr lang="ko-KR" altLang="en-US" b="1" dirty="0"/>
              <a:t>고령화 될 것이라 기대하고 있습니다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이런 비정상적인 인구 구조로 인해 보다 체계적인 노인 복지 정책이 시급하게</a:t>
            </a:r>
            <a:r>
              <a:rPr lang="en-US" altLang="ko-KR" b="1" dirty="0"/>
              <a:t> </a:t>
            </a:r>
            <a:r>
              <a:rPr lang="ko-KR" altLang="en-US" b="1" dirty="0"/>
              <a:t>요구됩니다</a:t>
            </a:r>
            <a:r>
              <a:rPr lang="en-US" altLang="ko-KR" b="1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029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또한 국제 보건기구인 </a:t>
            </a:r>
            <a:r>
              <a:rPr lang="en-US" altLang="ko-KR" b="1" dirty="0"/>
              <a:t>WHO</a:t>
            </a:r>
            <a:r>
              <a:rPr lang="ko-KR" altLang="en-US" b="1" dirty="0"/>
              <a:t>는 세계인구의 고령화에 대응하기 위해 고령 친화 도시 프레임워크를 제안하였습니다</a:t>
            </a:r>
            <a:r>
              <a:rPr lang="en-US" altLang="ko-KR" b="1" dirty="0"/>
              <a:t>. </a:t>
            </a:r>
          </a:p>
          <a:p>
            <a:r>
              <a:rPr lang="ko-KR" altLang="en-US" b="1" dirty="0"/>
              <a:t>이는 노인의 복지와 참여에 대한 장벽을 해결하는데 도움이 될 수 있는 </a:t>
            </a:r>
            <a:r>
              <a:rPr lang="en-US" altLang="ko-KR" b="1" dirty="0"/>
              <a:t>8</a:t>
            </a:r>
            <a:r>
              <a:rPr lang="ko-KR" altLang="en-US" b="1" dirty="0"/>
              <a:t>개의 상호 연결된 도메인을 제안합니다</a:t>
            </a:r>
            <a:r>
              <a:rPr lang="en-US" altLang="ko-KR" b="1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783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/>
              <a:t>하지만</a:t>
            </a:r>
            <a:r>
              <a:rPr lang="en-US" altLang="ko-KR" b="1" dirty="0"/>
              <a:t> </a:t>
            </a:r>
            <a:r>
              <a:rPr lang="ko-KR" altLang="en-US" b="1" dirty="0"/>
              <a:t>경로당의 기존 설치 기준은 설비와 관련된 사항만 고려하여 고령인구</a:t>
            </a:r>
            <a:r>
              <a:rPr lang="en-US" altLang="ko-KR" b="1" dirty="0"/>
              <a:t>, </a:t>
            </a:r>
            <a:r>
              <a:rPr lang="ko-KR" altLang="en-US" b="1" dirty="0"/>
              <a:t>이용률</a:t>
            </a:r>
            <a:r>
              <a:rPr lang="en-US" altLang="ko-KR" b="1" dirty="0"/>
              <a:t>, </a:t>
            </a:r>
            <a:r>
              <a:rPr lang="ko-KR" altLang="en-US" b="1" dirty="0"/>
              <a:t>접근성을 전혀 고려하지 않았습니다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이러한 점은 노인이 경로당을 방문하기 위해 이동시간과</a:t>
            </a:r>
            <a:r>
              <a:rPr lang="en-US" altLang="ko-KR" b="1" dirty="0"/>
              <a:t> </a:t>
            </a:r>
            <a:r>
              <a:rPr lang="ko-KR" altLang="en-US" b="1" dirty="0"/>
              <a:t>비용적인 측면에서 이점을 제공하지 않고 프레임워크의 중요 도메인과 대응되지도 않습니다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현행 경로당 설치 기준은 다음과 같습니다</a:t>
            </a:r>
            <a:r>
              <a:rPr lang="en-US" altLang="ko-KR" b="1" dirty="0"/>
              <a:t>. </a:t>
            </a:r>
          </a:p>
          <a:p>
            <a:r>
              <a:rPr lang="ko-KR" altLang="en-US" b="1" dirty="0"/>
              <a:t>이용 정원 </a:t>
            </a:r>
            <a:r>
              <a:rPr lang="en-US" altLang="ko-KR" b="1" dirty="0"/>
              <a:t>20</a:t>
            </a:r>
            <a:r>
              <a:rPr lang="ko-KR" altLang="en-US" b="1" dirty="0"/>
              <a:t>명 이상</a:t>
            </a:r>
            <a:r>
              <a:rPr lang="en-US" altLang="ko-KR" b="1" dirty="0"/>
              <a:t>, </a:t>
            </a:r>
            <a:r>
              <a:rPr lang="ko-KR" altLang="en-US" b="1" dirty="0"/>
              <a:t>거실 또는 휴게실 </a:t>
            </a:r>
            <a:r>
              <a:rPr lang="en-US" altLang="ko-KR" b="1" dirty="0"/>
              <a:t>6</a:t>
            </a:r>
            <a:r>
              <a:rPr lang="ko-KR" altLang="en-US" b="1" dirty="0"/>
              <a:t>평이상</a:t>
            </a:r>
            <a:r>
              <a:rPr lang="en-US" altLang="ko-KR" b="1" dirty="0"/>
              <a:t>, </a:t>
            </a:r>
            <a:r>
              <a:rPr lang="ko-KR" altLang="en-US" b="1" dirty="0"/>
              <a:t>건축법에 의한 노유자 시설을 만족한다면 구청장의 허가를 통해 설치가 가능합니다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보다 체계적인 노인복지정책이 시급하게 요구되는 지금과 모순된 기준이라서 개선의 필요가 있다고 생각했습니다</a:t>
            </a:r>
            <a:r>
              <a:rPr lang="en-US" altLang="ko-KR" b="1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09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부산 시니어 센터 입지 선정 방법은 기존과 다른 미래의 고령인구 수</a:t>
            </a:r>
            <a:r>
              <a:rPr lang="en-US" altLang="ko-KR" b="1" dirty="0"/>
              <a:t>, </a:t>
            </a:r>
            <a:r>
              <a:rPr lang="ko-KR" altLang="en-US" b="1" dirty="0"/>
              <a:t>경로당 이용률</a:t>
            </a:r>
            <a:r>
              <a:rPr lang="en-US" altLang="ko-KR" b="1" dirty="0"/>
              <a:t>, </a:t>
            </a:r>
            <a:r>
              <a:rPr lang="ko-KR" altLang="en-US" b="1" dirty="0"/>
              <a:t>주거지 기준 접근성 이 삼박자를 갖춘 최적의 시니어 센터 입지를 분석 및 제안합니다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290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50" b="1" dirty="0"/>
              <a:t>OpenStreetMap</a:t>
            </a:r>
            <a:r>
              <a:rPr lang="ko-KR" altLang="en-US" sz="1050" b="1" dirty="0"/>
              <a:t>과 그래프 네트워크 분석을 통한 시니어 센터 입지 분석 프레임워크를 제시하기 위해 크게 </a:t>
            </a:r>
            <a:r>
              <a:rPr lang="en-US" altLang="ko-KR" sz="1050" b="1" dirty="0"/>
              <a:t>4</a:t>
            </a:r>
            <a:r>
              <a:rPr lang="ko-KR" altLang="en-US" sz="1050" b="1" dirty="0"/>
              <a:t>가지의 단계로 구성됩니다</a:t>
            </a:r>
            <a:endParaRPr lang="en-US" altLang="ko-KR" sz="1050" b="1" dirty="0"/>
          </a:p>
          <a:p>
            <a:endParaRPr lang="en-US" altLang="ko-KR" sz="1050" b="1" dirty="0"/>
          </a:p>
          <a:p>
            <a:r>
              <a:rPr lang="ko-KR" altLang="en-US" sz="1050" b="1" dirty="0"/>
              <a:t>첫째 고령인구 밀집지역 및 경로당 수를 분석하여 행정 구역 단위 고령인구 수와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경로당 수를 파악합니다</a:t>
            </a:r>
            <a:endParaRPr lang="en-US" altLang="ko-KR" sz="1050" b="1" dirty="0"/>
          </a:p>
          <a:p>
            <a:endParaRPr lang="en-US" altLang="ko-KR" sz="1050" b="1" dirty="0"/>
          </a:p>
          <a:p>
            <a:r>
              <a:rPr lang="ko-KR" altLang="en-US" sz="1050" b="1" dirty="0"/>
              <a:t>둘째 기존 경로당의 이용률을 분석하여 노인 </a:t>
            </a:r>
            <a:r>
              <a:rPr lang="en-US" altLang="ko-KR" sz="1050" b="1" dirty="0"/>
              <a:t>1</a:t>
            </a:r>
            <a:r>
              <a:rPr lang="ko-KR" altLang="en-US" sz="1050" b="1" dirty="0"/>
              <a:t>명당 필요한 경로당 수를 파악합니다</a:t>
            </a:r>
            <a:endParaRPr lang="en-US" altLang="ko-KR" sz="1050" b="1" dirty="0"/>
          </a:p>
          <a:p>
            <a:endParaRPr lang="en-US" altLang="ko-KR" sz="1050" b="1" dirty="0"/>
          </a:p>
          <a:p>
            <a:r>
              <a:rPr lang="ko-KR" altLang="en-US" sz="1050" b="1" dirty="0"/>
              <a:t>셋째 미래 증가할 고령인구 및  증가 할 인구에 따른 경로당 수를 도출합니다</a:t>
            </a:r>
            <a:endParaRPr lang="en-US" altLang="ko-KR" sz="1050" b="1" dirty="0"/>
          </a:p>
          <a:p>
            <a:endParaRPr lang="en-US" altLang="ko-KR" sz="1050" b="1" dirty="0"/>
          </a:p>
          <a:p>
            <a:r>
              <a:rPr lang="ko-KR" altLang="en-US" sz="1050" b="1" dirty="0"/>
              <a:t>마지막으로 이동 수단과 이동 거리에 따른 시설 접근성을 파악 합니다</a:t>
            </a:r>
            <a:endParaRPr lang="en-US" altLang="ko-KR" sz="1050" b="1" dirty="0"/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682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시니어 센터가 시급하게 필요한 지역의 주거지 중심 접근성 분석을 통해 경로당의 접근성을 만족 시킬 수 있는 최적의 입지를 산출 하였습니다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표시된 지점은 주거지가 가장 많이 밀집된 지역에 따른 이동 시간에 대한 영역을 의미합니다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노란색 점은 주거지 주변 도보 </a:t>
            </a:r>
            <a:r>
              <a:rPr lang="en-US" altLang="ko-KR" b="1" dirty="0"/>
              <a:t>5</a:t>
            </a:r>
            <a:r>
              <a:rPr lang="ko-KR" altLang="en-US" b="1" dirty="0"/>
              <a:t>분 이내의 거리를 뜻하고</a:t>
            </a:r>
            <a:endParaRPr lang="en-US" altLang="ko-KR" b="1" dirty="0"/>
          </a:p>
          <a:p>
            <a:r>
              <a:rPr lang="ko-KR" altLang="en-US" b="1" dirty="0"/>
              <a:t>주황색 점은 </a:t>
            </a:r>
            <a:r>
              <a:rPr lang="en-US" altLang="ko-KR" b="1" dirty="0"/>
              <a:t>10</a:t>
            </a:r>
            <a:r>
              <a:rPr lang="ko-KR" altLang="en-US" b="1" dirty="0"/>
              <a:t>분 이며 더 진해 질수록 </a:t>
            </a:r>
            <a:r>
              <a:rPr lang="en-US" altLang="ko-KR" b="1" dirty="0"/>
              <a:t>5</a:t>
            </a:r>
            <a:r>
              <a:rPr lang="ko-KR" altLang="en-US" b="1" dirty="0"/>
              <a:t>분 증가하는 의미를 가지고 있습니다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즉</a:t>
            </a:r>
            <a:r>
              <a:rPr lang="en-US" altLang="ko-KR" b="1" dirty="0"/>
              <a:t>, </a:t>
            </a:r>
            <a:r>
              <a:rPr lang="ko-KR" altLang="en-US" b="1" dirty="0"/>
              <a:t>노란색과 주황색이 노인들이 가장 이용하기 편리한 곳을 의미합니다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48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우선</a:t>
            </a:r>
            <a:r>
              <a:rPr lang="en-US" altLang="ko-KR" b="1" dirty="0"/>
              <a:t>, </a:t>
            </a:r>
            <a:r>
              <a:rPr lang="ko-KR" altLang="en-US" b="1" dirty="0"/>
              <a:t>각 데이터를 부산 공공데이터 포털에서 수집 후 부산광역시 인구 데이터를 이용하여 행정 구</a:t>
            </a:r>
            <a:r>
              <a:rPr lang="en-US" altLang="ko-KR" b="1" dirty="0"/>
              <a:t>, </a:t>
            </a:r>
            <a:r>
              <a:rPr lang="ko-KR" altLang="en-US" b="1" dirty="0"/>
              <a:t>동 단위로 분리하여 고령인구 밀집 지역을 파악합니다</a:t>
            </a:r>
            <a:endParaRPr lang="en-US" altLang="ko-KR" b="1" dirty="0"/>
          </a:p>
          <a:p>
            <a:r>
              <a:rPr lang="ko-KR" altLang="en-US" b="1" dirty="0"/>
              <a:t>또한 부산 광역시 경로당 데이터를 통해 각 경로당의 주소를 추출하고</a:t>
            </a:r>
            <a:r>
              <a:rPr lang="en-US" altLang="ko-KR" b="1" dirty="0"/>
              <a:t> </a:t>
            </a:r>
            <a:r>
              <a:rPr lang="ko-KR" altLang="en-US" b="1" dirty="0"/>
              <a:t>이를 바탕으로 행정동 단위 경로당 수를 파악하였습니다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12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97879" y="6601078"/>
            <a:ext cx="4396243" cy="338554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GIS</a:t>
            </a:r>
            <a:r>
              <a:rPr lang="ko-KR" altLang="en-US" dirty="0"/>
              <a:t>와 개방형 데이터를 활용한 부산시 시니어센터의 적정입지 선정</a:t>
            </a:r>
            <a:endParaRPr lang="en-US" altLang="ko-KR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61120" y="6549690"/>
            <a:ext cx="280416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2D7FE7-62C1-BC80-708C-194D48FF89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465" y="0"/>
            <a:ext cx="581535" cy="5642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35629" y="6601078"/>
            <a:ext cx="4720742" cy="338554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GIS</a:t>
            </a:r>
            <a:r>
              <a:rPr lang="ko-KR" altLang="en-US" dirty="0"/>
              <a:t>와 개방형 데이터를 활용한 부산시 시니어센터의 적정입지 선정</a:t>
            </a:r>
            <a:endParaRPr lang="en-US" altLang="ko-KR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817AA7-2803-06DE-3B9A-D2AEB701E2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465" y="0"/>
            <a:ext cx="581535" cy="5642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919642" y="6601078"/>
            <a:ext cx="4352716" cy="338554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GIS</a:t>
            </a:r>
            <a:r>
              <a:rPr lang="ko-KR" altLang="en-US" dirty="0"/>
              <a:t>와 개방형 데이터를 활용한 부산시 시니어센터의 적정입지 선정</a:t>
            </a:r>
            <a:endParaRPr lang="en-US" altLang="ko-KR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A7893F-4014-4BF0-1BAA-5AA24274E6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465" y="0"/>
            <a:ext cx="581535" cy="5642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814053" y="6601078"/>
            <a:ext cx="4484607" cy="338554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GIS</a:t>
            </a:r>
            <a:r>
              <a:rPr lang="ko-KR" altLang="en-US" dirty="0"/>
              <a:t>와 개방형 데이터를 활용한 부산시 시니어센터의 적정입지 선정</a:t>
            </a:r>
            <a:endParaRPr lang="en-US" altLang="ko-KR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8A2830-6C22-D379-A8AE-483929BE31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465" y="0"/>
            <a:ext cx="581535" cy="5642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66969" y="6601075"/>
            <a:ext cx="4224703" cy="338554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GIS</a:t>
            </a:r>
            <a:r>
              <a:rPr lang="ko-KR" altLang="en-US" dirty="0"/>
              <a:t>와 개방형 데이터를 활용한 부산시 시니어센터의 적정입지 선정</a:t>
            </a:r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0DCD67-0CDD-DC83-5301-0DD76ABD3A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465" y="0"/>
            <a:ext cx="581535" cy="56427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81400" y="6685714"/>
            <a:ext cx="4100454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GIS</a:t>
            </a:r>
            <a:r>
              <a:rPr lang="ko-KR" altLang="en-US" dirty="0"/>
              <a:t>와 개방형 데이터를 활용한 부산시 시니어센터의 적정입지 선정</a:t>
            </a:r>
            <a:endParaRPr lang="en-US" altLang="ko-KR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15400" y="6601076"/>
            <a:ext cx="280416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B1387A-DFB5-1679-E7E3-0229CC5B897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465" y="0"/>
            <a:ext cx="581535" cy="56427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11" Type="http://schemas.openxmlformats.org/officeDocument/2006/relationships/image" Target="../media/image34.png"/><Relationship Id="rId10" Type="http://schemas.openxmlformats.org/officeDocument/2006/relationships/image" Target="../media/image290.png"/><Relationship Id="rId9" Type="http://schemas.openxmlformats.org/officeDocument/2006/relationships/image" Target="../media/image280.png"/><Relationship Id="rId1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microsoft.com/office/2007/relationships/hdphoto" Target="../media/hdphoto5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0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1.png"/><Relationship Id="rId5" Type="http://schemas.openxmlformats.org/officeDocument/2006/relationships/image" Target="../media/image40.png"/><Relationship Id="rId10" Type="http://schemas.openxmlformats.org/officeDocument/2006/relationships/image" Target="../media/image41.png"/><Relationship Id="rId4" Type="http://schemas.openxmlformats.org/officeDocument/2006/relationships/image" Target="../media/image39.png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png"/><Relationship Id="rId4" Type="http://schemas.microsoft.com/office/2007/relationships/hdphoto" Target="../media/hdphoto5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microsoft.com/office/2007/relationships/hdphoto" Target="../media/hdphoto6.wdp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microsoft.com/office/2007/relationships/hdphoto" Target="../media/hdphoto8.wdp"/><Relationship Id="rId5" Type="http://schemas.openxmlformats.org/officeDocument/2006/relationships/image" Target="../media/image68.png"/><Relationship Id="rId4" Type="http://schemas.microsoft.com/office/2007/relationships/hdphoto" Target="../media/hdphoto7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kevolab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microsoft.com/office/2007/relationships/hdphoto" Target="../media/hdphoto1.wdp"/><Relationship Id="rId15" Type="http://schemas.openxmlformats.org/officeDocument/2006/relationships/image" Target="../media/image1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3.wdp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microsoft.com/office/2007/relationships/hdphoto" Target="../media/hdphoto4.wdp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11" Type="http://schemas.openxmlformats.org/officeDocument/2006/relationships/image" Target="../media/image1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C3D3008-EADD-41E9-BB5F-9513EE6CC6E2}"/>
              </a:ext>
            </a:extLst>
          </p:cNvPr>
          <p:cNvGrpSpPr/>
          <p:nvPr/>
        </p:nvGrpSpPr>
        <p:grpSpPr>
          <a:xfrm>
            <a:off x="5209050" y="4048248"/>
            <a:ext cx="1795416" cy="401372"/>
            <a:chOff x="2231021" y="1641345"/>
            <a:chExt cx="744567" cy="22720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AC4427D-93A4-4800-962D-271164B41359}"/>
                </a:ext>
              </a:extLst>
            </p:cNvPr>
            <p:cNvSpPr txBox="1"/>
            <p:nvPr/>
          </p:nvSpPr>
          <p:spPr>
            <a:xfrm>
              <a:off x="2231021" y="1641345"/>
              <a:ext cx="385206" cy="226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spc="-100" dirty="0">
                  <a:solidFill>
                    <a:srgbClr val="7E7E7E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박정현</a:t>
              </a:r>
            </a:p>
          </p:txBody>
        </p:sp>
        <p:sp>
          <p:nvSpPr>
            <p:cNvPr id="24" name="object 24"/>
            <p:cNvSpPr/>
            <p:nvPr/>
          </p:nvSpPr>
          <p:spPr>
            <a:xfrm>
              <a:off x="2588650" y="1675737"/>
              <a:ext cx="9525" cy="137795"/>
            </a:xfrm>
            <a:custGeom>
              <a:avLst/>
              <a:gdLst/>
              <a:ahLst/>
              <a:cxnLst/>
              <a:rect l="l" t="t" r="r" b="b"/>
              <a:pathLst>
                <a:path w="9525" h="137794">
                  <a:moveTo>
                    <a:pt x="9495" y="0"/>
                  </a:moveTo>
                  <a:lnTo>
                    <a:pt x="0" y="0"/>
                  </a:lnTo>
                  <a:lnTo>
                    <a:pt x="0" y="137579"/>
                  </a:lnTo>
                  <a:lnTo>
                    <a:pt x="9495" y="137579"/>
                  </a:lnTo>
                  <a:lnTo>
                    <a:pt x="949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pc="-1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45F691D-798E-0F27-6BE0-EB8E7D336FB5}"/>
                </a:ext>
              </a:extLst>
            </p:cNvPr>
            <p:cNvSpPr txBox="1"/>
            <p:nvPr/>
          </p:nvSpPr>
          <p:spPr>
            <a:xfrm>
              <a:off x="2598175" y="1642059"/>
              <a:ext cx="377413" cy="226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spc="-100" dirty="0" err="1">
                  <a:solidFill>
                    <a:srgbClr val="7E7E7E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김대로</a:t>
              </a:r>
              <a:endParaRPr lang="ko-KR" altLang="en-US" sz="2000" spc="-100" dirty="0">
                <a:solidFill>
                  <a:srgbClr val="7E7E7E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8A629B5-4E26-FACB-808D-6E47070507FA}"/>
              </a:ext>
            </a:extLst>
          </p:cNvPr>
          <p:cNvGrpSpPr/>
          <p:nvPr/>
        </p:nvGrpSpPr>
        <p:grpSpPr>
          <a:xfrm>
            <a:off x="5058658" y="2347268"/>
            <a:ext cx="2088232" cy="384533"/>
            <a:chOff x="1006632" y="543786"/>
            <a:chExt cx="2088232" cy="384533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A9CE5657-F883-AD4B-C052-147B1081D497}"/>
                </a:ext>
              </a:extLst>
            </p:cNvPr>
            <p:cNvSpPr/>
            <p:nvPr/>
          </p:nvSpPr>
          <p:spPr>
            <a:xfrm>
              <a:off x="1006632" y="543786"/>
              <a:ext cx="2088232" cy="384533"/>
            </a:xfrm>
            <a:prstGeom prst="roundRect">
              <a:avLst/>
            </a:prstGeom>
            <a:gradFill flip="none" rotWithShape="1">
              <a:gsLst>
                <a:gs pos="0">
                  <a:srgbClr val="E8F9FD"/>
                </a:gs>
                <a:gs pos="34000">
                  <a:srgbClr val="79DAE8"/>
                </a:gs>
                <a:gs pos="71000">
                  <a:srgbClr val="0AA1DD"/>
                </a:gs>
                <a:gs pos="99000">
                  <a:srgbClr val="2155C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0522C6-F92B-4F98-9935-427163EA6A1C}"/>
                </a:ext>
              </a:extLst>
            </p:cNvPr>
            <p:cNvSpPr txBox="1"/>
            <p:nvPr/>
          </p:nvSpPr>
          <p:spPr>
            <a:xfrm>
              <a:off x="1122624" y="590899"/>
              <a:ext cx="1845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spc="-100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동아대학교 컴퓨터공학과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D1EA513-7B12-4770-A06A-DA7D7FFF47E5}"/>
              </a:ext>
            </a:extLst>
          </p:cNvPr>
          <p:cNvSpPr txBox="1"/>
          <p:nvPr/>
        </p:nvSpPr>
        <p:spPr>
          <a:xfrm>
            <a:off x="792698" y="2738518"/>
            <a:ext cx="10681226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GIS</a:t>
            </a:r>
            <a:r>
              <a:rPr lang="ko-KR" altLang="en-US" sz="3600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와 개방형 데이터를 활용한</a:t>
            </a:r>
            <a:r>
              <a:rPr lang="ko-KR" altLang="en-US" sz="3600" b="1" spc="-100" dirty="0">
                <a:solidFill>
                  <a:srgbClr val="2155C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 sz="3600" b="1" spc="-100" dirty="0">
              <a:solidFill>
                <a:srgbClr val="2155CD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3600" b="1" spc="-100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부산시 시니어 센터 적정입지 선정</a:t>
            </a:r>
            <a:endParaRPr lang="en-US" altLang="ko-KR" sz="3600" b="1" spc="-100" dirty="0">
              <a:solidFill>
                <a:srgbClr val="5643E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1/2 액자 5">
            <a:extLst>
              <a:ext uri="{FF2B5EF4-FFF2-40B4-BE49-F238E27FC236}">
                <a16:creationId xmlns:a16="http://schemas.microsoft.com/office/drawing/2014/main" id="{A448C595-C868-5519-E41B-A1A84044920A}"/>
              </a:ext>
            </a:extLst>
          </p:cNvPr>
          <p:cNvSpPr/>
          <p:nvPr/>
        </p:nvSpPr>
        <p:spPr>
          <a:xfrm>
            <a:off x="2182322" y="1912920"/>
            <a:ext cx="3708412" cy="1008112"/>
          </a:xfrm>
          <a:prstGeom prst="halfFrame">
            <a:avLst>
              <a:gd name="adj1" fmla="val 24352"/>
              <a:gd name="adj2" fmla="val 30639"/>
            </a:avLst>
          </a:prstGeom>
          <a:gradFill flip="none" rotWithShape="1">
            <a:gsLst>
              <a:gs pos="0">
                <a:srgbClr val="E8F9FD"/>
              </a:gs>
              <a:gs pos="34000">
                <a:srgbClr val="79DAE8"/>
              </a:gs>
              <a:gs pos="71000">
                <a:srgbClr val="0AA1DD"/>
              </a:gs>
              <a:gs pos="99000">
                <a:srgbClr val="2155C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" name="1/2 액자 20">
            <a:extLst>
              <a:ext uri="{FF2B5EF4-FFF2-40B4-BE49-F238E27FC236}">
                <a16:creationId xmlns:a16="http://schemas.microsoft.com/office/drawing/2014/main" id="{274E8C46-091F-A242-2E3A-CAA9FDF2B409}"/>
              </a:ext>
            </a:extLst>
          </p:cNvPr>
          <p:cNvSpPr/>
          <p:nvPr/>
        </p:nvSpPr>
        <p:spPr>
          <a:xfrm rot="10800000">
            <a:off x="6749701" y="3945564"/>
            <a:ext cx="3708412" cy="1008112"/>
          </a:xfrm>
          <a:prstGeom prst="halfFrame">
            <a:avLst>
              <a:gd name="adj1" fmla="val 24352"/>
              <a:gd name="adj2" fmla="val 30639"/>
            </a:avLst>
          </a:prstGeom>
          <a:gradFill flip="none" rotWithShape="1">
            <a:gsLst>
              <a:gs pos="0">
                <a:srgbClr val="E8F9FD"/>
              </a:gs>
              <a:gs pos="34000">
                <a:srgbClr val="79DAE8"/>
              </a:gs>
              <a:gs pos="71000">
                <a:srgbClr val="0AA1DD"/>
              </a:gs>
              <a:gs pos="99000">
                <a:srgbClr val="2155C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3">
            <a:extLst>
              <a:ext uri="{FF2B5EF4-FFF2-40B4-BE49-F238E27FC236}">
                <a16:creationId xmlns:a16="http://schemas.microsoft.com/office/drawing/2014/main" id="{46FD7649-74A1-48F6-B2AF-75A525425B94}"/>
              </a:ext>
            </a:extLst>
          </p:cNvPr>
          <p:cNvSpPr/>
          <p:nvPr/>
        </p:nvSpPr>
        <p:spPr>
          <a:xfrm>
            <a:off x="838200" y="1288774"/>
            <a:ext cx="10515600" cy="1210310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2155C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8DF780B-D2CC-4041-96D6-461B4F52938E}"/>
              </a:ext>
            </a:extLst>
          </p:cNvPr>
          <p:cNvSpPr txBox="1"/>
          <p:nvPr/>
        </p:nvSpPr>
        <p:spPr>
          <a:xfrm>
            <a:off x="428677" y="323858"/>
            <a:ext cx="2709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Step1 – </a:t>
            </a:r>
            <a:r>
              <a:rPr lang="ko-KR" altLang="en-US" sz="1400" spc="-1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적절한 경로당 수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EF074BE-6879-45C4-BAF8-572062FB24E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>
                <a:latin typeface="D2Coding" panose="020B0609020101020101" pitchFamily="49" charset="-127"/>
                <a:ea typeface="D2Coding" panose="020B0609020101020101" pitchFamily="49" charset="-127"/>
              </a:rPr>
              <a:t>GIS</a:t>
            </a:r>
            <a:r>
              <a:rPr lang="ko-KR" altLang="en-US" spc="-100">
                <a:latin typeface="D2Coding" panose="020B0609020101020101" pitchFamily="49" charset="-127"/>
                <a:ea typeface="D2Coding" panose="020B0609020101020101" pitchFamily="49" charset="-127"/>
              </a:rPr>
              <a:t>와 개방형 데이터를 활용한 부산시 시니어센터의 적정입지 선정</a:t>
            </a:r>
            <a:endParaRPr 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4" name="object 23" hidden="1">
            <a:extLst>
              <a:ext uri="{FF2B5EF4-FFF2-40B4-BE49-F238E27FC236}">
                <a16:creationId xmlns:a16="http://schemas.microsoft.com/office/drawing/2014/main" id="{1C5DE5FC-8648-43FB-97CB-7489709CA03E}"/>
              </a:ext>
            </a:extLst>
          </p:cNvPr>
          <p:cNvSpPr/>
          <p:nvPr/>
        </p:nvSpPr>
        <p:spPr>
          <a:xfrm>
            <a:off x="1295400" y="1135311"/>
            <a:ext cx="10134600" cy="1210310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10195"/>
            </a:srgbClr>
          </a:solidFill>
        </p:spPr>
        <p:txBody>
          <a:bodyPr wrap="square" lIns="0" tIns="0" rIns="0" bIns="0" rtlCol="0"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 hidden="1">
                <a:extLst>
                  <a:ext uri="{FF2B5EF4-FFF2-40B4-BE49-F238E27FC236}">
                    <a16:creationId xmlns:a16="http://schemas.microsoft.com/office/drawing/2014/main" id="{89EFABAA-440F-4E58-9DA9-07FAFB38726C}"/>
                  </a:ext>
                </a:extLst>
              </p:cNvPr>
              <p:cNvSpPr txBox="1"/>
              <p:nvPr/>
            </p:nvSpPr>
            <p:spPr>
              <a:xfrm>
                <a:off x="1333499" y="1291135"/>
                <a:ext cx="99060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𝑝𝑒𝑟</m:t>
                        </m:r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𝑜𝑛𝑒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ko-KR" altLang="en-US" dirty="0">
                    <a:solidFill>
                      <a:srgbClr val="636363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𝑢𝑠𝑒</m:t>
                        </m:r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𝑟𝑎𝑡𝑒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𝑟𝑒𝑔𝑖𝑠𝑡𝑒𝑑</m:t>
                        </m:r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𝑢𝑠𝑒𝑟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altLang="ko-KR" b="0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𝑆𝐶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𝑢𝑠𝑒</m:t>
                                </m:r>
                                <m:r>
                                  <a:rPr lang="en-US" altLang="ko-KR" i="1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ko-KR" i="1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𝑟𝑎𝑡𝑒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b="0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𝑆𝐶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𝑟𝑒𝑔𝑖𝑠𝑡𝑒𝑑</m:t>
                            </m:r>
                            <m:r>
                              <a:rPr lang="en-US" altLang="ko-KR" b="0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b="0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𝑢𝑠𝑒𝑟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ko-KR" altLang="en-US" dirty="0">
                  <a:solidFill>
                    <a:srgbClr val="636363"/>
                  </a:solidFill>
                </a:endParaRPr>
              </a:p>
            </p:txBody>
          </p:sp>
        </mc:Choice>
        <mc:Fallback xmlns="">
          <p:sp>
            <p:nvSpPr>
              <p:cNvPr id="25" name="TextBox 24" hidden="1">
                <a:extLst>
                  <a:ext uri="{FF2B5EF4-FFF2-40B4-BE49-F238E27FC236}">
                    <a16:creationId xmlns:a16="http://schemas.microsoft.com/office/drawing/2014/main" id="{89EFABAA-440F-4E58-9DA9-07FAFB387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499" y="1291135"/>
                <a:ext cx="9906000" cy="404213"/>
              </a:xfrm>
              <a:prstGeom prst="rect">
                <a:avLst/>
              </a:prstGeom>
              <a:blipFill>
                <a:blip r:embed="rId9"/>
                <a:stretch>
                  <a:fillRect t="-106061" b="-15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 hidden="1">
                <a:extLst>
                  <a:ext uri="{FF2B5EF4-FFF2-40B4-BE49-F238E27FC236}">
                    <a16:creationId xmlns:a16="http://schemas.microsoft.com/office/drawing/2014/main" id="{20014A1C-BDC8-4435-9E93-7317E6913241}"/>
                  </a:ext>
                </a:extLst>
              </p:cNvPr>
              <p:cNvSpPr txBox="1"/>
              <p:nvPr/>
            </p:nvSpPr>
            <p:spPr>
              <a:xfrm>
                <a:off x="1354214" y="1772155"/>
                <a:ext cx="9906000" cy="467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𝑆𝐶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𝑝𝑟𝑜𝑝𝑒𝑟</m:t>
                          </m:r>
                        </m:sub>
                      </m:sSub>
                      <m:d>
                        <m:dPr>
                          <m:ctrlP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𝑂𝑃</m:t>
                              </m:r>
                            </m:e>
                            <m:sub>
                              <m:r>
                                <a:rPr lang="ko-KR" altLang="en-US" sz="1600" i="1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행정동</m:t>
                              </m:r>
                              <m:r>
                                <a:rPr lang="en-US" altLang="ko-KR" sz="1600" i="1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ko-KR" sz="1600" i="1" dirty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𝑆𝐶</m:t>
                              </m:r>
                            </m:e>
                            <m:sub>
                              <m:r>
                                <a:rPr lang="en-US" altLang="ko-KR" sz="1600" i="1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𝑝𝑒</m:t>
                              </m:r>
                              <m:sSub>
                                <m:sSubPr>
                                  <m:ctrlPr>
                                    <a:rPr lang="en-US" altLang="ko-KR" sz="1600" i="1" dirty="0">
                                      <a:solidFill>
                                        <a:srgbClr val="63636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 dirty="0">
                                      <a:solidFill>
                                        <a:srgbClr val="636363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600" i="1" dirty="0">
                                      <a:solidFill>
                                        <a:srgbClr val="636363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𝑜𝑛𝑒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i="1">
                          <a:solidFill>
                            <a:srgbClr val="63636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𝑂𝑃</m:t>
                          </m:r>
                        </m:e>
                        <m:sub>
                          <m:r>
                            <a:rPr lang="ko-KR" altLang="en-US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행정</m:t>
                          </m:r>
                          <m: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동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rgbClr val="636363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𝑆𝐶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𝑝𝑒𝑟</m:t>
                          </m:r>
                          <m: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𝑜𝑛𝑒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rgbClr val="636363"/>
                  </a:solidFill>
                </a:endParaRPr>
              </a:p>
            </p:txBody>
          </p:sp>
        </mc:Choice>
        <mc:Fallback xmlns="">
          <p:sp>
            <p:nvSpPr>
              <p:cNvPr id="26" name="TextBox 25" hidden="1">
                <a:extLst>
                  <a:ext uri="{FF2B5EF4-FFF2-40B4-BE49-F238E27FC236}">
                    <a16:creationId xmlns:a16="http://schemas.microsoft.com/office/drawing/2014/main" id="{20014A1C-BDC8-4435-9E93-7317E6913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214" y="1772155"/>
                <a:ext cx="9906000" cy="467307"/>
              </a:xfrm>
              <a:prstGeom prst="rect">
                <a:avLst/>
              </a:prstGeom>
              <a:blipFill>
                <a:blip r:embed="rId1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B022E8B-2EC3-4352-8954-4CAF96259BDA}"/>
              </a:ext>
            </a:extLst>
          </p:cNvPr>
          <p:cNvSpPr txBox="1"/>
          <p:nvPr/>
        </p:nvSpPr>
        <p:spPr>
          <a:xfrm>
            <a:off x="1177877" y="1493417"/>
            <a:ext cx="9836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각 행정 동 단위 설치된 경로당 수에 대해 </a:t>
            </a:r>
            <a:r>
              <a:rPr lang="ko-KR" altLang="en-US" sz="2400" b="1" spc="-100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증설의 필요성 분석을 </a:t>
            </a:r>
            <a:r>
              <a:rPr lang="ko-KR" altLang="en-US" sz="2400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위해</a:t>
            </a:r>
            <a:endParaRPr lang="en-US" altLang="ko-KR" sz="2400" spc="-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2400" b="1" spc="-100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적절한 경로당 수를 파악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021A5-21C5-4446-95A8-91F975ECEF90}"/>
              </a:ext>
            </a:extLst>
          </p:cNvPr>
          <p:cNvSpPr txBox="1"/>
          <p:nvPr/>
        </p:nvSpPr>
        <p:spPr>
          <a:xfrm>
            <a:off x="4688717" y="2825290"/>
            <a:ext cx="2895602" cy="646331"/>
          </a:xfrm>
          <a:prstGeom prst="rect">
            <a:avLst/>
          </a:prstGeom>
          <a:noFill/>
          <a:ln w="19050">
            <a:solidFill>
              <a:srgbClr val="366CD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00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현재 설치된 경로당 기준 </a:t>
            </a:r>
            <a:endParaRPr lang="en-US" altLang="ko-KR" b="1" spc="-100" dirty="0">
              <a:solidFill>
                <a:srgbClr val="5643E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적절한 경로당 수</a:t>
            </a:r>
            <a:endParaRPr lang="en-US" altLang="ko-KR" spc="-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52C235-18B0-4F51-9AE4-5A61208ADE29}"/>
              </a:ext>
            </a:extLst>
          </p:cNvPr>
          <p:cNvSpPr txBox="1"/>
          <p:nvPr/>
        </p:nvSpPr>
        <p:spPr>
          <a:xfrm>
            <a:off x="2639616" y="4785898"/>
            <a:ext cx="2753436" cy="369332"/>
          </a:xfrm>
          <a:prstGeom prst="rect">
            <a:avLst/>
          </a:prstGeom>
          <a:noFill/>
          <a:ln w="19050">
            <a:solidFill>
              <a:srgbClr val="366CD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필요한 경로당 수가 </a:t>
            </a:r>
            <a:r>
              <a:rPr lang="ko-KR" altLang="en-US" b="1" spc="-100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있다</a:t>
            </a:r>
          </a:p>
        </p:txBody>
      </p:sp>
      <p:pic>
        <p:nvPicPr>
          <p:cNvPr id="1028" name="Picture 4" descr="split Icon 406083">
            <a:extLst>
              <a:ext uri="{FF2B5EF4-FFF2-40B4-BE49-F238E27FC236}">
                <a16:creationId xmlns:a16="http://schemas.microsoft.com/office/drawing/2014/main" id="{EABFDFF6-0ABF-49FD-8D01-3F60564B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337" y="3347713"/>
            <a:ext cx="1565325" cy="156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D3A7B32-9E54-444A-8701-C8D89C26EB43}"/>
              </a:ext>
            </a:extLst>
          </p:cNvPr>
          <p:cNvSpPr txBox="1"/>
          <p:nvPr/>
        </p:nvSpPr>
        <p:spPr>
          <a:xfrm>
            <a:off x="6817999" y="4781152"/>
            <a:ext cx="2753435" cy="369332"/>
          </a:xfrm>
          <a:prstGeom prst="rect">
            <a:avLst/>
          </a:prstGeom>
          <a:noFill/>
          <a:ln w="19050">
            <a:solidFill>
              <a:srgbClr val="366CD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필요한 경로당 수가 </a:t>
            </a:r>
            <a:r>
              <a:rPr lang="ko-KR" altLang="en-US" b="1" spc="-100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없다</a:t>
            </a:r>
          </a:p>
        </p:txBody>
      </p:sp>
      <p:pic>
        <p:nvPicPr>
          <p:cNvPr id="2050" name="Picture 2" descr="Up Down Icon 3812643">
            <a:extLst>
              <a:ext uri="{FF2B5EF4-FFF2-40B4-BE49-F238E27FC236}">
                <a16:creationId xmlns:a16="http://schemas.microsoft.com/office/drawing/2014/main" id="{3BA69F5F-92A5-4D50-9613-86DF16362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572" y="3527725"/>
            <a:ext cx="478856" cy="47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rrow Icon 4410729">
            <a:extLst>
              <a:ext uri="{FF2B5EF4-FFF2-40B4-BE49-F238E27FC236}">
                <a16:creationId xmlns:a16="http://schemas.microsoft.com/office/drawing/2014/main" id="{4D736E6A-7594-46AE-B7A3-958D92E4B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964" y="4409742"/>
            <a:ext cx="314036" cy="31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rrow Icon 4410730">
            <a:extLst>
              <a:ext uri="{FF2B5EF4-FFF2-40B4-BE49-F238E27FC236}">
                <a16:creationId xmlns:a16="http://schemas.microsoft.com/office/drawing/2014/main" id="{5B21A079-9A9E-4288-946E-E870BB832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2" y="4409742"/>
            <a:ext cx="314036" cy="31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909A415-4575-7D03-C6EB-2ED37DC0CF99}"/>
              </a:ext>
            </a:extLst>
          </p:cNvPr>
          <p:cNvSpPr/>
          <p:nvPr/>
        </p:nvSpPr>
        <p:spPr>
          <a:xfrm>
            <a:off x="969127" y="77990"/>
            <a:ext cx="428555" cy="162730"/>
          </a:xfrm>
          <a:prstGeom prst="roundRect">
            <a:avLst/>
          </a:prstGeom>
          <a:solidFill>
            <a:srgbClr val="D7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B4B548D-9E25-E746-07BB-F1D44CDE9A1B}"/>
              </a:ext>
            </a:extLst>
          </p:cNvPr>
          <p:cNvSpPr/>
          <p:nvPr/>
        </p:nvSpPr>
        <p:spPr>
          <a:xfrm>
            <a:off x="508889" y="77990"/>
            <a:ext cx="428555" cy="162730"/>
          </a:xfrm>
          <a:prstGeom prst="roundRect">
            <a:avLst/>
          </a:prstGeom>
          <a:solidFill>
            <a:srgbClr val="D7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7779664-2EB0-5A5D-0A01-085B4462BC07}"/>
              </a:ext>
            </a:extLst>
          </p:cNvPr>
          <p:cNvSpPr/>
          <p:nvPr/>
        </p:nvSpPr>
        <p:spPr>
          <a:xfrm>
            <a:off x="48651" y="77990"/>
            <a:ext cx="428555" cy="162730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B1EE535-6D45-6788-C74B-D83BF6AB53E0}"/>
              </a:ext>
            </a:extLst>
          </p:cNvPr>
          <p:cNvSpPr/>
          <p:nvPr/>
        </p:nvSpPr>
        <p:spPr>
          <a:xfrm>
            <a:off x="1429365" y="77990"/>
            <a:ext cx="428555" cy="162730"/>
          </a:xfrm>
          <a:prstGeom prst="roundRect">
            <a:avLst/>
          </a:prstGeom>
          <a:solidFill>
            <a:srgbClr val="D7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141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88DF780B-D2CC-4041-96D6-461B4F52938E}"/>
              </a:ext>
            </a:extLst>
          </p:cNvPr>
          <p:cNvSpPr txBox="1"/>
          <p:nvPr/>
        </p:nvSpPr>
        <p:spPr>
          <a:xfrm>
            <a:off x="477962" y="331625"/>
            <a:ext cx="3332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Step2 – </a:t>
            </a:r>
            <a:r>
              <a:rPr lang="ko-KR" altLang="en-US" sz="1400" spc="-1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적절한 경로당 수</a:t>
            </a:r>
          </a:p>
        </p:txBody>
      </p:sp>
      <p:sp>
        <p:nvSpPr>
          <p:cNvPr id="74" name="object 23">
            <a:extLst>
              <a:ext uri="{FF2B5EF4-FFF2-40B4-BE49-F238E27FC236}">
                <a16:creationId xmlns:a16="http://schemas.microsoft.com/office/drawing/2014/main" id="{296AB53A-033B-4955-A724-647EEAF13F38}"/>
              </a:ext>
            </a:extLst>
          </p:cNvPr>
          <p:cNvSpPr/>
          <p:nvPr/>
        </p:nvSpPr>
        <p:spPr>
          <a:xfrm>
            <a:off x="1219200" y="3575144"/>
            <a:ext cx="10134600" cy="1210310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BDCEF0-BFE2-460F-9B27-AF8D6A0325E8}"/>
                  </a:ext>
                </a:extLst>
              </p:cNvPr>
              <p:cNvSpPr txBox="1"/>
              <p:nvPr/>
            </p:nvSpPr>
            <p:spPr>
              <a:xfrm>
                <a:off x="1312785" y="3748728"/>
                <a:ext cx="9906000" cy="437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𝒑𝒆𝒓</m:t>
                        </m:r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𝒐𝒏𝒆</m:t>
                        </m:r>
                      </m:sub>
                    </m:sSub>
                    <m:r>
                      <a:rPr lang="en-US" altLang="ko-KR" sz="2000" b="1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ko-KR" altLang="en-US" sz="2000" b="1" spc="-100" dirty="0">
                    <a:solidFill>
                      <a:srgbClr val="636363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𝒖𝒔𝒆</m:t>
                        </m:r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𝒓𝒂𝒕𝒆</m:t>
                        </m:r>
                      </m:sub>
                    </m:sSub>
                    <m:r>
                      <a:rPr lang="en-US" altLang="ko-KR" sz="2000" b="1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1" i="1" spc="-10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𝒎𝒆𝒎𝒃𝒆𝒓</m:t>
                        </m:r>
                      </m:sub>
                    </m:sSub>
                    <m:r>
                      <a:rPr lang="en-US" altLang="ko-KR" sz="2000" b="1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type m:val="lin"/>
                        <m:ctrlP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ko-KR" sz="2000" b="1" i="1" spc="-100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pc="-100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𝑺𝑪</m:t>
                            </m:r>
                          </m:e>
                          <m:sub>
                            <m:r>
                              <a:rPr lang="en-US" altLang="ko-KR" sz="2000" b="1" i="1" spc="-10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𝒎𝒆𝒎𝒃𝒆𝒓</m:t>
                            </m:r>
                          </m:sub>
                        </m:sSub>
                      </m:den>
                    </m:f>
                    <m:r>
                      <a:rPr lang="en-US" altLang="ko-KR" sz="2000" b="1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altLang="ko-KR" sz="2000" b="1" i="1" spc="-10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pc="-10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𝒖𝒔𝒆</m:t>
                        </m:r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𝒓𝒂𝒕𝒆</m:t>
                        </m:r>
                      </m:sub>
                    </m:sSub>
                  </m:oMath>
                </a14:m>
                <a:endParaRPr lang="ko-KR" altLang="en-US" sz="2000" b="1" spc="-100" dirty="0">
                  <a:solidFill>
                    <a:srgbClr val="636363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BDCEF0-BFE2-460F-9B27-AF8D6A032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85" y="3748728"/>
                <a:ext cx="9906000" cy="437364"/>
              </a:xfrm>
              <a:prstGeom prst="rect">
                <a:avLst/>
              </a:prstGeom>
              <a:blipFill>
                <a:blip r:embed="rId3"/>
                <a:stretch>
                  <a:fillRect t="-105556" b="-15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7DBEE0-F61D-4521-A686-726433C4F2BE}"/>
                  </a:ext>
                </a:extLst>
              </p:cNvPr>
              <p:cNvSpPr txBox="1"/>
              <p:nvPr/>
            </p:nvSpPr>
            <p:spPr>
              <a:xfrm>
                <a:off x="1333500" y="4229748"/>
                <a:ext cx="9906000" cy="413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𝑺𝑪</m:t>
                          </m:r>
                        </m:e>
                        <m:sub>
                          <m: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𝒑𝒓𝒐𝒑𝒆𝒓</m:t>
                          </m:r>
                        </m:sub>
                      </m:sSub>
                      <m:d>
                        <m:dPr>
                          <m:ctrlP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pc="-100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pc="-100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𝑶𝑷</m:t>
                              </m:r>
                            </m:e>
                            <m:sub>
                              <m:r>
                                <a:rPr lang="en-US" altLang="ko-KR" b="1" i="1" spc="-100" dirty="0" smtClean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𝒂𝒅𝒎𝒊𝒏</m:t>
                              </m:r>
                              <m:r>
                                <a:rPr lang="en-US" altLang="ko-KR" b="1" i="1" spc="-100" dirty="0" smtClean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ko-KR" b="1" i="1" spc="-100" dirty="0" smtClean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𝒂𝒓𝒆𝒂</m:t>
                              </m:r>
                            </m:sub>
                          </m:sSub>
                          <m:r>
                            <a:rPr lang="en-US" altLang="ko-KR" b="1" i="1" spc="-100" dirty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1" i="1" spc="-10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pc="-10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𝑺𝑪</m:t>
                              </m:r>
                            </m:e>
                            <m:sub>
                              <m:r>
                                <a:rPr lang="en-US" altLang="ko-KR" b="1" i="1" spc="-10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𝒑𝒆𝒓</m:t>
                              </m:r>
                              <m:r>
                                <a:rPr lang="en-US" altLang="ko-KR" b="1" i="1" spc="-10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1" i="1" spc="-10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𝒐𝒏𝒆</m:t>
                              </m:r>
                            </m:sub>
                          </m:sSub>
                        </m:e>
                      </m:d>
                      <m:r>
                        <a:rPr lang="en-US" altLang="ko-KR" b="1" i="1" spc="-100">
                          <a:solidFill>
                            <a:srgbClr val="63636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𝑶𝑷</m:t>
                          </m:r>
                        </m:e>
                        <m:sub>
                          <m:r>
                            <a:rPr lang="en-US" altLang="ko-KR" b="1" i="1" spc="-100" dirty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𝒂𝒅𝒎𝒊𝒏</m:t>
                          </m:r>
                          <m:r>
                            <a:rPr lang="en-US" altLang="ko-KR" b="1" i="1" spc="-100" dirty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b="1" i="1" spc="-100" dirty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𝒂𝒓𝒆𝒂</m:t>
                          </m:r>
                        </m:sub>
                      </m:sSub>
                      <m:r>
                        <a:rPr lang="en-US" altLang="ko-KR" b="1" i="1" spc="-100">
                          <a:solidFill>
                            <a:srgbClr val="636363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𝑺𝑪</m:t>
                          </m:r>
                        </m:e>
                        <m:sub>
                          <m: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𝒑𝒆𝒓</m:t>
                          </m:r>
                          <m: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𝒐𝒏𝒆</m:t>
                          </m:r>
                        </m:sub>
                      </m:sSub>
                    </m:oMath>
                  </m:oMathPara>
                </a14:m>
                <a:endParaRPr lang="ko-KR" altLang="en-US" b="1" spc="-100" dirty="0">
                  <a:solidFill>
                    <a:srgbClr val="636363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7DBEE0-F61D-4521-A686-726433C4F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4229748"/>
                <a:ext cx="9906000" cy="413959"/>
              </a:xfrm>
              <a:prstGeom prst="rect">
                <a:avLst/>
              </a:prstGeom>
              <a:blipFill>
                <a:blip r:embed="rId4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13167-08AE-4836-8875-08EBCFF6A82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045773" y="6595205"/>
            <a:ext cx="4100454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GIS</a:t>
            </a:r>
            <a:r>
              <a:rPr lang="ko-KR" altLang="en-US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와 개방형 데이터를 활용한 부산시 시니어센터의 적정입지 선정</a:t>
            </a:r>
            <a:endParaRPr lang="en-US" altLang="ko-KR" spc="-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93D1E4-6C7D-49E0-AC33-45B3FF10BC22}"/>
              </a:ext>
            </a:extLst>
          </p:cNvPr>
          <p:cNvSpPr txBox="1"/>
          <p:nvPr/>
        </p:nvSpPr>
        <p:spPr>
          <a:xfrm>
            <a:off x="1204645" y="4816660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 사하구 하단</a:t>
            </a:r>
            <a:r>
              <a:rPr lang="en-US" altLang="ko-KR" sz="1400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400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동을 기준으로 적절한 경로당 수는 약</a:t>
            </a:r>
            <a:r>
              <a:rPr lang="en-US" altLang="ko-KR" sz="1400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13</a:t>
            </a:r>
            <a:r>
              <a:rPr lang="ko-KR" altLang="en-US" sz="1400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산출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6C8FA1E-142B-42AE-854E-61C2E4E56CE7}"/>
                  </a:ext>
                </a:extLst>
              </p:cNvPr>
              <p:cNvSpPr txBox="1"/>
              <p:nvPr/>
            </p:nvSpPr>
            <p:spPr>
              <a:xfrm>
                <a:off x="8256240" y="4803153"/>
                <a:ext cx="3766598" cy="1640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  <m:sub>
                        <m:r>
                          <a:rPr lang="en-US" altLang="ko-KR" sz="1400" b="0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𝑝𝑒𝑟</m:t>
                        </m:r>
                        <m:r>
                          <a:rPr lang="en-US" altLang="ko-KR" sz="1400" b="0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𝑜𝑛𝑒</m:t>
                        </m:r>
                      </m:sub>
                    </m:sSub>
                    <m:r>
                      <a:rPr lang="en-US" altLang="ko-KR" sz="1400" b="0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altLang="ko-KR" sz="1400" b="1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b="1" spc="-100" dirty="0">
                    <a:solidFill>
                      <a:srgbClr val="5643E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행정 구</a:t>
                </a:r>
                <a:r>
                  <a:rPr lang="ko-KR" altLang="en-US" sz="1400" spc="-100" dirty="0">
                    <a:solidFill>
                      <a:srgbClr val="636363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 </a:t>
                </a:r>
                <a:r>
                  <a:rPr lang="en-US" altLang="ko-KR" sz="1400" spc="-100" dirty="0">
                    <a:solidFill>
                      <a:srgbClr val="636363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r>
                  <a:rPr lang="ko-KR" altLang="en-US" sz="1400" spc="-100" dirty="0">
                    <a:solidFill>
                      <a:srgbClr val="636363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명당 필요한 경로당 수</a:t>
                </a:r>
                <a:endParaRPr lang="en-US" altLang="ko-KR" sz="1400" spc="-100" dirty="0">
                  <a:solidFill>
                    <a:srgbClr val="636363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  <m:sub>
                        <m:r>
                          <a:rPr lang="en-US" altLang="ko-KR" sz="1400" b="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𝑢𝑠𝑒</m:t>
                        </m:r>
                        <m:r>
                          <a:rPr lang="en-US" altLang="ko-KR" sz="1400" b="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𝑟𝑎𝑡𝑒</m:t>
                        </m:r>
                      </m:sub>
                    </m:sSub>
                  </m:oMath>
                </a14:m>
                <a:r>
                  <a:rPr lang="en-US" altLang="ko-KR" sz="1400" spc="-100" dirty="0">
                    <a:solidFill>
                      <a:srgbClr val="636363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: </a:t>
                </a:r>
                <a:r>
                  <a:rPr lang="ko-KR" altLang="en-US" sz="1400" spc="-100" dirty="0">
                    <a:solidFill>
                      <a:srgbClr val="636363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전체 노인 중 경로당 이용 비율</a:t>
                </a:r>
                <a:endParaRPr lang="en-US" altLang="ko-KR" sz="1400" spc="-100" dirty="0">
                  <a:solidFill>
                    <a:srgbClr val="636363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  <m:sub>
                        <m:r>
                          <a:rPr lang="en-US" altLang="ko-KR" sz="1400" b="1" i="1" spc="-10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𝒎𝒆𝒎𝒃𝒆𝒓</m:t>
                        </m:r>
                      </m:sub>
                    </m:sSub>
                  </m:oMath>
                </a14:m>
                <a:r>
                  <a:rPr lang="en-US" altLang="ko-KR" sz="1400" spc="-100" dirty="0">
                    <a:solidFill>
                      <a:srgbClr val="636363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: </a:t>
                </a:r>
                <a:r>
                  <a:rPr lang="ko-KR" altLang="en-US" sz="1400" spc="-100" dirty="0">
                    <a:solidFill>
                      <a:srgbClr val="636363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경로당 </a:t>
                </a:r>
                <a:r>
                  <a:rPr lang="en-US" altLang="ko-KR" sz="1400" spc="-100" dirty="0">
                    <a:solidFill>
                      <a:srgbClr val="636363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r>
                  <a:rPr lang="ko-KR" altLang="en-US" sz="1400" spc="-100" dirty="0">
                    <a:solidFill>
                      <a:srgbClr val="636363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개당 이용 등록자 수</a:t>
                </a:r>
                <a:endParaRPr lang="en-US" altLang="ko-KR" sz="1400" spc="-100" dirty="0">
                  <a:solidFill>
                    <a:srgbClr val="636363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  <m:sub>
                        <m:r>
                          <a:rPr lang="en-US" altLang="ko-KR" sz="1400" b="0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𝑝𝑟𝑜𝑝𝑒𝑟</m:t>
                        </m:r>
                      </m:sub>
                    </m:sSub>
                  </m:oMath>
                </a14:m>
                <a:r>
                  <a:rPr lang="en-US" altLang="ko-KR" sz="1400" spc="-100" dirty="0">
                    <a:solidFill>
                      <a:srgbClr val="636363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: </a:t>
                </a:r>
                <a:r>
                  <a:rPr lang="ko-KR" altLang="en-US" sz="1400" b="1" spc="-100" dirty="0">
                    <a:solidFill>
                      <a:srgbClr val="5643E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행정 동</a:t>
                </a:r>
                <a:r>
                  <a:rPr lang="ko-KR" altLang="en-US" sz="1400" b="1" spc="-100" dirty="0">
                    <a:solidFill>
                      <a:srgbClr val="636363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ko-KR" altLang="en-US" sz="1400" spc="-100" dirty="0">
                    <a:solidFill>
                      <a:srgbClr val="636363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단위 적절한 경로당 수</a:t>
                </a:r>
                <a:endParaRPr lang="en-US" altLang="ko-KR" sz="1400" spc="-100" dirty="0">
                  <a:solidFill>
                    <a:srgbClr val="636363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  <m:sub>
                        <m:r>
                          <a:rPr lang="en-US" altLang="ko-KR" sz="1400" b="0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𝑎𝑑𝑚𝑖𝑛</m:t>
                        </m:r>
                        <m:r>
                          <a:rPr lang="en-US" altLang="ko-KR" sz="1400" b="0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400" b="0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𝑎𝑟𝑒𝑎</m:t>
                        </m:r>
                      </m:sub>
                    </m:sSub>
                  </m:oMath>
                </a14:m>
                <a:r>
                  <a:rPr lang="en-US" altLang="ko-KR" sz="1400" spc="-100" dirty="0">
                    <a:solidFill>
                      <a:srgbClr val="636363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: </a:t>
                </a:r>
                <a:r>
                  <a:rPr lang="ko-KR" altLang="en-US" sz="1400" spc="-100" dirty="0">
                    <a:solidFill>
                      <a:srgbClr val="636363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행정 동 고령 인구</a:t>
                </a:r>
                <a:endParaRPr lang="en-US" altLang="ko-KR" sz="1400" spc="-100" dirty="0">
                  <a:solidFill>
                    <a:srgbClr val="636363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endParaRPr lang="en-US" altLang="ko-KR" sz="1400" spc="-100" dirty="0">
                  <a:solidFill>
                    <a:srgbClr val="636363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endParaRPr lang="ko-KR" altLang="en-US" sz="1400" spc="-100" dirty="0">
                  <a:solidFill>
                    <a:srgbClr val="636363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6C8FA1E-142B-42AE-854E-61C2E4E56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240" y="4803153"/>
                <a:ext cx="3766598" cy="1640898"/>
              </a:xfrm>
              <a:prstGeom prst="rect">
                <a:avLst/>
              </a:prstGeom>
              <a:blipFill>
                <a:blip r:embed="rId5"/>
                <a:stretch>
                  <a:fillRect t="-7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사각형: 잘린 대각선 방향 모서리 21">
            <a:extLst>
              <a:ext uri="{FF2B5EF4-FFF2-40B4-BE49-F238E27FC236}">
                <a16:creationId xmlns:a16="http://schemas.microsoft.com/office/drawing/2014/main" id="{B39BAEBC-AA81-44E9-BE71-8FA6ED7905A1}"/>
              </a:ext>
            </a:extLst>
          </p:cNvPr>
          <p:cNvSpPr/>
          <p:nvPr/>
        </p:nvSpPr>
        <p:spPr>
          <a:xfrm>
            <a:off x="7110731" y="1575083"/>
            <a:ext cx="2113279" cy="1066797"/>
          </a:xfrm>
          <a:prstGeom prst="snip2Diag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pc="-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DEA7C-055C-4F76-AA2B-7AA308A0651E}"/>
              </a:ext>
            </a:extLst>
          </p:cNvPr>
          <p:cNvSpPr txBox="1"/>
          <p:nvPr/>
        </p:nvSpPr>
        <p:spPr>
          <a:xfrm>
            <a:off x="7032865" y="1815002"/>
            <a:ext cx="2260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행정 구 단위 </a:t>
            </a:r>
            <a:r>
              <a:rPr lang="en-US" altLang="ko-KR" sz="1600" spc="-1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1000</a:t>
            </a:r>
            <a:r>
              <a:rPr lang="ko-KR" altLang="en-US" sz="1600" spc="-1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명당 </a:t>
            </a:r>
            <a:endParaRPr lang="en-US" altLang="ko-KR" sz="1600" spc="-1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1600" spc="-1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필요한 경로당</a:t>
            </a:r>
            <a:endParaRPr lang="en-US" altLang="ko-KR" sz="1600" spc="-1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4" name="사각형: 잘린 대각선 방향 모서리 23">
            <a:extLst>
              <a:ext uri="{FF2B5EF4-FFF2-40B4-BE49-F238E27FC236}">
                <a16:creationId xmlns:a16="http://schemas.microsoft.com/office/drawing/2014/main" id="{19D31359-AF44-402F-A44C-2DC98717B31A}"/>
              </a:ext>
            </a:extLst>
          </p:cNvPr>
          <p:cNvSpPr/>
          <p:nvPr/>
        </p:nvSpPr>
        <p:spPr>
          <a:xfrm>
            <a:off x="3039110" y="968853"/>
            <a:ext cx="2113279" cy="1066797"/>
          </a:xfrm>
          <a:prstGeom prst="snip2Diag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pc="-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5EB478-1AF6-4336-8D73-0D822ECCA713}"/>
              </a:ext>
            </a:extLst>
          </p:cNvPr>
          <p:cNvSpPr txBox="1"/>
          <p:nvPr/>
        </p:nvSpPr>
        <p:spPr>
          <a:xfrm>
            <a:off x="2907550" y="1159513"/>
            <a:ext cx="225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행정 구 전체 </a:t>
            </a:r>
            <a:endParaRPr lang="en-US" altLang="ko-KR" spc="-1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pc="-1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경로당</a:t>
            </a:r>
            <a:r>
              <a:rPr lang="en-US" altLang="ko-KR" spc="-1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pc="-1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이용자 비율</a:t>
            </a:r>
            <a:endParaRPr lang="en-US" altLang="ko-KR" spc="-1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사각형: 잘린 대각선 방향 모서리 25">
            <a:extLst>
              <a:ext uri="{FF2B5EF4-FFF2-40B4-BE49-F238E27FC236}">
                <a16:creationId xmlns:a16="http://schemas.microsoft.com/office/drawing/2014/main" id="{40A4E808-CEE7-4492-9246-910FF7BF4F12}"/>
              </a:ext>
            </a:extLst>
          </p:cNvPr>
          <p:cNvSpPr/>
          <p:nvPr/>
        </p:nvSpPr>
        <p:spPr>
          <a:xfrm>
            <a:off x="3088640" y="2256089"/>
            <a:ext cx="2113279" cy="1066797"/>
          </a:xfrm>
          <a:prstGeom prst="snip2Diag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pc="-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AA5B56-84A4-4A1F-B9ED-7431FF917BD4}"/>
              </a:ext>
            </a:extLst>
          </p:cNvPr>
          <p:cNvSpPr txBox="1"/>
          <p:nvPr/>
        </p:nvSpPr>
        <p:spPr>
          <a:xfrm>
            <a:off x="2869450" y="2456287"/>
            <a:ext cx="25516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spc="-1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행정 구 경로당 </a:t>
            </a:r>
            <a:r>
              <a:rPr lang="en-US" altLang="ko-KR" sz="1700" spc="-1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700" spc="-1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개당</a:t>
            </a:r>
            <a:endParaRPr lang="en-US" altLang="ko-KR" sz="1700" spc="-1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1700" spc="-1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이용 등록자 수</a:t>
            </a:r>
            <a:endParaRPr lang="en-US" altLang="ko-KR" sz="1700" spc="-1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9DE9AD0-C0E8-4C43-B526-255C33E785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86546" y="1496921"/>
            <a:ext cx="1462088" cy="1144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1D3CC6-08A0-4CDE-A02F-D2A2BA969709}"/>
              </a:ext>
            </a:extLst>
          </p:cNvPr>
          <p:cNvSpPr txBox="1"/>
          <p:nvPr/>
        </p:nvSpPr>
        <p:spPr>
          <a:xfrm>
            <a:off x="708317" y="1414861"/>
            <a:ext cx="223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(ex.</a:t>
            </a:r>
            <a:r>
              <a:rPr lang="ko-KR" altLang="en-US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 사하구 </a:t>
            </a:r>
            <a:r>
              <a:rPr lang="en-US" altLang="ko-KR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: 9.3 %)</a:t>
            </a:r>
            <a:endParaRPr lang="ko-KR" altLang="en-US" spc="-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F2590A-6978-451A-B2FE-C39E7BEB7FD0}"/>
              </a:ext>
            </a:extLst>
          </p:cNvPr>
          <p:cNvSpPr txBox="1"/>
          <p:nvPr/>
        </p:nvSpPr>
        <p:spPr>
          <a:xfrm>
            <a:off x="737759" y="2559652"/>
            <a:ext cx="230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(ex. </a:t>
            </a:r>
            <a:r>
              <a:rPr lang="ko-KR" altLang="en-US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사하구</a:t>
            </a:r>
            <a:r>
              <a:rPr lang="en-US" altLang="ko-KR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약 </a:t>
            </a:r>
            <a:r>
              <a:rPr lang="en-US" altLang="ko-KR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27</a:t>
            </a:r>
            <a:r>
              <a:rPr lang="ko-KR" altLang="en-US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개</a:t>
            </a:r>
            <a:r>
              <a:rPr lang="en-US" altLang="ko-KR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pc="-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FEDB72-5163-4D9D-AC71-1CCF570979AA}"/>
              </a:ext>
            </a:extLst>
          </p:cNvPr>
          <p:cNvSpPr txBox="1"/>
          <p:nvPr/>
        </p:nvSpPr>
        <p:spPr>
          <a:xfrm>
            <a:off x="9191050" y="1878788"/>
            <a:ext cx="259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(ex. </a:t>
            </a:r>
            <a:r>
              <a:rPr lang="ko-KR" altLang="en-US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사하구</a:t>
            </a:r>
            <a:r>
              <a:rPr lang="en-US" altLang="ko-KR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약 </a:t>
            </a:r>
            <a:r>
              <a:rPr lang="en-US" altLang="ko-KR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ko-KR" altLang="en-US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개</a:t>
            </a:r>
            <a:r>
              <a:rPr lang="en-US" altLang="ko-KR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5D843B0-EF50-8A87-2345-9FD6BE7F8224}"/>
              </a:ext>
            </a:extLst>
          </p:cNvPr>
          <p:cNvSpPr/>
          <p:nvPr/>
        </p:nvSpPr>
        <p:spPr>
          <a:xfrm>
            <a:off x="969127" y="77990"/>
            <a:ext cx="428555" cy="162730"/>
          </a:xfrm>
          <a:prstGeom prst="roundRect">
            <a:avLst/>
          </a:prstGeom>
          <a:solidFill>
            <a:srgbClr val="D7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DD7EB67-C598-A123-8617-20E301428670}"/>
              </a:ext>
            </a:extLst>
          </p:cNvPr>
          <p:cNvSpPr/>
          <p:nvPr/>
        </p:nvSpPr>
        <p:spPr>
          <a:xfrm>
            <a:off x="508889" y="77990"/>
            <a:ext cx="428555" cy="162730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EBFF93-59E7-1F28-C92F-2DF62851E5BB}"/>
              </a:ext>
            </a:extLst>
          </p:cNvPr>
          <p:cNvSpPr/>
          <p:nvPr/>
        </p:nvSpPr>
        <p:spPr>
          <a:xfrm>
            <a:off x="48651" y="77990"/>
            <a:ext cx="428555" cy="162730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37296AA-E27C-9AAA-7CA9-6AB70ECB01D7}"/>
              </a:ext>
            </a:extLst>
          </p:cNvPr>
          <p:cNvSpPr/>
          <p:nvPr/>
        </p:nvSpPr>
        <p:spPr>
          <a:xfrm>
            <a:off x="1429365" y="77990"/>
            <a:ext cx="428555" cy="162730"/>
          </a:xfrm>
          <a:prstGeom prst="roundRect">
            <a:avLst/>
          </a:prstGeom>
          <a:solidFill>
            <a:srgbClr val="D7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2089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88DF780B-D2CC-4041-96D6-461B4F52938E}"/>
              </a:ext>
            </a:extLst>
          </p:cNvPr>
          <p:cNvSpPr txBox="1"/>
          <p:nvPr/>
        </p:nvSpPr>
        <p:spPr>
          <a:xfrm>
            <a:off x="477963" y="331625"/>
            <a:ext cx="2709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Step2 – </a:t>
            </a:r>
            <a:r>
              <a:rPr lang="ko-KR" altLang="en-US" sz="1400" spc="-1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필요한 경로당 수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EF074BE-6879-45C4-BAF8-572062FB24E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>
                <a:latin typeface="D2Coding" panose="020B0609020101020101" pitchFamily="49" charset="-127"/>
                <a:ea typeface="D2Coding" panose="020B0609020101020101" pitchFamily="49" charset="-127"/>
              </a:rPr>
              <a:t>GIS</a:t>
            </a:r>
            <a:r>
              <a:rPr lang="ko-KR" altLang="en-US" spc="-100">
                <a:latin typeface="D2Coding" panose="020B0609020101020101" pitchFamily="49" charset="-127"/>
                <a:ea typeface="D2Coding" panose="020B0609020101020101" pitchFamily="49" charset="-127"/>
              </a:rPr>
              <a:t>와 개방형 데이터를 활용한 부산시 시니어센터의 적정입지 선정</a:t>
            </a:r>
            <a:endParaRPr 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4" name="object 23">
            <a:extLst>
              <a:ext uri="{FF2B5EF4-FFF2-40B4-BE49-F238E27FC236}">
                <a16:creationId xmlns:a16="http://schemas.microsoft.com/office/drawing/2014/main" id="{296AB53A-033B-4955-A724-647EEAF13F38}"/>
              </a:ext>
            </a:extLst>
          </p:cNvPr>
          <p:cNvSpPr/>
          <p:nvPr/>
        </p:nvSpPr>
        <p:spPr>
          <a:xfrm>
            <a:off x="1143000" y="2687108"/>
            <a:ext cx="10134600" cy="1210310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DCEF0-BFE2-460F-9B27-AF8D6A0325E8}"/>
              </a:ext>
            </a:extLst>
          </p:cNvPr>
          <p:cNvSpPr txBox="1"/>
          <p:nvPr/>
        </p:nvSpPr>
        <p:spPr>
          <a:xfrm>
            <a:off x="1799967" y="2850464"/>
            <a:ext cx="849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00" dirty="0">
                <a:solidFill>
                  <a:srgbClr val="63636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적절한 경로당 수를 이용하여 </a:t>
            </a:r>
            <a:r>
              <a:rPr lang="ko-KR" altLang="en-US" sz="2400" b="1" spc="-100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현재 필요한 경로당 수를 산출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288F92-6D02-495C-A458-0F5052FDFCC7}"/>
                  </a:ext>
                </a:extLst>
              </p:cNvPr>
              <p:cNvSpPr txBox="1"/>
              <p:nvPr/>
            </p:nvSpPr>
            <p:spPr>
              <a:xfrm>
                <a:off x="2315580" y="3424684"/>
                <a:ext cx="7467600" cy="413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𝑺𝑪</m:t>
                          </m:r>
                        </m:e>
                        <m:sub>
                          <m: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𝒏𝒆𝒆𝒅</m:t>
                          </m:r>
                        </m:sub>
                      </m:sSub>
                      <m:r>
                        <a:rPr lang="en-US" altLang="ko-KR" b="1" i="1" spc="-100">
                          <a:solidFill>
                            <a:srgbClr val="63636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pc="-100" smtClean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pc="-100" smtClean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𝑺𝑪</m:t>
                              </m:r>
                            </m:e>
                            <m:sub>
                              <m:r>
                                <a:rPr lang="en-US" altLang="ko-KR" b="1" i="1" spc="-100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𝒂𝒅𝒎𝒊𝒏</m:t>
                              </m:r>
                              <m:r>
                                <a:rPr lang="en-US" altLang="ko-KR" b="1" i="1" spc="-100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ko-KR" b="1" i="1" spc="-100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𝒂𝒓𝒆𝒂</m:t>
                              </m:r>
                            </m:sub>
                          </m:sSub>
                          <m: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1" i="1" spc="-100" smtClean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pc="-100" smtClean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𝑺𝑪</m:t>
                              </m:r>
                            </m:e>
                            <m:sub>
                              <m:r>
                                <a:rPr lang="en-US" altLang="ko-KR" b="1" i="1" spc="-100" smtClean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𝒑𝒓𝒐𝒑𝒆𝒓</m:t>
                              </m:r>
                            </m:sub>
                          </m:sSub>
                        </m:e>
                      </m:d>
                      <m:r>
                        <a:rPr lang="en-US" altLang="ko-KR" b="1" i="1" spc="-100" smtClean="0">
                          <a:solidFill>
                            <a:srgbClr val="636363"/>
                          </a:solidFill>
                          <a:latin typeface="Cambria Math" panose="02040503050406030204" pitchFamily="18" charset="0"/>
                        </a:rPr>
                        <m:t>=−(</m:t>
                      </m:r>
                      <m:sSub>
                        <m:sSubPr>
                          <m:ctrlP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𝑺𝑪</m:t>
                          </m:r>
                        </m:e>
                        <m:sub>
                          <m:r>
                            <a:rPr lang="en-US" altLang="ko-KR" b="1" i="1" spc="-100" dirty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𝒂𝒅𝒎𝒊𝒏</m:t>
                          </m:r>
                          <m:r>
                            <a:rPr lang="en-US" altLang="ko-KR" b="1" i="1" spc="-100" dirty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b="1" i="1" spc="-100" dirty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𝒂𝒓𝒆𝒂</m:t>
                          </m:r>
                        </m:sub>
                      </m:sSub>
                      <m:r>
                        <a:rPr lang="en-US" altLang="ko-KR" b="1" i="1" spc="-100" smtClean="0">
                          <a:solidFill>
                            <a:srgbClr val="636363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𝑺𝑪</m:t>
                          </m:r>
                        </m:e>
                        <m:sub>
                          <m: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𝒑𝒓𝒐𝒑𝒆𝒓</m:t>
                          </m:r>
                        </m:sub>
                      </m:sSub>
                      <m:r>
                        <a:rPr lang="en-US" altLang="ko-KR" b="1" i="1" spc="-100" smtClean="0">
                          <a:solidFill>
                            <a:srgbClr val="63636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spc="-100" dirty="0">
                  <a:solidFill>
                    <a:srgbClr val="636363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288F92-6D02-495C-A458-0F5052FDF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580" y="3424684"/>
                <a:ext cx="7467600" cy="413959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6F3441F-B78C-4133-BED8-56097A950587}"/>
              </a:ext>
            </a:extLst>
          </p:cNvPr>
          <p:cNvSpPr txBox="1"/>
          <p:nvPr/>
        </p:nvSpPr>
        <p:spPr>
          <a:xfrm>
            <a:off x="6294120" y="3937926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00" dirty="0">
                <a:solidFill>
                  <a:srgbClr val="67676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 </a:t>
            </a:r>
            <a:r>
              <a:rPr lang="ko-KR" altLang="en-US" sz="1200" b="1" spc="-100" dirty="0">
                <a:solidFill>
                  <a:srgbClr val="67676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결과 값에 음수를 취하는 </a:t>
            </a:r>
            <a:r>
              <a:rPr lang="ko-KR" altLang="en-US" sz="1200" spc="-100" dirty="0">
                <a:solidFill>
                  <a:srgbClr val="67676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이유는 필요한 경로당 수의 의미를 부각하기 위함</a:t>
            </a:r>
            <a:endParaRPr lang="en-US" altLang="ko-KR" sz="1200" spc="-100" dirty="0">
              <a:solidFill>
                <a:srgbClr val="676767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4E7D76-4256-4A74-9288-204DD13DF919}"/>
              </a:ext>
            </a:extLst>
          </p:cNvPr>
          <p:cNvSpPr txBox="1"/>
          <p:nvPr/>
        </p:nvSpPr>
        <p:spPr>
          <a:xfrm>
            <a:off x="8436260" y="4182256"/>
            <a:ext cx="2879440" cy="22799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Ex)</a:t>
            </a:r>
            <a:r>
              <a:rPr lang="ko-KR" altLang="en-US" sz="1200" b="1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ko-KR" altLang="en-US" sz="1200" b="1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필요한 경로당 수  </a:t>
            </a:r>
            <a:r>
              <a:rPr lang="en-US" altLang="ko-KR" sz="1200" b="1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  0 </a:t>
            </a:r>
            <a:r>
              <a:rPr lang="ko-KR" altLang="en-US" sz="1200" b="1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then</a:t>
            </a:r>
          </a:p>
          <a:p>
            <a:pPr>
              <a:lnSpc>
                <a:spcPct val="150000"/>
              </a:lnSpc>
            </a:pPr>
            <a:r>
              <a:rPr lang="en-US" altLang="ko-KR" sz="1200" b="1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</a:t>
            </a:r>
            <a:r>
              <a:rPr lang="ko-KR" altLang="en-US" sz="1200" b="1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경로당 수 포화</a:t>
            </a:r>
            <a:endParaRPr lang="en-US" altLang="ko-KR" sz="1200" b="1" spc="-100" dirty="0">
              <a:solidFill>
                <a:srgbClr val="52525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else  if </a:t>
            </a:r>
            <a:r>
              <a:rPr lang="ko-KR" altLang="en-US" sz="1200" b="1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필요한 경로당 수 </a:t>
            </a:r>
            <a:r>
              <a:rPr lang="en-US" altLang="ko-KR" sz="1200" b="1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 0 then</a:t>
            </a:r>
          </a:p>
          <a:p>
            <a:pPr>
              <a:lnSpc>
                <a:spcPct val="150000"/>
              </a:lnSpc>
            </a:pPr>
            <a:r>
              <a:rPr lang="en-US" altLang="ko-KR" sz="1200" b="1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</a:t>
            </a:r>
            <a:r>
              <a:rPr lang="ko-KR" altLang="en-US" sz="1200" b="1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경로당 증설 필요 </a:t>
            </a:r>
            <a:r>
              <a:rPr lang="en-US" altLang="ko-KR" sz="1200" b="1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en-US" altLang="ko-KR" sz="1200" b="1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else </a:t>
            </a:r>
          </a:p>
          <a:p>
            <a:pPr>
              <a:lnSpc>
                <a:spcPct val="150000"/>
              </a:lnSpc>
            </a:pPr>
            <a:r>
              <a:rPr lang="en-US" altLang="ko-KR" sz="1200" b="1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 </a:t>
            </a:r>
            <a:r>
              <a:rPr lang="ko-KR" altLang="en-US" sz="1200" b="1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증설할 경로당 수</a:t>
            </a:r>
            <a:endParaRPr lang="en-US" altLang="ko-KR" sz="1200" b="1" spc="-100" dirty="0">
              <a:solidFill>
                <a:srgbClr val="52525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endif</a:t>
            </a:r>
          </a:p>
          <a:p>
            <a:pPr>
              <a:lnSpc>
                <a:spcPct val="150000"/>
              </a:lnSpc>
            </a:pPr>
            <a:r>
              <a:rPr lang="en-US" altLang="ko-KR" sz="1200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</a:t>
            </a:r>
            <a:endParaRPr lang="ko-KR" altLang="en-US" sz="1200" spc="-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105973-29C0-42F7-985A-77C6FEDEBA5D}"/>
                  </a:ext>
                </a:extLst>
              </p:cNvPr>
              <p:cNvSpPr txBox="1"/>
              <p:nvPr/>
            </p:nvSpPr>
            <p:spPr>
              <a:xfrm>
                <a:off x="1104900" y="3905041"/>
                <a:ext cx="4199012" cy="861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sz="16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𝒏𝒆𝒆𝒅</m:t>
                        </m:r>
                      </m:sub>
                    </m:sSub>
                    <m:r>
                      <a:rPr lang="en-US" altLang="ko-KR" sz="1600" b="1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b="1" spc="-100" dirty="0">
                    <a:solidFill>
                      <a:srgbClr val="636363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600" b="1" spc="-100" dirty="0">
                    <a:solidFill>
                      <a:srgbClr val="636363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:</a:t>
                </a:r>
                <a:r>
                  <a:rPr lang="ko-KR" altLang="en-US" sz="1600" b="1" spc="-100" dirty="0">
                    <a:solidFill>
                      <a:srgbClr val="636363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필요한 경로당 수 </a:t>
                </a:r>
                <a:endParaRPr lang="en-US" altLang="ko-KR" sz="1600" b="1" spc="-100" dirty="0">
                  <a:solidFill>
                    <a:srgbClr val="636363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sz="1600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𝒂𝒅𝒎𝒊𝒏</m:t>
                        </m:r>
                        <m:r>
                          <a:rPr lang="en-US" altLang="ko-KR" sz="1600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𝒂𝒓𝒆𝒂</m:t>
                        </m:r>
                      </m:sub>
                    </m:sSub>
                    <m:r>
                      <a:rPr lang="en-US" altLang="ko-KR" sz="1600" b="1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b="1" spc="-100" dirty="0">
                    <a:solidFill>
                      <a:srgbClr val="636363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600" b="1" spc="-100" dirty="0">
                    <a:solidFill>
                      <a:srgbClr val="636363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: </a:t>
                </a:r>
                <a:r>
                  <a:rPr lang="ko-KR" altLang="en-US" sz="1600" b="1" spc="-100" dirty="0">
                    <a:solidFill>
                      <a:srgbClr val="636363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행정 동 경로당 수</a:t>
                </a:r>
                <a:endParaRPr lang="en-US" altLang="ko-KR" sz="1600" b="1" spc="-100" dirty="0">
                  <a:solidFill>
                    <a:srgbClr val="636363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sz="16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𝒑𝒓𝒐𝒑𝒆𝒓</m:t>
                        </m:r>
                      </m:sub>
                    </m:sSub>
                    <m:r>
                      <a:rPr lang="en-US" altLang="ko-KR" sz="1600" b="1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1" spc="-100" dirty="0">
                    <a:solidFill>
                      <a:srgbClr val="636363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: </a:t>
                </a:r>
                <a:r>
                  <a:rPr lang="ko-KR" altLang="en-US" sz="1600" b="1" spc="-100" dirty="0">
                    <a:solidFill>
                      <a:srgbClr val="636363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행정 동 단위 적절한 경로당 수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105973-29C0-42F7-985A-77C6FEDEB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3905041"/>
                <a:ext cx="4199012" cy="861326"/>
              </a:xfrm>
              <a:prstGeom prst="rect">
                <a:avLst/>
              </a:prstGeom>
              <a:blipFill>
                <a:blip r:embed="rId4"/>
                <a:stretch>
                  <a:fillRect t="-2837" b="-56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A8DE616-A5A8-4372-9686-4651559B5A56}"/>
              </a:ext>
            </a:extLst>
          </p:cNvPr>
          <p:cNvSpPr txBox="1"/>
          <p:nvPr/>
        </p:nvSpPr>
        <p:spPr>
          <a:xfrm>
            <a:off x="1062990" y="1419106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00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예측할 미래 경로당이 시급하게 필요한 지역임을 파악하기 위해 </a:t>
            </a:r>
            <a:endParaRPr lang="en-US" altLang="ko-KR" sz="2400" b="1" spc="-100" dirty="0">
              <a:solidFill>
                <a:srgbClr val="5643E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2400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현재 필요한 경로당 수를 도출 해야함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B33DBD5-CC63-D1B1-6AC9-42F0E61B9A68}"/>
              </a:ext>
            </a:extLst>
          </p:cNvPr>
          <p:cNvSpPr/>
          <p:nvPr/>
        </p:nvSpPr>
        <p:spPr>
          <a:xfrm>
            <a:off x="969127" y="77990"/>
            <a:ext cx="428555" cy="162730"/>
          </a:xfrm>
          <a:prstGeom prst="roundRect">
            <a:avLst/>
          </a:prstGeom>
          <a:solidFill>
            <a:srgbClr val="D7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5B256B0-C99A-9168-390D-07844D239AB4}"/>
              </a:ext>
            </a:extLst>
          </p:cNvPr>
          <p:cNvSpPr/>
          <p:nvPr/>
        </p:nvSpPr>
        <p:spPr>
          <a:xfrm>
            <a:off x="508889" y="77990"/>
            <a:ext cx="428555" cy="162730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14B60A-FDC8-36C2-4574-62208BA61C09}"/>
              </a:ext>
            </a:extLst>
          </p:cNvPr>
          <p:cNvSpPr/>
          <p:nvPr/>
        </p:nvSpPr>
        <p:spPr>
          <a:xfrm>
            <a:off x="48651" y="77990"/>
            <a:ext cx="428555" cy="162730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7605D31-CB65-961A-EC72-71CCD03EACDA}"/>
              </a:ext>
            </a:extLst>
          </p:cNvPr>
          <p:cNvSpPr/>
          <p:nvPr/>
        </p:nvSpPr>
        <p:spPr>
          <a:xfrm>
            <a:off x="1429365" y="77990"/>
            <a:ext cx="428555" cy="162730"/>
          </a:xfrm>
          <a:prstGeom prst="roundRect">
            <a:avLst/>
          </a:prstGeom>
          <a:solidFill>
            <a:srgbClr val="D7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5599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사각형: 잘린 한쪽 모서리 105">
            <a:extLst>
              <a:ext uri="{FF2B5EF4-FFF2-40B4-BE49-F238E27FC236}">
                <a16:creationId xmlns:a16="http://schemas.microsoft.com/office/drawing/2014/main" id="{CB1FCEC1-628D-4384-AA8A-6ECFCA42AAF1}"/>
              </a:ext>
            </a:extLst>
          </p:cNvPr>
          <p:cNvSpPr/>
          <p:nvPr/>
        </p:nvSpPr>
        <p:spPr>
          <a:xfrm flipH="1">
            <a:off x="6414542" y="4001147"/>
            <a:ext cx="3137842" cy="1346317"/>
          </a:xfrm>
          <a:prstGeom prst="snip1Rect">
            <a:avLst/>
          </a:pr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사각형: 잘린 한쪽 모서리 101">
            <a:extLst>
              <a:ext uri="{FF2B5EF4-FFF2-40B4-BE49-F238E27FC236}">
                <a16:creationId xmlns:a16="http://schemas.microsoft.com/office/drawing/2014/main" id="{2B15D4DF-DEF3-423C-828E-C75A6319DB76}"/>
              </a:ext>
            </a:extLst>
          </p:cNvPr>
          <p:cNvSpPr/>
          <p:nvPr/>
        </p:nvSpPr>
        <p:spPr>
          <a:xfrm flipH="1">
            <a:off x="1304273" y="3149781"/>
            <a:ext cx="4172642" cy="2946217"/>
          </a:xfrm>
          <a:prstGeom prst="snip1Rect">
            <a:avLst/>
          </a:pr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673BB2-FF26-45FF-A8D7-EE9D9D3B1235}"/>
              </a:ext>
            </a:extLst>
          </p:cNvPr>
          <p:cNvSpPr txBox="1"/>
          <p:nvPr/>
        </p:nvSpPr>
        <p:spPr>
          <a:xfrm>
            <a:off x="485346" y="324007"/>
            <a:ext cx="3472203" cy="530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Step3 - </a:t>
            </a:r>
            <a:r>
              <a:rPr lang="ko-KR" altLang="en-US" sz="1400" spc="-1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미래 고령 인구 예측 수식 선정 과정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D3A047B-1D40-487A-B23F-575EF2E9572D}"/>
                  </a:ext>
                </a:extLst>
              </p:cNvPr>
              <p:cNvSpPr txBox="1"/>
              <p:nvPr/>
            </p:nvSpPr>
            <p:spPr>
              <a:xfrm>
                <a:off x="1707146" y="3429000"/>
                <a:ext cx="3600414" cy="2383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00" dirty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pc="-100" dirty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pc="-100" dirty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timespan</m:t>
                        </m:r>
                      </m:sub>
                    </m:sSub>
                    <m:r>
                      <a:rPr lang="en-US" altLang="ko-KR" b="0" i="0" spc="-100" dirty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pc="-1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ko-KR" altLang="en-US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예측년도</m:t>
                        </m:r>
                      </m:sub>
                    </m:sSub>
                  </m:oMath>
                </a14:m>
                <a:r>
                  <a:rPr lang="en-US" altLang="ko-KR" spc="-1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 - 2001</a:t>
                </a:r>
              </a:p>
              <a:p>
                <a14:m>
                  <m:oMath xmlns:m="http://schemas.openxmlformats.org/officeDocument/2006/math"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1" i="1" spc="-10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1" i="1" spc="-10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pc="-10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𝑃𝐺𝑅</m:t>
                                </m:r>
                              </m:e>
                              <m:sub>
                                <m:r>
                                  <a:rPr lang="en-US" altLang="ko-KR" b="1" i="1" spc="-10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2020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b="1" i="1" spc="-10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pc="-10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𝑃𝐺𝑅</m:t>
                                </m:r>
                              </m:e>
                              <m:sub>
                                <m:r>
                                  <a:rPr lang="en-US" altLang="ko-KR" b="1" i="1" spc="-10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2001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ko-KR" altLang="en-US" sz="2000" i="1" spc="-1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2000" i="1" spc="-1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2020</m:t>
                        </m:r>
                        <m:r>
                          <a:rPr lang="en-US" altLang="ko-KR" b="0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2001</m:t>
                        </m:r>
                      </m:e>
                    </m:d>
                  </m:oMath>
                </a14:m>
                <a:endParaRPr lang="en-US" altLang="ko-KR" sz="2000" i="1" spc="-100" dirty="0">
                  <a:solidFill>
                    <a:srgbClr val="525252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endParaRPr lang="en-US" altLang="ko-KR" sz="2000" i="1" spc="-100" dirty="0">
                  <a:solidFill>
                    <a:srgbClr val="525252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1" i="1" spc="-100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1" i="1" spc="-100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1" i="1" spc="-100">
                                  <a:solidFill>
                                    <a:srgbClr val="5252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1" i="1" spc="-100">
                                      <a:solidFill>
                                        <a:srgbClr val="52525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1" i="1" spc="-100">
                                          <a:solidFill>
                                            <a:srgbClr val="52525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 spc="-100">
                                          <a:solidFill>
                                            <a:srgbClr val="52525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𝑃𝐺𝑅</m:t>
                                      </m:r>
                                    </m:e>
                                    <m:sub>
                                      <m:r>
                                        <a:rPr lang="en-US" altLang="ko-KR" b="1" i="1" spc="-100">
                                          <a:solidFill>
                                            <a:srgbClr val="52525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2001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1" i="1" spc="-100">
                                      <a:solidFill>
                                        <a:srgbClr val="525252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b="1" i="1" spc="-100" dirty="0">
                  <a:solidFill>
                    <a:srgbClr val="525252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endParaRPr lang="en-US" altLang="ko-KR" b="1" i="1" spc="-100" dirty="0">
                  <a:solidFill>
                    <a:srgbClr val="525252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1" i="1" spc="-100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1" i="1" spc="-100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𝑂𝑙𝑑</m:t>
                          </m:r>
                          <m: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e>
                        <m:sub>
                          <m: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2001</m:t>
                          </m:r>
                        </m:sub>
                      </m:sSub>
                      <m:r>
                        <a:rPr lang="en-US" altLang="ko-KR" b="1" i="1" spc="-100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</m:sSup>
                    </m:oMath>
                  </m:oMathPara>
                </a14:m>
                <a:endParaRPr lang="ko-KR" altLang="en-US" b="1" i="1" spc="-100" dirty="0">
                  <a:solidFill>
                    <a:srgbClr val="525252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D3A047B-1D40-487A-B23F-575EF2E95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146" y="3429000"/>
                <a:ext cx="3600414" cy="2383473"/>
              </a:xfrm>
              <a:prstGeom prst="rect">
                <a:avLst/>
              </a:prstGeom>
              <a:blipFill>
                <a:blip r:embed="rId3"/>
                <a:stretch>
                  <a:fillRect t="-12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974F88AB-FFBD-4316-9E53-EB8B05E2504B}"/>
              </a:ext>
            </a:extLst>
          </p:cNvPr>
          <p:cNvGrpSpPr/>
          <p:nvPr/>
        </p:nvGrpSpPr>
        <p:grpSpPr>
          <a:xfrm>
            <a:off x="1707146" y="1565976"/>
            <a:ext cx="8796418" cy="1161761"/>
            <a:chOff x="1835986" y="1582649"/>
            <a:chExt cx="8815127" cy="1145088"/>
          </a:xfrm>
        </p:grpSpPr>
        <p:sp>
          <p:nvSpPr>
            <p:cNvPr id="72" name="object 25">
              <a:extLst>
                <a:ext uri="{FF2B5EF4-FFF2-40B4-BE49-F238E27FC236}">
                  <a16:creationId xmlns:a16="http://schemas.microsoft.com/office/drawing/2014/main" id="{A286B2E0-7749-4CCD-9AE4-BE09DA216AFE}"/>
                </a:ext>
              </a:extLst>
            </p:cNvPr>
            <p:cNvSpPr/>
            <p:nvPr/>
          </p:nvSpPr>
          <p:spPr>
            <a:xfrm>
              <a:off x="1835986" y="1584130"/>
              <a:ext cx="2269113" cy="1143607"/>
            </a:xfrm>
            <a:custGeom>
              <a:avLst/>
              <a:gdLst/>
              <a:ahLst/>
              <a:cxnLst/>
              <a:rect l="l" t="t" r="r" b="b"/>
              <a:pathLst>
                <a:path w="1363980" h="586739">
                  <a:moveTo>
                    <a:pt x="1266190" y="0"/>
                  </a:moveTo>
                  <a:lnTo>
                    <a:pt x="0" y="0"/>
                  </a:lnTo>
                  <a:lnTo>
                    <a:pt x="0" y="488950"/>
                  </a:lnTo>
                  <a:lnTo>
                    <a:pt x="97790" y="586739"/>
                  </a:lnTo>
                  <a:lnTo>
                    <a:pt x="1363980" y="586739"/>
                  </a:lnTo>
                  <a:lnTo>
                    <a:pt x="1363980" y="97789"/>
                  </a:lnTo>
                  <a:lnTo>
                    <a:pt x="1266190" y="0"/>
                  </a:lnTo>
                  <a:close/>
                </a:path>
              </a:pathLst>
            </a:custGeom>
            <a:solidFill>
              <a:srgbClr val="215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pc="-100" dirty="0">
                <a:solidFill>
                  <a:schemeClr val="lt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2DD200-5F7F-4EF9-881C-3E84C46D91EB}"/>
                </a:ext>
              </a:extLst>
            </p:cNvPr>
            <p:cNvSpPr txBox="1"/>
            <p:nvPr/>
          </p:nvSpPr>
          <p:spPr>
            <a:xfrm>
              <a:off x="1976061" y="1789138"/>
              <a:ext cx="1988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00" dirty="0">
                  <a:solidFill>
                    <a:srgbClr val="FFFF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2001 ~ 2020 </a:t>
              </a:r>
              <a:r>
                <a:rPr lang="ko-KR" altLang="en-US" spc="-100" dirty="0">
                  <a:solidFill>
                    <a:srgbClr val="FFFF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인구 </a:t>
              </a:r>
              <a:endParaRPr lang="en-US" altLang="ko-KR" spc="-1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r>
                <a:rPr lang="ko-KR" altLang="en-US" spc="-100" dirty="0">
                  <a:solidFill>
                    <a:srgbClr val="FFFF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증가율 데이터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3A133A1-E74B-4F74-AF8D-2082B00E0E9E}"/>
                </a:ext>
              </a:extLst>
            </p:cNvPr>
            <p:cNvCxnSpPr>
              <a:cxnSpLocks/>
            </p:cNvCxnSpPr>
            <p:nvPr/>
          </p:nvCxnSpPr>
          <p:spPr>
            <a:xfrm>
              <a:off x="4105099" y="2185524"/>
              <a:ext cx="9942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bject 35">
              <a:extLst>
                <a:ext uri="{FF2B5EF4-FFF2-40B4-BE49-F238E27FC236}">
                  <a16:creationId xmlns:a16="http://schemas.microsoft.com/office/drawing/2014/main" id="{3A5110C7-1F52-45D1-B377-6EB0467223E8}"/>
                </a:ext>
              </a:extLst>
            </p:cNvPr>
            <p:cNvSpPr/>
            <p:nvPr/>
          </p:nvSpPr>
          <p:spPr>
            <a:xfrm>
              <a:off x="5118597" y="1584129"/>
              <a:ext cx="2269113" cy="1143607"/>
            </a:xfrm>
            <a:custGeom>
              <a:avLst/>
              <a:gdLst/>
              <a:ahLst/>
              <a:cxnLst/>
              <a:rect l="l" t="t" r="r" b="b"/>
              <a:pathLst>
                <a:path w="1363979" h="586739">
                  <a:moveTo>
                    <a:pt x="1266189" y="0"/>
                  </a:moveTo>
                  <a:lnTo>
                    <a:pt x="0" y="0"/>
                  </a:lnTo>
                  <a:lnTo>
                    <a:pt x="0" y="488950"/>
                  </a:lnTo>
                  <a:lnTo>
                    <a:pt x="97789" y="586739"/>
                  </a:lnTo>
                  <a:lnTo>
                    <a:pt x="1363979" y="586739"/>
                  </a:lnTo>
                  <a:lnTo>
                    <a:pt x="1363979" y="97789"/>
                  </a:lnTo>
                  <a:lnTo>
                    <a:pt x="1266189" y="0"/>
                  </a:lnTo>
                  <a:close/>
                </a:path>
              </a:pathLst>
            </a:custGeom>
            <a:solidFill>
              <a:srgbClr val="0AA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pc="-100">
                <a:solidFill>
                  <a:schemeClr val="lt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7A77D61-AF2A-4584-99E4-E0A7011EB2A8}"/>
                </a:ext>
              </a:extLst>
            </p:cNvPr>
            <p:cNvSpPr txBox="1"/>
            <p:nvPr/>
          </p:nvSpPr>
          <p:spPr>
            <a:xfrm>
              <a:off x="5258674" y="1803079"/>
              <a:ext cx="1988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00" dirty="0">
                  <a:solidFill>
                    <a:srgbClr val="FFFF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전년대비 증가율 </a:t>
              </a:r>
              <a:endParaRPr lang="en-US" altLang="ko-KR" spc="-1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r>
                <a:rPr lang="ko-KR" altLang="en-US" spc="-100" dirty="0">
                  <a:solidFill>
                    <a:srgbClr val="FFFF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분석</a:t>
              </a:r>
            </a:p>
          </p:txBody>
        </p:sp>
        <p:sp>
          <p:nvSpPr>
            <p:cNvPr id="87" name="object 35">
              <a:extLst>
                <a:ext uri="{FF2B5EF4-FFF2-40B4-BE49-F238E27FC236}">
                  <a16:creationId xmlns:a16="http://schemas.microsoft.com/office/drawing/2014/main" id="{8359BE13-3CB8-4EB7-A2C7-7AE419FB1216}"/>
                </a:ext>
              </a:extLst>
            </p:cNvPr>
            <p:cNvSpPr/>
            <p:nvPr/>
          </p:nvSpPr>
          <p:spPr>
            <a:xfrm>
              <a:off x="8382000" y="1582649"/>
              <a:ext cx="2269113" cy="1143607"/>
            </a:xfrm>
            <a:custGeom>
              <a:avLst/>
              <a:gdLst/>
              <a:ahLst/>
              <a:cxnLst/>
              <a:rect l="l" t="t" r="r" b="b"/>
              <a:pathLst>
                <a:path w="1363979" h="586739">
                  <a:moveTo>
                    <a:pt x="1266189" y="0"/>
                  </a:moveTo>
                  <a:lnTo>
                    <a:pt x="0" y="0"/>
                  </a:lnTo>
                  <a:lnTo>
                    <a:pt x="0" y="488950"/>
                  </a:lnTo>
                  <a:lnTo>
                    <a:pt x="97789" y="586739"/>
                  </a:lnTo>
                  <a:lnTo>
                    <a:pt x="1363979" y="586739"/>
                  </a:lnTo>
                  <a:lnTo>
                    <a:pt x="1363979" y="97789"/>
                  </a:lnTo>
                  <a:lnTo>
                    <a:pt x="1266189" y="0"/>
                  </a:lnTo>
                  <a:close/>
                </a:path>
              </a:pathLst>
            </a:custGeom>
            <a:solidFill>
              <a:srgbClr val="79DA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pc="-100">
                <a:solidFill>
                  <a:schemeClr val="lt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19CA6EE-F272-4F39-B969-02DCCDDE6627}"/>
                </a:ext>
              </a:extLst>
            </p:cNvPr>
            <p:cNvSpPr txBox="1"/>
            <p:nvPr/>
          </p:nvSpPr>
          <p:spPr>
            <a:xfrm>
              <a:off x="7538025" y="1777582"/>
              <a:ext cx="693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00" dirty="0">
                  <a:solidFill>
                    <a:srgbClr val="525252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수식화</a:t>
              </a: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3091398F-48DC-4A6B-9713-8443753ABBA1}"/>
                </a:ext>
              </a:extLst>
            </p:cNvPr>
            <p:cNvCxnSpPr>
              <a:cxnSpLocks/>
            </p:cNvCxnSpPr>
            <p:nvPr/>
          </p:nvCxnSpPr>
          <p:spPr>
            <a:xfrm>
              <a:off x="7387710" y="2185523"/>
              <a:ext cx="9942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A7370F8-9EA2-43CA-A3D3-D95D2B222621}"/>
                </a:ext>
              </a:extLst>
            </p:cNvPr>
            <p:cNvSpPr txBox="1"/>
            <p:nvPr/>
          </p:nvSpPr>
          <p:spPr>
            <a:xfrm>
              <a:off x="8522075" y="1803079"/>
              <a:ext cx="1988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00" dirty="0">
                  <a:solidFill>
                    <a:srgbClr val="FFFF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pc="-100" dirty="0">
                  <a:solidFill>
                    <a:srgbClr val="FFFF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미래 고령인구 </a:t>
              </a:r>
              <a:endParaRPr lang="en-US" altLang="ko-KR" spc="-1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r>
                <a:rPr lang="ko-KR" altLang="en-US" spc="-100" dirty="0">
                  <a:solidFill>
                    <a:srgbClr val="FFFF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비율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8FA0D2C-9EA2-4B61-B033-AE3D9375DBB9}"/>
                  </a:ext>
                </a:extLst>
              </p:cNvPr>
              <p:cNvSpPr txBox="1"/>
              <p:nvPr/>
            </p:nvSpPr>
            <p:spPr>
              <a:xfrm>
                <a:off x="9577716" y="4674305"/>
                <a:ext cx="2620021" cy="1498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200" i="1" spc="-100" dirty="0" smtClean="0">
                        <a:latin typeface="Cambria Math" panose="02040503050406030204" pitchFamily="18" charset="0"/>
                      </a:rPr>
                      <m:t>𝐹𝑂𝑃</m:t>
                    </m:r>
                    <m:r>
                      <a:rPr lang="en-US" altLang="ko-KR" sz="1200" i="1" spc="-10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1200" i="1" spc="-100" dirty="0" smtClean="0">
                        <a:latin typeface="Cambria Math" panose="02040503050406030204" pitchFamily="18" charset="0"/>
                      </a:rPr>
                      <m:t>𝑟𝑎𝑡𝑒</m:t>
                    </m:r>
                  </m:oMath>
                </a14:m>
                <a:r>
                  <a:rPr lang="en-US" altLang="ko-KR" sz="1200" b="0" spc="-100" dirty="0">
                    <a:solidFill>
                      <a:schemeClr val="tx1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: </a:t>
                </a:r>
                <a:r>
                  <a:rPr lang="ko-KR" altLang="en-US" sz="1200" b="0" spc="-100" dirty="0">
                    <a:solidFill>
                      <a:schemeClr val="tx1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미래 고령 인구 비율</a:t>
                </a:r>
                <a:endParaRPr lang="en-US" altLang="ko-KR" sz="1200" b="0" spc="-1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spc="-100">
                            <a:latin typeface="Cambria Math" panose="02040503050406030204" pitchFamily="18" charset="0"/>
                          </a:rPr>
                          <m:t>𝑃𝐺𝑅</m:t>
                        </m:r>
                      </m:e>
                      <m:sub>
                        <m:r>
                          <a:rPr lang="en-US" altLang="ko-KR" sz="12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2020</m:t>
                        </m:r>
                      </m:sub>
                    </m:sSub>
                  </m:oMath>
                </a14:m>
                <a:r>
                  <a:rPr lang="ko-KR" altLang="en-US" sz="12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2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: 2020</a:t>
                </a:r>
                <a:r>
                  <a:rPr lang="ko-KR" altLang="en-US" sz="12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년 고령 인구 증가율</a:t>
                </a:r>
                <a:endParaRPr lang="en-US" altLang="ko-KR" sz="1200" spc="-1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spc="-100">
                            <a:latin typeface="Cambria Math" panose="02040503050406030204" pitchFamily="18" charset="0"/>
                          </a:rPr>
                          <m:t>𝑃𝐺𝑅</m:t>
                        </m:r>
                      </m:e>
                      <m:sub>
                        <m:r>
                          <a:rPr lang="en-US" altLang="ko-KR" sz="12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2001</m:t>
                        </m:r>
                      </m:sub>
                    </m:sSub>
                  </m:oMath>
                </a14:m>
                <a:r>
                  <a:rPr lang="ko-KR" altLang="en-US" sz="12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2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: 2001</a:t>
                </a:r>
                <a:r>
                  <a:rPr lang="ko-KR" altLang="en-US" sz="12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년 고령 인구 증가율</a:t>
                </a:r>
                <a:endParaRPr lang="en-US" altLang="ko-KR" sz="1200" spc="-1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𝑂𝑙𝑑</m:t>
                        </m:r>
                        <m:r>
                          <a:rPr lang="en-US" altLang="ko-KR" sz="1200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200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𝑟𝑎𝑡𝑒</m:t>
                        </m:r>
                      </m:e>
                      <m:sub>
                        <m:r>
                          <a:rPr lang="en-US" altLang="ko-KR" sz="12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2001</m:t>
                        </m:r>
                      </m:sub>
                    </m:sSub>
                  </m:oMath>
                </a14:m>
                <a:r>
                  <a:rPr lang="ko-KR" altLang="en-US" sz="12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2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: 2001</a:t>
                </a:r>
                <a:r>
                  <a:rPr lang="ko-KR" altLang="en-US" sz="12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년 고령 인구 비율</a:t>
                </a:r>
                <a:endParaRPr lang="en-US" altLang="ko-KR" sz="1200" spc="-1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pc="-100" dirty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spc="-100" dirty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spc="-100" dirty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timespan</m:t>
                        </m:r>
                      </m:sub>
                    </m:sSub>
                  </m:oMath>
                </a14:m>
                <a:r>
                  <a:rPr lang="en-US" altLang="ko-KR" sz="12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: </a:t>
                </a:r>
                <a:r>
                  <a:rPr lang="ko-KR" altLang="en-US" sz="12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예측 년도와 기준년도 차이</a:t>
                </a: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8FA0D2C-9EA2-4B61-B033-AE3D9375D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7716" y="4674305"/>
                <a:ext cx="2620021" cy="14985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화살표: 오른쪽 106">
            <a:extLst>
              <a:ext uri="{FF2B5EF4-FFF2-40B4-BE49-F238E27FC236}">
                <a16:creationId xmlns:a16="http://schemas.microsoft.com/office/drawing/2014/main" id="{4FD1586F-7308-42BC-BC0D-39855FF9CEB9}"/>
              </a:ext>
            </a:extLst>
          </p:cNvPr>
          <p:cNvSpPr/>
          <p:nvPr/>
        </p:nvSpPr>
        <p:spPr>
          <a:xfrm>
            <a:off x="5631772" y="4502278"/>
            <a:ext cx="716819" cy="410187"/>
          </a:xfrm>
          <a:prstGeom prst="rightArrow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E2CF492-C185-43E6-B33C-C15BD2821CA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745647" y="6592741"/>
            <a:ext cx="4710723" cy="171742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GIS</a:t>
            </a:r>
            <a:r>
              <a:rPr lang="ko-KR" altLang="en-US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와 개방형 데이터를 활용한 부산시 시니어센터의 적정입지 선정</a:t>
            </a:r>
            <a:endParaRPr lang="en-US" spc="-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09FFCBA-2DAD-4CD6-AA6D-6AB17E8438A3}"/>
              </a:ext>
            </a:extLst>
          </p:cNvPr>
          <p:cNvGrpSpPr/>
          <p:nvPr/>
        </p:nvGrpSpPr>
        <p:grpSpPr>
          <a:xfrm>
            <a:off x="6233871" y="4291617"/>
            <a:ext cx="3573799" cy="773595"/>
            <a:chOff x="6022175" y="3707172"/>
            <a:chExt cx="3581400" cy="7624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AC8CF8B-6F96-472F-AE58-AB6138DD7F56}"/>
                    </a:ext>
                  </a:extLst>
                </p:cNvPr>
                <p:cNvSpPr txBox="1"/>
                <p:nvPr/>
              </p:nvSpPr>
              <p:spPr>
                <a:xfrm>
                  <a:off x="6022175" y="3707172"/>
                  <a:ext cx="3581400" cy="7177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pc="-100" dirty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</m:t>
                        </m:r>
                        <m:sSub>
                          <m:sSubPr>
                            <m:ctrlPr>
                              <a:rPr lang="en-US" altLang="ko-KR" b="1" i="1" spc="-100" dirty="0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pc="-100" dirty="0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b="1" i="1" spc="-100" dirty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𝒓𝒂𝒕𝒆</m:t>
                            </m:r>
                            <m:d>
                              <m:dPr>
                                <m:ctrlPr>
                                  <a:rPr lang="en-US" altLang="ko-KR" b="1" i="1" spc="-100" dirty="0" smtClean="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 spc="-100" dirty="0" smtClean="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ko-KR" b="1" i="1" spc="-100" dirty="0" smtClean="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1" i="1" spc="-100" dirty="0" smtClean="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ko-KR" b="1" i="1" spc="-100" dirty="0" smtClean="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1" i="1" spc="-100" dirty="0" smtClean="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n-US" altLang="ko-KR" b="1" i="1" spc="-100" dirty="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b="1" i="1" spc="-100" dirty="0">
                                        <a:solidFill>
                                          <a:srgbClr val="52525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pc="-100" dirty="0">
                                        <a:solidFill>
                                          <a:srgbClr val="52525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altLang="ko-KR" b="1" i="1" spc="-100" dirty="0">
                                        <a:solidFill>
                                          <a:srgbClr val="52525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𝒕𝒊𝒎𝒆𝒔𝒑𝒂𝒏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oMath>
                    </m:oMathPara>
                  </a14:m>
                  <a:endParaRPr lang="en-US" altLang="ko-KR" b="1" i="1" spc="-1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  <a:p>
                  <a:pPr algn="ctr"/>
                  <a:endParaRPr lang="en-US" altLang="ko-KR" b="1" i="1" spc="-1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AC8CF8B-6F96-472F-AE58-AB6138DD7F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2175" y="3707172"/>
                  <a:ext cx="3581400" cy="71776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3FC7B19-0C1B-41B7-B507-44563C29B481}"/>
                    </a:ext>
                  </a:extLst>
                </p:cNvPr>
                <p:cNvSpPr txBox="1"/>
                <p:nvPr/>
              </p:nvSpPr>
              <p:spPr>
                <a:xfrm>
                  <a:off x="6629400" y="4088342"/>
                  <a:ext cx="2286000" cy="381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pc="-100" dirty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1" i="1" spc="-100" dirty="0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pc="-100" dirty="0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ko-KR" b="1" i="1" spc="-100" dirty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ko-KR" b="1" i="1" spc="-100" dirty="0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1" i="1" spc="-100" dirty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ko-KR" b="1" i="1" spc="-100" dirty="0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r>
                          <a:rPr lang="en-US" altLang="ko-KR" b="1" i="1" spc="-100" dirty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pc="-100" dirty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altLang="ko-KR" b="1" i="1" spc="-1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3FC7B19-0C1B-41B7-B507-44563C29B4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4088342"/>
                  <a:ext cx="2286000" cy="38132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1668255-4F17-060E-46B2-02311B219A71}"/>
              </a:ext>
            </a:extLst>
          </p:cNvPr>
          <p:cNvSpPr/>
          <p:nvPr/>
        </p:nvSpPr>
        <p:spPr>
          <a:xfrm>
            <a:off x="970037" y="75621"/>
            <a:ext cx="427645" cy="165099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3C5075E-130B-FB92-7ED5-5DD9C3624F13}"/>
              </a:ext>
            </a:extLst>
          </p:cNvPr>
          <p:cNvSpPr/>
          <p:nvPr/>
        </p:nvSpPr>
        <p:spPr>
          <a:xfrm>
            <a:off x="509799" y="75621"/>
            <a:ext cx="427645" cy="165099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8D4D1A9-0756-E4AC-EE86-F4B5D83472B8}"/>
              </a:ext>
            </a:extLst>
          </p:cNvPr>
          <p:cNvSpPr/>
          <p:nvPr/>
        </p:nvSpPr>
        <p:spPr>
          <a:xfrm>
            <a:off x="49561" y="75621"/>
            <a:ext cx="427645" cy="165099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9931171-CECF-8AC7-C8A1-83D5938A997F}"/>
              </a:ext>
            </a:extLst>
          </p:cNvPr>
          <p:cNvSpPr/>
          <p:nvPr/>
        </p:nvSpPr>
        <p:spPr>
          <a:xfrm>
            <a:off x="1430275" y="75621"/>
            <a:ext cx="427645" cy="165099"/>
          </a:xfrm>
          <a:prstGeom prst="roundRect">
            <a:avLst/>
          </a:prstGeom>
          <a:solidFill>
            <a:srgbClr val="D7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357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6673BB2-FF26-45FF-A8D7-EE9D9D3B1235}"/>
              </a:ext>
            </a:extLst>
          </p:cNvPr>
          <p:cNvSpPr txBox="1"/>
          <p:nvPr/>
        </p:nvSpPr>
        <p:spPr>
          <a:xfrm>
            <a:off x="477962" y="331625"/>
            <a:ext cx="3332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Step3 - </a:t>
            </a:r>
            <a:r>
              <a:rPr lang="ko-KR" altLang="en-US" sz="14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미래 고령 인구 수 도출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B5AA24A-97EE-4B4F-920F-9CF6AFE34897}"/>
              </a:ext>
            </a:extLst>
          </p:cNvPr>
          <p:cNvSpPr txBox="1"/>
          <p:nvPr/>
        </p:nvSpPr>
        <p:spPr>
          <a:xfrm>
            <a:off x="9783547" y="2910399"/>
            <a:ext cx="1988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미래 증가될 </a:t>
            </a:r>
            <a:endParaRPr lang="en-US" altLang="ko-KR" dirty="0">
              <a:solidFill>
                <a:srgbClr val="FF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고령 인구 예측</a:t>
            </a: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EAB1F436-141D-421B-84B7-BC96597A59F5}"/>
              </a:ext>
            </a:extLst>
          </p:cNvPr>
          <p:cNvSpPr/>
          <p:nvPr/>
        </p:nvSpPr>
        <p:spPr>
          <a:xfrm>
            <a:off x="1351624" y="1411506"/>
            <a:ext cx="9925975" cy="1210310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FE17EF-B0A6-44E9-BA28-64D449827A62}"/>
                  </a:ext>
                </a:extLst>
              </p:cNvPr>
              <p:cNvSpPr txBox="1"/>
              <p:nvPr/>
            </p:nvSpPr>
            <p:spPr>
              <a:xfrm>
                <a:off x="1329089" y="1447373"/>
                <a:ext cx="96774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도출한 미래 고령 인구 비율을 이용하여 </a:t>
                </a:r>
                <a:endParaRPr lang="en-US" altLang="ko-KR" sz="2400" dirty="0">
                  <a:solidFill>
                    <a:srgbClr val="525252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pPr algn="ctr"/>
                <a:r>
                  <a:rPr lang="ko-KR" altLang="en-US" sz="2400" b="1" dirty="0">
                    <a:solidFill>
                      <a:srgbClr val="5643E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미래 증가된 고령인구 수 산출</a:t>
                </a:r>
                <a:endParaRPr lang="en-US" altLang="ko-KR" sz="2000" b="1" dirty="0">
                  <a:solidFill>
                    <a:srgbClr val="5643E2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𝒊𝒏𝒄𝒓𝒆𝒂𝒔𝒆𝒅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𝑭𝑶𝑷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𝒓𝒂𝒕𝒆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𝑩𝒖𝒔𝒂𝒏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type m:val="lin"/>
                        <m:ctrlP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𝑭𝑶𝑷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𝒓𝒂𝒕𝒆</m:t>
                            </m:r>
                          </m:sub>
                        </m:sSub>
                      </m:num>
                      <m:den>
                        <m: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den>
                    </m:f>
                  </m:oMath>
                </a14:m>
                <a:r>
                  <a:rPr lang="en-US" altLang="ko-KR" b="1" i="1" dirty="0">
                    <a:solidFill>
                      <a:srgbClr val="636363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)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𝑩𝒖𝒔𝒂𝒏</m:t>
                        </m:r>
                      </m:sub>
                    </m:sSub>
                  </m:oMath>
                </a14:m>
                <a:endParaRPr lang="ko-KR" altLang="en-US" b="1" i="1" dirty="0">
                  <a:solidFill>
                    <a:srgbClr val="5643E2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pPr algn="ctr"/>
                <a:endParaRPr lang="ko-KR" altLang="en-US" b="1" dirty="0">
                  <a:solidFill>
                    <a:srgbClr val="5643E2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FE17EF-B0A6-44E9-BA28-64D449827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089" y="1447373"/>
                <a:ext cx="9677400" cy="1384995"/>
              </a:xfrm>
              <a:prstGeom prst="rect">
                <a:avLst/>
              </a:prstGeom>
              <a:blipFill>
                <a:blip r:embed="rId3"/>
                <a:stretch>
                  <a:fillRect t="-3509" b="-26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bject 23">
            <a:extLst>
              <a:ext uri="{FF2B5EF4-FFF2-40B4-BE49-F238E27FC236}">
                <a16:creationId xmlns:a16="http://schemas.microsoft.com/office/drawing/2014/main" id="{87AFD828-87AB-45CD-9ED1-0196B11311B9}"/>
              </a:ext>
            </a:extLst>
          </p:cNvPr>
          <p:cNvSpPr/>
          <p:nvPr/>
        </p:nvSpPr>
        <p:spPr>
          <a:xfrm>
            <a:off x="1351625" y="3907966"/>
            <a:ext cx="9925975" cy="1210310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24A5AB-8A6C-4AE8-BEC9-621506DFF10A}"/>
                  </a:ext>
                </a:extLst>
              </p:cNvPr>
              <p:cNvSpPr txBox="1"/>
              <p:nvPr/>
            </p:nvSpPr>
            <p:spPr>
              <a:xfrm>
                <a:off x="1560250" y="4097285"/>
                <a:ext cx="9478187" cy="763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미래 증가된 고령인구를 이용하여 </a:t>
                </a:r>
                <a:r>
                  <a:rPr lang="ko-KR" altLang="en-US" sz="2400" b="1" dirty="0">
                    <a:solidFill>
                      <a:srgbClr val="5643E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증가할 고령인구 수 산출</a:t>
                </a:r>
                <a:endParaRPr lang="en-US" altLang="ko-KR" sz="2400" b="1" dirty="0">
                  <a:solidFill>
                    <a:srgbClr val="5643E2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𝒑𝒓𝒆𝒅𝒊𝒄𝒕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𝑭𝑶𝑷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𝒊𝒏𝒄𝒓𝒆𝒂𝒔𝒆𝒅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𝑶𝑷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𝑩𝒖𝒔𝒂𝒏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𝒊𝒏𝒄𝒓𝒆𝒂𝒔𝒆𝒅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b="1" i="1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𝑶𝑷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𝑩𝒖𝒔𝒂𝒏</m:t>
                        </m:r>
                      </m:sub>
                    </m:sSub>
                  </m:oMath>
                </a14:m>
                <a:endParaRPr lang="en-US" altLang="ko-KR" b="1" i="1" dirty="0">
                  <a:solidFill>
                    <a:srgbClr val="525252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24A5AB-8A6C-4AE8-BEC9-621506DFF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250" y="4097285"/>
                <a:ext cx="9478187" cy="763542"/>
              </a:xfrm>
              <a:prstGeom prst="rect">
                <a:avLst/>
              </a:prstGeom>
              <a:blipFill>
                <a:blip r:embed="rId4"/>
                <a:stretch>
                  <a:fillRect t="-6400" b="-56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object 54">
            <a:extLst>
              <a:ext uri="{FF2B5EF4-FFF2-40B4-BE49-F238E27FC236}">
                <a16:creationId xmlns:a16="http://schemas.microsoft.com/office/drawing/2014/main" id="{1E869D78-01A3-4AEB-A5D3-DCDF9020E9EA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7021" y="1554010"/>
            <a:ext cx="597408" cy="890015"/>
          </a:xfrm>
          <a:prstGeom prst="rect">
            <a:avLst/>
          </a:prstGeom>
        </p:spPr>
      </p:pic>
      <p:pic>
        <p:nvPicPr>
          <p:cNvPr id="32" name="object 60">
            <a:extLst>
              <a:ext uri="{FF2B5EF4-FFF2-40B4-BE49-F238E27FC236}">
                <a16:creationId xmlns:a16="http://schemas.microsoft.com/office/drawing/2014/main" id="{F3834433-C443-4802-8285-C41DFE263671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3350" y="4068113"/>
            <a:ext cx="591081" cy="890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CF30A6-A685-47D4-94E4-05B59ACC2C6E}"/>
                  </a:ext>
                </a:extLst>
              </p:cNvPr>
              <p:cNvSpPr txBox="1"/>
              <p:nvPr/>
            </p:nvSpPr>
            <p:spPr>
              <a:xfrm>
                <a:off x="3735630" y="2661747"/>
                <a:ext cx="761817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𝐅𝐎𝐏</m:t>
                        </m:r>
                      </m:e>
                      <m:sub>
                        <m:r>
                          <a:rPr lang="en-US" altLang="ko-KR" sz="1600" b="1" i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𝐫𝐚𝐭𝐞</m:t>
                        </m:r>
                      </m:sub>
                    </m:sSub>
                    <m:r>
                      <a:rPr lang="en-US" altLang="ko-KR" sz="1600" b="1" i="1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/ 100 </a:t>
                </a:r>
                <a:r>
                  <a:rPr lang="ko-KR" altLang="en-US" sz="16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의 의미 </a:t>
                </a:r>
                <a:r>
                  <a:rPr lang="en-US" altLang="ko-KR" sz="16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:  </a:t>
                </a:r>
                <a:r>
                  <a:rPr lang="ko-KR" altLang="en-US" sz="16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산출된 </a:t>
                </a:r>
                <a:r>
                  <a:rPr lang="ko-KR" altLang="en-US" sz="1600" b="1" dirty="0">
                    <a:solidFill>
                      <a:srgbClr val="5643E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비율에 해당하는 </a:t>
                </a:r>
                <a:r>
                  <a:rPr lang="ko-KR" altLang="en-US" sz="16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고령인구 수 구하기 위함</a:t>
                </a:r>
                <a:r>
                  <a:rPr lang="en-US" altLang="ko-KR" sz="16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.</a:t>
                </a:r>
              </a:p>
              <a:p>
                <a:r>
                  <a:rPr lang="en-US" altLang="ko-KR" sz="1600" b="1" dirty="0">
                    <a:solidFill>
                      <a:srgbClr val="636363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𝐅𝐎𝐏</m:t>
                        </m:r>
                      </m:e>
                      <m:sub>
                        <m:r>
                          <a:rPr lang="en-US" altLang="ko-KR" sz="1600" b="1" i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𝐢𝐧𝐜𝐫𝐞𝐚𝐬𝐞𝐝</m:t>
                        </m:r>
                      </m:sub>
                    </m:sSub>
                    <m:r>
                      <a:rPr lang="en-US" altLang="ko-KR" sz="1600" b="1" i="1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: </a:t>
                </a:r>
                <a:r>
                  <a:rPr lang="ko-KR" altLang="en-US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미래 </a:t>
                </a:r>
                <a:r>
                  <a:rPr lang="ko-KR" altLang="en-US" sz="1600" b="1" dirty="0">
                    <a:solidFill>
                      <a:srgbClr val="5643E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증가된</a:t>
                </a:r>
                <a:r>
                  <a:rPr lang="ko-KR" altLang="en-US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고령인구 수</a:t>
                </a:r>
                <a:endPara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altLang="ko-KR" sz="1600" b="1" i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𝐁𝐮𝐬𝐚𝐧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: </a:t>
                </a:r>
                <a:r>
                  <a:rPr lang="ko-KR" altLang="en-US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부산 </a:t>
                </a:r>
                <a:r>
                  <a:rPr lang="ko-KR" altLang="en-US" sz="16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전체 인구</a:t>
                </a:r>
                <a:endParaRPr lang="en-US" altLang="ko-KR" sz="1600" dirty="0">
                  <a:solidFill>
                    <a:srgbClr val="525252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ko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CF30A6-A685-47D4-94E4-05B59ACC2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630" y="2661747"/>
                <a:ext cx="7618172" cy="1077218"/>
              </a:xfrm>
              <a:prstGeom prst="rect">
                <a:avLst/>
              </a:prstGeom>
              <a:blipFill>
                <a:blip r:embed="rId7"/>
                <a:stretch>
                  <a:fillRect l="-480" t="-2273" r="-1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B7339DD-38F6-45EB-A7A8-E29D3F321868}"/>
                  </a:ext>
                </a:extLst>
              </p:cNvPr>
              <p:cNvSpPr txBox="1"/>
              <p:nvPr/>
            </p:nvSpPr>
            <p:spPr>
              <a:xfrm>
                <a:off x="8112224" y="5231569"/>
                <a:ext cx="3476207" cy="757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𝐅𝐎𝐏</m:t>
                        </m:r>
                      </m:e>
                      <m:sub>
                        <m:r>
                          <a:rPr lang="en-US" altLang="ko-KR" sz="1400" b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𝐩𝐫𝐞𝐝𝐢𝐜𝐭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4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: </a:t>
                </a:r>
                <a:r>
                  <a:rPr lang="ko-KR" altLang="en-US" sz="14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미래 </a:t>
                </a:r>
                <a:r>
                  <a:rPr lang="ko-KR" altLang="en-US" sz="1400" b="1" dirty="0">
                    <a:solidFill>
                      <a:srgbClr val="5643E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증가할</a:t>
                </a:r>
                <a:r>
                  <a:rPr lang="ko-KR" altLang="en-US" sz="14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고령인구 수</a:t>
                </a:r>
                <a:endParaRPr lang="en-US" altLang="ko-KR" sz="1400" dirty="0">
                  <a:solidFill>
                    <a:srgbClr val="525252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sz="14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𝐎𝐏</m:t>
                        </m:r>
                      </m:e>
                      <m:sub>
                        <m:r>
                          <a:rPr lang="en-US" altLang="ko-KR" sz="1400" b="1" i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𝐁𝐮𝐬𝐚𝐧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: </a:t>
                </a:r>
                <a:r>
                  <a:rPr lang="ko-KR" altLang="en-US" sz="14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부산 전체 고령 인구</a:t>
                </a:r>
                <a:endParaRPr lang="en-US" altLang="ko-KR" sz="1400" dirty="0">
                  <a:solidFill>
                    <a:srgbClr val="525252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sz="1400" b="1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  </a:t>
                </a:r>
                <a:r>
                  <a:rPr lang="ko-KR" altLang="en-US" sz="1400" b="1" dirty="0">
                    <a:solidFill>
                      <a:srgbClr val="5643E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부산 전체의 고령인구 수 의미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B7339DD-38F6-45EB-A7A8-E29D3F321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24" y="5231569"/>
                <a:ext cx="3476207" cy="757964"/>
              </a:xfrm>
              <a:prstGeom prst="rect">
                <a:avLst/>
              </a:prstGeom>
              <a:blipFill>
                <a:blip r:embed="rId8"/>
                <a:stretch>
                  <a:fillRect l="-526" t="-1600" b="-64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DF60D-46A6-426F-996B-C286333D928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735629" y="6595205"/>
            <a:ext cx="4720742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GIS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개방형 데이터를 활용한 부산시 시니어센터의 적정입지 선정</a:t>
            </a: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AC42828-E179-EB26-1A0B-0F7157313FE5}"/>
              </a:ext>
            </a:extLst>
          </p:cNvPr>
          <p:cNvSpPr/>
          <p:nvPr/>
        </p:nvSpPr>
        <p:spPr>
          <a:xfrm>
            <a:off x="969127" y="77990"/>
            <a:ext cx="428555" cy="162730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A778034-CE42-2EA6-648E-E00D5D22A147}"/>
              </a:ext>
            </a:extLst>
          </p:cNvPr>
          <p:cNvSpPr/>
          <p:nvPr/>
        </p:nvSpPr>
        <p:spPr>
          <a:xfrm>
            <a:off x="508889" y="77990"/>
            <a:ext cx="428555" cy="162730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8E68497-0602-3B72-13E1-3EFD078EC645}"/>
              </a:ext>
            </a:extLst>
          </p:cNvPr>
          <p:cNvSpPr/>
          <p:nvPr/>
        </p:nvSpPr>
        <p:spPr>
          <a:xfrm>
            <a:off x="48651" y="77990"/>
            <a:ext cx="428555" cy="162730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D9EE8A7-78AB-CF94-1952-940930D346E0}"/>
              </a:ext>
            </a:extLst>
          </p:cNvPr>
          <p:cNvSpPr/>
          <p:nvPr/>
        </p:nvSpPr>
        <p:spPr>
          <a:xfrm>
            <a:off x="1429365" y="77990"/>
            <a:ext cx="428555" cy="162730"/>
          </a:xfrm>
          <a:prstGeom prst="roundRect">
            <a:avLst/>
          </a:prstGeom>
          <a:solidFill>
            <a:srgbClr val="D7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1773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6673BB2-FF26-45FF-A8D7-EE9D9D3B1235}"/>
              </a:ext>
            </a:extLst>
          </p:cNvPr>
          <p:cNvSpPr txBox="1"/>
          <p:nvPr/>
        </p:nvSpPr>
        <p:spPr>
          <a:xfrm>
            <a:off x="477962" y="331625"/>
            <a:ext cx="374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Step3 - </a:t>
            </a:r>
            <a:r>
              <a:rPr lang="ko-KR" altLang="en-US" sz="14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행정동 단위 증가될 고령인구 수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B5AA24A-97EE-4B4F-920F-9CF6AFE34897}"/>
              </a:ext>
            </a:extLst>
          </p:cNvPr>
          <p:cNvSpPr txBox="1"/>
          <p:nvPr/>
        </p:nvSpPr>
        <p:spPr>
          <a:xfrm>
            <a:off x="9783547" y="2910399"/>
            <a:ext cx="1988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미래 증가될 </a:t>
            </a:r>
            <a:endParaRPr lang="en-US" altLang="ko-KR" dirty="0">
              <a:solidFill>
                <a:srgbClr val="FF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고령 인구 예측</a:t>
            </a: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EAB1F436-141D-421B-84B7-BC96597A59F5}"/>
              </a:ext>
            </a:extLst>
          </p:cNvPr>
          <p:cNvSpPr/>
          <p:nvPr/>
        </p:nvSpPr>
        <p:spPr>
          <a:xfrm>
            <a:off x="1205114" y="2100297"/>
            <a:ext cx="10134600" cy="1906583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FE17EF-B0A6-44E9-BA28-64D449827A62}"/>
                  </a:ext>
                </a:extLst>
              </p:cNvPr>
              <p:cNvSpPr txBox="1"/>
              <p:nvPr/>
            </p:nvSpPr>
            <p:spPr>
              <a:xfrm>
                <a:off x="1030107" y="3237699"/>
                <a:ext cx="9962459" cy="698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𝒊𝒏𝒄𝒓𝒆𝒂𝒔𝒆</m:t>
                        </m:r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𝒐𝒇𝒂𝒅𝒎𝒊𝒏</m:t>
                        </m:r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𝒂𝒓𝒆𝒂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𝑶𝑷</m:t>
                        </m:r>
                      </m:e>
                      <m:sub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𝒂𝒅𝒎𝒊𝒏</m:t>
                        </m:r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𝒂𝒓𝒆𝒂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𝑶𝑷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𝑩𝒖𝒔𝒂𝒏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𝒑𝒓𝒆𝒅𝒊𝒄𝒕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b="1" i="1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endParaRPr lang="en-US" altLang="ko-KR" b="1" i="1" dirty="0">
                  <a:solidFill>
                    <a:srgbClr val="525252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pPr algn="ctr"/>
                <a:r>
                  <a:rPr lang="en-US" altLang="ko-KR" b="1" i="1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= (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𝑶𝑷</m:t>
                            </m:r>
                          </m:e>
                          <m:sub>
                            <m:r>
                              <a:rPr lang="en-US" altLang="ko-KR" b="1" i="1" spc="-100" dirty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𝒂𝒅𝒎𝒊𝒏</m:t>
                            </m:r>
                            <m:r>
                              <a:rPr lang="en-US" altLang="ko-KR" b="1" i="1" spc="-100" dirty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b="1" i="1" spc="-100" dirty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𝒂𝒓𝒆𝒂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𝑶𝑷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𝑩𝒖𝒔𝒂𝒏</m:t>
                            </m:r>
                          </m:sub>
                        </m:sSub>
                      </m:den>
                    </m:f>
                    <m:r>
                      <a:rPr lang="en-US" altLang="ko-KR" b="1" i="1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) ∗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𝒑𝒓𝒆𝒅𝒊𝒄𝒕</m:t>
                        </m:r>
                      </m:sub>
                    </m:sSub>
                  </m:oMath>
                </a14:m>
                <a:endParaRPr lang="ko-KR" altLang="en-US" b="1" i="1" dirty="0">
                  <a:solidFill>
                    <a:srgbClr val="525252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FE17EF-B0A6-44E9-BA28-64D449827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107" y="3237699"/>
                <a:ext cx="9962459" cy="698909"/>
              </a:xfrm>
              <a:prstGeom prst="rect">
                <a:avLst/>
              </a:prstGeom>
              <a:blipFill>
                <a:blip r:embed="rId3"/>
                <a:stretch>
                  <a:fillRect t="-18261" b="-8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E42058-E081-4C0C-A106-89C996A34563}"/>
                  </a:ext>
                </a:extLst>
              </p:cNvPr>
              <p:cNvSpPr txBox="1"/>
              <p:nvPr/>
            </p:nvSpPr>
            <p:spPr>
              <a:xfrm>
                <a:off x="4934394" y="4067726"/>
                <a:ext cx="6382894" cy="1122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𝒊𝒏𝒄𝒓𝒆𝒂𝒔𝒆</m:t>
                        </m:r>
                        <m:r>
                          <a:rPr lang="en-US" altLang="ko-KR" sz="1600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𝒐𝒇𝒂𝒅𝒎𝒊𝒏</m:t>
                        </m:r>
                        <m:r>
                          <a:rPr lang="en-US" altLang="ko-KR" sz="1600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𝒂𝒓𝒆𝒂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: </a:t>
                </a:r>
                <a:r>
                  <a:rPr lang="ko-KR" altLang="en-US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행정동 단위 </a:t>
                </a:r>
                <a:r>
                  <a:rPr lang="ko-KR" altLang="en-US" sz="16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미래</a:t>
                </a:r>
                <a:r>
                  <a:rPr lang="ko-KR" altLang="en-US" sz="1600" dirty="0">
                    <a:solidFill>
                      <a:srgbClr val="5643E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ko-KR" altLang="en-US" sz="1600" b="1" dirty="0">
                    <a:solidFill>
                      <a:srgbClr val="5643E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증가</a:t>
                </a:r>
                <a:r>
                  <a:rPr lang="ko-KR" altLang="en-US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할 고령인구 수 </a:t>
                </a:r>
                <a:endPara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sz="1600" b="1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𝐅𝐎𝐏</m:t>
                        </m:r>
                      </m:e>
                      <m:sub>
                        <m:r>
                          <a:rPr lang="en-US" altLang="ko-KR" sz="1600" b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𝐩𝐫𝐞𝐝𝐢𝐜𝐭</m:t>
                        </m:r>
                      </m:sub>
                    </m:sSub>
                  </m:oMath>
                </a14:m>
                <a:r>
                  <a:rPr lang="ko-KR" altLang="en-US" sz="16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6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: </a:t>
                </a:r>
                <a:r>
                  <a:rPr lang="ko-KR" altLang="en-US" sz="16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미래 </a:t>
                </a:r>
                <a:r>
                  <a:rPr lang="ko-KR" altLang="en-US" sz="1600" b="1" dirty="0">
                    <a:solidFill>
                      <a:srgbClr val="5643E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증가할</a:t>
                </a:r>
                <a:r>
                  <a:rPr lang="ko-KR" altLang="en-US" sz="16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고령인구 수</a:t>
                </a:r>
                <a:endPara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endPara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ko-KR" altLang="en-US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</a:t>
                </a:r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E42058-E081-4C0C-A106-89C996A34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394" y="4067726"/>
                <a:ext cx="6382894" cy="1122615"/>
              </a:xfrm>
              <a:prstGeom prst="rect">
                <a:avLst/>
              </a:prstGeom>
              <a:blipFill>
                <a:blip r:embed="rId4"/>
                <a:stretch>
                  <a:fillRect l="-477" t="-1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BE9D0A1-BBB8-40AB-B1B2-DDBE01167602}"/>
              </a:ext>
            </a:extLst>
          </p:cNvPr>
          <p:cNvSpPr txBox="1"/>
          <p:nvPr/>
        </p:nvSpPr>
        <p:spPr>
          <a:xfrm>
            <a:off x="1257300" y="2201569"/>
            <a:ext cx="967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미래 </a:t>
            </a:r>
            <a:r>
              <a:rPr lang="ko-KR" altLang="en-US" sz="2400" b="1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증가할</a:t>
            </a:r>
            <a:r>
              <a:rPr lang="ko-KR" altLang="en-US" sz="24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고령 인구 수를 이용해 </a:t>
            </a:r>
            <a:endParaRPr lang="en-US" altLang="ko-KR" sz="2400" dirty="0">
              <a:solidFill>
                <a:srgbClr val="52525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2400" b="1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행정 동 단위 증가할 </a:t>
            </a:r>
            <a:r>
              <a:rPr lang="ko-KR" altLang="en-US" sz="24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고령 인구 수 산출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8772AC-625D-4D58-B1AA-065AF01CE88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827748" y="6595205"/>
            <a:ext cx="4414044" cy="33855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GIS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개방형 데이터를 활용한 부산시 시니어센터의 적정입지 선정</a:t>
            </a: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1EE9A07-65C1-BF05-3E52-09C4550FC4BF}"/>
              </a:ext>
            </a:extLst>
          </p:cNvPr>
          <p:cNvSpPr/>
          <p:nvPr/>
        </p:nvSpPr>
        <p:spPr>
          <a:xfrm>
            <a:off x="969127" y="77990"/>
            <a:ext cx="428555" cy="162730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AC73CD7-458A-F5A6-EDC8-4171D1CC506E}"/>
              </a:ext>
            </a:extLst>
          </p:cNvPr>
          <p:cNvSpPr/>
          <p:nvPr/>
        </p:nvSpPr>
        <p:spPr>
          <a:xfrm>
            <a:off x="508889" y="77990"/>
            <a:ext cx="428555" cy="162730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69B8EB9-A1FD-1C76-9188-49EFF22119E7}"/>
              </a:ext>
            </a:extLst>
          </p:cNvPr>
          <p:cNvSpPr/>
          <p:nvPr/>
        </p:nvSpPr>
        <p:spPr>
          <a:xfrm>
            <a:off x="48651" y="77990"/>
            <a:ext cx="428555" cy="162730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A8A5B3F-F202-3D1E-CC1A-3652DA2E9009}"/>
              </a:ext>
            </a:extLst>
          </p:cNvPr>
          <p:cNvSpPr/>
          <p:nvPr/>
        </p:nvSpPr>
        <p:spPr>
          <a:xfrm>
            <a:off x="1429365" y="77990"/>
            <a:ext cx="428555" cy="162730"/>
          </a:xfrm>
          <a:prstGeom prst="roundRect">
            <a:avLst/>
          </a:prstGeom>
          <a:solidFill>
            <a:srgbClr val="D7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9720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61ECB29E-9213-4C84-8697-F933E966F697}"/>
              </a:ext>
            </a:extLst>
          </p:cNvPr>
          <p:cNvSpPr txBox="1"/>
          <p:nvPr/>
        </p:nvSpPr>
        <p:spPr>
          <a:xfrm>
            <a:off x="477962" y="331625"/>
            <a:ext cx="3332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Step3 - </a:t>
            </a:r>
            <a:r>
              <a:rPr lang="ko-KR" altLang="en-US" sz="1400" spc="-1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증설해야 하는 경로당 개수</a:t>
            </a:r>
          </a:p>
        </p:txBody>
      </p:sp>
      <p:sp>
        <p:nvSpPr>
          <p:cNvPr id="57" name="object 23">
            <a:extLst>
              <a:ext uri="{FF2B5EF4-FFF2-40B4-BE49-F238E27FC236}">
                <a16:creationId xmlns:a16="http://schemas.microsoft.com/office/drawing/2014/main" id="{2CF9DC35-4D1B-4DF8-AEDC-22786CCEC2FB}"/>
              </a:ext>
            </a:extLst>
          </p:cNvPr>
          <p:cNvSpPr/>
          <p:nvPr/>
        </p:nvSpPr>
        <p:spPr>
          <a:xfrm>
            <a:off x="1111188" y="1203681"/>
            <a:ext cx="10134600" cy="1370090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9" name="object 23">
            <a:extLst>
              <a:ext uri="{FF2B5EF4-FFF2-40B4-BE49-F238E27FC236}">
                <a16:creationId xmlns:a16="http://schemas.microsoft.com/office/drawing/2014/main" id="{1DDA97C5-DD7E-4636-B7DC-67CF7A76D63C}"/>
              </a:ext>
            </a:extLst>
          </p:cNvPr>
          <p:cNvSpPr/>
          <p:nvPr/>
        </p:nvSpPr>
        <p:spPr>
          <a:xfrm>
            <a:off x="1219200" y="4113076"/>
            <a:ext cx="10134600" cy="1412479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7E7500-8926-4864-8365-9F8D4174797B}"/>
                  </a:ext>
                </a:extLst>
              </p:cNvPr>
              <p:cNvSpPr txBox="1"/>
              <p:nvPr/>
            </p:nvSpPr>
            <p:spPr>
              <a:xfrm>
                <a:off x="1225364" y="4219150"/>
                <a:ext cx="9677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pc="-1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최종적으로 필요한 경로당 수를 구하기 위해 </a:t>
                </a:r>
                <a:endParaRPr lang="en-US" altLang="ko-KR" spc="-100" dirty="0">
                  <a:solidFill>
                    <a:srgbClr val="525252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pPr algn="ctr"/>
                <a:r>
                  <a:rPr lang="ko-KR" altLang="en-US" b="1" spc="-100" dirty="0">
                    <a:solidFill>
                      <a:srgbClr val="5643E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증설할 경로당 수와 현재 경로당 수를 더한다</a:t>
                </a:r>
                <a:r>
                  <a:rPr lang="en-US" altLang="ko-KR" b="1" spc="-100" dirty="0">
                    <a:solidFill>
                      <a:srgbClr val="5643E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.</a:t>
                </a:r>
              </a:p>
              <a:p>
                <a:pPr algn="ctr"/>
                <a:endParaRPr lang="en-US" altLang="ko-KR" b="1" spc="-100" dirty="0">
                  <a:solidFill>
                    <a:srgbClr val="5643E2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𝑭𝒊𝒏𝒂𝒍</m:t>
                    </m:r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𝒇𝒖𝒕𝒖𝒓𝒆</m:t>
                    </m:r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𝒔𝒄</m:t>
                    </m:r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b="1" i="1" spc="-1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FISC,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𝒏𝒆𝒆𝒅</m:t>
                        </m:r>
                      </m:sub>
                    </m:sSub>
                  </m:oMath>
                </a14:m>
                <a:r>
                  <a:rPr lang="en-US" altLang="ko-KR" b="1" i="1" spc="-1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) = FISC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𝒏𝒆𝒆𝒅</m:t>
                        </m:r>
                      </m:sub>
                    </m:sSub>
                  </m:oMath>
                </a14:m>
                <a:endParaRPr lang="en-US" altLang="ko-KR" b="1" i="1" spc="-100" dirty="0">
                  <a:solidFill>
                    <a:srgbClr val="5643E2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7E7500-8926-4864-8365-9F8D41747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364" y="4219150"/>
                <a:ext cx="9677400" cy="1200329"/>
              </a:xfrm>
              <a:prstGeom prst="rect">
                <a:avLst/>
              </a:prstGeom>
              <a:blipFill>
                <a:blip r:embed="rId3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object 54">
            <a:extLst>
              <a:ext uri="{FF2B5EF4-FFF2-40B4-BE49-F238E27FC236}">
                <a16:creationId xmlns:a16="http://schemas.microsoft.com/office/drawing/2014/main" id="{7A0BE0DC-1EEF-4495-93FC-742006B96D0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7021" y="1554010"/>
            <a:ext cx="597408" cy="890015"/>
          </a:xfrm>
          <a:prstGeom prst="rect">
            <a:avLst/>
          </a:prstGeom>
        </p:spPr>
      </p:pic>
      <p:pic>
        <p:nvPicPr>
          <p:cNvPr id="62" name="object 60">
            <a:extLst>
              <a:ext uri="{FF2B5EF4-FFF2-40B4-BE49-F238E27FC236}">
                <a16:creationId xmlns:a16="http://schemas.microsoft.com/office/drawing/2014/main" id="{C2F2F8E1-AD02-42C2-A9FA-686215DFDC5A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0925" y="4475392"/>
            <a:ext cx="603504" cy="890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9309B6E-BC8B-46B0-B6AB-895C824E2328}"/>
                  </a:ext>
                </a:extLst>
              </p:cNvPr>
              <p:cNvSpPr txBox="1"/>
              <p:nvPr/>
            </p:nvSpPr>
            <p:spPr>
              <a:xfrm>
                <a:off x="5529424" y="2683860"/>
                <a:ext cx="6071463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spc="-1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* </a:t>
                </a:r>
                <a:r>
                  <a:rPr lang="ko-KR" altLang="en-US" sz="1600" spc="-1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증설할 경로당 수는 </a:t>
                </a:r>
                <a:r>
                  <a:rPr lang="ko-KR" altLang="en-US" sz="1600" b="1" spc="-100" dirty="0">
                    <a:solidFill>
                      <a:srgbClr val="5643E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같은 행정 구인 행정 동과 계산함</a:t>
                </a:r>
                <a:endParaRPr lang="en-US" altLang="ko-KR" sz="1600" b="1" spc="-100" dirty="0">
                  <a:solidFill>
                    <a:srgbClr val="5643E2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sz="1600" b="1" i="1" spc="-1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* FISC : </a:t>
                </a:r>
                <a:r>
                  <a:rPr lang="ko-KR" altLang="en-US" sz="1600" b="1" spc="-100" dirty="0">
                    <a:solidFill>
                      <a:srgbClr val="5643E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미래 증설</a:t>
                </a:r>
                <a:r>
                  <a:rPr lang="ko-KR" altLang="en-US" sz="1600" spc="-1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할 경로당 수</a:t>
                </a:r>
                <a:endParaRPr lang="en-US" altLang="ko-KR" sz="1600" spc="-100" dirty="0">
                  <a:solidFill>
                    <a:srgbClr val="5643E2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sz="1600" b="1" spc="-1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sz="1600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𝒊𝒏𝒄𝒓𝒆𝒂𝒔𝒆</m:t>
                        </m:r>
                        <m:r>
                          <a:rPr lang="en-US" altLang="ko-KR" sz="1600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𝒐𝒇𝒂𝒅𝒎𝒊𝒏</m:t>
                        </m:r>
                        <m:r>
                          <a:rPr lang="en-US" altLang="ko-KR" sz="1600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𝒂𝒓𝒆𝒂</m:t>
                        </m:r>
                      </m:sub>
                    </m:sSub>
                  </m:oMath>
                </a14:m>
                <a:r>
                  <a:rPr lang="ko-KR" altLang="en-US" sz="1600" b="1" spc="-100" dirty="0">
                    <a:solidFill>
                      <a:srgbClr val="5643E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600" b="1" spc="-100" dirty="0">
                    <a:solidFill>
                      <a:srgbClr val="5643E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: </a:t>
                </a:r>
                <a:r>
                  <a:rPr lang="ko-KR" altLang="en-US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행정동 단위 미래 증가할 고령인구 수</a:t>
                </a:r>
                <a:endParaRPr lang="en-US" altLang="ko-KR" sz="1600" spc="-1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ko-KR" altLang="en-US" sz="1600" b="1" spc="-100" dirty="0">
                  <a:solidFill>
                    <a:srgbClr val="5643E2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9309B6E-BC8B-46B0-B6AB-895C824E2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424" y="2683860"/>
                <a:ext cx="6071463" cy="1100558"/>
              </a:xfrm>
              <a:prstGeom prst="rect">
                <a:avLst/>
              </a:prstGeom>
              <a:blipFill>
                <a:blip r:embed="rId6"/>
                <a:stretch>
                  <a:fillRect l="-502" t="-22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46296A3-9CB1-4E40-8A3C-866DB7A72C1D}"/>
                  </a:ext>
                </a:extLst>
              </p:cNvPr>
              <p:cNvSpPr txBox="1"/>
              <p:nvPr/>
            </p:nvSpPr>
            <p:spPr>
              <a:xfrm>
                <a:off x="5452622" y="5525555"/>
                <a:ext cx="607146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spc="-1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*</a:t>
                </a:r>
                <a:r>
                  <a:rPr lang="en-US" altLang="ko-KR" sz="1600" b="1" spc="-100" dirty="0">
                    <a:solidFill>
                      <a:srgbClr val="5643E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ko-KR" altLang="en-US" sz="1600" b="1" spc="-100" dirty="0">
                    <a:solidFill>
                      <a:srgbClr val="5643E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필요한 경로당 수는 </a:t>
                </a:r>
                <a:r>
                  <a:rPr lang="en-US" altLang="ko-KR" sz="1600" b="1" spc="-100" dirty="0">
                    <a:solidFill>
                      <a:srgbClr val="5643E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&gt; 0 </a:t>
                </a:r>
                <a:r>
                  <a:rPr lang="ko-KR" altLang="en-US" sz="1600" b="1" spc="-100" dirty="0">
                    <a:solidFill>
                      <a:srgbClr val="5643E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이다</a:t>
                </a:r>
                <a:r>
                  <a:rPr lang="en-US" altLang="ko-KR" sz="1600" b="1" spc="-100" dirty="0">
                    <a:solidFill>
                      <a:srgbClr val="5643E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.</a:t>
                </a:r>
                <a:r>
                  <a:rPr lang="ko-KR" altLang="en-US" sz="1600" b="1" spc="-1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ko-KR" altLang="en-US" sz="1600" spc="-1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따라서</a:t>
                </a:r>
                <a:r>
                  <a:rPr lang="en-US" altLang="ko-KR" sz="1600" spc="-1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ko-KR" altLang="en-US" sz="1600" spc="-1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두 변수의 합을 통해 산출</a:t>
                </a:r>
                <a:endParaRPr lang="en-US" altLang="ko-KR" sz="1600" spc="-100" dirty="0">
                  <a:solidFill>
                    <a:srgbClr val="525252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sz="1600" b="1" spc="-1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1600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𝑭𝒊𝒏𝒂𝒍</m:t>
                    </m:r>
                    <m:r>
                      <a:rPr lang="en-US" altLang="ko-KR" sz="1600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𝒇𝒖𝒕𝒖𝒓𝒆</m:t>
                    </m:r>
                    <m:r>
                      <a:rPr lang="en-US" altLang="ko-KR" sz="1600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𝒔𝒄</m:t>
                    </m:r>
                    <m:r>
                      <a:rPr lang="en-US" altLang="ko-KR" sz="1600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spc="-1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: </a:t>
                </a:r>
                <a:r>
                  <a:rPr lang="ko-KR" altLang="en-US" sz="1600" spc="-1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최종 </a:t>
                </a:r>
                <a:r>
                  <a:rPr lang="ko-KR" altLang="en-US" sz="1600" spc="-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필요한 경로당 수</a:t>
                </a:r>
                <a:r>
                  <a:rPr lang="en-US" altLang="ko-KR" sz="1600" spc="-1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endParaRPr lang="ko-KR" altLang="en-US" sz="1600" b="1" spc="-100" dirty="0">
                  <a:solidFill>
                    <a:srgbClr val="5643E2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46296A3-9CB1-4E40-8A3C-866DB7A72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622" y="5525555"/>
                <a:ext cx="6071463" cy="584775"/>
              </a:xfrm>
              <a:prstGeom prst="rect">
                <a:avLst/>
              </a:prstGeom>
              <a:blipFill>
                <a:blip r:embed="rId7"/>
                <a:stretch>
                  <a:fillRect l="-502" t="-4167" b="-114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바닥글 개체 틀 64">
            <a:extLst>
              <a:ext uri="{FF2B5EF4-FFF2-40B4-BE49-F238E27FC236}">
                <a16:creationId xmlns:a16="http://schemas.microsoft.com/office/drawing/2014/main" id="{7273F5CE-B239-4804-A538-6F015CE1B6B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>
                <a:latin typeface="D2Coding" panose="020B0609020101020101" pitchFamily="49" charset="-127"/>
                <a:ea typeface="D2Coding" panose="020B0609020101020101" pitchFamily="49" charset="-127"/>
              </a:rPr>
              <a:t>GIS</a:t>
            </a:r>
            <a:r>
              <a:rPr lang="ko-KR" altLang="en-US" spc="-100">
                <a:latin typeface="D2Coding" panose="020B0609020101020101" pitchFamily="49" charset="-127"/>
                <a:ea typeface="D2Coding" panose="020B0609020101020101" pitchFamily="49" charset="-127"/>
              </a:rPr>
              <a:t>와 개방형 데이터를 활용한 부산시 시니어센터의 적정입지 선정</a:t>
            </a:r>
            <a:endParaRPr 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E96C774-CA77-4C14-BF17-94DDD96B032B}"/>
                  </a:ext>
                </a:extLst>
              </p:cNvPr>
              <p:cNvSpPr txBox="1"/>
              <p:nvPr/>
            </p:nvSpPr>
            <p:spPr>
              <a:xfrm>
                <a:off x="1257300" y="1239461"/>
                <a:ext cx="9677400" cy="1318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spc="-1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행정 동 단위 증가할 고령 인구 수와</a:t>
                </a:r>
                <a:r>
                  <a:rPr lang="en-US" altLang="ko-KR" sz="2000" spc="-1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</a:p>
              <a:p>
                <a:pPr algn="ctr"/>
                <a:r>
                  <a:rPr lang="en-US" altLang="ko-KR" sz="2000" spc="-1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r>
                  <a:rPr lang="ko-KR" altLang="en-US" sz="2000" spc="-1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명당 필요한 경로당 수 이용</a:t>
                </a:r>
                <a:r>
                  <a:rPr lang="en-US" altLang="ko-KR" sz="2000" spc="-1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ko-KR" altLang="en-US" sz="2000" b="1" spc="-100" dirty="0">
                    <a:solidFill>
                      <a:srgbClr val="5643E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증설할 경로당 수 산출</a:t>
                </a:r>
                <a:endParaRPr lang="en-US" altLang="ko-KR" sz="2000" b="1" spc="-100" dirty="0">
                  <a:solidFill>
                    <a:srgbClr val="5643E2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pPr algn="ctr"/>
                <a:endParaRPr lang="en-US" altLang="ko-KR" sz="2000" b="1" spc="-100" dirty="0">
                  <a:solidFill>
                    <a:srgbClr val="5643E2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pPr algn="ctr"/>
                <a:r>
                  <a:rPr lang="en-US" altLang="ko-KR" b="1" i="1" spc="-1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FISC(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𝒊𝒏𝒄𝒓𝒆𝒂𝒔𝒆</m:t>
                        </m:r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𝒐𝒇𝒂𝒅𝒎𝒊𝒏</m:t>
                        </m:r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𝒂𝒓𝒆𝒂</m:t>
                        </m:r>
                      </m:sub>
                    </m:sSub>
                    <m:r>
                      <a:rPr lang="en-US" altLang="ko-KR" b="1" i="1" spc="-100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𝒑𝒆𝒓</m:t>
                        </m:r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𝒐𝒏𝒆</m:t>
                        </m:r>
                      </m:sub>
                    </m:sSub>
                    <m:r>
                      <a:rPr lang="en-US" altLang="ko-KR" b="1" i="1" spc="-100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𝒊𝒏𝒄𝒓𝒆𝒂𝒔𝒆</m:t>
                        </m:r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𝒐𝒇𝒂𝒅𝒎𝒊𝒏</m:t>
                        </m:r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𝒂𝒓𝒆𝒂</m:t>
                        </m:r>
                      </m:sub>
                    </m:sSub>
                    <m:r>
                      <a:rPr lang="en-US" altLang="ko-KR" b="1" i="1" spc="-100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𝒑𝒆𝒓</m:t>
                        </m:r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𝒐𝒏𝒆</m:t>
                        </m:r>
                      </m:sub>
                    </m:sSub>
                  </m:oMath>
                </a14:m>
                <a:endParaRPr lang="en-US" altLang="ko-KR" b="1" i="1" spc="-100" dirty="0">
                  <a:solidFill>
                    <a:srgbClr val="525252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E96C774-CA77-4C14-BF17-94DDD96B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1239461"/>
                <a:ext cx="9677400" cy="1318887"/>
              </a:xfrm>
              <a:prstGeom prst="rect">
                <a:avLst/>
              </a:prstGeom>
              <a:blipFill>
                <a:blip r:embed="rId8"/>
                <a:stretch>
                  <a:fillRect t="-2304" b="-4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E73A476C-B58A-BD96-ADAE-CF4F8E831BD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465" y="0"/>
            <a:ext cx="581535" cy="564279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D9EB0D60-DA08-D4E6-885E-8DFB85816D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247" y="564279"/>
            <a:ext cx="1333684" cy="328658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EEC0F35-F562-0B6E-D28D-2FC13898F2A8}"/>
              </a:ext>
            </a:extLst>
          </p:cNvPr>
          <p:cNvSpPr/>
          <p:nvPr/>
        </p:nvSpPr>
        <p:spPr>
          <a:xfrm>
            <a:off x="969127" y="77990"/>
            <a:ext cx="428555" cy="162730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C252899-2540-6C6E-734F-C242D73A3155}"/>
              </a:ext>
            </a:extLst>
          </p:cNvPr>
          <p:cNvSpPr/>
          <p:nvPr/>
        </p:nvSpPr>
        <p:spPr>
          <a:xfrm>
            <a:off x="508889" y="77990"/>
            <a:ext cx="428555" cy="162730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A516D19-644A-9730-812A-636EF05602E7}"/>
              </a:ext>
            </a:extLst>
          </p:cNvPr>
          <p:cNvSpPr/>
          <p:nvPr/>
        </p:nvSpPr>
        <p:spPr>
          <a:xfrm>
            <a:off x="48651" y="77990"/>
            <a:ext cx="428555" cy="162730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6834486-1F16-6F26-6640-4E50250D7F00}"/>
              </a:ext>
            </a:extLst>
          </p:cNvPr>
          <p:cNvSpPr/>
          <p:nvPr/>
        </p:nvSpPr>
        <p:spPr>
          <a:xfrm>
            <a:off x="1429365" y="77990"/>
            <a:ext cx="428555" cy="162730"/>
          </a:xfrm>
          <a:prstGeom prst="roundRect">
            <a:avLst/>
          </a:prstGeom>
          <a:solidFill>
            <a:srgbClr val="D7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61ECB29E-9213-4C84-8697-F933E966F697}"/>
              </a:ext>
            </a:extLst>
          </p:cNvPr>
          <p:cNvSpPr txBox="1"/>
          <p:nvPr/>
        </p:nvSpPr>
        <p:spPr>
          <a:xfrm>
            <a:off x="789045" y="331625"/>
            <a:ext cx="3332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예측 수식 평가</a:t>
            </a:r>
          </a:p>
        </p:txBody>
      </p:sp>
      <p:sp>
        <p:nvSpPr>
          <p:cNvPr id="65" name="바닥글 개체 틀 64">
            <a:extLst>
              <a:ext uri="{FF2B5EF4-FFF2-40B4-BE49-F238E27FC236}">
                <a16:creationId xmlns:a16="http://schemas.microsoft.com/office/drawing/2014/main" id="{7273F5CE-B239-4804-A538-6F015CE1B6B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50041" y="6652994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>
                <a:latin typeface="D2Coding" panose="020B0609020101020101" pitchFamily="49" charset="-127"/>
                <a:ea typeface="D2Coding" panose="020B0609020101020101" pitchFamily="49" charset="-127"/>
              </a:rPr>
              <a:t>GIS</a:t>
            </a:r>
            <a:r>
              <a:rPr lang="ko-KR" altLang="en-US" spc="-100">
                <a:latin typeface="D2Coding" panose="020B0609020101020101" pitchFamily="49" charset="-127"/>
                <a:ea typeface="D2Coding" panose="020B0609020101020101" pitchFamily="49" charset="-127"/>
              </a:rPr>
              <a:t>와 개방형 데이터를 활용한 부산시 시니어센터의 적정입지 선정</a:t>
            </a:r>
            <a:endParaRPr 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E465AF-47FA-4D75-B1F9-0613A5771CC0}"/>
              </a:ext>
            </a:extLst>
          </p:cNvPr>
          <p:cNvSpPr txBox="1"/>
          <p:nvPr/>
        </p:nvSpPr>
        <p:spPr>
          <a:xfrm>
            <a:off x="-219979" y="1124436"/>
            <a:ext cx="12631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미래 예측 수식을 평가하기 위해</a:t>
            </a:r>
            <a:r>
              <a:rPr lang="ko-KR" altLang="en-US" sz="2400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b="1" spc="-100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2015</a:t>
            </a:r>
            <a:r>
              <a:rPr lang="ko-KR" altLang="en-US" sz="2400" b="1" spc="-100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년 기준으로 </a:t>
            </a:r>
            <a:r>
              <a:rPr lang="en-US" altLang="ko-KR" sz="2400" b="1" spc="-100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2021</a:t>
            </a:r>
            <a:r>
              <a:rPr lang="ko-KR" altLang="en-US" sz="2400" b="1" spc="-100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년을 예측</a:t>
            </a:r>
            <a:endParaRPr lang="en-US" altLang="ko-KR" sz="2400" b="1" spc="-100" dirty="0">
              <a:solidFill>
                <a:srgbClr val="5643E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2400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이용률을 고려한 경로당 수를 도출했기 때문에 </a:t>
            </a:r>
            <a:endParaRPr lang="en-US" altLang="ko-KR" sz="2400" spc="-100" dirty="0">
              <a:solidFill>
                <a:srgbClr val="52525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2400" b="1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예측 값 과 현재의 </a:t>
            </a:r>
            <a:r>
              <a:rPr lang="ko-KR" altLang="en-US" sz="2400" b="1" spc="-100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적절한 경로당 수 비교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62B86D7-1EEF-400F-8188-0CA319BBEFA3}"/>
              </a:ext>
            </a:extLst>
          </p:cNvPr>
          <p:cNvGrpSpPr/>
          <p:nvPr/>
        </p:nvGrpSpPr>
        <p:grpSpPr>
          <a:xfrm>
            <a:off x="3148010" y="2564904"/>
            <a:ext cx="5895979" cy="3343551"/>
            <a:chOff x="3143249" y="2398609"/>
            <a:chExt cx="5895979" cy="3343551"/>
          </a:xfrm>
        </p:grpSpPr>
        <p:sp>
          <p:nvSpPr>
            <p:cNvPr id="12" name="object 25">
              <a:extLst>
                <a:ext uri="{FF2B5EF4-FFF2-40B4-BE49-F238E27FC236}">
                  <a16:creationId xmlns:a16="http://schemas.microsoft.com/office/drawing/2014/main" id="{DA48C299-832E-465F-9F42-729F0022044A}"/>
                </a:ext>
              </a:extLst>
            </p:cNvPr>
            <p:cNvSpPr/>
            <p:nvPr/>
          </p:nvSpPr>
          <p:spPr>
            <a:xfrm>
              <a:off x="3143249" y="2398609"/>
              <a:ext cx="2269113" cy="1143607"/>
            </a:xfrm>
            <a:custGeom>
              <a:avLst/>
              <a:gdLst/>
              <a:ahLst/>
              <a:cxnLst/>
              <a:rect l="l" t="t" r="r" b="b"/>
              <a:pathLst>
                <a:path w="1363980" h="586739">
                  <a:moveTo>
                    <a:pt x="1266190" y="0"/>
                  </a:moveTo>
                  <a:lnTo>
                    <a:pt x="0" y="0"/>
                  </a:lnTo>
                  <a:lnTo>
                    <a:pt x="0" y="488950"/>
                  </a:lnTo>
                  <a:lnTo>
                    <a:pt x="97790" y="586739"/>
                  </a:lnTo>
                  <a:lnTo>
                    <a:pt x="1363980" y="586739"/>
                  </a:lnTo>
                  <a:lnTo>
                    <a:pt x="1363980" y="97789"/>
                  </a:lnTo>
                  <a:lnTo>
                    <a:pt x="1266190" y="0"/>
                  </a:lnTo>
                  <a:close/>
                </a:path>
              </a:pathLst>
            </a:custGeom>
            <a:solidFill>
              <a:srgbClr val="215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pc="-100" dirty="0">
                <a:solidFill>
                  <a:schemeClr val="lt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399E11-219E-401C-AA31-6D692BB6FD1E}"/>
                </a:ext>
              </a:extLst>
            </p:cNvPr>
            <p:cNvSpPr txBox="1"/>
            <p:nvPr/>
          </p:nvSpPr>
          <p:spPr>
            <a:xfrm>
              <a:off x="3354195" y="2599732"/>
              <a:ext cx="18573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00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현재 년도</a:t>
              </a:r>
              <a:endParaRPr lang="en-US" altLang="ko-KR" sz="2000" spc="-1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r>
                <a:rPr lang="en-US" altLang="ko-KR" sz="2000" spc="-100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2015</a:t>
              </a:r>
              <a:r>
                <a:rPr lang="ko-KR" altLang="en-US" sz="2000" spc="-100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년 </a:t>
              </a:r>
            </a:p>
          </p:txBody>
        </p:sp>
        <p:sp>
          <p:nvSpPr>
            <p:cNvPr id="14" name="object 25">
              <a:extLst>
                <a:ext uri="{FF2B5EF4-FFF2-40B4-BE49-F238E27FC236}">
                  <a16:creationId xmlns:a16="http://schemas.microsoft.com/office/drawing/2014/main" id="{C6B70676-BBAA-43D2-9198-D1563133494C}"/>
                </a:ext>
              </a:extLst>
            </p:cNvPr>
            <p:cNvSpPr/>
            <p:nvPr/>
          </p:nvSpPr>
          <p:spPr>
            <a:xfrm>
              <a:off x="6770115" y="2398609"/>
              <a:ext cx="2269113" cy="1143607"/>
            </a:xfrm>
            <a:custGeom>
              <a:avLst/>
              <a:gdLst/>
              <a:ahLst/>
              <a:cxnLst/>
              <a:rect l="l" t="t" r="r" b="b"/>
              <a:pathLst>
                <a:path w="1363980" h="586739">
                  <a:moveTo>
                    <a:pt x="1266190" y="0"/>
                  </a:moveTo>
                  <a:lnTo>
                    <a:pt x="0" y="0"/>
                  </a:lnTo>
                  <a:lnTo>
                    <a:pt x="0" y="488950"/>
                  </a:lnTo>
                  <a:lnTo>
                    <a:pt x="97790" y="586739"/>
                  </a:lnTo>
                  <a:lnTo>
                    <a:pt x="1363980" y="586739"/>
                  </a:lnTo>
                  <a:lnTo>
                    <a:pt x="1363980" y="97789"/>
                  </a:lnTo>
                  <a:lnTo>
                    <a:pt x="1266190" y="0"/>
                  </a:lnTo>
                  <a:close/>
                </a:path>
              </a:pathLst>
            </a:custGeom>
            <a:solidFill>
              <a:srgbClr val="215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pc="-100" dirty="0">
                <a:solidFill>
                  <a:schemeClr val="lt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511277-EE0F-4CED-8799-BE0FD5BED874}"/>
                </a:ext>
              </a:extLst>
            </p:cNvPr>
            <p:cNvSpPr txBox="1"/>
            <p:nvPr/>
          </p:nvSpPr>
          <p:spPr>
            <a:xfrm>
              <a:off x="6975983" y="2599732"/>
              <a:ext cx="18573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00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예측 년도</a:t>
              </a:r>
              <a:endParaRPr lang="en-US" altLang="ko-KR" sz="2000" spc="-1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r>
                <a:rPr lang="en-US" altLang="ko-KR" sz="2000" spc="-100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2021</a:t>
              </a:r>
              <a:r>
                <a:rPr lang="ko-KR" altLang="en-US" sz="2000" spc="-100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년</a:t>
              </a: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0F122DA-2EAC-4FFB-978C-095BF2E2B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400000">
              <a:off x="5414202" y="3358965"/>
              <a:ext cx="1462088" cy="1144959"/>
            </a:xfrm>
            <a:prstGeom prst="rect">
              <a:avLst/>
            </a:prstGeom>
          </p:spPr>
        </p:pic>
        <p:sp>
          <p:nvSpPr>
            <p:cNvPr id="23" name="object 25">
              <a:extLst>
                <a:ext uri="{FF2B5EF4-FFF2-40B4-BE49-F238E27FC236}">
                  <a16:creationId xmlns:a16="http://schemas.microsoft.com/office/drawing/2014/main" id="{4B5F4934-FE45-4FD9-9766-18CB88A5B2D6}"/>
                </a:ext>
              </a:extLst>
            </p:cNvPr>
            <p:cNvSpPr/>
            <p:nvPr/>
          </p:nvSpPr>
          <p:spPr>
            <a:xfrm>
              <a:off x="4961443" y="4598553"/>
              <a:ext cx="2269113" cy="1143607"/>
            </a:xfrm>
            <a:custGeom>
              <a:avLst/>
              <a:gdLst/>
              <a:ahLst/>
              <a:cxnLst/>
              <a:rect l="l" t="t" r="r" b="b"/>
              <a:pathLst>
                <a:path w="1363980" h="586739">
                  <a:moveTo>
                    <a:pt x="1266190" y="0"/>
                  </a:moveTo>
                  <a:lnTo>
                    <a:pt x="0" y="0"/>
                  </a:lnTo>
                  <a:lnTo>
                    <a:pt x="0" y="488950"/>
                  </a:lnTo>
                  <a:lnTo>
                    <a:pt x="97790" y="586739"/>
                  </a:lnTo>
                  <a:lnTo>
                    <a:pt x="1363980" y="586739"/>
                  </a:lnTo>
                  <a:lnTo>
                    <a:pt x="1363980" y="97789"/>
                  </a:lnTo>
                  <a:lnTo>
                    <a:pt x="1266190" y="0"/>
                  </a:lnTo>
                  <a:close/>
                </a:path>
              </a:pathLst>
            </a:custGeom>
            <a:solidFill>
              <a:srgbClr val="215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pc="-100" dirty="0">
                <a:solidFill>
                  <a:schemeClr val="lt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3BCA76-EF45-47B7-A664-1B220FC6F1A8}"/>
                </a:ext>
              </a:extLst>
            </p:cNvPr>
            <p:cNvSpPr txBox="1"/>
            <p:nvPr/>
          </p:nvSpPr>
          <p:spPr>
            <a:xfrm>
              <a:off x="4971637" y="4848381"/>
              <a:ext cx="21661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00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적절한 경로당 수</a:t>
              </a:r>
              <a:r>
                <a:rPr lang="en-US" altLang="ko-KR" sz="2000" spc="-100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2000" spc="-100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비교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F575F334-28FF-F443-873A-C085248AAC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749" y="-215507"/>
            <a:ext cx="1241324" cy="120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60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바닥글 개체 틀 64">
            <a:extLst>
              <a:ext uri="{FF2B5EF4-FFF2-40B4-BE49-F238E27FC236}">
                <a16:creationId xmlns:a16="http://schemas.microsoft.com/office/drawing/2014/main" id="{7273F5CE-B239-4804-A538-6F015CE1B6B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>
                <a:latin typeface="D2Coding" panose="020B0609020101020101" pitchFamily="49" charset="-127"/>
                <a:ea typeface="D2Coding" panose="020B0609020101020101" pitchFamily="49" charset="-127"/>
              </a:rPr>
              <a:t>GIS</a:t>
            </a:r>
            <a:r>
              <a:rPr lang="ko-KR" altLang="en-US" spc="-100">
                <a:latin typeface="D2Coding" panose="020B0609020101020101" pitchFamily="49" charset="-127"/>
                <a:ea typeface="D2Coding" panose="020B0609020101020101" pitchFamily="49" charset="-127"/>
              </a:rPr>
              <a:t>와 개방형 데이터를 활용한 부산시 시니어센터의 적정입지 선정</a:t>
            </a:r>
            <a:endParaRPr 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876F9A-F570-4C9A-84A4-5578BFF95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4931792" cy="464338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7E2F218-60CA-48B6-9DCB-A1000E1C1D8D}"/>
              </a:ext>
            </a:extLst>
          </p:cNvPr>
          <p:cNvSpPr/>
          <p:nvPr/>
        </p:nvSpPr>
        <p:spPr>
          <a:xfrm>
            <a:off x="1447800" y="5562600"/>
            <a:ext cx="3352800" cy="376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7767-9390-49AA-944F-1358D6EFA442}"/>
              </a:ext>
            </a:extLst>
          </p:cNvPr>
          <p:cNvSpPr txBox="1"/>
          <p:nvPr/>
        </p:nvSpPr>
        <p:spPr>
          <a:xfrm>
            <a:off x="2133600" y="5553075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9592A4-3A1E-4C76-9F1E-3FBE85CB420D}"/>
              </a:ext>
            </a:extLst>
          </p:cNvPr>
          <p:cNvSpPr txBox="1"/>
          <p:nvPr/>
        </p:nvSpPr>
        <p:spPr>
          <a:xfrm>
            <a:off x="3294571" y="555307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실제</a:t>
            </a:r>
          </a:p>
        </p:txBody>
      </p:sp>
      <p:sp>
        <p:nvSpPr>
          <p:cNvPr id="14" name="사각형: 잘린 한쪽 모서리 13">
            <a:extLst>
              <a:ext uri="{FF2B5EF4-FFF2-40B4-BE49-F238E27FC236}">
                <a16:creationId xmlns:a16="http://schemas.microsoft.com/office/drawing/2014/main" id="{C42725C2-89FA-4620-BF1A-CA22D1D7A2BB}"/>
              </a:ext>
            </a:extLst>
          </p:cNvPr>
          <p:cNvSpPr/>
          <p:nvPr/>
        </p:nvSpPr>
        <p:spPr>
          <a:xfrm flipH="1">
            <a:off x="6282405" y="2263106"/>
            <a:ext cx="5342190" cy="2660472"/>
          </a:xfrm>
          <a:prstGeom prst="snip1Rect">
            <a:avLst/>
          </a:pr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ABE0FD-B7BF-483F-8948-E349A662D04B}"/>
              </a:ext>
            </a:extLst>
          </p:cNvPr>
          <p:cNvSpPr txBox="1"/>
          <p:nvPr/>
        </p:nvSpPr>
        <p:spPr>
          <a:xfrm>
            <a:off x="6332971" y="2849506"/>
            <a:ext cx="52410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solidFill>
                  <a:srgbClr val="67676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2015</a:t>
            </a:r>
            <a:r>
              <a:rPr lang="ko-KR" altLang="en-US" spc="-100" dirty="0">
                <a:solidFill>
                  <a:srgbClr val="67676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년에서 예측한 </a:t>
            </a:r>
            <a:r>
              <a:rPr lang="en-US" altLang="ko-KR" spc="-100" dirty="0">
                <a:solidFill>
                  <a:srgbClr val="67676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2021</a:t>
            </a:r>
            <a:r>
              <a:rPr lang="ko-KR" altLang="en-US" spc="-100" dirty="0">
                <a:solidFill>
                  <a:srgbClr val="67676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년의 적절한 경로당 수와 </a:t>
            </a:r>
            <a:endParaRPr lang="en-US" altLang="ko-KR" spc="-100" dirty="0">
              <a:solidFill>
                <a:srgbClr val="676767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spc="-100" dirty="0">
                <a:solidFill>
                  <a:srgbClr val="67676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2021</a:t>
            </a:r>
            <a:r>
              <a:rPr lang="ko-KR" altLang="en-US" spc="-100" dirty="0">
                <a:solidFill>
                  <a:srgbClr val="67676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년의 적절한 경로당 수를 비교한 결과 </a:t>
            </a:r>
            <a:endParaRPr lang="en-US" altLang="ko-KR" spc="-100" dirty="0">
              <a:solidFill>
                <a:srgbClr val="676767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b="1" spc="-100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약 </a:t>
            </a:r>
            <a:r>
              <a:rPr lang="en-US" altLang="ko-KR" b="1" spc="-100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5% </a:t>
            </a:r>
            <a:r>
              <a:rPr lang="ko-KR" altLang="en-US" b="1" spc="-100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오차</a:t>
            </a:r>
            <a:r>
              <a:rPr lang="ko-KR" altLang="en-US" spc="-100" dirty="0">
                <a:solidFill>
                  <a:srgbClr val="67676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 있었음</a:t>
            </a:r>
            <a:endParaRPr lang="en-US" altLang="ko-KR" spc="-100" dirty="0">
              <a:solidFill>
                <a:srgbClr val="676767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spc="-100" dirty="0">
              <a:solidFill>
                <a:srgbClr val="676767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pc="-100" dirty="0">
                <a:solidFill>
                  <a:srgbClr val="67676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즉</a:t>
            </a:r>
            <a:r>
              <a:rPr lang="en-US" altLang="ko-KR" spc="-100" dirty="0">
                <a:solidFill>
                  <a:srgbClr val="67676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pc="-100" dirty="0">
                <a:solidFill>
                  <a:srgbClr val="67676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결과를 통해 </a:t>
            </a:r>
            <a:r>
              <a:rPr lang="ko-KR" altLang="en-US" b="1" spc="-100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신뢰 가능한 모델</a:t>
            </a:r>
            <a:r>
              <a:rPr lang="ko-KR" altLang="en-US" spc="-100" dirty="0">
                <a:solidFill>
                  <a:srgbClr val="67676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임을 알 수 있다</a:t>
            </a:r>
            <a:r>
              <a:rPr lang="en-US" altLang="ko-KR" spc="-100" dirty="0">
                <a:solidFill>
                  <a:srgbClr val="67676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A1C64B8-653B-42C9-A5CB-9CC7A803A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67600" y="458849"/>
            <a:ext cx="2590800" cy="2765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32B8336-0EA3-4C37-B61F-ACD52262F368}"/>
              </a:ext>
            </a:extLst>
          </p:cNvPr>
          <p:cNvSpPr/>
          <p:nvPr/>
        </p:nvSpPr>
        <p:spPr>
          <a:xfrm>
            <a:off x="4570236" y="1980693"/>
            <a:ext cx="458964" cy="488581"/>
          </a:xfrm>
          <a:prstGeom prst="rect">
            <a:avLst/>
          </a:prstGeom>
          <a:solidFill>
            <a:srgbClr val="EA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C31F459-7954-4C15-B064-8F27EF05314B}"/>
              </a:ext>
            </a:extLst>
          </p:cNvPr>
          <p:cNvSpPr/>
          <p:nvPr/>
        </p:nvSpPr>
        <p:spPr>
          <a:xfrm>
            <a:off x="4468428" y="2339922"/>
            <a:ext cx="1938536" cy="374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pc="-1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2015</a:t>
            </a:r>
            <a:r>
              <a:rPr lang="ko-KR" altLang="en-US" sz="1200" spc="-1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년에서 </a:t>
            </a:r>
            <a:r>
              <a:rPr lang="en-US" altLang="ko-KR" sz="1200" spc="-1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2021</a:t>
            </a:r>
            <a:r>
              <a:rPr lang="ko-KR" altLang="en-US" sz="1200" spc="-1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년의 적절한 </a:t>
            </a:r>
            <a:endParaRPr lang="en-US" altLang="ko-KR" sz="1200" spc="-1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spc="-1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경로당 수 예측</a:t>
            </a:r>
            <a:endParaRPr lang="en-US" altLang="ko-KR" sz="1200" spc="-1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FD21F3-C119-49C8-9A36-7813E560E498}"/>
              </a:ext>
            </a:extLst>
          </p:cNvPr>
          <p:cNvSpPr txBox="1"/>
          <p:nvPr/>
        </p:nvSpPr>
        <p:spPr>
          <a:xfrm>
            <a:off x="1114897" y="1031883"/>
            <a:ext cx="401860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00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2015</a:t>
            </a:r>
            <a:r>
              <a:rPr lang="ko-KR" altLang="en-US" sz="1600" b="1" spc="-100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년에서 예측</a:t>
            </a:r>
            <a:r>
              <a:rPr lang="ko-KR" altLang="en-US" sz="1600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한 </a:t>
            </a:r>
            <a:r>
              <a:rPr lang="en-US" altLang="ko-KR" sz="1600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2021</a:t>
            </a:r>
            <a:r>
              <a:rPr lang="ko-KR" altLang="en-US" sz="1600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년 적절한 경로당 수 결과와 </a:t>
            </a:r>
            <a:r>
              <a:rPr lang="en-US" altLang="ko-KR" sz="1600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2021</a:t>
            </a:r>
            <a:r>
              <a:rPr lang="ko-KR" altLang="en-US" sz="1600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년의 적절한 경로당 수 비교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7D41BE5-EAAC-4DE3-8C11-F165FECD243C}"/>
              </a:ext>
            </a:extLst>
          </p:cNvPr>
          <p:cNvCxnSpPr>
            <a:cxnSpLocks/>
          </p:cNvCxnSpPr>
          <p:nvPr/>
        </p:nvCxnSpPr>
        <p:spPr>
          <a:xfrm>
            <a:off x="1143000" y="1800553"/>
            <a:ext cx="3002280" cy="131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1E0F620-5279-4811-85DB-6FCD1655A470}"/>
              </a:ext>
            </a:extLst>
          </p:cNvPr>
          <p:cNvCxnSpPr>
            <a:cxnSpLocks/>
          </p:cNvCxnSpPr>
          <p:nvPr/>
        </p:nvCxnSpPr>
        <p:spPr>
          <a:xfrm>
            <a:off x="1141290" y="1973501"/>
            <a:ext cx="3002280" cy="131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BD96AB-80EE-47C4-8C90-159E631D13DD}"/>
              </a:ext>
            </a:extLst>
          </p:cNvPr>
          <p:cNvSpPr txBox="1"/>
          <p:nvPr/>
        </p:nvSpPr>
        <p:spPr>
          <a:xfrm>
            <a:off x="5451382" y="154562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약</a:t>
            </a:r>
            <a:r>
              <a:rPr lang="en-US" altLang="ko-KR" sz="2400" b="1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5%</a:t>
            </a:r>
            <a:endParaRPr lang="ko-KR" altLang="en-US" sz="2400" b="1" dirty="0">
              <a:solidFill>
                <a:srgbClr val="5643E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13B0AAF-7698-47D3-98AD-D0EDB8C10C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57" t="14101" r="14370" b="75512"/>
          <a:stretch/>
        </p:blipFill>
        <p:spPr>
          <a:xfrm>
            <a:off x="4174834" y="1987431"/>
            <a:ext cx="362765" cy="56552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CDA3FE-19FC-4742-B666-A351983F5FB4}"/>
              </a:ext>
            </a:extLst>
          </p:cNvPr>
          <p:cNvSpPr/>
          <p:nvPr/>
        </p:nvSpPr>
        <p:spPr>
          <a:xfrm>
            <a:off x="4290642" y="1675714"/>
            <a:ext cx="675196" cy="364269"/>
          </a:xfrm>
          <a:prstGeom prst="rect">
            <a:avLst/>
          </a:prstGeom>
          <a:solidFill>
            <a:srgbClr val="EA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083C88C-27FF-4099-A228-0140AAC800BB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58800" y="1776458"/>
            <a:ext cx="2392582" cy="1286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59B5B18-03F9-4AED-98BC-9DCDEF064F04}"/>
              </a:ext>
            </a:extLst>
          </p:cNvPr>
          <p:cNvCxnSpPr/>
          <p:nvPr/>
        </p:nvCxnSpPr>
        <p:spPr>
          <a:xfrm>
            <a:off x="4285382" y="1691589"/>
            <a:ext cx="700643" cy="0"/>
          </a:xfrm>
          <a:prstGeom prst="line">
            <a:avLst/>
          </a:prstGeom>
          <a:ln w="19050">
            <a:solidFill>
              <a:srgbClr val="D8D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0CB14D6-B518-445A-AB39-533A2F52493B}"/>
              </a:ext>
            </a:extLst>
          </p:cNvPr>
          <p:cNvSpPr/>
          <p:nvPr/>
        </p:nvSpPr>
        <p:spPr>
          <a:xfrm>
            <a:off x="4476505" y="1947981"/>
            <a:ext cx="1938536" cy="374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pc="-1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2021</a:t>
            </a:r>
            <a:r>
              <a:rPr lang="ko-KR" altLang="en-US" sz="1200" spc="-1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년의 적절한 경로당 수</a:t>
            </a:r>
            <a:endParaRPr lang="en-US" altLang="ko-KR" sz="1200" spc="-1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462CB28-EB87-4EAF-AB5F-DA5946704110}"/>
              </a:ext>
            </a:extLst>
          </p:cNvPr>
          <p:cNvCxnSpPr/>
          <p:nvPr/>
        </p:nvCxnSpPr>
        <p:spPr>
          <a:xfrm>
            <a:off x="3048000" y="1807137"/>
            <a:ext cx="0" cy="1729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8B87727-B412-4E0B-BBD3-D09CF061B6B2}"/>
              </a:ext>
            </a:extLst>
          </p:cNvPr>
          <p:cNvSpPr txBox="1"/>
          <p:nvPr/>
        </p:nvSpPr>
        <p:spPr>
          <a:xfrm>
            <a:off x="2116476" y="3429000"/>
            <a:ext cx="88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2893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E75330-2C7F-453E-A025-F20A4720B332}"/>
              </a:ext>
            </a:extLst>
          </p:cNvPr>
          <p:cNvSpPr txBox="1"/>
          <p:nvPr/>
        </p:nvSpPr>
        <p:spPr>
          <a:xfrm>
            <a:off x="3337881" y="3416113"/>
            <a:ext cx="89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2073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개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61C2F5E-3A54-D47D-CC19-EDD4DA68000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749" y="-215507"/>
            <a:ext cx="1241324" cy="120831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617D9FD-2D12-C07F-CCF8-25C19F198DC4}"/>
              </a:ext>
            </a:extLst>
          </p:cNvPr>
          <p:cNvSpPr txBox="1"/>
          <p:nvPr/>
        </p:nvSpPr>
        <p:spPr>
          <a:xfrm>
            <a:off x="789045" y="331625"/>
            <a:ext cx="3332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예측 수식 평가</a:t>
            </a:r>
          </a:p>
        </p:txBody>
      </p:sp>
    </p:spTree>
    <p:extLst>
      <p:ext uri="{BB962C8B-B14F-4D97-AF65-F5344CB8AC3E}">
        <p14:creationId xmlns:p14="http://schemas.microsoft.com/office/powerpoint/2010/main" val="1710836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바닥글 개체 틀 40">
            <a:extLst>
              <a:ext uri="{FF2B5EF4-FFF2-40B4-BE49-F238E27FC236}">
                <a16:creationId xmlns:a16="http://schemas.microsoft.com/office/drawing/2014/main" id="{5F2C5A20-3E92-433E-A259-F36EE9CE689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735629" y="6595205"/>
            <a:ext cx="4720742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GIS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개방형 데이터를 활용한 부산시 시니어센터의 적정입지 선정</a:t>
            </a: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587145-EDD4-4C77-99FC-684C00F100E9}"/>
              </a:ext>
            </a:extLst>
          </p:cNvPr>
          <p:cNvSpPr txBox="1"/>
          <p:nvPr/>
        </p:nvSpPr>
        <p:spPr>
          <a:xfrm>
            <a:off x="477962" y="331625"/>
            <a:ext cx="4779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Step4 – </a:t>
            </a:r>
            <a:r>
              <a:rPr lang="ko-KR" altLang="en-US" sz="14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경로당이 시급하게 요구되는 후보지 기준</a:t>
            </a:r>
          </a:p>
        </p:txBody>
      </p:sp>
      <p:sp>
        <p:nvSpPr>
          <p:cNvPr id="14" name="object 23">
            <a:extLst>
              <a:ext uri="{FF2B5EF4-FFF2-40B4-BE49-F238E27FC236}">
                <a16:creationId xmlns:a16="http://schemas.microsoft.com/office/drawing/2014/main" id="{2074A2D9-79C3-46CE-AADB-BF2EE0BA2ED1}"/>
              </a:ext>
            </a:extLst>
          </p:cNvPr>
          <p:cNvSpPr/>
          <p:nvPr/>
        </p:nvSpPr>
        <p:spPr>
          <a:xfrm>
            <a:off x="800100" y="1281549"/>
            <a:ext cx="10591800" cy="2213077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672CB3-BD7E-4536-A8BA-90874292CAE5}"/>
              </a:ext>
            </a:extLst>
          </p:cNvPr>
          <p:cNvSpPr txBox="1"/>
          <p:nvPr/>
        </p:nvSpPr>
        <p:spPr>
          <a:xfrm>
            <a:off x="898430" y="1415492"/>
            <a:ext cx="1036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경로당을 미리 증설하여 증가하는 고령 인구와 지역별 이용률에 맞는 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2400" b="1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수요와 공급을 즉각적으로 만족하기 위해</a:t>
            </a:r>
            <a:endParaRPr lang="en-US" altLang="ko-KR" sz="2400" b="1" dirty="0">
              <a:solidFill>
                <a:srgbClr val="5643E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sz="2400" b="1" dirty="0">
              <a:solidFill>
                <a:srgbClr val="5643E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24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미래 필요한 경로당 수 </a:t>
            </a:r>
            <a:r>
              <a:rPr lang="ko-KR" altLang="en-US" sz="2400" b="1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상위</a:t>
            </a:r>
            <a:r>
              <a:rPr lang="ko-KR" altLang="en-US" sz="24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b="1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ko-KR" altLang="en-US" sz="2400" b="1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행정 동</a:t>
            </a:r>
            <a:r>
              <a:rPr lang="ko-KR" altLang="en-US" sz="24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을 </a:t>
            </a:r>
            <a:endParaRPr lang="en-US" altLang="ko-KR" sz="2400" dirty="0">
              <a:solidFill>
                <a:srgbClr val="52525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24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경로당이 </a:t>
            </a:r>
            <a:r>
              <a:rPr lang="ko-KR" altLang="en-US" sz="2400" b="1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시급하게 필요한</a:t>
            </a:r>
            <a:r>
              <a:rPr lang="en-US" altLang="ko-KR" sz="2400" b="1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400" b="1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후보지</a:t>
            </a:r>
            <a:r>
              <a:rPr lang="ko-KR" altLang="en-US" sz="24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 선정</a:t>
            </a:r>
            <a:r>
              <a:rPr lang="en-US" altLang="ko-KR" sz="24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2400" dirty="0">
              <a:solidFill>
                <a:srgbClr val="52525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D5B79CC4-9A25-47BF-B850-26B0001AFACE}"/>
              </a:ext>
            </a:extLst>
          </p:cNvPr>
          <p:cNvSpPr/>
          <p:nvPr/>
        </p:nvSpPr>
        <p:spPr>
          <a:xfrm>
            <a:off x="2767160" y="4426485"/>
            <a:ext cx="2269113" cy="1143607"/>
          </a:xfrm>
          <a:custGeom>
            <a:avLst/>
            <a:gdLst/>
            <a:ahLst/>
            <a:cxnLst/>
            <a:rect l="l" t="t" r="r" b="b"/>
            <a:pathLst>
              <a:path w="1363980" h="586739">
                <a:moveTo>
                  <a:pt x="1266190" y="0"/>
                </a:moveTo>
                <a:lnTo>
                  <a:pt x="0" y="0"/>
                </a:lnTo>
                <a:lnTo>
                  <a:pt x="0" y="488950"/>
                </a:lnTo>
                <a:lnTo>
                  <a:pt x="97790" y="586739"/>
                </a:lnTo>
                <a:lnTo>
                  <a:pt x="1363980" y="586739"/>
                </a:lnTo>
                <a:lnTo>
                  <a:pt x="1363980" y="97789"/>
                </a:lnTo>
                <a:lnTo>
                  <a:pt x="1266190" y="0"/>
                </a:lnTo>
                <a:close/>
              </a:path>
            </a:pathLst>
          </a:cu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pc="-100" dirty="0">
              <a:solidFill>
                <a:schemeClr val="lt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26DAE-2CAF-40CB-B57B-6C76BDF65A7D}"/>
              </a:ext>
            </a:extLst>
          </p:cNvPr>
          <p:cNvSpPr txBox="1"/>
          <p:nvPr/>
        </p:nvSpPr>
        <p:spPr>
          <a:xfrm>
            <a:off x="2724605" y="4683193"/>
            <a:ext cx="2354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미래 필요한 경로당 수 </a:t>
            </a:r>
            <a:endParaRPr lang="en-US" altLang="ko-KR" sz="16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상위 </a:t>
            </a:r>
            <a:r>
              <a:rPr lang="en-US" altLang="ko-KR" sz="16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 </a:t>
            </a:r>
            <a:r>
              <a:rPr lang="ko-KR" altLang="en-US" sz="16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행정 동</a:t>
            </a:r>
            <a:endParaRPr lang="en-US" altLang="ko-KR" sz="16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EECFAA89-36CA-4B39-8731-0D68FF50FE9A}"/>
              </a:ext>
            </a:extLst>
          </p:cNvPr>
          <p:cNvSpPr/>
          <p:nvPr/>
        </p:nvSpPr>
        <p:spPr>
          <a:xfrm>
            <a:off x="7239000" y="4414639"/>
            <a:ext cx="2269113" cy="1143607"/>
          </a:xfrm>
          <a:custGeom>
            <a:avLst/>
            <a:gdLst/>
            <a:ahLst/>
            <a:cxnLst/>
            <a:rect l="l" t="t" r="r" b="b"/>
            <a:pathLst>
              <a:path w="1363980" h="586739">
                <a:moveTo>
                  <a:pt x="1266190" y="0"/>
                </a:moveTo>
                <a:lnTo>
                  <a:pt x="0" y="0"/>
                </a:lnTo>
                <a:lnTo>
                  <a:pt x="0" y="488950"/>
                </a:lnTo>
                <a:lnTo>
                  <a:pt x="97790" y="586739"/>
                </a:lnTo>
                <a:lnTo>
                  <a:pt x="1363980" y="586739"/>
                </a:lnTo>
                <a:lnTo>
                  <a:pt x="1363980" y="97789"/>
                </a:lnTo>
                <a:lnTo>
                  <a:pt x="1266190" y="0"/>
                </a:lnTo>
                <a:close/>
              </a:path>
            </a:pathLst>
          </a:cu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pc="-100" dirty="0">
              <a:solidFill>
                <a:schemeClr val="lt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216CAD9-E4ED-4687-A4AF-F2467A5B3BB3}"/>
                  </a:ext>
                </a:extLst>
              </p:cNvPr>
              <p:cNvSpPr txBox="1"/>
              <p:nvPr/>
            </p:nvSpPr>
            <p:spPr>
              <a:xfrm flipH="1">
                <a:off x="5638633" y="4298439"/>
                <a:ext cx="1239924" cy="1354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8800" b="1" i="1" smtClean="0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ko-KR" altLang="en-US" b="1" dirty="0">
                  <a:solidFill>
                    <a:srgbClr val="5C88E4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216CAD9-E4ED-4687-A4AF-F2467A5B3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38633" y="4298439"/>
                <a:ext cx="1239924" cy="1354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09FA0D0-1A63-4223-88CF-27881472594E}"/>
              </a:ext>
            </a:extLst>
          </p:cNvPr>
          <p:cNvSpPr txBox="1"/>
          <p:nvPr/>
        </p:nvSpPr>
        <p:spPr>
          <a:xfrm>
            <a:off x="7058694" y="4679397"/>
            <a:ext cx="2629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경로당이 시급하게 </a:t>
            </a:r>
            <a:endParaRPr lang="en-US" altLang="ko-KR" sz="16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필요한</a:t>
            </a:r>
            <a:r>
              <a:rPr lang="en-US" altLang="ko-KR" sz="16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후보지 이다</a:t>
            </a:r>
            <a:r>
              <a:rPr lang="en-US" altLang="ko-KR" sz="16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A5560D3-F255-4AC9-8A48-3B3F67711F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465" y="0"/>
            <a:ext cx="581535" cy="564279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9BA51A7-3E23-F66D-6B7A-006CCCD30724}"/>
              </a:ext>
            </a:extLst>
          </p:cNvPr>
          <p:cNvSpPr/>
          <p:nvPr/>
        </p:nvSpPr>
        <p:spPr>
          <a:xfrm>
            <a:off x="969127" y="77990"/>
            <a:ext cx="428555" cy="162730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1A4BA07-4DFC-E892-B3A2-2AA02945B93E}"/>
              </a:ext>
            </a:extLst>
          </p:cNvPr>
          <p:cNvSpPr/>
          <p:nvPr/>
        </p:nvSpPr>
        <p:spPr>
          <a:xfrm>
            <a:off x="508889" y="77990"/>
            <a:ext cx="428555" cy="162730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A5A4F9A-672B-A7EB-D2F7-F51395075F0E}"/>
              </a:ext>
            </a:extLst>
          </p:cNvPr>
          <p:cNvSpPr/>
          <p:nvPr/>
        </p:nvSpPr>
        <p:spPr>
          <a:xfrm>
            <a:off x="48651" y="77990"/>
            <a:ext cx="428555" cy="162730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CC05F8F-E9BF-EDD7-5408-D5E3A133364F}"/>
              </a:ext>
            </a:extLst>
          </p:cNvPr>
          <p:cNvSpPr/>
          <p:nvPr/>
        </p:nvSpPr>
        <p:spPr>
          <a:xfrm>
            <a:off x="1429365" y="77990"/>
            <a:ext cx="428555" cy="162730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2AA4D691-5157-4268-A7DF-580044FA5433}"/>
              </a:ext>
            </a:extLst>
          </p:cNvPr>
          <p:cNvSpPr txBox="1"/>
          <p:nvPr/>
        </p:nvSpPr>
        <p:spPr>
          <a:xfrm>
            <a:off x="401105" y="1016732"/>
            <a:ext cx="3966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gradFill>
                  <a:gsLst>
                    <a:gs pos="0">
                      <a:srgbClr val="E8F9FD"/>
                    </a:gs>
                    <a:gs pos="55000">
                      <a:srgbClr val="0AA1DD"/>
                    </a:gs>
                    <a:gs pos="100000">
                      <a:srgbClr val="2155CD"/>
                    </a:gs>
                  </a:gsLst>
                  <a:lin ang="5400000" scaled="1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CONTENTS</a:t>
            </a:r>
            <a:endParaRPr lang="ko-KR" altLang="en-US" sz="7200" dirty="0">
              <a:gradFill>
                <a:gsLst>
                  <a:gs pos="0">
                    <a:srgbClr val="E8F9FD"/>
                  </a:gs>
                  <a:gs pos="55000">
                    <a:srgbClr val="0AA1DD"/>
                  </a:gs>
                  <a:gs pos="100000">
                    <a:srgbClr val="2155CD"/>
                  </a:gs>
                </a:gsLst>
                <a:lin ang="5400000" scaled="1"/>
              </a:gra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E477756-6E7B-3F6F-AB63-87926E92DB93}"/>
              </a:ext>
            </a:extLst>
          </p:cNvPr>
          <p:cNvGrpSpPr/>
          <p:nvPr/>
        </p:nvGrpSpPr>
        <p:grpSpPr>
          <a:xfrm>
            <a:off x="5223792" y="1925862"/>
            <a:ext cx="3509971" cy="546056"/>
            <a:chOff x="5263820" y="2782720"/>
            <a:chExt cx="3509971" cy="546056"/>
          </a:xfrm>
        </p:grpSpPr>
        <p:sp>
          <p:nvSpPr>
            <p:cNvPr id="22" name="object 22"/>
            <p:cNvSpPr/>
            <p:nvPr/>
          </p:nvSpPr>
          <p:spPr>
            <a:xfrm>
              <a:off x="5727877" y="3189652"/>
              <a:ext cx="93345" cy="10516"/>
            </a:xfrm>
            <a:custGeom>
              <a:avLst/>
              <a:gdLst/>
              <a:ahLst/>
              <a:cxnLst/>
              <a:rect l="l" t="t" r="r" b="b"/>
              <a:pathLst>
                <a:path w="93345" h="8889">
                  <a:moveTo>
                    <a:pt x="93238" y="0"/>
                  </a:moveTo>
                  <a:lnTo>
                    <a:pt x="0" y="0"/>
                  </a:lnTo>
                  <a:lnTo>
                    <a:pt x="0" y="8715"/>
                  </a:lnTo>
                  <a:lnTo>
                    <a:pt x="93238" y="8715"/>
                  </a:lnTo>
                  <a:lnTo>
                    <a:pt x="93238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B88D93-A8C9-453C-BB5E-72923604009A}"/>
                </a:ext>
              </a:extLst>
            </p:cNvPr>
            <p:cNvSpPr txBox="1"/>
            <p:nvPr/>
          </p:nvSpPr>
          <p:spPr>
            <a:xfrm>
              <a:off x="5765611" y="2796317"/>
              <a:ext cx="3008180" cy="45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525252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적절한 경로당 수 파악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FAD1BB-9D26-4EDD-9977-603668C2CBE1}"/>
                </a:ext>
              </a:extLst>
            </p:cNvPr>
            <p:cNvSpPr txBox="1"/>
            <p:nvPr/>
          </p:nvSpPr>
          <p:spPr>
            <a:xfrm>
              <a:off x="5263820" y="2782720"/>
              <a:ext cx="545146" cy="546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676767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02</a:t>
              </a:r>
              <a:endParaRPr lang="ko-KR" altLang="en-US" sz="2400" dirty="0">
                <a:solidFill>
                  <a:srgbClr val="676767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E5608AD-0BE9-70D6-2771-170F4DCA6C8E}"/>
              </a:ext>
            </a:extLst>
          </p:cNvPr>
          <p:cNvGrpSpPr/>
          <p:nvPr/>
        </p:nvGrpSpPr>
        <p:grpSpPr>
          <a:xfrm>
            <a:off x="5217442" y="2649865"/>
            <a:ext cx="5558929" cy="475654"/>
            <a:chOff x="5392314" y="1997396"/>
            <a:chExt cx="5558929" cy="475654"/>
          </a:xfrm>
        </p:grpSpPr>
        <p:sp>
          <p:nvSpPr>
            <p:cNvPr id="27" name="object 27"/>
            <p:cNvSpPr/>
            <p:nvPr/>
          </p:nvSpPr>
          <p:spPr>
            <a:xfrm>
              <a:off x="5856371" y="2324390"/>
              <a:ext cx="93345" cy="9160"/>
            </a:xfrm>
            <a:custGeom>
              <a:avLst/>
              <a:gdLst/>
              <a:ahLst/>
              <a:cxnLst/>
              <a:rect l="l" t="t" r="r" b="b"/>
              <a:pathLst>
                <a:path w="93345" h="8889">
                  <a:moveTo>
                    <a:pt x="93238" y="0"/>
                  </a:moveTo>
                  <a:lnTo>
                    <a:pt x="0" y="0"/>
                  </a:lnTo>
                  <a:lnTo>
                    <a:pt x="0" y="8715"/>
                  </a:lnTo>
                  <a:lnTo>
                    <a:pt x="93238" y="8715"/>
                  </a:lnTo>
                  <a:lnTo>
                    <a:pt x="93238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2B012C-1FBC-4F14-BD38-EA19083EA7BE}"/>
                </a:ext>
              </a:extLst>
            </p:cNvPr>
            <p:cNvSpPr txBox="1"/>
            <p:nvPr/>
          </p:nvSpPr>
          <p:spPr>
            <a:xfrm>
              <a:off x="5901330" y="1997396"/>
              <a:ext cx="50499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525252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미래 고령 인구 예측 및 경로당 수 예측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0782217-BA78-4346-9BDE-D3C6EB4B7629}"/>
                </a:ext>
              </a:extLst>
            </p:cNvPr>
            <p:cNvSpPr txBox="1"/>
            <p:nvPr/>
          </p:nvSpPr>
          <p:spPr>
            <a:xfrm>
              <a:off x="5392314" y="1997396"/>
              <a:ext cx="545146" cy="47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676767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03</a:t>
              </a:r>
              <a:endParaRPr lang="ko-KR" altLang="en-US" sz="2400" dirty="0">
                <a:solidFill>
                  <a:srgbClr val="676767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367B112-AC38-14AA-C0DE-4097ADF1F533}"/>
              </a:ext>
            </a:extLst>
          </p:cNvPr>
          <p:cNvGrpSpPr/>
          <p:nvPr/>
        </p:nvGrpSpPr>
        <p:grpSpPr>
          <a:xfrm>
            <a:off x="5216198" y="3360817"/>
            <a:ext cx="3922553" cy="479397"/>
            <a:chOff x="5402772" y="2410799"/>
            <a:chExt cx="3922553" cy="479397"/>
          </a:xfrm>
        </p:grpSpPr>
        <p:sp>
          <p:nvSpPr>
            <p:cNvPr id="30" name="object 34">
              <a:extLst>
                <a:ext uri="{FF2B5EF4-FFF2-40B4-BE49-F238E27FC236}">
                  <a16:creationId xmlns:a16="http://schemas.microsoft.com/office/drawing/2014/main" id="{372C85FA-099A-4E39-82A7-CAFC6831EA3F}"/>
                </a:ext>
              </a:extLst>
            </p:cNvPr>
            <p:cNvSpPr/>
            <p:nvPr/>
          </p:nvSpPr>
          <p:spPr>
            <a:xfrm>
              <a:off x="5869181" y="2761736"/>
              <a:ext cx="93345" cy="9160"/>
            </a:xfrm>
            <a:custGeom>
              <a:avLst/>
              <a:gdLst/>
              <a:ahLst/>
              <a:cxnLst/>
              <a:rect l="l" t="t" r="r" b="b"/>
              <a:pathLst>
                <a:path w="93345" h="8889">
                  <a:moveTo>
                    <a:pt x="93238" y="0"/>
                  </a:moveTo>
                  <a:lnTo>
                    <a:pt x="0" y="0"/>
                  </a:lnTo>
                  <a:lnTo>
                    <a:pt x="0" y="8715"/>
                  </a:lnTo>
                  <a:lnTo>
                    <a:pt x="93238" y="8715"/>
                  </a:lnTo>
                  <a:lnTo>
                    <a:pt x="93238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5C016EE-F622-4E6A-82BB-205652393849}"/>
                </a:ext>
              </a:extLst>
            </p:cNvPr>
            <p:cNvSpPr txBox="1"/>
            <p:nvPr/>
          </p:nvSpPr>
          <p:spPr>
            <a:xfrm>
              <a:off x="5915853" y="2410799"/>
              <a:ext cx="34094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525252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예측 수식 평가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55887BC-FE01-4B54-8905-5AB960F2E718}"/>
                </a:ext>
              </a:extLst>
            </p:cNvPr>
            <p:cNvSpPr txBox="1"/>
            <p:nvPr/>
          </p:nvSpPr>
          <p:spPr>
            <a:xfrm>
              <a:off x="5402772" y="2414542"/>
              <a:ext cx="545146" cy="47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676767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04</a:t>
              </a:r>
              <a:endParaRPr lang="ko-KR" altLang="en-US" sz="2400" dirty="0">
                <a:solidFill>
                  <a:srgbClr val="676767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C21509-328E-0AF5-43BF-A1E501025CD0}"/>
              </a:ext>
            </a:extLst>
          </p:cNvPr>
          <p:cNvGrpSpPr/>
          <p:nvPr/>
        </p:nvGrpSpPr>
        <p:grpSpPr>
          <a:xfrm>
            <a:off x="5083122" y="4093646"/>
            <a:ext cx="5832936" cy="660302"/>
            <a:chOff x="5401848" y="2929905"/>
            <a:chExt cx="3861266" cy="475654"/>
          </a:xfrm>
        </p:grpSpPr>
        <p:sp>
          <p:nvSpPr>
            <p:cNvPr id="34" name="object 34"/>
            <p:cNvSpPr/>
            <p:nvPr/>
          </p:nvSpPr>
          <p:spPr>
            <a:xfrm>
              <a:off x="5844888" y="3174591"/>
              <a:ext cx="93345" cy="9160"/>
            </a:xfrm>
            <a:custGeom>
              <a:avLst/>
              <a:gdLst/>
              <a:ahLst/>
              <a:cxnLst/>
              <a:rect l="l" t="t" r="r" b="b"/>
              <a:pathLst>
                <a:path w="93345" h="8889">
                  <a:moveTo>
                    <a:pt x="93238" y="0"/>
                  </a:moveTo>
                  <a:lnTo>
                    <a:pt x="0" y="0"/>
                  </a:lnTo>
                  <a:lnTo>
                    <a:pt x="0" y="8715"/>
                  </a:lnTo>
                  <a:lnTo>
                    <a:pt x="93238" y="8715"/>
                  </a:lnTo>
                  <a:lnTo>
                    <a:pt x="93238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3FD5892-DB8C-41DE-A439-D88C7FF679B3}"/>
                </a:ext>
              </a:extLst>
            </p:cNvPr>
            <p:cNvSpPr txBox="1"/>
            <p:nvPr/>
          </p:nvSpPr>
          <p:spPr>
            <a:xfrm>
              <a:off x="5920190" y="2930018"/>
              <a:ext cx="3342924" cy="24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525252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새로운 경로당 입지 선정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A3482E2-F8D8-4837-BE53-95AE14CED3BA}"/>
                </a:ext>
              </a:extLst>
            </p:cNvPr>
            <p:cNvSpPr txBox="1"/>
            <p:nvPr/>
          </p:nvSpPr>
          <p:spPr>
            <a:xfrm>
              <a:off x="5401848" y="2929905"/>
              <a:ext cx="545146" cy="47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676767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05</a:t>
              </a:r>
              <a:endParaRPr lang="ko-KR" altLang="en-US" sz="2400" dirty="0">
                <a:solidFill>
                  <a:srgbClr val="676767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142A7A00-2A13-7856-65F4-3FEDB7E4CA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465" y="0"/>
            <a:ext cx="581535" cy="56427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9349456-5536-132B-2FDB-123D4CC93629}"/>
              </a:ext>
            </a:extLst>
          </p:cNvPr>
          <p:cNvCxnSpPr>
            <a:cxnSpLocks/>
          </p:cNvCxnSpPr>
          <p:nvPr/>
        </p:nvCxnSpPr>
        <p:spPr>
          <a:xfrm>
            <a:off x="4655840" y="513475"/>
            <a:ext cx="0" cy="5867853"/>
          </a:xfrm>
          <a:prstGeom prst="line">
            <a:avLst/>
          </a:prstGeom>
          <a:ln>
            <a:gradFill flip="none" rotWithShape="1">
              <a:gsLst>
                <a:gs pos="31000">
                  <a:srgbClr val="79DAE8"/>
                </a:gs>
                <a:gs pos="0">
                  <a:srgbClr val="E8F9FD"/>
                </a:gs>
                <a:gs pos="66000">
                  <a:srgbClr val="0AA1DD"/>
                </a:gs>
                <a:gs pos="99000">
                  <a:srgbClr val="2155CD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DC14D9-F08E-0E46-7F23-5AB90AD56C7C}"/>
              </a:ext>
            </a:extLst>
          </p:cNvPr>
          <p:cNvGrpSpPr/>
          <p:nvPr/>
        </p:nvGrpSpPr>
        <p:grpSpPr>
          <a:xfrm>
            <a:off x="5216685" y="1217646"/>
            <a:ext cx="3558044" cy="479140"/>
            <a:chOff x="5251585" y="1952836"/>
            <a:chExt cx="3558044" cy="47914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FC57EFE-4370-228C-F754-1E3505D7FDD6}"/>
                </a:ext>
              </a:extLst>
            </p:cNvPr>
            <p:cNvSpPr txBox="1"/>
            <p:nvPr/>
          </p:nvSpPr>
          <p:spPr>
            <a:xfrm>
              <a:off x="5801449" y="1952836"/>
              <a:ext cx="3008180" cy="45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525252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분석 배경 및 목적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141D011-AFC8-2268-21E5-AA55A7FB937F}"/>
                </a:ext>
              </a:extLst>
            </p:cNvPr>
            <p:cNvGrpSpPr/>
            <p:nvPr/>
          </p:nvGrpSpPr>
          <p:grpSpPr>
            <a:xfrm>
              <a:off x="5251585" y="1956322"/>
              <a:ext cx="569658" cy="475654"/>
              <a:chOff x="5376229" y="1103618"/>
              <a:chExt cx="569658" cy="475654"/>
            </a:xfrm>
          </p:grpSpPr>
          <p:sp>
            <p:nvSpPr>
              <p:cNvPr id="50" name="object 16">
                <a:extLst>
                  <a:ext uri="{FF2B5EF4-FFF2-40B4-BE49-F238E27FC236}">
                    <a16:creationId xmlns:a16="http://schemas.microsoft.com/office/drawing/2014/main" id="{7FB75DB4-22F5-6E35-C126-F5E4CF243D2B}"/>
                  </a:ext>
                </a:extLst>
              </p:cNvPr>
              <p:cNvSpPr/>
              <p:nvPr/>
            </p:nvSpPr>
            <p:spPr>
              <a:xfrm>
                <a:off x="5852542" y="1431403"/>
                <a:ext cx="93345" cy="9159"/>
              </a:xfrm>
              <a:custGeom>
                <a:avLst/>
                <a:gdLst/>
                <a:ahLst/>
                <a:cxnLst/>
                <a:rect l="l" t="t" r="r" b="b"/>
                <a:pathLst>
                  <a:path w="93345" h="8889">
                    <a:moveTo>
                      <a:pt x="93238" y="0"/>
                    </a:moveTo>
                    <a:lnTo>
                      <a:pt x="0" y="0"/>
                    </a:lnTo>
                    <a:lnTo>
                      <a:pt x="0" y="8715"/>
                    </a:lnTo>
                    <a:lnTo>
                      <a:pt x="93238" y="8715"/>
                    </a:lnTo>
                    <a:lnTo>
                      <a:pt x="93238" y="0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20FE9A2-A7B3-56DE-B4A2-98DA2C4FC637}"/>
                  </a:ext>
                </a:extLst>
              </p:cNvPr>
              <p:cNvSpPr txBox="1"/>
              <p:nvPr/>
            </p:nvSpPr>
            <p:spPr>
              <a:xfrm>
                <a:off x="5376229" y="1103618"/>
                <a:ext cx="545146" cy="47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rgbClr val="676767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01</a:t>
                </a:r>
                <a:endParaRPr lang="ko-KR" altLang="en-US" sz="2400" dirty="0">
                  <a:solidFill>
                    <a:srgbClr val="676767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EA9EF46B-E617-4BEC-870E-6729029C6D06}"/>
              </a:ext>
            </a:extLst>
          </p:cNvPr>
          <p:cNvSpPr txBox="1"/>
          <p:nvPr/>
        </p:nvSpPr>
        <p:spPr>
          <a:xfrm>
            <a:off x="477962" y="331625"/>
            <a:ext cx="3484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Step4 - </a:t>
            </a:r>
            <a:r>
              <a:rPr lang="ko-KR" altLang="en-US" sz="14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후보지 선정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0EBB3C-0EC8-498F-8979-D5ADCB712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38" y="1981200"/>
            <a:ext cx="4990476" cy="34158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54AD6A-DAFA-4B0E-901E-60633ED4F705}"/>
              </a:ext>
            </a:extLst>
          </p:cNvPr>
          <p:cNvSpPr txBox="1"/>
          <p:nvPr/>
        </p:nvSpPr>
        <p:spPr>
          <a:xfrm>
            <a:off x="1295400" y="5397073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2030</a:t>
            </a:r>
            <a:r>
              <a:rPr lang="ko-KR" altLang="en-US" sz="12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년 필요한 경로당 수 상위 </a:t>
            </a:r>
            <a:r>
              <a:rPr lang="en-US" altLang="ko-KR" sz="12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ko-KR" altLang="en-US" sz="12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행정 동</a:t>
            </a:r>
          </a:p>
        </p:txBody>
      </p:sp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B48C6C10-3A3B-4F60-BD47-EC41897E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31" y="1640726"/>
            <a:ext cx="4428476" cy="3438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AB1178-8B57-4EA6-8AD7-C7C6BE8C4392}"/>
              </a:ext>
            </a:extLst>
          </p:cNvPr>
          <p:cNvSpPr txBox="1"/>
          <p:nvPr/>
        </p:nvSpPr>
        <p:spPr>
          <a:xfrm>
            <a:off x="8219940" y="5335512"/>
            <a:ext cx="1238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부산광역시 지도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198240-EC15-4ACA-AF0C-F7C384067489}"/>
              </a:ext>
            </a:extLst>
          </p:cNvPr>
          <p:cNvSpPr/>
          <p:nvPr/>
        </p:nvSpPr>
        <p:spPr>
          <a:xfrm>
            <a:off x="3463983" y="3970249"/>
            <a:ext cx="844434" cy="86359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48</a:t>
            </a:r>
            <a:endParaRPr lang="ko-KR" altLang="en-US" sz="3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E6DD51-CDD5-41B8-BA93-B63CAD89FBD4}"/>
              </a:ext>
            </a:extLst>
          </p:cNvPr>
          <p:cNvSpPr txBox="1"/>
          <p:nvPr/>
        </p:nvSpPr>
        <p:spPr>
          <a:xfrm>
            <a:off x="3450284" y="2594606"/>
            <a:ext cx="84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109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01B050-252C-4B31-9608-928295262D1B}"/>
              </a:ext>
            </a:extLst>
          </p:cNvPr>
          <p:cNvSpPr txBox="1"/>
          <p:nvPr/>
        </p:nvSpPr>
        <p:spPr>
          <a:xfrm>
            <a:off x="1219200" y="1380258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현재 필요한 경로당 수가 포함된</a:t>
            </a:r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2030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년 증설될 경로당 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43C98E-5318-44B0-9750-4116D472186C}"/>
              </a:ext>
            </a:extLst>
          </p:cNvPr>
          <p:cNvSpPr/>
          <p:nvPr/>
        </p:nvSpPr>
        <p:spPr>
          <a:xfrm>
            <a:off x="2392837" y="4505325"/>
            <a:ext cx="844434" cy="31987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7C6DD0-248B-4276-8D10-6BD0B8312ED4}"/>
              </a:ext>
            </a:extLst>
          </p:cNvPr>
          <p:cNvSpPr txBox="1"/>
          <p:nvPr/>
        </p:nvSpPr>
        <p:spPr>
          <a:xfrm>
            <a:off x="2376087" y="3898319"/>
            <a:ext cx="84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37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1EDB79E-03E5-4468-9796-DD31FF180FB0}"/>
              </a:ext>
            </a:extLst>
          </p:cNvPr>
          <p:cNvSpPr/>
          <p:nvPr/>
        </p:nvSpPr>
        <p:spPr>
          <a:xfrm>
            <a:off x="4533400" y="3985604"/>
            <a:ext cx="844434" cy="86359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28</a:t>
            </a:r>
            <a:endParaRPr lang="ko-KR" altLang="en-US" sz="3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064639-B40A-4467-B204-4E114D0D5036}"/>
              </a:ext>
            </a:extLst>
          </p:cNvPr>
          <p:cNvSpPr/>
          <p:nvPr/>
        </p:nvSpPr>
        <p:spPr>
          <a:xfrm>
            <a:off x="1332025" y="4505239"/>
            <a:ext cx="844434" cy="31987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22</a:t>
            </a:r>
            <a:endParaRPr lang="en-US" altLang="ko-KR" sz="28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A37CF9-4D3E-4F49-827A-566A12459751}"/>
              </a:ext>
            </a:extLst>
          </p:cNvPr>
          <p:cNvSpPr txBox="1"/>
          <p:nvPr/>
        </p:nvSpPr>
        <p:spPr>
          <a:xfrm>
            <a:off x="4512744" y="3113690"/>
            <a:ext cx="84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85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085214-B7B2-4F13-8679-0F7F6F6022F0}"/>
              </a:ext>
            </a:extLst>
          </p:cNvPr>
          <p:cNvSpPr txBox="1"/>
          <p:nvPr/>
        </p:nvSpPr>
        <p:spPr>
          <a:xfrm>
            <a:off x="1316196" y="3903318"/>
            <a:ext cx="84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34</a:t>
            </a:r>
            <a:endParaRPr lang="ko-KR" altLang="en-US" sz="2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545E07-B3FD-4433-A666-1554072BAC7A}"/>
              </a:ext>
            </a:extLst>
          </p:cNvPr>
          <p:cNvSpPr txBox="1"/>
          <p:nvPr/>
        </p:nvSpPr>
        <p:spPr>
          <a:xfrm>
            <a:off x="1463645" y="3504470"/>
            <a:ext cx="60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56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F99BC7-4553-45F0-BC56-6BE86D1F5087}"/>
              </a:ext>
            </a:extLst>
          </p:cNvPr>
          <p:cNvSpPr txBox="1"/>
          <p:nvPr/>
        </p:nvSpPr>
        <p:spPr>
          <a:xfrm>
            <a:off x="2494610" y="3544930"/>
            <a:ext cx="60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57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10DA94-9CD5-4017-9D9B-CBC1A7264340}"/>
              </a:ext>
            </a:extLst>
          </p:cNvPr>
          <p:cNvSpPr txBox="1"/>
          <p:nvPr/>
        </p:nvSpPr>
        <p:spPr>
          <a:xfrm>
            <a:off x="3568188" y="1943661"/>
            <a:ext cx="60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157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D98E08-9073-4269-A28B-EDC7CFB23F12}"/>
              </a:ext>
            </a:extLst>
          </p:cNvPr>
          <p:cNvSpPr txBox="1"/>
          <p:nvPr/>
        </p:nvSpPr>
        <p:spPr>
          <a:xfrm>
            <a:off x="4630648" y="2667414"/>
            <a:ext cx="60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113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E116E7-5287-42D6-BB86-7D8561D93C99}"/>
              </a:ext>
            </a:extLst>
          </p:cNvPr>
          <p:cNvSpPr txBox="1"/>
          <p:nvPr/>
        </p:nvSpPr>
        <p:spPr>
          <a:xfrm>
            <a:off x="6316834" y="3181304"/>
            <a:ext cx="11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명지</a:t>
            </a:r>
            <a:r>
              <a:rPr lang="en-US" altLang="ko-KR" b="1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b="1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동</a:t>
            </a:r>
            <a:endParaRPr lang="en-US" altLang="ko-KR" b="1" dirty="0">
              <a:solidFill>
                <a:srgbClr val="5643E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b="1" dirty="0" err="1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녹산동</a:t>
            </a:r>
            <a:endParaRPr lang="ko-KR" altLang="en-US" b="1" dirty="0">
              <a:solidFill>
                <a:srgbClr val="5643E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3A40DB-5E21-4C57-AACB-42B863473A21}"/>
              </a:ext>
            </a:extLst>
          </p:cNvPr>
          <p:cNvSpPr txBox="1"/>
          <p:nvPr/>
        </p:nvSpPr>
        <p:spPr>
          <a:xfrm>
            <a:off x="10672086" y="1640726"/>
            <a:ext cx="11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기장읍</a:t>
            </a:r>
            <a:endParaRPr lang="en-US" altLang="ko-KR" b="1" dirty="0">
              <a:solidFill>
                <a:srgbClr val="5643E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b="1" dirty="0" err="1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정관읍</a:t>
            </a:r>
            <a:endParaRPr lang="ko-KR" altLang="en-US" b="1" dirty="0">
              <a:solidFill>
                <a:srgbClr val="5643E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2AA47B-0C39-912B-0351-F82041A1CB7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988520" y="6601075"/>
            <a:ext cx="4428476" cy="338554"/>
          </a:xfrm>
        </p:spPr>
        <p:txBody>
          <a:bodyPr/>
          <a:lstStyle/>
          <a:p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GIS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개방형 데이터를 활용한 부산시 시니어센터의 적정입지 선정</a:t>
            </a: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2503FAE-FCAE-D0A3-963B-CF2532C3502A}"/>
              </a:ext>
            </a:extLst>
          </p:cNvPr>
          <p:cNvSpPr/>
          <p:nvPr/>
        </p:nvSpPr>
        <p:spPr>
          <a:xfrm>
            <a:off x="969127" y="77990"/>
            <a:ext cx="428555" cy="162730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A77F0FE-ADDE-129D-5A13-5F527659F989}"/>
              </a:ext>
            </a:extLst>
          </p:cNvPr>
          <p:cNvSpPr/>
          <p:nvPr/>
        </p:nvSpPr>
        <p:spPr>
          <a:xfrm>
            <a:off x="508889" y="77990"/>
            <a:ext cx="428555" cy="162730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DD848DB-9E18-3119-3173-FA161A563431}"/>
              </a:ext>
            </a:extLst>
          </p:cNvPr>
          <p:cNvSpPr/>
          <p:nvPr/>
        </p:nvSpPr>
        <p:spPr>
          <a:xfrm>
            <a:off x="48651" y="77990"/>
            <a:ext cx="428555" cy="162730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CC70E29-D284-0A55-DE16-69798E449D3D}"/>
              </a:ext>
            </a:extLst>
          </p:cNvPr>
          <p:cNvSpPr/>
          <p:nvPr/>
        </p:nvSpPr>
        <p:spPr>
          <a:xfrm>
            <a:off x="1429365" y="77990"/>
            <a:ext cx="428555" cy="162730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0781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바닥글 개체 틀 32">
            <a:extLst>
              <a:ext uri="{FF2B5EF4-FFF2-40B4-BE49-F238E27FC236}">
                <a16:creationId xmlns:a16="http://schemas.microsoft.com/office/drawing/2014/main" id="{7F15BF86-57E6-43A3-BDE9-2A2C53D9ADD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950208" y="6595205"/>
            <a:ext cx="4291584" cy="33855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GIS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개방형 데이터를 활용한 부산시 시니어센터의 적정입지 선정</a:t>
            </a: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BE1861-A6F3-48C2-AF98-6830BDD873F3}"/>
              </a:ext>
            </a:extLst>
          </p:cNvPr>
          <p:cNvSpPr txBox="1"/>
          <p:nvPr/>
        </p:nvSpPr>
        <p:spPr>
          <a:xfrm>
            <a:off x="477962" y="331625"/>
            <a:ext cx="3484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Step4 - </a:t>
            </a:r>
            <a:r>
              <a:rPr lang="ko-KR" altLang="en-US" sz="14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최적의 입지를</a:t>
            </a:r>
            <a:r>
              <a:rPr lang="en-US" altLang="ko-KR" sz="14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위한 고려사항</a:t>
            </a:r>
          </a:p>
        </p:txBody>
      </p:sp>
      <p:pic>
        <p:nvPicPr>
          <p:cNvPr id="39" name="그림 38" descr="테이블이(가) 표시된 사진&#10;&#10;자동 생성된 설명">
            <a:extLst>
              <a:ext uri="{FF2B5EF4-FFF2-40B4-BE49-F238E27FC236}">
                <a16:creationId xmlns:a16="http://schemas.microsoft.com/office/drawing/2014/main" id="{92281BC2-0425-4BC0-827B-556EF7DBAC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25" t="23198" r="26875" b="13820"/>
          <a:stretch/>
        </p:blipFill>
        <p:spPr>
          <a:xfrm>
            <a:off x="3311815" y="2605097"/>
            <a:ext cx="5603585" cy="329210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320077A-4B30-4609-8937-A3D5FDAB6A85}"/>
              </a:ext>
            </a:extLst>
          </p:cNvPr>
          <p:cNvSpPr txBox="1"/>
          <p:nvPr/>
        </p:nvSpPr>
        <p:spPr>
          <a:xfrm>
            <a:off x="3943350" y="5882335"/>
            <a:ext cx="426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자료 출처 </a:t>
            </a:r>
            <a:r>
              <a:rPr lang="en-US" altLang="ko-KR" sz="10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0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시니어라이프 비즈니스</a:t>
            </a:r>
          </a:p>
        </p:txBody>
      </p:sp>
      <p:sp>
        <p:nvSpPr>
          <p:cNvPr id="41" name="사각형: 잘린 한쪽 모서리 40">
            <a:extLst>
              <a:ext uri="{FF2B5EF4-FFF2-40B4-BE49-F238E27FC236}">
                <a16:creationId xmlns:a16="http://schemas.microsoft.com/office/drawing/2014/main" id="{6428F384-1046-4074-8077-FDE9E9D81B52}"/>
              </a:ext>
            </a:extLst>
          </p:cNvPr>
          <p:cNvSpPr/>
          <p:nvPr/>
        </p:nvSpPr>
        <p:spPr>
          <a:xfrm flipH="1">
            <a:off x="1371600" y="1171812"/>
            <a:ext cx="9082523" cy="1281700"/>
          </a:xfrm>
          <a:prstGeom prst="snip1Rect">
            <a:avLst/>
          </a:pr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7DCA39-7E74-4103-BD92-8B3C86C6DCDC}"/>
              </a:ext>
            </a:extLst>
          </p:cNvPr>
          <p:cNvSpPr txBox="1"/>
          <p:nvPr/>
        </p:nvSpPr>
        <p:spPr>
          <a:xfrm>
            <a:off x="1233607" y="1384315"/>
            <a:ext cx="952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노인의 이동수단과 시간을 고려했을 때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2400" b="1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걸어서 </a:t>
            </a:r>
            <a:r>
              <a:rPr lang="en-US" altLang="ko-KR" sz="2400" b="1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ko-KR" altLang="en-US" sz="2400" b="1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분 이내의 위치가 최적 입지라고 선정</a:t>
            </a:r>
            <a:r>
              <a:rPr lang="en-US" altLang="ko-KR" sz="2400" b="1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2400" b="1" dirty="0">
              <a:solidFill>
                <a:srgbClr val="5643E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8E5E2E-124C-480E-8C18-5E2AB5128A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7770" y="4343686"/>
            <a:ext cx="488830" cy="40073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D783B50-841D-465C-94EB-BF6F62FC89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7770" y="3152854"/>
            <a:ext cx="488831" cy="40073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2AC9EA3-0F1D-491F-8DA2-FAB704B47C11}"/>
              </a:ext>
            </a:extLst>
          </p:cNvPr>
          <p:cNvSpPr/>
          <p:nvPr/>
        </p:nvSpPr>
        <p:spPr>
          <a:xfrm>
            <a:off x="3310741" y="2529947"/>
            <a:ext cx="3793371" cy="471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고령자 대상 경로당 접근성 설문조사 결과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90579A4-82E1-C2DC-6B8B-BAF7CD7EA0A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465" y="0"/>
            <a:ext cx="581535" cy="564279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FDEE83D-067B-8FFC-D1D8-61CFA3B6FFE7}"/>
              </a:ext>
            </a:extLst>
          </p:cNvPr>
          <p:cNvSpPr/>
          <p:nvPr/>
        </p:nvSpPr>
        <p:spPr>
          <a:xfrm>
            <a:off x="969127" y="77990"/>
            <a:ext cx="428555" cy="162730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9624A20-3FA3-C730-8C39-FF993A954701}"/>
              </a:ext>
            </a:extLst>
          </p:cNvPr>
          <p:cNvSpPr/>
          <p:nvPr/>
        </p:nvSpPr>
        <p:spPr>
          <a:xfrm>
            <a:off x="508889" y="77990"/>
            <a:ext cx="428555" cy="162730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152822E-A8AC-F309-52C2-31ADE0DEFECC}"/>
              </a:ext>
            </a:extLst>
          </p:cNvPr>
          <p:cNvSpPr/>
          <p:nvPr/>
        </p:nvSpPr>
        <p:spPr>
          <a:xfrm>
            <a:off x="48651" y="77990"/>
            <a:ext cx="428555" cy="162730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745BD0D-CCE2-2B44-46AC-47E47BB633CC}"/>
              </a:ext>
            </a:extLst>
          </p:cNvPr>
          <p:cNvSpPr/>
          <p:nvPr/>
        </p:nvSpPr>
        <p:spPr>
          <a:xfrm>
            <a:off x="1429365" y="77990"/>
            <a:ext cx="428555" cy="162730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CBC45A1-2AAB-48FF-06BF-907FCA79C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738" y="1417696"/>
            <a:ext cx="4496757" cy="423000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DBB89DE-5457-E4B4-00F1-B1BEFC795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00" y="1232756"/>
            <a:ext cx="4626000" cy="4422659"/>
          </a:xfrm>
          <a:prstGeom prst="rect">
            <a:avLst/>
          </a:prstGeom>
        </p:spPr>
      </p:pic>
      <p:sp>
        <p:nvSpPr>
          <p:cNvPr id="108" name="바닥글 개체 틀 107">
            <a:extLst>
              <a:ext uri="{FF2B5EF4-FFF2-40B4-BE49-F238E27FC236}">
                <a16:creationId xmlns:a16="http://schemas.microsoft.com/office/drawing/2014/main" id="{A857C854-4557-4A52-8D1F-928755B4EA2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907078" y="6595205"/>
            <a:ext cx="4377845" cy="33855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GIS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개방형 데이터를 활용한 부산시 시니어센터의 적정입지 선정</a:t>
            </a: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50987B8-CFC9-4E35-A1B8-9B056A6B29EE}"/>
              </a:ext>
            </a:extLst>
          </p:cNvPr>
          <p:cNvSpPr txBox="1"/>
          <p:nvPr/>
        </p:nvSpPr>
        <p:spPr>
          <a:xfrm>
            <a:off x="477962" y="331625"/>
            <a:ext cx="3484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Step4 - </a:t>
            </a:r>
            <a:r>
              <a:rPr lang="ko-KR" altLang="en-US" sz="14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최적 입지 </a:t>
            </a:r>
            <a:r>
              <a:rPr lang="en-US" altLang="ko-KR" sz="14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ko-KR" altLang="en-US" sz="14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 err="1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기장읍</a:t>
            </a:r>
            <a:endParaRPr lang="ko-KR" altLang="en-US" sz="1400" dirty="0">
              <a:solidFill>
                <a:srgbClr val="366CDD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D336BF-D5D7-4EA8-BEF4-E5777CCCCBC0}"/>
              </a:ext>
            </a:extLst>
          </p:cNvPr>
          <p:cNvSpPr txBox="1"/>
          <p:nvPr/>
        </p:nvSpPr>
        <p:spPr>
          <a:xfrm>
            <a:off x="609600" y="5791200"/>
            <a:ext cx="449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도보 기준 도시 네트워크의 </a:t>
            </a:r>
            <a:r>
              <a:rPr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중심성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파악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419AD4-0B89-4643-9291-305EB111674B}"/>
              </a:ext>
            </a:extLst>
          </p:cNvPr>
          <p:cNvSpPr txBox="1"/>
          <p:nvPr/>
        </p:nvSpPr>
        <p:spPr>
          <a:xfrm>
            <a:off x="6653146" y="5774593"/>
            <a:ext cx="449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이동 거리에 따른 영역 시각화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62AAC4-24DE-4D3B-93D4-F202BFFC126D}"/>
              </a:ext>
            </a:extLst>
          </p:cNvPr>
          <p:cNvSpPr/>
          <p:nvPr/>
        </p:nvSpPr>
        <p:spPr>
          <a:xfrm>
            <a:off x="609600" y="1382223"/>
            <a:ext cx="1189978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기장군 </a:t>
            </a:r>
            <a:r>
              <a:rPr lang="ko-KR" altLang="en-US" sz="1400" b="1" spc="-100" dirty="0" err="1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기장읍</a:t>
            </a:r>
            <a:endParaRPr lang="ko-KR" altLang="en-US" sz="1400" b="1" spc="-100" dirty="0">
              <a:solidFill>
                <a:srgbClr val="FFFF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7A241D-6501-4D11-894A-D6D2E9F70B6F}"/>
              </a:ext>
            </a:extLst>
          </p:cNvPr>
          <p:cNvSpPr/>
          <p:nvPr/>
        </p:nvSpPr>
        <p:spPr>
          <a:xfrm>
            <a:off x="6780076" y="1552503"/>
            <a:ext cx="1189978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기장군 </a:t>
            </a:r>
            <a:r>
              <a:rPr lang="ko-KR" altLang="en-US" sz="1400" b="1" spc="-100" dirty="0" err="1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기장읍</a:t>
            </a:r>
            <a:endParaRPr lang="ko-KR" altLang="en-US" sz="1400" b="1" spc="-100" dirty="0">
              <a:solidFill>
                <a:srgbClr val="FFFF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02B5971-A295-4248-8775-1522B45788E0}"/>
              </a:ext>
            </a:extLst>
          </p:cNvPr>
          <p:cNvSpPr/>
          <p:nvPr/>
        </p:nvSpPr>
        <p:spPr>
          <a:xfrm>
            <a:off x="5221060" y="2986888"/>
            <a:ext cx="1295400" cy="914394"/>
          </a:xfrm>
          <a:prstGeom prst="rightArrow">
            <a:avLst/>
          </a:prstGeom>
          <a:solidFill>
            <a:srgbClr val="366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80A3B5-1DEA-129C-1171-45A6B572CF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465" y="0"/>
            <a:ext cx="581535" cy="564279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AF67A81-0BF1-765A-AB16-B0F1D94FC31A}"/>
              </a:ext>
            </a:extLst>
          </p:cNvPr>
          <p:cNvSpPr/>
          <p:nvPr/>
        </p:nvSpPr>
        <p:spPr>
          <a:xfrm>
            <a:off x="969127" y="77990"/>
            <a:ext cx="428555" cy="162730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D83D1F4-9DED-EFDF-CE82-E8E3A1DB5C16}"/>
              </a:ext>
            </a:extLst>
          </p:cNvPr>
          <p:cNvSpPr/>
          <p:nvPr/>
        </p:nvSpPr>
        <p:spPr>
          <a:xfrm>
            <a:off x="508889" y="77990"/>
            <a:ext cx="428555" cy="162730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DF20650-A546-9D64-B598-0FB9B0251B3D}"/>
              </a:ext>
            </a:extLst>
          </p:cNvPr>
          <p:cNvSpPr/>
          <p:nvPr/>
        </p:nvSpPr>
        <p:spPr>
          <a:xfrm>
            <a:off x="48651" y="77990"/>
            <a:ext cx="428555" cy="162730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5F8953B-DE86-8ACC-EF60-E1EB66D5293A}"/>
              </a:ext>
            </a:extLst>
          </p:cNvPr>
          <p:cNvSpPr/>
          <p:nvPr/>
        </p:nvSpPr>
        <p:spPr>
          <a:xfrm>
            <a:off x="1429365" y="77990"/>
            <a:ext cx="428555" cy="162730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BBFAE6-F90B-EA5D-D091-52D8980702DD}"/>
              </a:ext>
            </a:extLst>
          </p:cNvPr>
          <p:cNvSpPr/>
          <p:nvPr/>
        </p:nvSpPr>
        <p:spPr>
          <a:xfrm>
            <a:off x="11281439" y="1489610"/>
            <a:ext cx="247650" cy="4020839"/>
          </a:xfrm>
          <a:prstGeom prst="rect">
            <a:avLst/>
          </a:prstGeom>
          <a:gradFill>
            <a:gsLst>
              <a:gs pos="0">
                <a:srgbClr val="EFF921"/>
              </a:gs>
              <a:gs pos="20000">
                <a:srgbClr val="FBA536"/>
              </a:gs>
              <a:gs pos="45000">
                <a:srgbClr val="AB298C"/>
              </a:gs>
              <a:gs pos="97000">
                <a:srgbClr val="0D088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1DE905-AABA-18D2-2582-05A6C22FFE32}"/>
              </a:ext>
            </a:extLst>
          </p:cNvPr>
          <p:cNvSpPr txBox="1"/>
          <p:nvPr/>
        </p:nvSpPr>
        <p:spPr>
          <a:xfrm>
            <a:off x="11498365" y="1469453"/>
            <a:ext cx="69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ko-KR" altLang="en-US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F54787-645D-2E7E-82E7-6F5370DEF142}"/>
              </a:ext>
            </a:extLst>
          </p:cNvPr>
          <p:cNvSpPr txBox="1"/>
          <p:nvPr/>
        </p:nvSpPr>
        <p:spPr>
          <a:xfrm>
            <a:off x="11495143" y="2066126"/>
            <a:ext cx="69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ko-KR" altLang="en-US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7D832E-7CBD-AB9E-1FE5-B7E211184FE3}"/>
              </a:ext>
            </a:extLst>
          </p:cNvPr>
          <p:cNvSpPr txBox="1"/>
          <p:nvPr/>
        </p:nvSpPr>
        <p:spPr>
          <a:xfrm>
            <a:off x="11509658" y="2779767"/>
            <a:ext cx="69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15</a:t>
            </a:r>
            <a:r>
              <a:rPr lang="ko-KR" altLang="en-US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31DBB3-B752-F0DA-8DAA-8B15E9B91A54}"/>
              </a:ext>
            </a:extLst>
          </p:cNvPr>
          <p:cNvSpPr txBox="1"/>
          <p:nvPr/>
        </p:nvSpPr>
        <p:spPr>
          <a:xfrm>
            <a:off x="11481192" y="5128606"/>
            <a:ext cx="69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40</a:t>
            </a:r>
            <a:r>
              <a:rPr lang="ko-KR" altLang="en-US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분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F77F877-5667-B8CC-5027-5326DC1C82BE}"/>
              </a:ext>
            </a:extLst>
          </p:cNvPr>
          <p:cNvSpPr/>
          <p:nvPr/>
        </p:nvSpPr>
        <p:spPr>
          <a:xfrm>
            <a:off x="8300191" y="3513232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B7CD9E2A-BAA2-8225-253F-8EF849E97E9F}"/>
              </a:ext>
            </a:extLst>
          </p:cNvPr>
          <p:cNvCxnSpPr>
            <a:cxnSpLocks/>
            <a:stCxn id="27" idx="0"/>
            <a:endCxn id="29" idx="2"/>
          </p:cNvCxnSpPr>
          <p:nvPr/>
        </p:nvCxnSpPr>
        <p:spPr>
          <a:xfrm rot="5400000" flipH="1" flipV="1">
            <a:off x="7811755" y="2003540"/>
            <a:ext cx="2302928" cy="716456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188B002-D11F-65BF-53B6-C3AF3083831C}"/>
              </a:ext>
            </a:extLst>
          </p:cNvPr>
          <p:cNvSpPr txBox="1"/>
          <p:nvPr/>
        </p:nvSpPr>
        <p:spPr>
          <a:xfrm>
            <a:off x="7780647" y="840972"/>
            <a:ext cx="3081600" cy="369332"/>
          </a:xfrm>
          <a:prstGeom prst="rect">
            <a:avLst/>
          </a:prstGeom>
          <a:noFill/>
          <a:ln>
            <a:solidFill>
              <a:srgbClr val="4EDADB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경로당 설치의 최적의 입지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밤하늘이(가) 표시된 사진&#10;&#10;자동 생성된 설명">
            <a:extLst>
              <a:ext uri="{FF2B5EF4-FFF2-40B4-BE49-F238E27FC236}">
                <a16:creationId xmlns:a16="http://schemas.microsoft.com/office/drawing/2014/main" id="{1BE3EC71-1067-5153-C075-D63FA939A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185" y="1288035"/>
            <a:ext cx="4788000" cy="4012627"/>
          </a:xfrm>
          <a:prstGeom prst="rect">
            <a:avLst/>
          </a:prstGeom>
        </p:spPr>
      </p:pic>
      <p:pic>
        <p:nvPicPr>
          <p:cNvPr id="4" name="그림 3" descr="텍스트, 레이저이(가) 표시된 사진&#10;&#10;자동 생성된 설명">
            <a:extLst>
              <a:ext uri="{FF2B5EF4-FFF2-40B4-BE49-F238E27FC236}">
                <a16:creationId xmlns:a16="http://schemas.microsoft.com/office/drawing/2014/main" id="{5F6B55FB-316B-3BBC-BEB5-C1EFCF3DE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82" y="1193766"/>
            <a:ext cx="4788000" cy="4189500"/>
          </a:xfrm>
          <a:prstGeom prst="rect">
            <a:avLst/>
          </a:prstGeom>
        </p:spPr>
      </p:pic>
      <p:sp>
        <p:nvSpPr>
          <p:cNvPr id="108" name="바닥글 개체 틀 107">
            <a:extLst>
              <a:ext uri="{FF2B5EF4-FFF2-40B4-BE49-F238E27FC236}">
                <a16:creationId xmlns:a16="http://schemas.microsoft.com/office/drawing/2014/main" id="{A857C854-4557-4A52-8D1F-928755B4EA2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811588" y="6598182"/>
            <a:ext cx="4495800" cy="33855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GIS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개방형 데이터를 활용한 부산시 시니어센터의 적정입지 선정</a:t>
            </a: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50987B8-CFC9-4E35-A1B8-9B056A6B29EE}"/>
              </a:ext>
            </a:extLst>
          </p:cNvPr>
          <p:cNvSpPr txBox="1"/>
          <p:nvPr/>
        </p:nvSpPr>
        <p:spPr>
          <a:xfrm>
            <a:off x="477962" y="331625"/>
            <a:ext cx="3484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Step4 - </a:t>
            </a:r>
            <a:r>
              <a:rPr lang="ko-KR" altLang="en-US" sz="14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최적 입지 </a:t>
            </a:r>
            <a:r>
              <a:rPr lang="en-US" altLang="ko-KR" sz="14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ko-KR" altLang="en-US" sz="14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 err="1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정관읍</a:t>
            </a:r>
            <a:endParaRPr lang="ko-KR" altLang="en-US" sz="1400" dirty="0">
              <a:solidFill>
                <a:srgbClr val="366CDD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B20C23-11C8-4763-B159-22B45ACAD361}"/>
              </a:ext>
            </a:extLst>
          </p:cNvPr>
          <p:cNvSpPr txBox="1"/>
          <p:nvPr/>
        </p:nvSpPr>
        <p:spPr>
          <a:xfrm>
            <a:off x="667196" y="5514974"/>
            <a:ext cx="449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도보 기준 도시 네트워크의 </a:t>
            </a:r>
            <a:r>
              <a:rPr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중심성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파악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A258A8-5520-44AF-B572-C8DBF939B7EE}"/>
              </a:ext>
            </a:extLst>
          </p:cNvPr>
          <p:cNvSpPr txBox="1"/>
          <p:nvPr/>
        </p:nvSpPr>
        <p:spPr>
          <a:xfrm>
            <a:off x="6943993" y="5514974"/>
            <a:ext cx="449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이동 거리에 따른 영역 시각화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3103A6-6A15-4007-89EF-F30766D67868}"/>
              </a:ext>
            </a:extLst>
          </p:cNvPr>
          <p:cNvSpPr/>
          <p:nvPr/>
        </p:nvSpPr>
        <p:spPr>
          <a:xfrm>
            <a:off x="615815" y="1376152"/>
            <a:ext cx="118997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기장군 </a:t>
            </a:r>
            <a:r>
              <a:rPr lang="ko-KR" altLang="en-US" sz="1400" b="1" spc="-100" dirty="0" err="1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정관읍</a:t>
            </a:r>
            <a:endParaRPr lang="ko-KR" altLang="en-US" sz="1400" b="1" spc="-100" dirty="0">
              <a:solidFill>
                <a:srgbClr val="FFFF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FD2F18-B73F-4DD1-A437-64D87DE9C802}"/>
              </a:ext>
            </a:extLst>
          </p:cNvPr>
          <p:cNvSpPr/>
          <p:nvPr/>
        </p:nvSpPr>
        <p:spPr>
          <a:xfrm>
            <a:off x="6873786" y="1385159"/>
            <a:ext cx="118997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기장군 </a:t>
            </a:r>
            <a:r>
              <a:rPr lang="ko-KR" altLang="en-US" sz="1400" b="1" spc="-100" dirty="0" err="1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정관읍</a:t>
            </a:r>
            <a:endParaRPr lang="ko-KR" altLang="en-US" sz="1400" b="1" spc="-100" dirty="0">
              <a:solidFill>
                <a:srgbClr val="FFFF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1A470FC7-F7CD-46E4-BB86-EC4B117FA7B1}"/>
              </a:ext>
            </a:extLst>
          </p:cNvPr>
          <p:cNvSpPr/>
          <p:nvPr/>
        </p:nvSpPr>
        <p:spPr>
          <a:xfrm>
            <a:off x="5478204" y="2971803"/>
            <a:ext cx="1085848" cy="914394"/>
          </a:xfrm>
          <a:prstGeom prst="rightArrow">
            <a:avLst>
              <a:gd name="adj1" fmla="val 37500"/>
              <a:gd name="adj2" fmla="val 43750"/>
            </a:avLst>
          </a:prstGeom>
          <a:solidFill>
            <a:srgbClr val="366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A8C2C53-E7CC-4CB8-652D-24C8E5BE63F9}"/>
              </a:ext>
            </a:extLst>
          </p:cNvPr>
          <p:cNvSpPr/>
          <p:nvPr/>
        </p:nvSpPr>
        <p:spPr>
          <a:xfrm>
            <a:off x="969127" y="77990"/>
            <a:ext cx="428555" cy="162730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9579BDB-CD56-7B78-6602-91252952A8F9}"/>
              </a:ext>
            </a:extLst>
          </p:cNvPr>
          <p:cNvSpPr/>
          <p:nvPr/>
        </p:nvSpPr>
        <p:spPr>
          <a:xfrm>
            <a:off x="508889" y="77990"/>
            <a:ext cx="428555" cy="162730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508D8D9-68BA-5405-98DB-1FBCB605012D}"/>
              </a:ext>
            </a:extLst>
          </p:cNvPr>
          <p:cNvSpPr/>
          <p:nvPr/>
        </p:nvSpPr>
        <p:spPr>
          <a:xfrm>
            <a:off x="48651" y="77990"/>
            <a:ext cx="428555" cy="162730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587B80B-95A4-2E5A-8677-4ABC54196A8A}"/>
              </a:ext>
            </a:extLst>
          </p:cNvPr>
          <p:cNvSpPr/>
          <p:nvPr/>
        </p:nvSpPr>
        <p:spPr>
          <a:xfrm>
            <a:off x="1429365" y="77990"/>
            <a:ext cx="428555" cy="162730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1737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C28C0DE-8DA8-4A34-DB3C-3BAF3A932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2" y="1291626"/>
            <a:ext cx="4222800" cy="4477349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7706BDB-B1D4-018F-2AD6-724765B15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00" y="1228401"/>
            <a:ext cx="4222800" cy="4617097"/>
          </a:xfrm>
          <a:prstGeom prst="rect">
            <a:avLst/>
          </a:prstGeom>
        </p:spPr>
      </p:pic>
      <p:sp>
        <p:nvSpPr>
          <p:cNvPr id="108" name="바닥글 개체 틀 107">
            <a:extLst>
              <a:ext uri="{FF2B5EF4-FFF2-40B4-BE49-F238E27FC236}">
                <a16:creationId xmlns:a16="http://schemas.microsoft.com/office/drawing/2014/main" id="{A857C854-4557-4A52-8D1F-928755B4EA2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950208" y="6595205"/>
            <a:ext cx="4478770" cy="33855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GIS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개방형 데이터를 활용한 부산시 시니어센터의 적정입지 선정</a:t>
            </a: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50987B8-CFC9-4E35-A1B8-9B056A6B29EE}"/>
              </a:ext>
            </a:extLst>
          </p:cNvPr>
          <p:cNvSpPr txBox="1"/>
          <p:nvPr/>
        </p:nvSpPr>
        <p:spPr>
          <a:xfrm>
            <a:off x="477962" y="331625"/>
            <a:ext cx="3484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Step4 - </a:t>
            </a:r>
            <a:r>
              <a:rPr lang="ko-KR" altLang="en-US" sz="14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최적 입지 </a:t>
            </a:r>
            <a:r>
              <a:rPr lang="en-US" altLang="ko-KR" sz="14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ko-KR" altLang="en-US" sz="14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 err="1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녹산동</a:t>
            </a:r>
            <a:endParaRPr lang="ko-KR" altLang="en-US" sz="1400" dirty="0">
              <a:solidFill>
                <a:srgbClr val="366CDD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A08C7-3ED0-4A70-A794-AA06CBD77A9B}"/>
              </a:ext>
            </a:extLst>
          </p:cNvPr>
          <p:cNvSpPr txBox="1"/>
          <p:nvPr/>
        </p:nvSpPr>
        <p:spPr>
          <a:xfrm>
            <a:off x="609600" y="5791200"/>
            <a:ext cx="449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도보 기준 도시 네트워크의 </a:t>
            </a:r>
            <a:r>
              <a:rPr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중심성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파악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D92CD3-E00C-44B9-AEB6-8406E5F0C417}"/>
              </a:ext>
            </a:extLst>
          </p:cNvPr>
          <p:cNvSpPr txBox="1"/>
          <p:nvPr/>
        </p:nvSpPr>
        <p:spPr>
          <a:xfrm>
            <a:off x="7012600" y="5793643"/>
            <a:ext cx="449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이동 거리에 따른 영역 시각화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8BE8CF-C369-48C0-ACC3-E9BAB0C43011}"/>
              </a:ext>
            </a:extLst>
          </p:cNvPr>
          <p:cNvSpPr/>
          <p:nvPr/>
        </p:nvSpPr>
        <p:spPr>
          <a:xfrm>
            <a:off x="1030203" y="1398705"/>
            <a:ext cx="1189978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강서구 </a:t>
            </a:r>
            <a:r>
              <a:rPr lang="ko-KR" altLang="en-US" sz="1400" b="1" spc="-100" dirty="0" err="1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녹산동</a:t>
            </a:r>
            <a:endParaRPr lang="ko-KR" altLang="en-US" sz="1400" b="1" spc="-100" dirty="0">
              <a:solidFill>
                <a:srgbClr val="FFFF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7B5B33-0225-4439-8077-AEE8D3E218C0}"/>
              </a:ext>
            </a:extLst>
          </p:cNvPr>
          <p:cNvSpPr/>
          <p:nvPr/>
        </p:nvSpPr>
        <p:spPr>
          <a:xfrm>
            <a:off x="7239000" y="1398705"/>
            <a:ext cx="1189978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강서구 </a:t>
            </a:r>
            <a:r>
              <a:rPr lang="ko-KR" altLang="en-US" sz="1400" b="1" spc="-100" dirty="0" err="1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녹산동</a:t>
            </a:r>
            <a:endParaRPr lang="ko-KR" altLang="en-US" sz="1400" b="1" spc="-100" dirty="0">
              <a:solidFill>
                <a:srgbClr val="FFFF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0567A75-B860-4FAD-A672-DE4BE374AE8C}"/>
              </a:ext>
            </a:extLst>
          </p:cNvPr>
          <p:cNvSpPr/>
          <p:nvPr/>
        </p:nvSpPr>
        <p:spPr>
          <a:xfrm>
            <a:off x="5467352" y="2985365"/>
            <a:ext cx="1295400" cy="914394"/>
          </a:xfrm>
          <a:prstGeom prst="rightArrow">
            <a:avLst/>
          </a:prstGeom>
          <a:solidFill>
            <a:srgbClr val="366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5755C57-D470-714B-86E7-0F0D3E3135ED}"/>
              </a:ext>
            </a:extLst>
          </p:cNvPr>
          <p:cNvSpPr/>
          <p:nvPr/>
        </p:nvSpPr>
        <p:spPr>
          <a:xfrm>
            <a:off x="969127" y="77990"/>
            <a:ext cx="428555" cy="162730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E338764-69B7-7135-8D8C-5B988757D15D}"/>
              </a:ext>
            </a:extLst>
          </p:cNvPr>
          <p:cNvSpPr/>
          <p:nvPr/>
        </p:nvSpPr>
        <p:spPr>
          <a:xfrm>
            <a:off x="508889" y="77990"/>
            <a:ext cx="428555" cy="162730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92C316B-76B9-E80F-3A98-E61D62D52BA0}"/>
              </a:ext>
            </a:extLst>
          </p:cNvPr>
          <p:cNvSpPr/>
          <p:nvPr/>
        </p:nvSpPr>
        <p:spPr>
          <a:xfrm>
            <a:off x="48651" y="77990"/>
            <a:ext cx="428555" cy="162730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C7BE179-C620-0545-1D39-DDBAA12CD54E}"/>
              </a:ext>
            </a:extLst>
          </p:cNvPr>
          <p:cNvSpPr/>
          <p:nvPr/>
        </p:nvSpPr>
        <p:spPr>
          <a:xfrm>
            <a:off x="1429365" y="77990"/>
            <a:ext cx="428555" cy="162730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857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그물이(가) 표시된 사진&#10;&#10;자동 생성된 설명">
            <a:extLst>
              <a:ext uri="{FF2B5EF4-FFF2-40B4-BE49-F238E27FC236}">
                <a16:creationId xmlns:a16="http://schemas.microsoft.com/office/drawing/2014/main" id="{3CC802CC-B8A5-E582-70A8-DF27B5DC5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905" y="1270856"/>
            <a:ext cx="2972914" cy="4802400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4C21C58-0D89-7CEB-EB7A-61C2B0750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673" y="1179398"/>
            <a:ext cx="3081600" cy="4971141"/>
          </a:xfrm>
          <a:prstGeom prst="rect">
            <a:avLst/>
          </a:prstGeom>
        </p:spPr>
      </p:pic>
      <p:sp>
        <p:nvSpPr>
          <p:cNvPr id="108" name="바닥글 개체 틀 107">
            <a:extLst>
              <a:ext uri="{FF2B5EF4-FFF2-40B4-BE49-F238E27FC236}">
                <a16:creationId xmlns:a16="http://schemas.microsoft.com/office/drawing/2014/main" id="{A857C854-4557-4A52-8D1F-928755B4EA2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950208" y="6595205"/>
            <a:ext cx="4291584" cy="33855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GIS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개방형 데이터를 활용한 부산시 시니어센터의 적정입지 선정</a:t>
            </a: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50987B8-CFC9-4E35-A1B8-9B056A6B29EE}"/>
              </a:ext>
            </a:extLst>
          </p:cNvPr>
          <p:cNvSpPr txBox="1"/>
          <p:nvPr/>
        </p:nvSpPr>
        <p:spPr>
          <a:xfrm>
            <a:off x="477962" y="331625"/>
            <a:ext cx="3484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Step4 - </a:t>
            </a:r>
            <a:r>
              <a:rPr lang="ko-KR" altLang="en-US" sz="14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최적 입지 </a:t>
            </a:r>
            <a:r>
              <a:rPr lang="en-US" altLang="ko-KR" sz="14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–</a:t>
            </a:r>
            <a:r>
              <a:rPr lang="ko-KR" altLang="en-US" sz="14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명지</a:t>
            </a:r>
            <a:r>
              <a:rPr lang="en-US" altLang="ko-KR" sz="14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4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01055D-0BD3-437F-8070-98CA011FA923}"/>
              </a:ext>
            </a:extLst>
          </p:cNvPr>
          <p:cNvSpPr txBox="1"/>
          <p:nvPr/>
        </p:nvSpPr>
        <p:spPr>
          <a:xfrm>
            <a:off x="1027944" y="6150539"/>
            <a:ext cx="449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도보 기준 도시 네트워크의 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중심성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파악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524D07-97C2-456F-860C-1AAE75E8C2BB}"/>
              </a:ext>
            </a:extLst>
          </p:cNvPr>
          <p:cNvSpPr txBox="1"/>
          <p:nvPr/>
        </p:nvSpPr>
        <p:spPr>
          <a:xfrm>
            <a:off x="6210300" y="6174235"/>
            <a:ext cx="449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이동 거리에 따른 영역 시각화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78ECD4-98D1-4AA8-BD41-408756DDA4DD}"/>
              </a:ext>
            </a:extLst>
          </p:cNvPr>
          <p:cNvSpPr/>
          <p:nvPr/>
        </p:nvSpPr>
        <p:spPr>
          <a:xfrm>
            <a:off x="1899434" y="1383826"/>
            <a:ext cx="125237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강서구 명지</a:t>
            </a:r>
            <a:r>
              <a:rPr lang="en-US" altLang="ko-KR" sz="1400" b="1" spc="-1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400" b="1" spc="-1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동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3928D3-2170-4B92-A688-578DE64ADCE8}"/>
              </a:ext>
            </a:extLst>
          </p:cNvPr>
          <p:cNvSpPr/>
          <p:nvPr/>
        </p:nvSpPr>
        <p:spPr>
          <a:xfrm>
            <a:off x="7058737" y="1391022"/>
            <a:ext cx="125237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강서구 명지</a:t>
            </a:r>
            <a:r>
              <a:rPr lang="en-US" altLang="ko-KR" sz="1400" b="1" spc="-1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400" b="1" spc="-1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동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BFC748F-FB39-42A5-AC9C-37BC3E5AD1C3}"/>
              </a:ext>
            </a:extLst>
          </p:cNvPr>
          <p:cNvSpPr/>
          <p:nvPr/>
        </p:nvSpPr>
        <p:spPr>
          <a:xfrm>
            <a:off x="5302551" y="3117039"/>
            <a:ext cx="1466783" cy="686360"/>
          </a:xfrm>
          <a:prstGeom prst="rightArrow">
            <a:avLst/>
          </a:prstGeom>
          <a:solidFill>
            <a:srgbClr val="366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7748A69-BE99-E6C7-BF72-C39B1DF564DE}"/>
              </a:ext>
            </a:extLst>
          </p:cNvPr>
          <p:cNvSpPr/>
          <p:nvPr/>
        </p:nvSpPr>
        <p:spPr>
          <a:xfrm>
            <a:off x="969127" y="77990"/>
            <a:ext cx="428555" cy="162730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5140D56-3475-08F6-F5F2-D821AB03DBDC}"/>
              </a:ext>
            </a:extLst>
          </p:cNvPr>
          <p:cNvSpPr/>
          <p:nvPr/>
        </p:nvSpPr>
        <p:spPr>
          <a:xfrm>
            <a:off x="508889" y="77990"/>
            <a:ext cx="428555" cy="162730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F2DFD19-498E-AF4E-74ED-8D27578DFFF2}"/>
              </a:ext>
            </a:extLst>
          </p:cNvPr>
          <p:cNvSpPr/>
          <p:nvPr/>
        </p:nvSpPr>
        <p:spPr>
          <a:xfrm>
            <a:off x="48651" y="77990"/>
            <a:ext cx="428555" cy="162730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93933CA-CF9D-57D7-7968-691BCF7A7570}"/>
              </a:ext>
            </a:extLst>
          </p:cNvPr>
          <p:cNvSpPr/>
          <p:nvPr/>
        </p:nvSpPr>
        <p:spPr>
          <a:xfrm>
            <a:off x="1429365" y="77990"/>
            <a:ext cx="428555" cy="162730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956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바닥글 개체 틀 52">
            <a:extLst>
              <a:ext uri="{FF2B5EF4-FFF2-40B4-BE49-F238E27FC236}">
                <a16:creationId xmlns:a16="http://schemas.microsoft.com/office/drawing/2014/main" id="{FFA53714-27B5-4008-8677-6369EA8A6EF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863081" y="6595205"/>
            <a:ext cx="4465839" cy="33855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GIS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개방형 데이터를 활용한 부산시 시니어센터의 적정입지 선정</a:t>
            </a: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CF311A2-190A-45CB-9506-6EB554476645}"/>
              </a:ext>
            </a:extLst>
          </p:cNvPr>
          <p:cNvSpPr txBox="1"/>
          <p:nvPr/>
        </p:nvSpPr>
        <p:spPr>
          <a:xfrm>
            <a:off x="600513" y="331625"/>
            <a:ext cx="3484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8D80E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한계점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3ED52C-C350-4D64-A5E3-CA084481C99D}"/>
              </a:ext>
            </a:extLst>
          </p:cNvPr>
          <p:cNvSpPr txBox="1"/>
          <p:nvPr/>
        </p:nvSpPr>
        <p:spPr>
          <a:xfrm>
            <a:off x="1688593" y="885171"/>
            <a:ext cx="8740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부산 강서구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녹산동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거리 네트워크에 대해 주거지 중심 표현이 한국 지도와   호환성으로 인해 완벽하지 못하여 </a:t>
            </a:r>
            <a:r>
              <a:rPr lang="ko-KR" altLang="en-US" b="1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임의로 주거지 밀집 지역의 좌표를 선정하여</a:t>
            </a:r>
            <a:endParaRPr lang="en-US" altLang="ko-KR" b="1" dirty="0">
              <a:solidFill>
                <a:srgbClr val="5643E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b="1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이동거리에 따른 영역표시를 함</a:t>
            </a:r>
            <a:endParaRPr lang="en-US" altLang="ko-KR" b="1" dirty="0">
              <a:solidFill>
                <a:srgbClr val="5643E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F5BC8F8-F2AA-4DCA-9DE4-E9ABB079C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85500"/>
            <a:ext cx="3733800" cy="407901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909037-202E-4850-8494-2125E4776F30}"/>
              </a:ext>
            </a:extLst>
          </p:cNvPr>
          <p:cNvSpPr/>
          <p:nvPr/>
        </p:nvSpPr>
        <p:spPr>
          <a:xfrm>
            <a:off x="1411203" y="2188806"/>
            <a:ext cx="1189978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강서구 </a:t>
            </a:r>
            <a:r>
              <a:rPr lang="ko-KR" altLang="en-US" sz="1400" b="1" spc="-100" dirty="0" err="1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녹산동</a:t>
            </a:r>
            <a:endParaRPr lang="ko-KR" altLang="en-US" sz="1400" b="1" spc="-100" dirty="0">
              <a:solidFill>
                <a:srgbClr val="FFFF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C5BC8A4-3FE9-49A8-A0CD-D0462D069A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78" t="63050" r="12552" b="1788"/>
          <a:stretch/>
        </p:blipFill>
        <p:spPr>
          <a:xfrm>
            <a:off x="6864280" y="2201994"/>
            <a:ext cx="3575119" cy="385473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BF6405-5C69-490A-95DE-4F8FEC983BD7}"/>
              </a:ext>
            </a:extLst>
          </p:cNvPr>
          <p:cNvSpPr/>
          <p:nvPr/>
        </p:nvSpPr>
        <p:spPr>
          <a:xfrm>
            <a:off x="6982361" y="2260627"/>
            <a:ext cx="1090831" cy="25556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강서구 </a:t>
            </a:r>
            <a:r>
              <a:rPr lang="ko-KR" altLang="en-US" sz="1400" b="1" spc="-100" dirty="0" err="1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녹산동</a:t>
            </a:r>
            <a:endParaRPr lang="ko-KR" altLang="en-US" sz="1400" b="1" spc="-100" dirty="0">
              <a:solidFill>
                <a:srgbClr val="FFFF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7943A7-5AB1-65FD-11A0-CA063E7FAE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696" y="-135305"/>
            <a:ext cx="955989" cy="8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19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잘린 한쪽 모서리 14">
            <a:extLst>
              <a:ext uri="{FF2B5EF4-FFF2-40B4-BE49-F238E27FC236}">
                <a16:creationId xmlns:a16="http://schemas.microsoft.com/office/drawing/2014/main" id="{29107B6F-0F02-43B0-E0E9-D641F2DB7FDB}"/>
              </a:ext>
            </a:extLst>
          </p:cNvPr>
          <p:cNvSpPr/>
          <p:nvPr/>
        </p:nvSpPr>
        <p:spPr>
          <a:xfrm flipH="1">
            <a:off x="1770762" y="1521623"/>
            <a:ext cx="8681722" cy="1281700"/>
          </a:xfrm>
          <a:prstGeom prst="snip1Rect">
            <a:avLst/>
          </a:pr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바닥글 개체 틀 52">
            <a:extLst>
              <a:ext uri="{FF2B5EF4-FFF2-40B4-BE49-F238E27FC236}">
                <a16:creationId xmlns:a16="http://schemas.microsoft.com/office/drawing/2014/main" id="{090A2BB4-D263-2CB3-93C1-ACE34043800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950208" y="6595205"/>
            <a:ext cx="4291584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GIS</a:t>
            </a:r>
            <a:r>
              <a:rPr lang="ko-KR" altLang="en-US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와 개방형 데이터를 활용한 부산시 시니어센터의 적정입지 선정</a:t>
            </a:r>
            <a:endParaRPr lang="en-US" spc="-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44A77-DC5E-AFEA-0067-E6DF7CB49F81}"/>
              </a:ext>
            </a:extLst>
          </p:cNvPr>
          <p:cNvSpPr txBox="1"/>
          <p:nvPr/>
        </p:nvSpPr>
        <p:spPr>
          <a:xfrm>
            <a:off x="563422" y="456927"/>
            <a:ext cx="3484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00" dirty="0">
                <a:solidFill>
                  <a:srgbClr val="8D80E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기타 연락처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43E94F-02BB-F8ED-398D-71613FE562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692" y="25231"/>
            <a:ext cx="924337" cy="863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B955DE-3E2D-64FD-0345-E7C87ECB2CDB}"/>
              </a:ext>
            </a:extLst>
          </p:cNvPr>
          <p:cNvSpPr txBox="1"/>
          <p:nvPr/>
        </p:nvSpPr>
        <p:spPr>
          <a:xfrm>
            <a:off x="1307468" y="1562308"/>
            <a:ext cx="9721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홈페이지 주소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  <a:hlinkClick r:id="rId4"/>
              </a:rPr>
              <a:t>www.kevolab.org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이메일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 pwjdgus1017@donga.ac.kr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사각형: 잘린 한쪽 모서리 17">
            <a:extLst>
              <a:ext uri="{FF2B5EF4-FFF2-40B4-BE49-F238E27FC236}">
                <a16:creationId xmlns:a16="http://schemas.microsoft.com/office/drawing/2014/main" id="{892C1D52-5A9C-B403-B097-AE2B57CC4FC6}"/>
              </a:ext>
            </a:extLst>
          </p:cNvPr>
          <p:cNvSpPr/>
          <p:nvPr/>
        </p:nvSpPr>
        <p:spPr>
          <a:xfrm flipH="1">
            <a:off x="1755139" y="3411634"/>
            <a:ext cx="8681722" cy="1281700"/>
          </a:xfrm>
          <a:prstGeom prst="snip1Rect">
            <a:avLst/>
          </a:pr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1E9DED-8217-6FE1-960A-8319DF59E555}"/>
              </a:ext>
            </a:extLst>
          </p:cNvPr>
          <p:cNvSpPr txBox="1"/>
          <p:nvPr/>
        </p:nvSpPr>
        <p:spPr>
          <a:xfrm>
            <a:off x="1251083" y="3864531"/>
            <a:ext cx="9721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소중한 의견 및 자문 </a:t>
            </a:r>
            <a:r>
              <a:rPr lang="ko-KR" altLang="en-US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전달해주시면 감사하겠습니다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625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CD40FF7F-CCBF-454A-99BC-1079FAB3B0BA}"/>
              </a:ext>
            </a:extLst>
          </p:cNvPr>
          <p:cNvSpPr txBox="1"/>
          <p:nvPr/>
        </p:nvSpPr>
        <p:spPr>
          <a:xfrm>
            <a:off x="477963" y="33162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00" dirty="0">
                <a:solidFill>
                  <a:srgbClr val="0ACCCD"/>
                </a:solidFill>
              </a:rPr>
              <a:t>분석 배경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5B2AA85C-2260-468A-8AAB-9B4A3B761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556" y="758067"/>
            <a:ext cx="5119148" cy="3979427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A1C2CC52-CD70-4B46-8823-85DAF8E29EFB}"/>
              </a:ext>
            </a:extLst>
          </p:cNvPr>
          <p:cNvSpPr txBox="1"/>
          <p:nvPr/>
        </p:nvSpPr>
        <p:spPr>
          <a:xfrm>
            <a:off x="2134806" y="5265204"/>
            <a:ext cx="89891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우리나라는 </a:t>
            </a:r>
            <a:r>
              <a:rPr lang="en-US" altLang="ko-KR" sz="1400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OECD</a:t>
            </a:r>
            <a:r>
              <a:rPr lang="ko-KR" altLang="en-US" sz="1400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국가 중 고령화가 가장 빠르게 진행중인 나라다</a:t>
            </a:r>
            <a:r>
              <a:rPr lang="en-US" altLang="ko-KR" sz="1400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sz="1400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2060</a:t>
            </a:r>
            <a:r>
              <a:rPr lang="ko-KR" altLang="en-US" sz="1400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년에 국내 인구의 </a:t>
            </a:r>
            <a:r>
              <a:rPr lang="en-US" altLang="ko-KR" sz="1400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41%</a:t>
            </a:r>
            <a:r>
              <a:rPr lang="ko-KR" altLang="en-US" sz="1400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 고령자가 될 것으로 기대한다</a:t>
            </a:r>
            <a:r>
              <a:rPr lang="en-US" altLang="ko-KR" sz="1400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.(</a:t>
            </a:r>
            <a:r>
              <a:rPr lang="ko-KR" altLang="en-US" sz="1400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통계청 발표 자료</a:t>
            </a:r>
            <a:r>
              <a:rPr lang="en-US" altLang="ko-KR" sz="1400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ko-KR" altLang="en-US" sz="1400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이런 비정상적인 인구 구조로 인하여 보다 </a:t>
            </a:r>
            <a:r>
              <a:rPr lang="ko-KR" altLang="en-US" sz="1400" b="1" spc="-100" dirty="0">
                <a:solidFill>
                  <a:srgbClr val="0AA1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체계적인 노인복지정책이 시급하게 요구된다</a:t>
            </a:r>
            <a:r>
              <a:rPr lang="en-US" altLang="ko-KR" sz="1400" b="1" spc="-100" dirty="0">
                <a:solidFill>
                  <a:srgbClr val="0AA1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sz="1400" spc="-100" dirty="0">
              <a:solidFill>
                <a:srgbClr val="52525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앞으로 한국 사회는 노령인구가 더욱 더 증가할 것으로 예상되며</a:t>
            </a:r>
            <a:r>
              <a:rPr lang="en-US" altLang="ko-KR" sz="1400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400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이에  </a:t>
            </a:r>
            <a:r>
              <a:rPr lang="ko-KR" altLang="en-US" sz="1400" b="1" spc="-100" dirty="0">
                <a:solidFill>
                  <a:srgbClr val="0AA1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노인복지시설 공급의 확대가 요구된다</a:t>
            </a:r>
            <a:r>
              <a:rPr lang="en-US" altLang="ko-KR" sz="1400" spc="-100" dirty="0">
                <a:solidFill>
                  <a:srgbClr val="0AA1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400" spc="-100" dirty="0">
              <a:solidFill>
                <a:srgbClr val="0AA1DD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20867DA-CCAF-419B-8B6E-1CD7F0DCCBFC}"/>
              </a:ext>
            </a:extLst>
          </p:cNvPr>
          <p:cNvSpPr txBox="1"/>
          <p:nvPr/>
        </p:nvSpPr>
        <p:spPr>
          <a:xfrm>
            <a:off x="8305800" y="4720535"/>
            <a:ext cx="251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00" dirty="0">
                <a:solidFill>
                  <a:srgbClr val="7E7E7E"/>
                </a:solidFill>
              </a:rPr>
              <a:t>2001</a:t>
            </a:r>
            <a:r>
              <a:rPr lang="ko-KR" altLang="en-US" sz="1100" spc="-100" dirty="0">
                <a:solidFill>
                  <a:srgbClr val="7E7E7E"/>
                </a:solidFill>
              </a:rPr>
              <a:t>년 </a:t>
            </a:r>
            <a:r>
              <a:rPr lang="en-US" altLang="ko-KR" sz="1100" spc="-100" dirty="0">
                <a:solidFill>
                  <a:srgbClr val="7E7E7E"/>
                </a:solidFill>
              </a:rPr>
              <a:t>~ 2020</a:t>
            </a:r>
            <a:r>
              <a:rPr lang="ko-KR" altLang="en-US" sz="1100" spc="-100" dirty="0">
                <a:solidFill>
                  <a:srgbClr val="7E7E7E"/>
                </a:solidFill>
              </a:rPr>
              <a:t>년 고령 인구 비율 </a:t>
            </a:r>
            <a:r>
              <a:rPr lang="en-US" altLang="ko-KR" sz="1100" spc="-100" dirty="0">
                <a:solidFill>
                  <a:srgbClr val="7E7E7E"/>
                </a:solidFill>
              </a:rPr>
              <a:t>(KOSIS)</a:t>
            </a:r>
            <a:endParaRPr lang="ko-KR" altLang="en-US" sz="1100" spc="-100" dirty="0">
              <a:solidFill>
                <a:srgbClr val="7E7E7E"/>
              </a:solidFill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9AF90A0-FD7F-40FC-8193-C27792247F1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/>
              <a:t>GIS</a:t>
            </a:r>
            <a:r>
              <a:rPr lang="ko-KR" altLang="en-US" spc="-100"/>
              <a:t>와 개방형 데이터를 활용한 부산시 시니어센터의 적정입지 선정</a:t>
            </a:r>
            <a:endParaRPr lang="en-US" spc="-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68CBF-966E-4623-A23C-A4B3EBA12AE1}"/>
              </a:ext>
            </a:extLst>
          </p:cNvPr>
          <p:cNvSpPr txBox="1"/>
          <p:nvPr/>
        </p:nvSpPr>
        <p:spPr>
          <a:xfrm>
            <a:off x="381000" y="4466619"/>
            <a:ext cx="39273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pc="-100" dirty="0"/>
              <a:t>출처 </a:t>
            </a:r>
            <a:r>
              <a:rPr lang="en-US" altLang="ko-KR" sz="1050" spc="-100" dirty="0"/>
              <a:t>: </a:t>
            </a:r>
            <a:r>
              <a:rPr lang="ko-KR" altLang="en-US" sz="1050" spc="-100" dirty="0"/>
              <a:t>시니어 신문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BA91B6-6D6D-4A6E-967A-9A7FAA00E2F3}"/>
              </a:ext>
            </a:extLst>
          </p:cNvPr>
          <p:cNvSpPr/>
          <p:nvPr/>
        </p:nvSpPr>
        <p:spPr>
          <a:xfrm>
            <a:off x="6496556" y="2402558"/>
            <a:ext cx="13284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725799-90A1-4138-8164-67C5C9ED110A}"/>
              </a:ext>
            </a:extLst>
          </p:cNvPr>
          <p:cNvSpPr txBox="1"/>
          <p:nvPr/>
        </p:nvSpPr>
        <p:spPr>
          <a:xfrm>
            <a:off x="6934200" y="1153661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00" dirty="0"/>
              <a:t>2001</a:t>
            </a:r>
            <a:r>
              <a:rPr lang="ko-KR" altLang="en-US" sz="1600" spc="-100" dirty="0"/>
              <a:t>년 대비 </a:t>
            </a:r>
            <a:r>
              <a:rPr lang="en-US" altLang="ko-KR" sz="1600" spc="-100" dirty="0"/>
              <a:t>2020</a:t>
            </a:r>
            <a:r>
              <a:rPr lang="ko-KR" altLang="en-US" sz="1600" spc="-100" dirty="0"/>
              <a:t>년 </a:t>
            </a:r>
            <a:r>
              <a:rPr lang="ko-KR" altLang="en-US" sz="1600" b="1" spc="-100" dirty="0">
                <a:solidFill>
                  <a:srgbClr val="0AA1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약 </a:t>
            </a:r>
            <a:r>
              <a:rPr lang="en-US" altLang="ko-KR" sz="1600" b="1" spc="-100" dirty="0">
                <a:solidFill>
                  <a:srgbClr val="0AA1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13% </a:t>
            </a:r>
            <a:r>
              <a:rPr lang="ko-KR" altLang="en-US" sz="1600" b="1" spc="-100" dirty="0">
                <a:solidFill>
                  <a:srgbClr val="0AA1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증가</a:t>
            </a:r>
            <a:endParaRPr lang="ko-KR" altLang="en-US" sz="1400" b="1" spc="-100" dirty="0">
              <a:solidFill>
                <a:srgbClr val="0AA1DD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72357-C0D4-4AC2-8F30-24BFD1F85F90}"/>
              </a:ext>
            </a:extLst>
          </p:cNvPr>
          <p:cNvSpPr txBox="1"/>
          <p:nvPr/>
        </p:nvSpPr>
        <p:spPr>
          <a:xfrm>
            <a:off x="6399788" y="2057399"/>
            <a:ext cx="353943" cy="7620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100" spc="-100" dirty="0">
                <a:solidFill>
                  <a:srgbClr val="7E7E7E"/>
                </a:solidFill>
              </a:rPr>
              <a:t>증가비율</a:t>
            </a:r>
          </a:p>
        </p:txBody>
      </p:sp>
      <p:pic>
        <p:nvPicPr>
          <p:cNvPr id="10" name="그림 9" descr="테이블, 사람, 실내, 그룹이(가) 표시된 사진&#10;&#10;자동 생성된 설명">
            <a:extLst>
              <a:ext uri="{FF2B5EF4-FFF2-40B4-BE49-F238E27FC236}">
                <a16:creationId xmlns:a16="http://schemas.microsoft.com/office/drawing/2014/main" id="{4C325137-80E6-4E91-569A-657B9C30B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859508"/>
            <a:ext cx="5429250" cy="36195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9B2938C-96A7-9AB5-4F64-CD8326EC2B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465" y="0"/>
            <a:ext cx="581535" cy="5642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B872F03-422B-5906-FFD7-5064488897B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68696" y="-126237"/>
            <a:ext cx="915790" cy="9107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E37A874B-DB0C-296A-8168-45889C8CCBBE}"/>
              </a:ext>
            </a:extLst>
          </p:cNvPr>
          <p:cNvSpPr/>
          <p:nvPr/>
        </p:nvSpPr>
        <p:spPr>
          <a:xfrm>
            <a:off x="4063393" y="3794960"/>
            <a:ext cx="1912850" cy="1141860"/>
          </a:xfrm>
          <a:prstGeom prst="rect">
            <a:avLst/>
          </a:prstGeom>
          <a:solidFill>
            <a:srgbClr val="E8F9FD"/>
          </a:solidFill>
          <a:ln w="15875">
            <a:solidFill>
              <a:srgbClr val="E8F9FD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38100"/>
          </a:effectLst>
        </p:spPr>
        <p:txBody>
          <a:bodyPr wrap="square" lIns="0" tIns="0" rIns="0" bIns="0" rtlCol="0"/>
          <a:lstStyle/>
          <a:p>
            <a:endParaRPr lang="ko-KR" altLang="en-US" spc="-100" dirty="0">
              <a:solidFill>
                <a:srgbClr val="F0F0F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342232-76D8-7FA7-C99E-9B87E007F63C}"/>
              </a:ext>
            </a:extLst>
          </p:cNvPr>
          <p:cNvSpPr/>
          <p:nvPr/>
        </p:nvSpPr>
        <p:spPr>
          <a:xfrm>
            <a:off x="6363716" y="2062350"/>
            <a:ext cx="1892524" cy="1067001"/>
          </a:xfrm>
          <a:prstGeom prst="rect">
            <a:avLst/>
          </a:prstGeom>
          <a:solidFill>
            <a:srgbClr val="E8F9FD"/>
          </a:solidFill>
          <a:ln w="15875">
            <a:solidFill>
              <a:srgbClr val="E8F9FD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38100"/>
          </a:effectLst>
        </p:spPr>
        <p:txBody>
          <a:bodyPr wrap="square" lIns="0" tIns="0" rIns="0" bIns="0" rtlCol="0"/>
          <a:lstStyle/>
          <a:p>
            <a:endParaRPr lang="ko-KR" altLang="en-US" spc="-100">
              <a:solidFill>
                <a:srgbClr val="F0F0F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3BA39A06-CBF9-A2BE-23DA-5790FFD794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2155C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339" y="3604248"/>
            <a:ext cx="1839836" cy="1385961"/>
          </a:xfrm>
          <a:prstGeom prst="rect">
            <a:avLst/>
          </a:prstGeom>
          <a:ln>
            <a:noFill/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8745BF2-D286-81EC-CAD2-9703626F082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2155C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1559" y="1605765"/>
            <a:ext cx="2359061" cy="2036394"/>
          </a:xfrm>
          <a:prstGeom prst="rect">
            <a:avLst/>
          </a:prstGeom>
          <a:ln>
            <a:noFill/>
          </a:ln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8A3787-5FF4-EFCB-EA24-E81A87531E3A}"/>
              </a:ext>
            </a:extLst>
          </p:cNvPr>
          <p:cNvSpPr/>
          <p:nvPr/>
        </p:nvSpPr>
        <p:spPr>
          <a:xfrm>
            <a:off x="1751581" y="3771284"/>
            <a:ext cx="1883184" cy="1141860"/>
          </a:xfrm>
          <a:prstGeom prst="rect">
            <a:avLst/>
          </a:prstGeom>
          <a:solidFill>
            <a:srgbClr val="E8F9FD"/>
          </a:solidFill>
          <a:ln w="15875">
            <a:solidFill>
              <a:srgbClr val="E8F9FD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38100"/>
          </a:effectLst>
        </p:spPr>
        <p:txBody>
          <a:bodyPr wrap="square" lIns="0" tIns="0" rIns="0" bIns="0" rtlCol="0"/>
          <a:lstStyle/>
          <a:p>
            <a:endParaRPr lang="ko-KR" altLang="en-US" spc="-100">
              <a:solidFill>
                <a:srgbClr val="F0F0F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87DC0F6-DF0F-5AF2-8DDE-8F13E928760E}"/>
              </a:ext>
            </a:extLst>
          </p:cNvPr>
          <p:cNvSpPr/>
          <p:nvPr/>
        </p:nvSpPr>
        <p:spPr>
          <a:xfrm>
            <a:off x="8764278" y="3765624"/>
            <a:ext cx="1968343" cy="1141860"/>
          </a:xfrm>
          <a:prstGeom prst="rect">
            <a:avLst/>
          </a:prstGeom>
          <a:solidFill>
            <a:srgbClr val="E8F9FD"/>
          </a:solidFill>
          <a:ln w="15875">
            <a:solidFill>
              <a:srgbClr val="E8F9FD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38100"/>
          </a:effectLst>
        </p:spPr>
        <p:txBody>
          <a:bodyPr wrap="square" lIns="0" tIns="0" rIns="0" bIns="0" rtlCol="0"/>
          <a:lstStyle/>
          <a:p>
            <a:endParaRPr lang="ko-KR" altLang="en-US" spc="-100">
              <a:solidFill>
                <a:srgbClr val="F0F0F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9EB74C5-17DA-D345-E511-B22479C897E9}"/>
              </a:ext>
            </a:extLst>
          </p:cNvPr>
          <p:cNvSpPr/>
          <p:nvPr/>
        </p:nvSpPr>
        <p:spPr>
          <a:xfrm>
            <a:off x="6395594" y="3765463"/>
            <a:ext cx="1872810" cy="1141860"/>
          </a:xfrm>
          <a:prstGeom prst="rect">
            <a:avLst/>
          </a:prstGeom>
          <a:solidFill>
            <a:srgbClr val="E8F9FD"/>
          </a:solidFill>
          <a:ln w="15875">
            <a:solidFill>
              <a:srgbClr val="E8F9FD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38100"/>
          </a:effectLst>
        </p:spPr>
        <p:txBody>
          <a:bodyPr wrap="square" lIns="0" tIns="0" rIns="0" bIns="0" rtlCol="0"/>
          <a:lstStyle/>
          <a:p>
            <a:endParaRPr lang="ko-KR" altLang="en-US" spc="-100">
              <a:solidFill>
                <a:srgbClr val="F0F0F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D8E318-8B02-E90E-3727-4771C4453EC6}"/>
              </a:ext>
            </a:extLst>
          </p:cNvPr>
          <p:cNvSpPr/>
          <p:nvPr/>
        </p:nvSpPr>
        <p:spPr>
          <a:xfrm>
            <a:off x="8752218" y="2063985"/>
            <a:ext cx="1978355" cy="1065555"/>
          </a:xfrm>
          <a:prstGeom prst="rect">
            <a:avLst/>
          </a:prstGeom>
          <a:solidFill>
            <a:srgbClr val="E8F9FD"/>
          </a:solidFill>
          <a:ln w="15875">
            <a:solidFill>
              <a:srgbClr val="E8F9FD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38100"/>
          </a:effectLst>
        </p:spPr>
        <p:txBody>
          <a:bodyPr wrap="square" lIns="0" tIns="0" rIns="0" bIns="0" rtlCol="0"/>
          <a:lstStyle/>
          <a:p>
            <a:endParaRPr lang="ko-KR" altLang="en-US" spc="-100">
              <a:solidFill>
                <a:srgbClr val="F0F0F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B1E8E27-F185-CB62-E889-B8D213CFE31A}"/>
              </a:ext>
            </a:extLst>
          </p:cNvPr>
          <p:cNvSpPr/>
          <p:nvPr/>
        </p:nvSpPr>
        <p:spPr>
          <a:xfrm>
            <a:off x="4067115" y="2055472"/>
            <a:ext cx="1921461" cy="1067001"/>
          </a:xfrm>
          <a:prstGeom prst="rect">
            <a:avLst/>
          </a:prstGeom>
          <a:solidFill>
            <a:srgbClr val="E8F9FD"/>
          </a:solidFill>
          <a:ln w="15875">
            <a:solidFill>
              <a:srgbClr val="E8F9FD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38100"/>
          </a:effectLst>
        </p:spPr>
        <p:txBody>
          <a:bodyPr wrap="square" lIns="0" tIns="0" rIns="0" bIns="0" rtlCol="0"/>
          <a:lstStyle/>
          <a:p>
            <a:endParaRPr lang="ko-KR" altLang="en-US" spc="-100">
              <a:solidFill>
                <a:srgbClr val="F0F0F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7646C8-C213-2944-AB75-8B8866A7B0CA}"/>
              </a:ext>
            </a:extLst>
          </p:cNvPr>
          <p:cNvSpPr/>
          <p:nvPr/>
        </p:nvSpPr>
        <p:spPr>
          <a:xfrm>
            <a:off x="1754082" y="2073185"/>
            <a:ext cx="1883184" cy="1061774"/>
          </a:xfrm>
          <a:prstGeom prst="rect">
            <a:avLst/>
          </a:prstGeom>
          <a:solidFill>
            <a:srgbClr val="E8F9FD"/>
          </a:solidFill>
          <a:ln w="15875">
            <a:solidFill>
              <a:srgbClr val="E8F9FD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38100"/>
          </a:effectLst>
        </p:spPr>
        <p:txBody>
          <a:bodyPr wrap="square" lIns="0" tIns="0" rIns="0" bIns="0" rtlCol="0"/>
          <a:lstStyle/>
          <a:p>
            <a:endParaRPr lang="ko-KR" altLang="en-US" spc="-100">
              <a:solidFill>
                <a:srgbClr val="F0F0F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A020236-03C5-4A28-8826-32674BE2B0C7}"/>
              </a:ext>
            </a:extLst>
          </p:cNvPr>
          <p:cNvSpPr txBox="1"/>
          <p:nvPr/>
        </p:nvSpPr>
        <p:spPr>
          <a:xfrm>
            <a:off x="477962" y="331625"/>
            <a:ext cx="1960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00" dirty="0">
                <a:solidFill>
                  <a:srgbClr val="0ACCC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분석 배경</a:t>
            </a:r>
          </a:p>
        </p:txBody>
      </p:sp>
      <p:sp>
        <p:nvSpPr>
          <p:cNvPr id="40" name="object 40"/>
          <p:cNvSpPr/>
          <p:nvPr/>
        </p:nvSpPr>
        <p:spPr>
          <a:xfrm>
            <a:off x="6927087" y="4344013"/>
            <a:ext cx="361315" cy="126364"/>
          </a:xfrm>
          <a:custGeom>
            <a:avLst/>
            <a:gdLst/>
            <a:ahLst/>
            <a:cxnLst/>
            <a:rect l="l" t="t" r="r" b="b"/>
            <a:pathLst>
              <a:path w="361314" h="126364">
                <a:moveTo>
                  <a:pt x="61467" y="74675"/>
                </a:moveTo>
                <a:lnTo>
                  <a:pt x="23622" y="86233"/>
                </a:lnTo>
                <a:lnTo>
                  <a:pt x="20065" y="92201"/>
                </a:lnTo>
                <a:lnTo>
                  <a:pt x="20065" y="106807"/>
                </a:lnTo>
                <a:lnTo>
                  <a:pt x="61467" y="124587"/>
                </a:lnTo>
                <a:lnTo>
                  <a:pt x="70895" y="124154"/>
                </a:lnTo>
                <a:lnTo>
                  <a:pt x="79168" y="122840"/>
                </a:lnTo>
                <a:lnTo>
                  <a:pt x="86274" y="120622"/>
                </a:lnTo>
                <a:lnTo>
                  <a:pt x="92201" y="117475"/>
                </a:lnTo>
                <a:lnTo>
                  <a:pt x="94158" y="116205"/>
                </a:lnTo>
                <a:lnTo>
                  <a:pt x="51562" y="116205"/>
                </a:lnTo>
                <a:lnTo>
                  <a:pt x="43814" y="114554"/>
                </a:lnTo>
                <a:lnTo>
                  <a:pt x="33147" y="108204"/>
                </a:lnTo>
                <a:lnTo>
                  <a:pt x="30352" y="104267"/>
                </a:lnTo>
                <a:lnTo>
                  <a:pt x="30443" y="94742"/>
                </a:lnTo>
                <a:lnTo>
                  <a:pt x="33147" y="90932"/>
                </a:lnTo>
                <a:lnTo>
                  <a:pt x="43941" y="84709"/>
                </a:lnTo>
                <a:lnTo>
                  <a:pt x="51688" y="83185"/>
                </a:lnTo>
                <a:lnTo>
                  <a:pt x="94614" y="83185"/>
                </a:lnTo>
                <a:lnTo>
                  <a:pt x="92201" y="81661"/>
                </a:lnTo>
                <a:lnTo>
                  <a:pt x="86203" y="78587"/>
                </a:lnTo>
                <a:lnTo>
                  <a:pt x="79073" y="76406"/>
                </a:lnTo>
                <a:lnTo>
                  <a:pt x="70824" y="75106"/>
                </a:lnTo>
                <a:lnTo>
                  <a:pt x="61467" y="74675"/>
                </a:lnTo>
                <a:close/>
              </a:path>
              <a:path w="361314" h="126364">
                <a:moveTo>
                  <a:pt x="94614" y="83185"/>
                </a:moveTo>
                <a:lnTo>
                  <a:pt x="71374" y="83185"/>
                </a:lnTo>
                <a:lnTo>
                  <a:pt x="78994" y="84709"/>
                </a:lnTo>
                <a:lnTo>
                  <a:pt x="89915" y="90805"/>
                </a:lnTo>
                <a:lnTo>
                  <a:pt x="92583" y="94742"/>
                </a:lnTo>
                <a:lnTo>
                  <a:pt x="92583" y="104267"/>
                </a:lnTo>
                <a:lnTo>
                  <a:pt x="89915" y="108331"/>
                </a:lnTo>
                <a:lnTo>
                  <a:pt x="79121" y="114554"/>
                </a:lnTo>
                <a:lnTo>
                  <a:pt x="71500" y="116205"/>
                </a:lnTo>
                <a:lnTo>
                  <a:pt x="94158" y="116205"/>
                </a:lnTo>
                <a:lnTo>
                  <a:pt x="99440" y="112775"/>
                </a:lnTo>
                <a:lnTo>
                  <a:pt x="103124" y="106807"/>
                </a:lnTo>
                <a:lnTo>
                  <a:pt x="103124" y="92201"/>
                </a:lnTo>
                <a:lnTo>
                  <a:pt x="99440" y="86233"/>
                </a:lnTo>
                <a:lnTo>
                  <a:pt x="94614" y="83185"/>
                </a:lnTo>
                <a:close/>
              </a:path>
              <a:path w="361314" h="126364">
                <a:moveTo>
                  <a:pt x="64135" y="6604"/>
                </a:moveTo>
                <a:lnTo>
                  <a:pt x="8254" y="6604"/>
                </a:lnTo>
                <a:lnTo>
                  <a:pt x="8254" y="15494"/>
                </a:lnTo>
                <a:lnTo>
                  <a:pt x="52832" y="15494"/>
                </a:lnTo>
                <a:lnTo>
                  <a:pt x="50381" y="24042"/>
                </a:lnTo>
                <a:lnTo>
                  <a:pt x="18097" y="59213"/>
                </a:lnTo>
                <a:lnTo>
                  <a:pt x="0" y="67310"/>
                </a:lnTo>
                <a:lnTo>
                  <a:pt x="6858" y="75057"/>
                </a:lnTo>
                <a:lnTo>
                  <a:pt x="45974" y="48387"/>
                </a:lnTo>
                <a:lnTo>
                  <a:pt x="62565" y="18133"/>
                </a:lnTo>
                <a:lnTo>
                  <a:pt x="64135" y="6604"/>
                </a:lnTo>
                <a:close/>
              </a:path>
              <a:path w="361314" h="126364">
                <a:moveTo>
                  <a:pt x="101980" y="0"/>
                </a:moveTo>
                <a:lnTo>
                  <a:pt x="92201" y="0"/>
                </a:lnTo>
                <a:lnTo>
                  <a:pt x="92201" y="22606"/>
                </a:lnTo>
                <a:lnTo>
                  <a:pt x="67055" y="22606"/>
                </a:lnTo>
                <a:lnTo>
                  <a:pt x="67055" y="31496"/>
                </a:lnTo>
                <a:lnTo>
                  <a:pt x="92201" y="31496"/>
                </a:lnTo>
                <a:lnTo>
                  <a:pt x="92201" y="49403"/>
                </a:lnTo>
                <a:lnTo>
                  <a:pt x="65659" y="49403"/>
                </a:lnTo>
                <a:lnTo>
                  <a:pt x="65659" y="58166"/>
                </a:lnTo>
                <a:lnTo>
                  <a:pt x="92201" y="58166"/>
                </a:lnTo>
                <a:lnTo>
                  <a:pt x="92201" y="74041"/>
                </a:lnTo>
                <a:lnTo>
                  <a:pt x="101980" y="74041"/>
                </a:lnTo>
                <a:lnTo>
                  <a:pt x="101980" y="0"/>
                </a:lnTo>
                <a:close/>
              </a:path>
              <a:path w="361314" h="126364">
                <a:moveTo>
                  <a:pt x="361061" y="98044"/>
                </a:moveTo>
                <a:lnTo>
                  <a:pt x="243839" y="98044"/>
                </a:lnTo>
                <a:lnTo>
                  <a:pt x="243839" y="106680"/>
                </a:lnTo>
                <a:lnTo>
                  <a:pt x="361061" y="106680"/>
                </a:lnTo>
                <a:lnTo>
                  <a:pt x="361061" y="98044"/>
                </a:lnTo>
                <a:close/>
              </a:path>
              <a:path w="361314" h="126364">
                <a:moveTo>
                  <a:pt x="307466" y="68834"/>
                </a:moveTo>
                <a:lnTo>
                  <a:pt x="297561" y="68834"/>
                </a:lnTo>
                <a:lnTo>
                  <a:pt x="297561" y="98044"/>
                </a:lnTo>
                <a:lnTo>
                  <a:pt x="307466" y="98044"/>
                </a:lnTo>
                <a:lnTo>
                  <a:pt x="307466" y="68834"/>
                </a:lnTo>
                <a:close/>
              </a:path>
              <a:path w="361314" h="126364">
                <a:moveTo>
                  <a:pt x="341249" y="11937"/>
                </a:moveTo>
                <a:lnTo>
                  <a:pt x="263778" y="11937"/>
                </a:lnTo>
                <a:lnTo>
                  <a:pt x="263778" y="68834"/>
                </a:lnTo>
                <a:lnTo>
                  <a:pt x="343280" y="68834"/>
                </a:lnTo>
                <a:lnTo>
                  <a:pt x="343280" y="60071"/>
                </a:lnTo>
                <a:lnTo>
                  <a:pt x="273558" y="60071"/>
                </a:lnTo>
                <a:lnTo>
                  <a:pt x="273558" y="20574"/>
                </a:lnTo>
                <a:lnTo>
                  <a:pt x="341249" y="20574"/>
                </a:lnTo>
                <a:lnTo>
                  <a:pt x="341249" y="11937"/>
                </a:lnTo>
                <a:close/>
              </a:path>
              <a:path w="361314" h="126364">
                <a:moveTo>
                  <a:pt x="163575" y="8636"/>
                </a:moveTo>
                <a:lnTo>
                  <a:pt x="153797" y="8636"/>
                </a:lnTo>
                <a:lnTo>
                  <a:pt x="153797" y="29337"/>
                </a:lnTo>
                <a:lnTo>
                  <a:pt x="153225" y="37768"/>
                </a:lnTo>
                <a:lnTo>
                  <a:pt x="133794" y="77374"/>
                </a:lnTo>
                <a:lnTo>
                  <a:pt x="119887" y="89281"/>
                </a:lnTo>
                <a:lnTo>
                  <a:pt x="127508" y="95885"/>
                </a:lnTo>
                <a:lnTo>
                  <a:pt x="152908" y="66801"/>
                </a:lnTo>
                <a:lnTo>
                  <a:pt x="158876" y="52705"/>
                </a:lnTo>
                <a:lnTo>
                  <a:pt x="168557" y="52705"/>
                </a:lnTo>
                <a:lnTo>
                  <a:pt x="165862" y="45196"/>
                </a:lnTo>
                <a:lnTo>
                  <a:pt x="164147" y="37117"/>
                </a:lnTo>
                <a:lnTo>
                  <a:pt x="163602" y="29337"/>
                </a:lnTo>
                <a:lnTo>
                  <a:pt x="163575" y="8636"/>
                </a:lnTo>
                <a:close/>
              </a:path>
              <a:path w="361314" h="126364">
                <a:moveTo>
                  <a:pt x="168557" y="52705"/>
                </a:moveTo>
                <a:lnTo>
                  <a:pt x="158876" y="52705"/>
                </a:lnTo>
                <a:lnTo>
                  <a:pt x="160654" y="58800"/>
                </a:lnTo>
                <a:lnTo>
                  <a:pt x="185261" y="89898"/>
                </a:lnTo>
                <a:lnTo>
                  <a:pt x="190500" y="94234"/>
                </a:lnTo>
                <a:lnTo>
                  <a:pt x="197358" y="86613"/>
                </a:lnTo>
                <a:lnTo>
                  <a:pt x="190025" y="81230"/>
                </a:lnTo>
                <a:lnTo>
                  <a:pt x="183467" y="75168"/>
                </a:lnTo>
                <a:lnTo>
                  <a:pt x="177694" y="68415"/>
                </a:lnTo>
                <a:lnTo>
                  <a:pt x="172720" y="60960"/>
                </a:lnTo>
                <a:lnTo>
                  <a:pt x="168719" y="53155"/>
                </a:lnTo>
                <a:lnTo>
                  <a:pt x="168557" y="52705"/>
                </a:lnTo>
                <a:close/>
              </a:path>
              <a:path w="361314" h="126364">
                <a:moveTo>
                  <a:pt x="218694" y="0"/>
                </a:moveTo>
                <a:lnTo>
                  <a:pt x="209041" y="0"/>
                </a:lnTo>
                <a:lnTo>
                  <a:pt x="209041" y="126364"/>
                </a:lnTo>
                <a:lnTo>
                  <a:pt x="218694" y="126364"/>
                </a:lnTo>
                <a:lnTo>
                  <a:pt x="218694" y="60071"/>
                </a:lnTo>
                <a:lnTo>
                  <a:pt x="240664" y="60071"/>
                </a:lnTo>
                <a:lnTo>
                  <a:pt x="240664" y="51308"/>
                </a:lnTo>
                <a:lnTo>
                  <a:pt x="218694" y="51308"/>
                </a:lnTo>
                <a:lnTo>
                  <a:pt x="218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A52958B-A271-4F2F-9CB5-765AA2A8E84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>
                <a:latin typeface="D2Coding" panose="020B0609020101020101" pitchFamily="49" charset="-127"/>
                <a:ea typeface="D2Coding" panose="020B0609020101020101" pitchFamily="49" charset="-127"/>
              </a:rPr>
              <a:t>GIS</a:t>
            </a:r>
            <a:r>
              <a:rPr lang="ko-KR" altLang="en-US" spc="-100">
                <a:latin typeface="D2Coding" panose="020B0609020101020101" pitchFamily="49" charset="-127"/>
                <a:ea typeface="D2Coding" panose="020B0609020101020101" pitchFamily="49" charset="-127"/>
              </a:rPr>
              <a:t>와 개방형 데이터를 활용한 부산시 시니어센터의 적정입지 선정</a:t>
            </a:r>
            <a:endParaRPr 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B963B-661B-4E48-AA25-40B79C03BBC4}"/>
              </a:ext>
            </a:extLst>
          </p:cNvPr>
          <p:cNvSpPr txBox="1"/>
          <p:nvPr/>
        </p:nvSpPr>
        <p:spPr>
          <a:xfrm>
            <a:off x="1354049" y="788046"/>
            <a:ext cx="9649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00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 </a:t>
            </a:r>
            <a:r>
              <a:rPr lang="en-US" altLang="ko-KR" sz="2400" b="1" spc="-100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WHO</a:t>
            </a:r>
            <a:r>
              <a:rPr lang="ko-KR" altLang="en-US" sz="2400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는 노인의 삶의 질에 영향을 끼치는 상호 연결된 정보를 분석하는 </a:t>
            </a:r>
            <a:r>
              <a:rPr lang="en-US" altLang="ko-KR" sz="2400" b="1" spc="-100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Age-Friendly Cities Framework(AFC)</a:t>
            </a:r>
            <a:r>
              <a:rPr lang="ko-KR" altLang="en-US" sz="2400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를 제안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2ABA1B-B860-F592-35A6-CFB52C3179E9}"/>
              </a:ext>
            </a:extLst>
          </p:cNvPr>
          <p:cNvSpPr txBox="1"/>
          <p:nvPr/>
        </p:nvSpPr>
        <p:spPr>
          <a:xfrm>
            <a:off x="9311640" y="5927493"/>
            <a:ext cx="2804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* WHO : World Health Organization</a:t>
            </a:r>
            <a:endParaRPr lang="ko-KR" altLang="en-US" sz="1400" spc="-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A02537-1F40-D1B5-B677-CFE7924CDAA7}"/>
              </a:ext>
            </a:extLst>
          </p:cNvPr>
          <p:cNvSpPr txBox="1"/>
          <p:nvPr/>
        </p:nvSpPr>
        <p:spPr>
          <a:xfrm>
            <a:off x="1751581" y="5009664"/>
            <a:ext cx="188318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/>
            </a:lvl1pPr>
          </a:lstStyle>
          <a:p>
            <a:r>
              <a:rPr lang="ko-KR" altLang="en-US" sz="1400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야외 공간 및 건물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A72312-153A-E3BF-4F8A-46C1AC93DBF5}"/>
              </a:ext>
            </a:extLst>
          </p:cNvPr>
          <p:cNvSpPr txBox="1"/>
          <p:nvPr/>
        </p:nvSpPr>
        <p:spPr>
          <a:xfrm>
            <a:off x="4067115" y="5022364"/>
            <a:ext cx="188068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/>
            </a:lvl1pPr>
          </a:lstStyle>
          <a:p>
            <a:r>
              <a:rPr lang="ko-KR" altLang="en-US" sz="1400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존중과 사회적 포용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71C0F3-A98C-F11E-32DD-2219144A2DA8}"/>
              </a:ext>
            </a:extLst>
          </p:cNvPr>
          <p:cNvSpPr txBox="1"/>
          <p:nvPr/>
        </p:nvSpPr>
        <p:spPr>
          <a:xfrm>
            <a:off x="6395594" y="5027060"/>
            <a:ext cx="187082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/>
            </a:lvl1pPr>
          </a:lstStyle>
          <a:p>
            <a:r>
              <a:rPr lang="ko-KR" altLang="en-US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시민 참여 및 고용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E0E95B-0E21-FB09-09E5-BEB5BE2AF2F1}"/>
              </a:ext>
            </a:extLst>
          </p:cNvPr>
          <p:cNvSpPr txBox="1"/>
          <p:nvPr/>
        </p:nvSpPr>
        <p:spPr>
          <a:xfrm>
            <a:off x="8752219" y="5023632"/>
            <a:ext cx="19763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/>
            </a:lvl1pPr>
          </a:lstStyle>
          <a:p>
            <a:r>
              <a:rPr lang="ko-KR" altLang="en-US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커뮤니케이션 및 정보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78D2D76F-815D-A232-2845-6D2A4BD11A8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rgbClr val="2155C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31" y="2025828"/>
            <a:ext cx="1137396" cy="1120852"/>
          </a:xfrm>
          <a:prstGeom prst="rect">
            <a:avLst/>
          </a:prstGeom>
          <a:ln>
            <a:noFill/>
          </a:ln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59A5757-C3F8-2C95-9D5D-74ECA2E76A0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2155C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00098" y="1926232"/>
            <a:ext cx="1600200" cy="1395460"/>
          </a:xfrm>
          <a:prstGeom prst="rect">
            <a:avLst/>
          </a:prstGeom>
          <a:ln>
            <a:noFill/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7CAAC4B-AEF1-2200-109A-812F6D1978EE}"/>
              </a:ext>
            </a:extLst>
          </p:cNvPr>
          <p:cNvSpPr txBox="1"/>
          <p:nvPr/>
        </p:nvSpPr>
        <p:spPr>
          <a:xfrm>
            <a:off x="1751581" y="3191286"/>
            <a:ext cx="18831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/>
            </a:lvl1pPr>
          </a:lstStyle>
          <a:p>
            <a:r>
              <a:rPr lang="ko-KR" altLang="en-US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지역사회 및 의료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F5456E-AFC9-6F70-2543-23E91A682324}"/>
              </a:ext>
            </a:extLst>
          </p:cNvPr>
          <p:cNvSpPr txBox="1"/>
          <p:nvPr/>
        </p:nvSpPr>
        <p:spPr>
          <a:xfrm>
            <a:off x="4067115" y="3194559"/>
            <a:ext cx="191187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/>
            </a:lvl1pPr>
          </a:lstStyle>
          <a:p>
            <a:r>
              <a:rPr lang="ko-KR" altLang="en-US" sz="1600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교통수단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D64D7A-E5EF-06AA-C82D-4782BEC75DB0}"/>
              </a:ext>
            </a:extLst>
          </p:cNvPr>
          <p:cNvSpPr txBox="1"/>
          <p:nvPr/>
        </p:nvSpPr>
        <p:spPr>
          <a:xfrm>
            <a:off x="6363715" y="3194050"/>
            <a:ext cx="189252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/>
            </a:lvl1pPr>
          </a:lstStyle>
          <a:p>
            <a:r>
              <a:rPr lang="ko-KR" altLang="en-US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안전한 주택</a:t>
            </a:r>
            <a:endParaRPr lang="en-US" altLang="ko-KR" spc="-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B34A68-8C83-6C1C-C576-1832B57910DB}"/>
              </a:ext>
            </a:extLst>
          </p:cNvPr>
          <p:cNvSpPr txBox="1"/>
          <p:nvPr/>
        </p:nvSpPr>
        <p:spPr>
          <a:xfrm>
            <a:off x="8752218" y="3194050"/>
            <a:ext cx="197636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/>
            </a:lvl1pPr>
          </a:lstStyle>
          <a:p>
            <a:r>
              <a:rPr lang="ko-KR" altLang="en-US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사회적 참여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4562CBB6-F7D6-5B32-B6D6-DC0BDEE29F8E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2155C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045" y="1869671"/>
            <a:ext cx="1602519" cy="1348142"/>
          </a:xfrm>
          <a:prstGeom prst="rect">
            <a:avLst/>
          </a:prstGeom>
          <a:ln>
            <a:noFill/>
          </a:ln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0F68E01-2313-BFE3-5BAF-020C81414133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2155C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938" y="3604249"/>
            <a:ext cx="1351125" cy="1383443"/>
          </a:xfrm>
          <a:prstGeom prst="rect">
            <a:avLst/>
          </a:prstGeom>
          <a:ln>
            <a:noFill/>
          </a:ln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6E8597DC-7935-76CA-524E-69D4E96FE2F3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rgbClr val="2155C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324" y="3626858"/>
            <a:ext cx="1567362" cy="1378433"/>
          </a:xfrm>
          <a:prstGeom prst="rect">
            <a:avLst/>
          </a:prstGeom>
          <a:ln>
            <a:noFill/>
          </a:ln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4770E103-7019-4AD6-68B4-8B75570F8A66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2155C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731" y="3604247"/>
            <a:ext cx="1567362" cy="1354697"/>
          </a:xfrm>
          <a:prstGeom prst="rect">
            <a:avLst/>
          </a:prstGeom>
          <a:ln>
            <a:noFill/>
          </a:ln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3F02E54-90C1-3240-3887-D6B805C5C33F}"/>
              </a:ext>
            </a:extLst>
          </p:cNvPr>
          <p:cNvSpPr txBox="1"/>
          <p:nvPr/>
        </p:nvSpPr>
        <p:spPr>
          <a:xfrm>
            <a:off x="1292769" y="5468715"/>
            <a:ext cx="964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00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AFC </a:t>
            </a:r>
            <a:r>
              <a:rPr lang="ko-KR" altLang="en-US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에서 제안하는 </a:t>
            </a:r>
            <a:r>
              <a:rPr lang="en-US" altLang="ko-KR" b="1" spc="-100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8</a:t>
            </a:r>
            <a:r>
              <a:rPr lang="ko-KR" altLang="en-US" b="1" spc="-100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가지 도메인</a:t>
            </a:r>
            <a:endParaRPr lang="ko-KR" altLang="en-US" spc="-100" dirty="0">
              <a:solidFill>
                <a:srgbClr val="5643E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B58D61-2352-AE0B-2E8C-C9786EFA909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5496" y="1174422"/>
            <a:ext cx="1540066" cy="877177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0860DD56-6E76-3074-995F-91C19383D6C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465" y="0"/>
            <a:ext cx="581535" cy="564279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E6E31EB8-864E-0798-C3EB-D1AE134FDAB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68696" y="-126237"/>
            <a:ext cx="915790" cy="9107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FA020236-03C5-4A28-8826-32674BE2B0C7}"/>
              </a:ext>
            </a:extLst>
          </p:cNvPr>
          <p:cNvSpPr txBox="1"/>
          <p:nvPr/>
        </p:nvSpPr>
        <p:spPr>
          <a:xfrm>
            <a:off x="477962" y="331625"/>
            <a:ext cx="1960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00" dirty="0">
                <a:solidFill>
                  <a:srgbClr val="0ACCC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분석 배경</a:t>
            </a:r>
          </a:p>
        </p:txBody>
      </p:sp>
      <p:sp>
        <p:nvSpPr>
          <p:cNvPr id="40" name="object 40"/>
          <p:cNvSpPr/>
          <p:nvPr/>
        </p:nvSpPr>
        <p:spPr>
          <a:xfrm>
            <a:off x="6144959" y="3227799"/>
            <a:ext cx="361315" cy="126364"/>
          </a:xfrm>
          <a:custGeom>
            <a:avLst/>
            <a:gdLst/>
            <a:ahLst/>
            <a:cxnLst/>
            <a:rect l="l" t="t" r="r" b="b"/>
            <a:pathLst>
              <a:path w="361314" h="126364">
                <a:moveTo>
                  <a:pt x="61467" y="74675"/>
                </a:moveTo>
                <a:lnTo>
                  <a:pt x="23622" y="86233"/>
                </a:lnTo>
                <a:lnTo>
                  <a:pt x="20065" y="92201"/>
                </a:lnTo>
                <a:lnTo>
                  <a:pt x="20065" y="106807"/>
                </a:lnTo>
                <a:lnTo>
                  <a:pt x="61467" y="124587"/>
                </a:lnTo>
                <a:lnTo>
                  <a:pt x="70895" y="124154"/>
                </a:lnTo>
                <a:lnTo>
                  <a:pt x="79168" y="122840"/>
                </a:lnTo>
                <a:lnTo>
                  <a:pt x="86274" y="120622"/>
                </a:lnTo>
                <a:lnTo>
                  <a:pt x="92201" y="117475"/>
                </a:lnTo>
                <a:lnTo>
                  <a:pt x="94158" y="116205"/>
                </a:lnTo>
                <a:lnTo>
                  <a:pt x="51562" y="116205"/>
                </a:lnTo>
                <a:lnTo>
                  <a:pt x="43814" y="114554"/>
                </a:lnTo>
                <a:lnTo>
                  <a:pt x="33147" y="108204"/>
                </a:lnTo>
                <a:lnTo>
                  <a:pt x="30352" y="104267"/>
                </a:lnTo>
                <a:lnTo>
                  <a:pt x="30443" y="94742"/>
                </a:lnTo>
                <a:lnTo>
                  <a:pt x="33147" y="90932"/>
                </a:lnTo>
                <a:lnTo>
                  <a:pt x="43941" y="84709"/>
                </a:lnTo>
                <a:lnTo>
                  <a:pt x="51688" y="83185"/>
                </a:lnTo>
                <a:lnTo>
                  <a:pt x="94614" y="83185"/>
                </a:lnTo>
                <a:lnTo>
                  <a:pt x="92201" y="81661"/>
                </a:lnTo>
                <a:lnTo>
                  <a:pt x="86203" y="78587"/>
                </a:lnTo>
                <a:lnTo>
                  <a:pt x="79073" y="76406"/>
                </a:lnTo>
                <a:lnTo>
                  <a:pt x="70824" y="75106"/>
                </a:lnTo>
                <a:lnTo>
                  <a:pt x="61467" y="74675"/>
                </a:lnTo>
                <a:close/>
              </a:path>
              <a:path w="361314" h="126364">
                <a:moveTo>
                  <a:pt x="94614" y="83185"/>
                </a:moveTo>
                <a:lnTo>
                  <a:pt x="71374" y="83185"/>
                </a:lnTo>
                <a:lnTo>
                  <a:pt x="78994" y="84709"/>
                </a:lnTo>
                <a:lnTo>
                  <a:pt x="89915" y="90805"/>
                </a:lnTo>
                <a:lnTo>
                  <a:pt x="92583" y="94742"/>
                </a:lnTo>
                <a:lnTo>
                  <a:pt x="92583" y="104267"/>
                </a:lnTo>
                <a:lnTo>
                  <a:pt x="89915" y="108331"/>
                </a:lnTo>
                <a:lnTo>
                  <a:pt x="79121" y="114554"/>
                </a:lnTo>
                <a:lnTo>
                  <a:pt x="71500" y="116205"/>
                </a:lnTo>
                <a:lnTo>
                  <a:pt x="94158" y="116205"/>
                </a:lnTo>
                <a:lnTo>
                  <a:pt x="99440" y="112775"/>
                </a:lnTo>
                <a:lnTo>
                  <a:pt x="103124" y="106807"/>
                </a:lnTo>
                <a:lnTo>
                  <a:pt x="103124" y="92201"/>
                </a:lnTo>
                <a:lnTo>
                  <a:pt x="99440" y="86233"/>
                </a:lnTo>
                <a:lnTo>
                  <a:pt x="94614" y="83185"/>
                </a:lnTo>
                <a:close/>
              </a:path>
              <a:path w="361314" h="126364">
                <a:moveTo>
                  <a:pt x="64135" y="6604"/>
                </a:moveTo>
                <a:lnTo>
                  <a:pt x="8254" y="6604"/>
                </a:lnTo>
                <a:lnTo>
                  <a:pt x="8254" y="15494"/>
                </a:lnTo>
                <a:lnTo>
                  <a:pt x="52832" y="15494"/>
                </a:lnTo>
                <a:lnTo>
                  <a:pt x="50381" y="24042"/>
                </a:lnTo>
                <a:lnTo>
                  <a:pt x="18097" y="59213"/>
                </a:lnTo>
                <a:lnTo>
                  <a:pt x="0" y="67310"/>
                </a:lnTo>
                <a:lnTo>
                  <a:pt x="6858" y="75057"/>
                </a:lnTo>
                <a:lnTo>
                  <a:pt x="45974" y="48387"/>
                </a:lnTo>
                <a:lnTo>
                  <a:pt x="62565" y="18133"/>
                </a:lnTo>
                <a:lnTo>
                  <a:pt x="64135" y="6604"/>
                </a:lnTo>
                <a:close/>
              </a:path>
              <a:path w="361314" h="126364">
                <a:moveTo>
                  <a:pt x="101980" y="0"/>
                </a:moveTo>
                <a:lnTo>
                  <a:pt x="92201" y="0"/>
                </a:lnTo>
                <a:lnTo>
                  <a:pt x="92201" y="22606"/>
                </a:lnTo>
                <a:lnTo>
                  <a:pt x="67055" y="22606"/>
                </a:lnTo>
                <a:lnTo>
                  <a:pt x="67055" y="31496"/>
                </a:lnTo>
                <a:lnTo>
                  <a:pt x="92201" y="31496"/>
                </a:lnTo>
                <a:lnTo>
                  <a:pt x="92201" y="49403"/>
                </a:lnTo>
                <a:lnTo>
                  <a:pt x="65659" y="49403"/>
                </a:lnTo>
                <a:lnTo>
                  <a:pt x="65659" y="58166"/>
                </a:lnTo>
                <a:lnTo>
                  <a:pt x="92201" y="58166"/>
                </a:lnTo>
                <a:lnTo>
                  <a:pt x="92201" y="74041"/>
                </a:lnTo>
                <a:lnTo>
                  <a:pt x="101980" y="74041"/>
                </a:lnTo>
                <a:lnTo>
                  <a:pt x="101980" y="0"/>
                </a:lnTo>
                <a:close/>
              </a:path>
              <a:path w="361314" h="126364">
                <a:moveTo>
                  <a:pt x="361061" y="98044"/>
                </a:moveTo>
                <a:lnTo>
                  <a:pt x="243839" y="98044"/>
                </a:lnTo>
                <a:lnTo>
                  <a:pt x="243839" y="106680"/>
                </a:lnTo>
                <a:lnTo>
                  <a:pt x="361061" y="106680"/>
                </a:lnTo>
                <a:lnTo>
                  <a:pt x="361061" y="98044"/>
                </a:lnTo>
                <a:close/>
              </a:path>
              <a:path w="361314" h="126364">
                <a:moveTo>
                  <a:pt x="307466" y="68834"/>
                </a:moveTo>
                <a:lnTo>
                  <a:pt x="297561" y="68834"/>
                </a:lnTo>
                <a:lnTo>
                  <a:pt x="297561" y="98044"/>
                </a:lnTo>
                <a:lnTo>
                  <a:pt x="307466" y="98044"/>
                </a:lnTo>
                <a:lnTo>
                  <a:pt x="307466" y="68834"/>
                </a:lnTo>
                <a:close/>
              </a:path>
              <a:path w="361314" h="126364">
                <a:moveTo>
                  <a:pt x="341249" y="11937"/>
                </a:moveTo>
                <a:lnTo>
                  <a:pt x="263778" y="11937"/>
                </a:lnTo>
                <a:lnTo>
                  <a:pt x="263778" y="68834"/>
                </a:lnTo>
                <a:lnTo>
                  <a:pt x="343280" y="68834"/>
                </a:lnTo>
                <a:lnTo>
                  <a:pt x="343280" y="60071"/>
                </a:lnTo>
                <a:lnTo>
                  <a:pt x="273558" y="60071"/>
                </a:lnTo>
                <a:lnTo>
                  <a:pt x="273558" y="20574"/>
                </a:lnTo>
                <a:lnTo>
                  <a:pt x="341249" y="20574"/>
                </a:lnTo>
                <a:lnTo>
                  <a:pt x="341249" y="11937"/>
                </a:lnTo>
                <a:close/>
              </a:path>
              <a:path w="361314" h="126364">
                <a:moveTo>
                  <a:pt x="163575" y="8636"/>
                </a:moveTo>
                <a:lnTo>
                  <a:pt x="153797" y="8636"/>
                </a:lnTo>
                <a:lnTo>
                  <a:pt x="153797" y="29337"/>
                </a:lnTo>
                <a:lnTo>
                  <a:pt x="153225" y="37768"/>
                </a:lnTo>
                <a:lnTo>
                  <a:pt x="133794" y="77374"/>
                </a:lnTo>
                <a:lnTo>
                  <a:pt x="119887" y="89281"/>
                </a:lnTo>
                <a:lnTo>
                  <a:pt x="127508" y="95885"/>
                </a:lnTo>
                <a:lnTo>
                  <a:pt x="152908" y="66801"/>
                </a:lnTo>
                <a:lnTo>
                  <a:pt x="158876" y="52705"/>
                </a:lnTo>
                <a:lnTo>
                  <a:pt x="168557" y="52705"/>
                </a:lnTo>
                <a:lnTo>
                  <a:pt x="165862" y="45196"/>
                </a:lnTo>
                <a:lnTo>
                  <a:pt x="164147" y="37117"/>
                </a:lnTo>
                <a:lnTo>
                  <a:pt x="163602" y="29337"/>
                </a:lnTo>
                <a:lnTo>
                  <a:pt x="163575" y="8636"/>
                </a:lnTo>
                <a:close/>
              </a:path>
              <a:path w="361314" h="126364">
                <a:moveTo>
                  <a:pt x="168557" y="52705"/>
                </a:moveTo>
                <a:lnTo>
                  <a:pt x="158876" y="52705"/>
                </a:lnTo>
                <a:lnTo>
                  <a:pt x="160654" y="58800"/>
                </a:lnTo>
                <a:lnTo>
                  <a:pt x="185261" y="89898"/>
                </a:lnTo>
                <a:lnTo>
                  <a:pt x="190500" y="94234"/>
                </a:lnTo>
                <a:lnTo>
                  <a:pt x="197358" y="86613"/>
                </a:lnTo>
                <a:lnTo>
                  <a:pt x="190025" y="81230"/>
                </a:lnTo>
                <a:lnTo>
                  <a:pt x="183467" y="75168"/>
                </a:lnTo>
                <a:lnTo>
                  <a:pt x="177694" y="68415"/>
                </a:lnTo>
                <a:lnTo>
                  <a:pt x="172720" y="60960"/>
                </a:lnTo>
                <a:lnTo>
                  <a:pt x="168719" y="53155"/>
                </a:lnTo>
                <a:lnTo>
                  <a:pt x="168557" y="52705"/>
                </a:lnTo>
                <a:close/>
              </a:path>
              <a:path w="361314" h="126364">
                <a:moveTo>
                  <a:pt x="218694" y="0"/>
                </a:moveTo>
                <a:lnTo>
                  <a:pt x="209041" y="0"/>
                </a:lnTo>
                <a:lnTo>
                  <a:pt x="209041" y="126364"/>
                </a:lnTo>
                <a:lnTo>
                  <a:pt x="218694" y="126364"/>
                </a:lnTo>
                <a:lnTo>
                  <a:pt x="218694" y="60071"/>
                </a:lnTo>
                <a:lnTo>
                  <a:pt x="240664" y="60071"/>
                </a:lnTo>
                <a:lnTo>
                  <a:pt x="240664" y="51308"/>
                </a:lnTo>
                <a:lnTo>
                  <a:pt x="218694" y="51308"/>
                </a:lnTo>
                <a:lnTo>
                  <a:pt x="218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A52958B-A271-4F2F-9CB5-765AA2A8E84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>
                <a:latin typeface="D2Coding" panose="020B0609020101020101" pitchFamily="49" charset="-127"/>
                <a:ea typeface="D2Coding" panose="020B0609020101020101" pitchFamily="49" charset="-127"/>
              </a:rPr>
              <a:t>GIS</a:t>
            </a:r>
            <a:r>
              <a:rPr lang="ko-KR" altLang="en-US" spc="-100">
                <a:latin typeface="D2Coding" panose="020B0609020101020101" pitchFamily="49" charset="-127"/>
                <a:ea typeface="D2Coding" panose="020B0609020101020101" pitchFamily="49" charset="-127"/>
              </a:rPr>
              <a:t>와 개방형 데이터를 활용한 부산시 시니어센터의 적정입지 선정</a:t>
            </a:r>
            <a:endParaRPr 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031ED-C8AB-41E7-B7F8-7A09F0DD747C}"/>
                  </a:ext>
                </a:extLst>
              </p:cNvPr>
              <p:cNvSpPr txBox="1"/>
              <p:nvPr/>
            </p:nvSpPr>
            <p:spPr>
              <a:xfrm>
                <a:off x="4049459" y="4938298"/>
                <a:ext cx="419100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400" spc="-100" dirty="0">
                  <a:solidFill>
                    <a:srgbClr val="525252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sz="1400" spc="-1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이용정원 </a:t>
                </a:r>
                <a:r>
                  <a:rPr lang="en-US" altLang="ko-KR" sz="1400" spc="-1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20</a:t>
                </a:r>
                <a:r>
                  <a:rPr lang="ko-KR" altLang="en-US" sz="1400" spc="-1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명 이상</a:t>
                </a:r>
                <a:r>
                  <a:rPr lang="en-US" altLang="ko-KR" sz="1400" spc="-1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(</a:t>
                </a:r>
                <a:r>
                  <a:rPr lang="ko-KR" altLang="en-US" sz="1400" spc="-100" dirty="0">
                    <a:solidFill>
                      <a:srgbClr val="525252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읍</a:t>
                </a:r>
                <a:r>
                  <a:rPr lang="en-US" altLang="ko-KR" sz="1400" kern="0" spc="-100" dirty="0">
                    <a:solidFill>
                      <a:srgbClr val="525252"/>
                    </a:solidFill>
                    <a:effectLst/>
                    <a:latin typeface="D2Coding" panose="020B0609020101020101" pitchFamily="49" charset="-127"/>
                    <a:ea typeface="D2Coding" panose="020B0609020101020101" pitchFamily="49" charset="-127"/>
                  </a:rPr>
                  <a:t>·</a:t>
                </a:r>
                <a:r>
                  <a:rPr lang="ko-KR" altLang="en-US" sz="1400" kern="0" spc="-100" dirty="0">
                    <a:solidFill>
                      <a:srgbClr val="525252"/>
                    </a:solidFill>
                    <a:effectLst/>
                    <a:latin typeface="D2Coding" panose="020B0609020101020101" pitchFamily="49" charset="-127"/>
                    <a:ea typeface="D2Coding" panose="020B0609020101020101" pitchFamily="49" charset="-127"/>
                  </a:rPr>
                  <a:t>면지역의 경우 </a:t>
                </a:r>
                <a:r>
                  <a:rPr lang="en-US" altLang="ko-KR" sz="1400" kern="0" spc="-100" dirty="0">
                    <a:solidFill>
                      <a:srgbClr val="525252"/>
                    </a:solidFill>
                    <a:effectLst/>
                    <a:latin typeface="D2Coding" panose="020B0609020101020101" pitchFamily="49" charset="-127"/>
                    <a:ea typeface="D2Coding" panose="020B0609020101020101" pitchFamily="49" charset="-127"/>
                  </a:rPr>
                  <a:t>10</a:t>
                </a:r>
                <a:r>
                  <a:rPr lang="ko-KR" altLang="en-US" sz="1400" kern="0" spc="-100" dirty="0">
                    <a:solidFill>
                      <a:srgbClr val="525252"/>
                    </a:solidFill>
                    <a:effectLst/>
                    <a:latin typeface="D2Coding" panose="020B0609020101020101" pitchFamily="49" charset="-127"/>
                    <a:ea typeface="D2Coding" panose="020B0609020101020101" pitchFamily="49" charset="-127"/>
                  </a:rPr>
                  <a:t>명 이상</a:t>
                </a:r>
                <a:r>
                  <a:rPr lang="en-US" altLang="ko-KR" sz="1400" kern="0" spc="-100" dirty="0">
                    <a:solidFill>
                      <a:srgbClr val="525252"/>
                    </a:solidFill>
                    <a:effectLst/>
                    <a:latin typeface="D2Coding" panose="020B0609020101020101" pitchFamily="49" charset="-127"/>
                    <a:ea typeface="D2Coding" panose="020B0609020101020101" pitchFamily="49" charset="-127"/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sz="1400" kern="0" spc="-100" dirty="0">
                    <a:solidFill>
                      <a:srgbClr val="525252"/>
                    </a:solidFill>
                    <a:effectLst/>
                    <a:latin typeface="D2Coding" panose="020B0609020101020101" pitchFamily="49" charset="-127"/>
                    <a:ea typeface="D2Coding" panose="020B0609020101020101" pitchFamily="49" charset="-127"/>
                  </a:rPr>
                  <a:t>거실 또는 휴게실 </a:t>
                </a:r>
                <a:r>
                  <a:rPr lang="en-US" altLang="ko-KR" sz="1400" kern="0" spc="-100" dirty="0">
                    <a:solidFill>
                      <a:srgbClr val="525252"/>
                    </a:solidFill>
                    <a:effectLst/>
                    <a:latin typeface="D2Coding" panose="020B0609020101020101" pitchFamily="49" charset="-127"/>
                    <a:ea typeface="D2Coding" panose="020B0609020101020101" pitchFamily="49" charset="-127"/>
                  </a:rPr>
                  <a:t>: 20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kern="0" spc="-100" smtClean="0">
                            <a:solidFill>
                              <a:srgbClr val="52525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 i="1" kern="0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ko-KR" sz="1400" i="1" kern="0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400" kern="0" spc="-100" dirty="0">
                    <a:solidFill>
                      <a:srgbClr val="525252"/>
                    </a:solidFill>
                    <a:effectLst/>
                    <a:latin typeface="D2Coding" panose="020B0609020101020101" pitchFamily="49" charset="-127"/>
                    <a:ea typeface="D2Coding" panose="020B0609020101020101" pitchFamily="49" charset="-127"/>
                  </a:rPr>
                  <a:t> 이상</a:t>
                </a:r>
                <a:r>
                  <a:rPr lang="en-US" altLang="ko-KR" sz="1400" kern="0" spc="-100" dirty="0">
                    <a:solidFill>
                      <a:srgbClr val="525252"/>
                    </a:solidFill>
                    <a:effectLst/>
                    <a:latin typeface="D2Coding" panose="020B0609020101020101" pitchFamily="49" charset="-127"/>
                    <a:ea typeface="D2Coding" panose="020B0609020101020101" pitchFamily="49" charset="-127"/>
                  </a:rPr>
                  <a:t>.(6</a:t>
                </a:r>
                <a:r>
                  <a:rPr lang="ko-KR" altLang="en-US" sz="1400" kern="0" spc="-100" dirty="0">
                    <a:solidFill>
                      <a:srgbClr val="525252"/>
                    </a:solidFill>
                    <a:effectLst/>
                    <a:latin typeface="D2Coding" panose="020B0609020101020101" pitchFamily="49" charset="-127"/>
                    <a:ea typeface="D2Coding" panose="020B0609020101020101" pitchFamily="49" charset="-127"/>
                  </a:rPr>
                  <a:t>평 이상</a:t>
                </a:r>
                <a:r>
                  <a:rPr lang="en-US" altLang="ko-KR" sz="1400" kern="0" spc="-100" dirty="0">
                    <a:solidFill>
                      <a:srgbClr val="525252"/>
                    </a:solidFill>
                    <a:effectLst/>
                    <a:latin typeface="D2Coding" panose="020B0609020101020101" pitchFamily="49" charset="-127"/>
                    <a:ea typeface="D2Coding" panose="020B0609020101020101" pitchFamily="49" charset="-127"/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sz="1400" kern="0" spc="-100" dirty="0">
                    <a:solidFill>
                      <a:srgbClr val="525252"/>
                    </a:solidFill>
                    <a:effectLst/>
                    <a:latin typeface="D2Coding" panose="020B0609020101020101" pitchFamily="49" charset="-127"/>
                    <a:ea typeface="D2Coding" panose="020B0609020101020101" pitchFamily="49" charset="-127"/>
                  </a:rPr>
                  <a:t>건축법에 의한  *노유자시설</a:t>
                </a:r>
                <a:endParaRPr lang="en-US" altLang="ko-KR" sz="1400" kern="0" spc="-100" dirty="0">
                  <a:solidFill>
                    <a:srgbClr val="525252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endParaRPr lang="ko-KR" altLang="en-US" sz="1400" spc="-1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031ED-C8AB-41E7-B7F8-7A09F0DD7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459" y="4938298"/>
                <a:ext cx="4191000" cy="1169551"/>
              </a:xfrm>
              <a:prstGeom prst="rect">
                <a:avLst/>
              </a:prstGeom>
              <a:blipFill>
                <a:blip r:embed="rId3"/>
                <a:stretch>
                  <a:fillRect l="-291" r="-15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1A3D4E5E-8782-4E42-BCAF-7BF9F289953B}"/>
              </a:ext>
            </a:extLst>
          </p:cNvPr>
          <p:cNvSpPr txBox="1"/>
          <p:nvPr/>
        </p:nvSpPr>
        <p:spPr>
          <a:xfrm>
            <a:off x="1458180" y="4388471"/>
            <a:ext cx="10389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00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현행</a:t>
            </a:r>
            <a:r>
              <a:rPr lang="en-US" altLang="ko-KR" sz="2400" spc="-100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2400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다음과 같은 기준을 만족한다면 </a:t>
            </a:r>
            <a:r>
              <a:rPr lang="ko-KR" altLang="en-US" sz="2400" b="1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구청장의 허가를 통해 </a:t>
            </a:r>
            <a:r>
              <a:rPr lang="ko-KR" altLang="en-US" sz="2400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설치가 가능하다</a:t>
            </a:r>
            <a:r>
              <a:rPr lang="en-US" altLang="ko-KR" sz="2400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81" name="사각형: 잘린 대각선 방향 모서리 80">
            <a:extLst>
              <a:ext uri="{FF2B5EF4-FFF2-40B4-BE49-F238E27FC236}">
                <a16:creationId xmlns:a16="http://schemas.microsoft.com/office/drawing/2014/main" id="{1CA8CAE2-8010-4DB5-B4E6-DE2919180548}"/>
              </a:ext>
            </a:extLst>
          </p:cNvPr>
          <p:cNvSpPr/>
          <p:nvPr/>
        </p:nvSpPr>
        <p:spPr>
          <a:xfrm>
            <a:off x="8326120" y="2820764"/>
            <a:ext cx="2113279" cy="1066797"/>
          </a:xfrm>
          <a:prstGeom prst="snip2Diag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주거지와 </a:t>
            </a:r>
            <a:r>
              <a:rPr lang="ko-KR" altLang="en-US" spc="-100">
                <a:latin typeface="D2Coding" panose="020B0609020101020101" pitchFamily="49" charset="-127"/>
                <a:ea typeface="D2Coding" panose="020B0609020101020101" pitchFamily="49" charset="-127"/>
              </a:rPr>
              <a:t>떨어진 위치</a:t>
            </a:r>
            <a:endParaRPr lang="en-US" altLang="ko-KR" spc="-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사각형: 잘린 대각선 방향 모서리 17">
            <a:extLst>
              <a:ext uri="{FF2B5EF4-FFF2-40B4-BE49-F238E27FC236}">
                <a16:creationId xmlns:a16="http://schemas.microsoft.com/office/drawing/2014/main" id="{54CE1158-17A1-4A68-92CB-9B0729704DC0}"/>
              </a:ext>
            </a:extLst>
          </p:cNvPr>
          <p:cNvSpPr/>
          <p:nvPr/>
        </p:nvSpPr>
        <p:spPr>
          <a:xfrm>
            <a:off x="5318760" y="2820764"/>
            <a:ext cx="2113279" cy="1066797"/>
          </a:xfrm>
          <a:prstGeom prst="snip2Diag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>
                <a:latin typeface="D2Coding" panose="020B0609020101020101" pitchFamily="49" charset="-127"/>
                <a:ea typeface="D2Coding" panose="020B0609020101020101" pitchFamily="49" charset="-127"/>
              </a:rPr>
              <a:t>경로당 이용률</a:t>
            </a:r>
            <a:endParaRPr lang="en-US" altLang="ko-KR" spc="-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사각형: 잘린 대각선 방향 모서리 18">
            <a:extLst>
              <a:ext uri="{FF2B5EF4-FFF2-40B4-BE49-F238E27FC236}">
                <a16:creationId xmlns:a16="http://schemas.microsoft.com/office/drawing/2014/main" id="{98DD52FF-6A05-453A-9821-82ED268F3833}"/>
              </a:ext>
            </a:extLst>
          </p:cNvPr>
          <p:cNvSpPr/>
          <p:nvPr/>
        </p:nvSpPr>
        <p:spPr>
          <a:xfrm>
            <a:off x="2161309" y="2820764"/>
            <a:ext cx="2113279" cy="1066797"/>
          </a:xfrm>
          <a:prstGeom prst="snip2Diag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지역의 </a:t>
            </a:r>
            <a:endParaRPr lang="en-US" altLang="ko-KR" spc="-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고령인구 밀집도</a:t>
            </a:r>
            <a:endParaRPr lang="en-US" altLang="ko-KR" spc="-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B963B-661B-4E48-AA25-40B79C03BBC4}"/>
              </a:ext>
            </a:extLst>
          </p:cNvPr>
          <p:cNvSpPr txBox="1"/>
          <p:nvPr/>
        </p:nvSpPr>
        <p:spPr>
          <a:xfrm>
            <a:off x="2070099" y="1334741"/>
            <a:ext cx="8807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00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경로당의 기존 설치 기준은</a:t>
            </a:r>
            <a:r>
              <a:rPr lang="ko-KR" altLang="en-US" sz="2400" spc="-100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2400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설비와 관련된 사항만 고려하여 </a:t>
            </a:r>
            <a:endParaRPr lang="en-US" altLang="ko-KR" sz="2400" spc="-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2400" b="1" spc="-100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고령인구</a:t>
            </a:r>
            <a:r>
              <a:rPr lang="en-US" altLang="ko-KR" sz="2400" b="1" spc="-100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2400" b="1" spc="-100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이용률</a:t>
            </a:r>
            <a:r>
              <a:rPr lang="en-US" altLang="ko-KR" sz="2400" b="1" spc="-100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2400" b="1" spc="-100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접근성을 전혀 고려하지 않는다</a:t>
            </a:r>
            <a:r>
              <a:rPr lang="ko-KR" altLang="en-US" sz="2400" spc="-100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4B5444-1156-4F65-A668-9C647DA89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7447" y="2499087"/>
            <a:ext cx="895666" cy="83099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D378186-18BA-4776-897A-2484A7656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4640" y="2445578"/>
            <a:ext cx="895666" cy="83099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6E18079-4912-4EE3-9DBE-9BFB6315E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30372" y="2507629"/>
            <a:ext cx="886459" cy="8224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3B6BEF-76F1-46F3-AE37-769C929CC70F}"/>
              </a:ext>
            </a:extLst>
          </p:cNvPr>
          <p:cNvSpPr txBox="1"/>
          <p:nvPr/>
        </p:nvSpPr>
        <p:spPr>
          <a:xfrm>
            <a:off x="7750903" y="5969902"/>
            <a:ext cx="29176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*노유자시설</a:t>
            </a:r>
            <a:r>
              <a:rPr lang="en-US" altLang="ko-KR" sz="1000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000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노약자</a:t>
            </a:r>
            <a:r>
              <a:rPr lang="en-US" altLang="ko-KR" sz="1000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000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아동 등을 위한 시설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A9906EA-3DFA-511F-0431-12944A06D7B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68696" y="-126237"/>
            <a:ext cx="915790" cy="91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7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5F10A33-22E8-8ABA-A24A-574B537556F2}"/>
              </a:ext>
            </a:extLst>
          </p:cNvPr>
          <p:cNvSpPr/>
          <p:nvPr/>
        </p:nvSpPr>
        <p:spPr>
          <a:xfrm>
            <a:off x="2647952" y="4987000"/>
            <a:ext cx="6858000" cy="10489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5643E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pc="-100" dirty="0">
              <a:solidFill>
                <a:srgbClr val="525252"/>
              </a:solidFill>
            </a:endParaRPr>
          </a:p>
        </p:txBody>
      </p:sp>
      <p:pic>
        <p:nvPicPr>
          <p:cNvPr id="2050" name="Picture 2" descr="Fill triangle with 3 color gradient in Java - Stack Overflow">
            <a:extLst>
              <a:ext uri="{FF2B5EF4-FFF2-40B4-BE49-F238E27FC236}">
                <a16:creationId xmlns:a16="http://schemas.microsoft.com/office/drawing/2014/main" id="{93534F42-361C-48AE-A86A-4BFAF065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788" y="1563277"/>
            <a:ext cx="3056056" cy="295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A020236-03C5-4A28-8826-32674BE2B0C7}"/>
              </a:ext>
            </a:extLst>
          </p:cNvPr>
          <p:cNvSpPr txBox="1"/>
          <p:nvPr/>
        </p:nvSpPr>
        <p:spPr>
          <a:xfrm>
            <a:off x="573212" y="331625"/>
            <a:ext cx="1960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00" dirty="0">
                <a:solidFill>
                  <a:srgbClr val="0ACCC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제안 방법의 개요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A52958B-A271-4F2F-9CB5-765AA2A8E84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>
                <a:latin typeface="D2Coding" panose="020B0609020101020101" pitchFamily="49" charset="-127"/>
                <a:ea typeface="D2Coding" panose="020B0609020101020101" pitchFamily="49" charset="-127"/>
              </a:rPr>
              <a:t>GIS</a:t>
            </a:r>
            <a:r>
              <a:rPr lang="ko-KR" altLang="en-US" spc="-100">
                <a:latin typeface="D2Coding" panose="020B0609020101020101" pitchFamily="49" charset="-127"/>
                <a:ea typeface="D2Coding" panose="020B0609020101020101" pitchFamily="49" charset="-127"/>
              </a:rPr>
              <a:t>와 개방형 데이터를 활용한 부산시 시니어센터의 적정입지 선정</a:t>
            </a:r>
            <a:endParaRPr 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B963B-661B-4E48-AA25-40B79C03BBC4}"/>
              </a:ext>
            </a:extLst>
          </p:cNvPr>
          <p:cNvSpPr txBox="1"/>
          <p:nvPr/>
        </p:nvSpPr>
        <p:spPr>
          <a:xfrm>
            <a:off x="2950728" y="5095955"/>
            <a:ext cx="629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00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고령인구</a:t>
            </a:r>
            <a:r>
              <a:rPr lang="en-US" altLang="ko-KR" sz="2400" b="1" spc="-100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2400" b="1" spc="-100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이용률</a:t>
            </a:r>
            <a:r>
              <a:rPr lang="en-US" altLang="ko-KR" sz="2400" b="1" spc="-100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2400" b="1" spc="-100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접근성의 삼박자를 갖춘</a:t>
            </a:r>
            <a:endParaRPr lang="en-US" altLang="ko-KR" sz="2400" b="1" spc="-100" dirty="0">
              <a:solidFill>
                <a:srgbClr val="5643E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2400" b="1" spc="-100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최적의 시니어 센터 입지 분석 및 제안함</a:t>
            </a:r>
            <a:endParaRPr lang="en-US" altLang="ko-KR" sz="2400" b="1" spc="-100" dirty="0">
              <a:solidFill>
                <a:srgbClr val="5643E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5C31C7-992E-41F1-AA53-40EA7FCEA36E}"/>
              </a:ext>
            </a:extLst>
          </p:cNvPr>
          <p:cNvSpPr txBox="1"/>
          <p:nvPr/>
        </p:nvSpPr>
        <p:spPr>
          <a:xfrm>
            <a:off x="2667625" y="4331491"/>
            <a:ext cx="188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00" dirty="0">
                <a:solidFill>
                  <a:srgbClr val="97292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미래의 고령인구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C9E77E-5E26-4070-A7B8-27019A3928FD}"/>
              </a:ext>
            </a:extLst>
          </p:cNvPr>
          <p:cNvSpPr txBox="1"/>
          <p:nvPr/>
        </p:nvSpPr>
        <p:spPr>
          <a:xfrm>
            <a:off x="7657476" y="4319582"/>
            <a:ext cx="219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00">
                <a:solidFill>
                  <a:srgbClr val="72913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경로당 </a:t>
            </a:r>
            <a:r>
              <a:rPr lang="ko-KR" altLang="en-US" b="1" spc="-100" dirty="0">
                <a:solidFill>
                  <a:srgbClr val="72913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이용률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8B1EC-006A-4DA0-A34C-3EB28405CF61}"/>
              </a:ext>
            </a:extLst>
          </p:cNvPr>
          <p:cNvSpPr txBox="1"/>
          <p:nvPr/>
        </p:nvSpPr>
        <p:spPr>
          <a:xfrm>
            <a:off x="5456169" y="785838"/>
            <a:ext cx="223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00" dirty="0">
                <a:solidFill>
                  <a:srgbClr val="1F518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주거지 기준 접근성</a:t>
            </a:r>
          </a:p>
        </p:txBody>
      </p:sp>
      <p:pic>
        <p:nvPicPr>
          <p:cNvPr id="2052" name="Picture 4" descr="Near Icons - Download Free Vector Icons | Noun Project">
            <a:extLst>
              <a:ext uri="{FF2B5EF4-FFF2-40B4-BE49-F238E27FC236}">
                <a16:creationId xmlns:a16="http://schemas.microsoft.com/office/drawing/2014/main" id="{A2431024-6912-499F-A447-90804BC6F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805" y="537126"/>
            <a:ext cx="942976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raph Icon 648717">
            <a:extLst>
              <a:ext uri="{FF2B5EF4-FFF2-40B4-BE49-F238E27FC236}">
                <a16:creationId xmlns:a16="http://schemas.microsoft.com/office/drawing/2014/main" id="{228CBA98-621B-4624-BFC8-27203B2BB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426" y="3107989"/>
            <a:ext cx="1396259" cy="139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opulation Icon 3602141">
            <a:extLst>
              <a:ext uri="{FF2B5EF4-FFF2-40B4-BE49-F238E27FC236}">
                <a16:creationId xmlns:a16="http://schemas.microsoft.com/office/drawing/2014/main" id="{243DF784-4141-4547-B162-C05847F71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118" y="3132096"/>
            <a:ext cx="1059192" cy="105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9E3A38-10A4-11B3-B62F-C8B35B9960A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692" y="-189274"/>
            <a:ext cx="937934" cy="94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6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FA020236-03C5-4A28-8826-32674BE2B0C7}"/>
              </a:ext>
            </a:extLst>
          </p:cNvPr>
          <p:cNvSpPr txBox="1"/>
          <p:nvPr/>
        </p:nvSpPr>
        <p:spPr>
          <a:xfrm>
            <a:off x="477962" y="331625"/>
            <a:ext cx="1960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00" dirty="0">
                <a:solidFill>
                  <a:srgbClr val="0ACCC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분석 절차의 개요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A52958B-A271-4F2F-9CB5-765AA2A8E84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99592" y="6595205"/>
            <a:ext cx="5192816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>
                <a:latin typeface="D2Coding" panose="020B0609020101020101" pitchFamily="49" charset="-127"/>
                <a:ea typeface="D2Coding" panose="020B0609020101020101" pitchFamily="49" charset="-127"/>
              </a:rPr>
              <a:t>GIS</a:t>
            </a:r>
            <a:r>
              <a:rPr lang="ko-KR" altLang="en-US" spc="-100">
                <a:latin typeface="D2Coding" panose="020B0609020101020101" pitchFamily="49" charset="-127"/>
                <a:ea typeface="D2Coding" panose="020B0609020101020101" pitchFamily="49" charset="-127"/>
              </a:rPr>
              <a:t>와 개방형 데이터를 활용한 부산시 시니어센터의 적정입지 선정</a:t>
            </a:r>
            <a:endParaRPr 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51330BB-3705-3249-357A-940E601324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692" y="-189274"/>
            <a:ext cx="937934" cy="942976"/>
          </a:xfrm>
          <a:prstGeom prst="rect">
            <a:avLst/>
          </a:prstGeom>
        </p:spPr>
      </p:pic>
      <p:sp>
        <p:nvSpPr>
          <p:cNvPr id="15" name="화살표: 굽음 14">
            <a:extLst>
              <a:ext uri="{FF2B5EF4-FFF2-40B4-BE49-F238E27FC236}">
                <a16:creationId xmlns:a16="http://schemas.microsoft.com/office/drawing/2014/main" id="{3A4B8F39-7481-FE1C-B117-70C60823EE23}"/>
              </a:ext>
            </a:extLst>
          </p:cNvPr>
          <p:cNvSpPr/>
          <p:nvPr/>
        </p:nvSpPr>
        <p:spPr>
          <a:xfrm rot="16200000">
            <a:off x="2933842" y="2372142"/>
            <a:ext cx="1687882" cy="4050361"/>
          </a:xfrm>
          <a:prstGeom prst="bentArrow">
            <a:avLst>
              <a:gd name="adj1" fmla="val 15957"/>
              <a:gd name="adj2" fmla="val 18541"/>
              <a:gd name="adj3" fmla="val 29615"/>
              <a:gd name="adj4" fmla="val 43750"/>
            </a:avLst>
          </a:prstGeom>
          <a:solidFill>
            <a:srgbClr val="22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화살표: 굽음 15">
            <a:extLst>
              <a:ext uri="{FF2B5EF4-FFF2-40B4-BE49-F238E27FC236}">
                <a16:creationId xmlns:a16="http://schemas.microsoft.com/office/drawing/2014/main" id="{D52C19A4-2054-F93E-FCD1-5FDAE6FBF8E4}"/>
              </a:ext>
            </a:extLst>
          </p:cNvPr>
          <p:cNvSpPr/>
          <p:nvPr/>
        </p:nvSpPr>
        <p:spPr>
          <a:xfrm rot="10800000">
            <a:off x="5996929" y="3710678"/>
            <a:ext cx="4420106" cy="1694955"/>
          </a:xfrm>
          <a:prstGeom prst="bentArrow">
            <a:avLst>
              <a:gd name="adj1" fmla="val 15957"/>
              <a:gd name="adj2" fmla="val 18876"/>
              <a:gd name="adj3" fmla="val 38624"/>
              <a:gd name="adj4" fmla="val 43750"/>
            </a:avLst>
          </a:prstGeom>
          <a:solidFill>
            <a:srgbClr val="22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화살표: 굽음 16">
            <a:extLst>
              <a:ext uri="{FF2B5EF4-FFF2-40B4-BE49-F238E27FC236}">
                <a16:creationId xmlns:a16="http://schemas.microsoft.com/office/drawing/2014/main" id="{C3A8BF41-5E33-9F7C-EB2E-F249544DC982}"/>
              </a:ext>
            </a:extLst>
          </p:cNvPr>
          <p:cNvSpPr/>
          <p:nvPr/>
        </p:nvSpPr>
        <p:spPr>
          <a:xfrm rot="5400000">
            <a:off x="7582660" y="551751"/>
            <a:ext cx="1797843" cy="4068035"/>
          </a:xfrm>
          <a:prstGeom prst="bentArrow">
            <a:avLst>
              <a:gd name="adj1" fmla="val 13105"/>
              <a:gd name="adj2" fmla="val 14282"/>
              <a:gd name="adj3" fmla="val 29464"/>
              <a:gd name="adj4" fmla="val 43750"/>
            </a:avLst>
          </a:prstGeom>
          <a:solidFill>
            <a:srgbClr val="22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화살표: 굽음 17">
            <a:extLst>
              <a:ext uri="{FF2B5EF4-FFF2-40B4-BE49-F238E27FC236}">
                <a16:creationId xmlns:a16="http://schemas.microsoft.com/office/drawing/2014/main" id="{EB20543E-9EC6-0122-C3FF-5C2514479726}"/>
              </a:ext>
            </a:extLst>
          </p:cNvPr>
          <p:cNvSpPr/>
          <p:nvPr/>
        </p:nvSpPr>
        <p:spPr>
          <a:xfrm>
            <a:off x="1981200" y="1554385"/>
            <a:ext cx="4229123" cy="1667692"/>
          </a:xfrm>
          <a:prstGeom prst="bentArrow">
            <a:avLst>
              <a:gd name="adj1" fmla="val 13101"/>
              <a:gd name="adj2" fmla="val 17970"/>
              <a:gd name="adj3" fmla="val 28296"/>
              <a:gd name="adj4" fmla="val 43750"/>
            </a:avLst>
          </a:prstGeom>
          <a:solidFill>
            <a:srgbClr val="22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986643-CBC1-B4E0-B0EC-C751CE54EF04}"/>
              </a:ext>
            </a:extLst>
          </p:cNvPr>
          <p:cNvSpPr txBox="1"/>
          <p:nvPr/>
        </p:nvSpPr>
        <p:spPr>
          <a:xfrm>
            <a:off x="1623069" y="1490559"/>
            <a:ext cx="3977619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5643E2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rgbClr val="525252"/>
                </a:solidFill>
              </a:defRPr>
            </a:lvl1pPr>
          </a:lstStyle>
          <a:p>
            <a:r>
              <a:rPr lang="en-US" altLang="ko-KR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Step1.</a:t>
            </a:r>
          </a:p>
          <a:p>
            <a:r>
              <a:rPr lang="ko-KR" altLang="en-US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고령인구 밀집지역 및 경로당 수 분석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A0BD86-0603-5A50-DBB1-E41C04C8E9E2}"/>
              </a:ext>
            </a:extLst>
          </p:cNvPr>
          <p:cNvSpPr txBox="1"/>
          <p:nvPr/>
        </p:nvSpPr>
        <p:spPr>
          <a:xfrm>
            <a:off x="6915141" y="1486735"/>
            <a:ext cx="390144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5643E2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rgbClr val="525252"/>
                </a:solidFill>
              </a:defRPr>
            </a:lvl1pPr>
          </a:lstStyle>
          <a:p>
            <a:r>
              <a:rPr lang="en-US" altLang="ko-KR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Step2.</a:t>
            </a:r>
          </a:p>
          <a:p>
            <a:r>
              <a:rPr lang="ko-KR" altLang="en-US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기존 경로당의 이용률 분석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BB6E1C-D48B-04D5-1777-4AC9C258ABF5}"/>
              </a:ext>
            </a:extLst>
          </p:cNvPr>
          <p:cNvSpPr txBox="1"/>
          <p:nvPr/>
        </p:nvSpPr>
        <p:spPr>
          <a:xfrm>
            <a:off x="1688164" y="4759303"/>
            <a:ext cx="411480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5643E2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rgbClr val="525252"/>
                </a:solidFill>
              </a:defRPr>
            </a:lvl1pPr>
          </a:lstStyle>
          <a:p>
            <a:r>
              <a:rPr lang="en-US" altLang="ko-KR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Step4.</a:t>
            </a:r>
          </a:p>
          <a:p>
            <a:r>
              <a:rPr lang="ko-KR" altLang="en-US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이동 수단과 거리에 따른 접근성 파악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B57A5F-F1CB-2701-83F8-3B7029015628}"/>
              </a:ext>
            </a:extLst>
          </p:cNvPr>
          <p:cNvSpPr txBox="1"/>
          <p:nvPr/>
        </p:nvSpPr>
        <p:spPr>
          <a:xfrm>
            <a:off x="6914397" y="4724934"/>
            <a:ext cx="4319599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5643E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Step3.</a:t>
            </a:r>
          </a:p>
          <a:p>
            <a:pPr algn="ctr"/>
            <a:r>
              <a:rPr lang="ko-KR" altLang="en-US" b="1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미래 증가할</a:t>
            </a:r>
            <a:r>
              <a:rPr lang="ko-KR" altLang="en-US" spc="-100" dirty="0">
                <a:solidFill>
                  <a:srgbClr val="5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고령인구 및 경로당 수 도출</a:t>
            </a:r>
            <a:endParaRPr lang="en-US" altLang="ko-KR" spc="-100" dirty="0">
              <a:solidFill>
                <a:srgbClr val="52525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8EECF385-C16D-A20B-B177-9BAA4611B639}"/>
              </a:ext>
            </a:extLst>
          </p:cNvPr>
          <p:cNvSpPr/>
          <p:nvPr/>
        </p:nvSpPr>
        <p:spPr>
          <a:xfrm>
            <a:off x="2584234" y="2748804"/>
            <a:ext cx="7010399" cy="1398522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  <a:ln>
            <a:solidFill>
              <a:srgbClr val="D7E2F8"/>
            </a:solidFill>
          </a:ln>
        </p:spPr>
        <p:txBody>
          <a:bodyPr wrap="square" lIns="0" tIns="0" rIns="0" bIns="0" rtlCol="0"/>
          <a:lstStyle/>
          <a:p>
            <a:endParaRPr lang="ko-KR" altLang="en-US" spc="-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DB0F3F-7903-B3D2-B873-5335D4F3C6DD}"/>
              </a:ext>
            </a:extLst>
          </p:cNvPr>
          <p:cNvSpPr txBox="1"/>
          <p:nvPr/>
        </p:nvSpPr>
        <p:spPr>
          <a:xfrm>
            <a:off x="2823757" y="2988047"/>
            <a:ext cx="6544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00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OpenStreetMap </a:t>
            </a:r>
            <a:r>
              <a:rPr lang="ko-KR" altLang="en-US" sz="2400" b="1" spc="-100" dirty="0">
                <a:solidFill>
                  <a:srgbClr val="5643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 그래프 네트워크 분석을 통한 시니어 센터 입지 분석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366728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텍스트, 밤하늘이(가) 표시된 사진&#10;&#10;자동 생성된 설명">
            <a:extLst>
              <a:ext uri="{FF2B5EF4-FFF2-40B4-BE49-F238E27FC236}">
                <a16:creationId xmlns:a16="http://schemas.microsoft.com/office/drawing/2014/main" id="{2C5FE308-C2B6-E89F-2AA4-F78002418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215" y="3574730"/>
            <a:ext cx="5716800" cy="2769472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0B326800-5118-9D29-F92A-CB64F6B300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304" y="840638"/>
            <a:ext cx="3188417" cy="2667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EA43187-3C80-C543-1CEC-52B4604C06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724" y="836613"/>
            <a:ext cx="2304000" cy="2544528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AEC4E63-BCED-F70D-AE4C-A7E39994C9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66" y="853238"/>
            <a:ext cx="3646800" cy="548926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43B24F7-F97E-4050-B620-E32B900A80CB}"/>
              </a:ext>
            </a:extLst>
          </p:cNvPr>
          <p:cNvSpPr txBox="1"/>
          <p:nvPr/>
        </p:nvSpPr>
        <p:spPr>
          <a:xfrm>
            <a:off x="617308" y="329009"/>
            <a:ext cx="5046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최종 결과 </a:t>
            </a:r>
            <a:r>
              <a:rPr lang="en-US" altLang="ko-KR" sz="1400" spc="-1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400" spc="-1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시니어 센터가 시급하게 필요한 지역의 최적 입지 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6531B1A-C7B3-412A-A3B2-8535F487145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>
                <a:latin typeface="D2Coding" panose="020B0609020101020101" pitchFamily="49" charset="-127"/>
                <a:ea typeface="D2Coding" panose="020B0609020101020101" pitchFamily="49" charset="-127"/>
              </a:rPr>
              <a:t>GIS</a:t>
            </a:r>
            <a:r>
              <a:rPr lang="ko-KR" altLang="en-US" spc="-100">
                <a:latin typeface="D2Coding" panose="020B0609020101020101" pitchFamily="49" charset="-127"/>
                <a:ea typeface="D2Coding" panose="020B0609020101020101" pitchFamily="49" charset="-127"/>
              </a:rPr>
              <a:t>와 개방형 데이터를 활용한 부산시 시니어센터의 적정입지 선정</a:t>
            </a:r>
            <a:endParaRPr 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AB0FD7-5773-4AA9-B269-A3A7A3D0D5ED}"/>
              </a:ext>
            </a:extLst>
          </p:cNvPr>
          <p:cNvSpPr/>
          <p:nvPr/>
        </p:nvSpPr>
        <p:spPr>
          <a:xfrm>
            <a:off x="933450" y="867651"/>
            <a:ext cx="1189978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기장군 </a:t>
            </a:r>
            <a:r>
              <a:rPr lang="ko-KR" altLang="en-US" sz="1400" b="1" spc="-100" dirty="0" err="1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기장읍</a:t>
            </a:r>
            <a:endParaRPr lang="ko-KR" altLang="en-US" sz="1400" b="1" spc="-100" dirty="0">
              <a:solidFill>
                <a:srgbClr val="FFFF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4178964-D3FA-44E4-B859-82A78847DD8C}"/>
              </a:ext>
            </a:extLst>
          </p:cNvPr>
          <p:cNvSpPr/>
          <p:nvPr/>
        </p:nvSpPr>
        <p:spPr>
          <a:xfrm>
            <a:off x="5094579" y="860956"/>
            <a:ext cx="1252374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강서구 명지</a:t>
            </a:r>
            <a:r>
              <a:rPr lang="en-US" altLang="ko-KR" sz="1400" b="1" spc="-1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400" b="1" spc="-1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동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54D0DE-B5D0-4BF3-B051-BF4F9502F487}"/>
              </a:ext>
            </a:extLst>
          </p:cNvPr>
          <p:cNvSpPr/>
          <p:nvPr/>
        </p:nvSpPr>
        <p:spPr>
          <a:xfrm>
            <a:off x="7725422" y="867651"/>
            <a:ext cx="1189978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강서구 </a:t>
            </a:r>
            <a:r>
              <a:rPr lang="ko-KR" altLang="en-US" sz="1400" b="1" spc="-100" dirty="0" err="1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녹산동</a:t>
            </a:r>
            <a:endParaRPr lang="ko-KR" altLang="en-US" sz="1400" b="1" spc="-100" dirty="0">
              <a:solidFill>
                <a:srgbClr val="FFFF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B13832E-5A76-496B-829A-8A79BDE14846}"/>
              </a:ext>
            </a:extLst>
          </p:cNvPr>
          <p:cNvSpPr/>
          <p:nvPr/>
        </p:nvSpPr>
        <p:spPr>
          <a:xfrm>
            <a:off x="5094580" y="3574730"/>
            <a:ext cx="118997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기장군 </a:t>
            </a:r>
            <a:r>
              <a:rPr lang="ko-KR" altLang="en-US" sz="1400" b="1" spc="-100" dirty="0" err="1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정관읍</a:t>
            </a:r>
            <a:endParaRPr lang="ko-KR" altLang="en-US" sz="1400" b="1" spc="-100" dirty="0">
              <a:solidFill>
                <a:srgbClr val="FFFF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0AE67F-3832-4EDC-9CB7-4BABFD75D387}"/>
              </a:ext>
            </a:extLst>
          </p:cNvPr>
          <p:cNvSpPr/>
          <p:nvPr/>
        </p:nvSpPr>
        <p:spPr>
          <a:xfrm>
            <a:off x="11010900" y="990653"/>
            <a:ext cx="247650" cy="5105400"/>
          </a:xfrm>
          <a:prstGeom prst="rect">
            <a:avLst/>
          </a:prstGeom>
          <a:gradFill>
            <a:gsLst>
              <a:gs pos="0">
                <a:srgbClr val="EFF921"/>
              </a:gs>
              <a:gs pos="20000">
                <a:srgbClr val="FBA536"/>
              </a:gs>
              <a:gs pos="45000">
                <a:srgbClr val="AB298C"/>
              </a:gs>
              <a:gs pos="97000">
                <a:srgbClr val="0D088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00B2B6-4828-4209-8006-ECD46F859421}"/>
              </a:ext>
            </a:extLst>
          </p:cNvPr>
          <p:cNvSpPr txBox="1"/>
          <p:nvPr/>
        </p:nvSpPr>
        <p:spPr>
          <a:xfrm>
            <a:off x="11216467" y="981090"/>
            <a:ext cx="69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ko-KR" altLang="en-US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CE2B5F-655D-40FF-AA15-B9573CEF9669}"/>
              </a:ext>
            </a:extLst>
          </p:cNvPr>
          <p:cNvSpPr txBox="1"/>
          <p:nvPr/>
        </p:nvSpPr>
        <p:spPr>
          <a:xfrm>
            <a:off x="11175725" y="5726721"/>
            <a:ext cx="69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40</a:t>
            </a:r>
            <a:r>
              <a:rPr lang="ko-KR" altLang="en-US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F24357-26F5-45F5-8280-482BADAC34C0}"/>
              </a:ext>
            </a:extLst>
          </p:cNvPr>
          <p:cNvSpPr txBox="1"/>
          <p:nvPr/>
        </p:nvSpPr>
        <p:spPr>
          <a:xfrm>
            <a:off x="11237509" y="1805106"/>
            <a:ext cx="69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ko-KR" altLang="en-US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0FFF9A-3094-456A-BEDD-8E1ABC7D87FE}"/>
              </a:ext>
            </a:extLst>
          </p:cNvPr>
          <p:cNvSpPr txBox="1"/>
          <p:nvPr/>
        </p:nvSpPr>
        <p:spPr>
          <a:xfrm>
            <a:off x="11216467" y="2629122"/>
            <a:ext cx="69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15</a:t>
            </a:r>
            <a:r>
              <a:rPr lang="ko-KR" altLang="en-US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1B4DE4-F353-FD60-D948-4823E8B2E5C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74" y="-220940"/>
            <a:ext cx="1121775" cy="113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4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D43B24F7-F97E-4050-B620-E32B900A80CB}"/>
              </a:ext>
            </a:extLst>
          </p:cNvPr>
          <p:cNvSpPr txBox="1"/>
          <p:nvPr/>
        </p:nvSpPr>
        <p:spPr>
          <a:xfrm>
            <a:off x="477962" y="331625"/>
            <a:ext cx="4321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Step1 – </a:t>
            </a:r>
            <a:r>
              <a:rPr lang="ko-KR" altLang="en-US" sz="1400" spc="-100" dirty="0">
                <a:solidFill>
                  <a:srgbClr val="366C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고령인구 밀집 지역 및 경로당 수 분석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9573" y="3223750"/>
            <a:ext cx="1668653" cy="18427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114039" y="3223750"/>
            <a:ext cx="440690" cy="164465"/>
          </a:xfrm>
          <a:custGeom>
            <a:avLst/>
            <a:gdLst/>
            <a:ahLst/>
            <a:cxnLst/>
            <a:rect l="l" t="t" r="r" b="b"/>
            <a:pathLst>
              <a:path w="440689" h="164464">
                <a:moveTo>
                  <a:pt x="352170" y="107950"/>
                </a:moveTo>
                <a:lnTo>
                  <a:pt x="334518" y="107950"/>
                </a:lnTo>
                <a:lnTo>
                  <a:pt x="334518" y="162560"/>
                </a:lnTo>
                <a:lnTo>
                  <a:pt x="440690" y="162560"/>
                </a:lnTo>
                <a:lnTo>
                  <a:pt x="440690" y="147193"/>
                </a:lnTo>
                <a:lnTo>
                  <a:pt x="352170" y="147193"/>
                </a:lnTo>
                <a:lnTo>
                  <a:pt x="352170" y="107950"/>
                </a:lnTo>
                <a:close/>
              </a:path>
              <a:path w="440689" h="164464">
                <a:moveTo>
                  <a:pt x="437260" y="0"/>
                </a:moveTo>
                <a:lnTo>
                  <a:pt x="419861" y="0"/>
                </a:lnTo>
                <a:lnTo>
                  <a:pt x="419861" y="117221"/>
                </a:lnTo>
                <a:lnTo>
                  <a:pt x="437260" y="117221"/>
                </a:lnTo>
                <a:lnTo>
                  <a:pt x="437260" y="0"/>
                </a:lnTo>
                <a:close/>
              </a:path>
              <a:path w="440689" h="164464">
                <a:moveTo>
                  <a:pt x="356107" y="6604"/>
                </a:moveTo>
                <a:lnTo>
                  <a:pt x="342137" y="6604"/>
                </a:lnTo>
                <a:lnTo>
                  <a:pt x="336169" y="7747"/>
                </a:lnTo>
                <a:lnTo>
                  <a:pt x="330961" y="10160"/>
                </a:lnTo>
                <a:lnTo>
                  <a:pt x="325881" y="12446"/>
                </a:lnTo>
                <a:lnTo>
                  <a:pt x="307974" y="40132"/>
                </a:lnTo>
                <a:lnTo>
                  <a:pt x="307974" y="57531"/>
                </a:lnTo>
                <a:lnTo>
                  <a:pt x="336169" y="89916"/>
                </a:lnTo>
                <a:lnTo>
                  <a:pt x="342137" y="91059"/>
                </a:lnTo>
                <a:lnTo>
                  <a:pt x="356107" y="91059"/>
                </a:lnTo>
                <a:lnTo>
                  <a:pt x="362077" y="89916"/>
                </a:lnTo>
                <a:lnTo>
                  <a:pt x="372491" y="85090"/>
                </a:lnTo>
                <a:lnTo>
                  <a:pt x="376808" y="82042"/>
                </a:lnTo>
                <a:lnTo>
                  <a:pt x="382721" y="75692"/>
                </a:lnTo>
                <a:lnTo>
                  <a:pt x="344931" y="75692"/>
                </a:lnTo>
                <a:lnTo>
                  <a:pt x="341248" y="75057"/>
                </a:lnTo>
                <a:lnTo>
                  <a:pt x="326390" y="60960"/>
                </a:lnTo>
                <a:lnTo>
                  <a:pt x="325373" y="58166"/>
                </a:lnTo>
                <a:lnTo>
                  <a:pt x="324993" y="55499"/>
                </a:lnTo>
                <a:lnTo>
                  <a:pt x="324993" y="42164"/>
                </a:lnTo>
                <a:lnTo>
                  <a:pt x="325373" y="39370"/>
                </a:lnTo>
                <a:lnTo>
                  <a:pt x="326262" y="36703"/>
                </a:lnTo>
                <a:lnTo>
                  <a:pt x="327152" y="33909"/>
                </a:lnTo>
                <a:lnTo>
                  <a:pt x="328548" y="31496"/>
                </a:lnTo>
                <a:lnTo>
                  <a:pt x="330581" y="29337"/>
                </a:lnTo>
                <a:lnTo>
                  <a:pt x="332485" y="27051"/>
                </a:lnTo>
                <a:lnTo>
                  <a:pt x="335025" y="25273"/>
                </a:lnTo>
                <a:lnTo>
                  <a:pt x="338200" y="23876"/>
                </a:lnTo>
                <a:lnTo>
                  <a:pt x="341248" y="22606"/>
                </a:lnTo>
                <a:lnTo>
                  <a:pt x="344931" y="21844"/>
                </a:lnTo>
                <a:lnTo>
                  <a:pt x="382721" y="21844"/>
                </a:lnTo>
                <a:lnTo>
                  <a:pt x="376808" y="15494"/>
                </a:lnTo>
                <a:lnTo>
                  <a:pt x="372491" y="12446"/>
                </a:lnTo>
                <a:lnTo>
                  <a:pt x="367283" y="10160"/>
                </a:lnTo>
                <a:lnTo>
                  <a:pt x="362077" y="7747"/>
                </a:lnTo>
                <a:lnTo>
                  <a:pt x="356107" y="6604"/>
                </a:lnTo>
                <a:close/>
              </a:path>
              <a:path w="440689" h="164464">
                <a:moveTo>
                  <a:pt x="382721" y="21844"/>
                </a:moveTo>
                <a:lnTo>
                  <a:pt x="353441" y="21844"/>
                </a:lnTo>
                <a:lnTo>
                  <a:pt x="357123" y="22606"/>
                </a:lnTo>
                <a:lnTo>
                  <a:pt x="360171" y="23876"/>
                </a:lnTo>
                <a:lnTo>
                  <a:pt x="371982" y="36703"/>
                </a:lnTo>
                <a:lnTo>
                  <a:pt x="372998" y="39370"/>
                </a:lnTo>
                <a:lnTo>
                  <a:pt x="373506" y="42164"/>
                </a:lnTo>
                <a:lnTo>
                  <a:pt x="373506" y="55499"/>
                </a:lnTo>
                <a:lnTo>
                  <a:pt x="372998" y="58166"/>
                </a:lnTo>
                <a:lnTo>
                  <a:pt x="371982" y="60960"/>
                </a:lnTo>
                <a:lnTo>
                  <a:pt x="371094" y="63627"/>
                </a:lnTo>
                <a:lnTo>
                  <a:pt x="353441" y="75692"/>
                </a:lnTo>
                <a:lnTo>
                  <a:pt x="382721" y="75692"/>
                </a:lnTo>
                <a:lnTo>
                  <a:pt x="383667" y="74676"/>
                </a:lnTo>
                <a:lnTo>
                  <a:pt x="386206" y="70612"/>
                </a:lnTo>
                <a:lnTo>
                  <a:pt x="389508" y="61722"/>
                </a:lnTo>
                <a:lnTo>
                  <a:pt x="390397" y="57531"/>
                </a:lnTo>
                <a:lnTo>
                  <a:pt x="390397" y="40132"/>
                </a:lnTo>
                <a:lnTo>
                  <a:pt x="389508" y="35941"/>
                </a:lnTo>
                <a:lnTo>
                  <a:pt x="387857" y="31369"/>
                </a:lnTo>
                <a:lnTo>
                  <a:pt x="386206" y="26924"/>
                </a:lnTo>
                <a:lnTo>
                  <a:pt x="383667" y="22860"/>
                </a:lnTo>
                <a:lnTo>
                  <a:pt x="382721" y="21844"/>
                </a:lnTo>
                <a:close/>
              </a:path>
              <a:path w="440689" h="164464">
                <a:moveTo>
                  <a:pt x="54101" y="48260"/>
                </a:moveTo>
                <a:lnTo>
                  <a:pt x="41656" y="48260"/>
                </a:lnTo>
                <a:lnTo>
                  <a:pt x="36068" y="49276"/>
                </a:lnTo>
                <a:lnTo>
                  <a:pt x="31242" y="51181"/>
                </a:lnTo>
                <a:lnTo>
                  <a:pt x="26288" y="53213"/>
                </a:lnTo>
                <a:lnTo>
                  <a:pt x="22225" y="55753"/>
                </a:lnTo>
                <a:lnTo>
                  <a:pt x="18795" y="59055"/>
                </a:lnTo>
                <a:lnTo>
                  <a:pt x="15239" y="62357"/>
                </a:lnTo>
                <a:lnTo>
                  <a:pt x="12700" y="66040"/>
                </a:lnTo>
                <a:lnTo>
                  <a:pt x="9143" y="74422"/>
                </a:lnTo>
                <a:lnTo>
                  <a:pt x="8335" y="78232"/>
                </a:lnTo>
                <a:lnTo>
                  <a:pt x="8308" y="97790"/>
                </a:lnTo>
                <a:lnTo>
                  <a:pt x="9143" y="101727"/>
                </a:lnTo>
                <a:lnTo>
                  <a:pt x="41656" y="127635"/>
                </a:lnTo>
                <a:lnTo>
                  <a:pt x="54101" y="127635"/>
                </a:lnTo>
                <a:lnTo>
                  <a:pt x="81288" y="112776"/>
                </a:lnTo>
                <a:lnTo>
                  <a:pt x="40893" y="112776"/>
                </a:lnTo>
                <a:lnTo>
                  <a:pt x="35178" y="110871"/>
                </a:lnTo>
                <a:lnTo>
                  <a:pt x="30987" y="106934"/>
                </a:lnTo>
                <a:lnTo>
                  <a:pt x="26924" y="102997"/>
                </a:lnTo>
                <a:lnTo>
                  <a:pt x="24764" y="97790"/>
                </a:lnTo>
                <a:lnTo>
                  <a:pt x="24764" y="78232"/>
                </a:lnTo>
                <a:lnTo>
                  <a:pt x="26924" y="73025"/>
                </a:lnTo>
                <a:lnTo>
                  <a:pt x="35178" y="65024"/>
                </a:lnTo>
                <a:lnTo>
                  <a:pt x="40893" y="63119"/>
                </a:lnTo>
                <a:lnTo>
                  <a:pt x="81196" y="63119"/>
                </a:lnTo>
                <a:lnTo>
                  <a:pt x="80644" y="62357"/>
                </a:lnTo>
                <a:lnTo>
                  <a:pt x="73787" y="55753"/>
                </a:lnTo>
                <a:lnTo>
                  <a:pt x="69595" y="53213"/>
                </a:lnTo>
                <a:lnTo>
                  <a:pt x="64643" y="51181"/>
                </a:lnTo>
                <a:lnTo>
                  <a:pt x="59689" y="49276"/>
                </a:lnTo>
                <a:lnTo>
                  <a:pt x="54101" y="48260"/>
                </a:lnTo>
                <a:close/>
              </a:path>
              <a:path w="440689" h="164464">
                <a:moveTo>
                  <a:pt x="81196" y="63119"/>
                </a:moveTo>
                <a:lnTo>
                  <a:pt x="55118" y="63119"/>
                </a:lnTo>
                <a:lnTo>
                  <a:pt x="60706" y="65024"/>
                </a:lnTo>
                <a:lnTo>
                  <a:pt x="64896" y="69088"/>
                </a:lnTo>
                <a:lnTo>
                  <a:pt x="69087" y="73025"/>
                </a:lnTo>
                <a:lnTo>
                  <a:pt x="71119" y="78232"/>
                </a:lnTo>
                <a:lnTo>
                  <a:pt x="71119" y="97790"/>
                </a:lnTo>
                <a:lnTo>
                  <a:pt x="69087" y="102997"/>
                </a:lnTo>
                <a:lnTo>
                  <a:pt x="60706" y="110871"/>
                </a:lnTo>
                <a:lnTo>
                  <a:pt x="55118" y="112776"/>
                </a:lnTo>
                <a:lnTo>
                  <a:pt x="81288" y="112776"/>
                </a:lnTo>
                <a:lnTo>
                  <a:pt x="83312" y="109982"/>
                </a:lnTo>
                <a:lnTo>
                  <a:pt x="85089" y="105918"/>
                </a:lnTo>
                <a:lnTo>
                  <a:pt x="86868" y="101727"/>
                </a:lnTo>
                <a:lnTo>
                  <a:pt x="87703" y="97790"/>
                </a:lnTo>
                <a:lnTo>
                  <a:pt x="87676" y="78232"/>
                </a:lnTo>
                <a:lnTo>
                  <a:pt x="86868" y="74422"/>
                </a:lnTo>
                <a:lnTo>
                  <a:pt x="83312" y="66040"/>
                </a:lnTo>
                <a:lnTo>
                  <a:pt x="81196" y="63119"/>
                </a:lnTo>
                <a:close/>
              </a:path>
              <a:path w="440689" h="164464">
                <a:moveTo>
                  <a:pt x="177800" y="13716"/>
                </a:moveTo>
                <a:lnTo>
                  <a:pt x="160146" y="13716"/>
                </a:lnTo>
                <a:lnTo>
                  <a:pt x="160146" y="119634"/>
                </a:lnTo>
                <a:lnTo>
                  <a:pt x="190119" y="119634"/>
                </a:lnTo>
                <a:lnTo>
                  <a:pt x="202183" y="119380"/>
                </a:lnTo>
                <a:lnTo>
                  <a:pt x="213613" y="118872"/>
                </a:lnTo>
                <a:lnTo>
                  <a:pt x="229489" y="117729"/>
                </a:lnTo>
                <a:lnTo>
                  <a:pt x="234569" y="116967"/>
                </a:lnTo>
                <a:lnTo>
                  <a:pt x="239648" y="116332"/>
                </a:lnTo>
                <a:lnTo>
                  <a:pt x="244856" y="115570"/>
                </a:lnTo>
                <a:lnTo>
                  <a:pt x="250190" y="114554"/>
                </a:lnTo>
                <a:lnTo>
                  <a:pt x="248877" y="104140"/>
                </a:lnTo>
                <a:lnTo>
                  <a:pt x="177800" y="104140"/>
                </a:lnTo>
                <a:lnTo>
                  <a:pt x="177800" y="13716"/>
                </a:lnTo>
                <a:close/>
              </a:path>
              <a:path w="440689" h="164464">
                <a:moveTo>
                  <a:pt x="248284" y="99441"/>
                </a:moveTo>
                <a:lnTo>
                  <a:pt x="203533" y="103854"/>
                </a:lnTo>
                <a:lnTo>
                  <a:pt x="186689" y="104140"/>
                </a:lnTo>
                <a:lnTo>
                  <a:pt x="248877" y="104140"/>
                </a:lnTo>
                <a:lnTo>
                  <a:pt x="248284" y="99441"/>
                </a:lnTo>
                <a:close/>
              </a:path>
              <a:path w="440689" h="164464">
                <a:moveTo>
                  <a:pt x="94995" y="24257"/>
                </a:moveTo>
                <a:lnTo>
                  <a:pt x="0" y="24257"/>
                </a:lnTo>
                <a:lnTo>
                  <a:pt x="0" y="39243"/>
                </a:lnTo>
                <a:lnTo>
                  <a:pt x="94995" y="39243"/>
                </a:lnTo>
                <a:lnTo>
                  <a:pt x="94995" y="24257"/>
                </a:lnTo>
                <a:close/>
              </a:path>
              <a:path w="440689" h="164464">
                <a:moveTo>
                  <a:pt x="56895" y="1016"/>
                </a:moveTo>
                <a:lnTo>
                  <a:pt x="39243" y="1016"/>
                </a:lnTo>
                <a:lnTo>
                  <a:pt x="39243" y="24257"/>
                </a:lnTo>
                <a:lnTo>
                  <a:pt x="56895" y="24257"/>
                </a:lnTo>
                <a:lnTo>
                  <a:pt x="56895" y="1016"/>
                </a:lnTo>
                <a:close/>
              </a:path>
              <a:path w="440689" h="164464">
                <a:moveTo>
                  <a:pt x="278892" y="0"/>
                </a:moveTo>
                <a:lnTo>
                  <a:pt x="261239" y="0"/>
                </a:lnTo>
                <a:lnTo>
                  <a:pt x="261239" y="164338"/>
                </a:lnTo>
                <a:lnTo>
                  <a:pt x="278892" y="164338"/>
                </a:lnTo>
                <a:lnTo>
                  <a:pt x="278892" y="73787"/>
                </a:lnTo>
                <a:lnTo>
                  <a:pt x="304292" y="73787"/>
                </a:lnTo>
                <a:lnTo>
                  <a:pt x="304292" y="58420"/>
                </a:lnTo>
                <a:lnTo>
                  <a:pt x="278892" y="58420"/>
                </a:lnTo>
                <a:lnTo>
                  <a:pt x="278892" y="0"/>
                </a:lnTo>
                <a:close/>
              </a:path>
              <a:path w="440689" h="164464">
                <a:moveTo>
                  <a:pt x="128015" y="0"/>
                </a:moveTo>
                <a:lnTo>
                  <a:pt x="110362" y="0"/>
                </a:lnTo>
                <a:lnTo>
                  <a:pt x="110362" y="164338"/>
                </a:lnTo>
                <a:lnTo>
                  <a:pt x="128015" y="164338"/>
                </a:lnTo>
                <a:lnTo>
                  <a:pt x="128015" y="80518"/>
                </a:lnTo>
                <a:lnTo>
                  <a:pt x="153415" y="80518"/>
                </a:lnTo>
                <a:lnTo>
                  <a:pt x="153415" y="65278"/>
                </a:lnTo>
                <a:lnTo>
                  <a:pt x="128015" y="65278"/>
                </a:lnTo>
                <a:lnTo>
                  <a:pt x="1280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3" name="사각형: 잘린 대각선 방향 모서리 52">
            <a:extLst>
              <a:ext uri="{FF2B5EF4-FFF2-40B4-BE49-F238E27FC236}">
                <a16:creationId xmlns:a16="http://schemas.microsoft.com/office/drawing/2014/main" id="{A705F17B-1C3B-40CF-B48C-25331C08C1D0}"/>
              </a:ext>
            </a:extLst>
          </p:cNvPr>
          <p:cNvSpPr/>
          <p:nvPr/>
        </p:nvSpPr>
        <p:spPr>
          <a:xfrm>
            <a:off x="1305560" y="1562845"/>
            <a:ext cx="2113279" cy="1066797"/>
          </a:xfrm>
          <a:prstGeom prst="snip2Diag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부산광역시</a:t>
            </a:r>
            <a:endParaRPr lang="en-US" altLang="ko-KR" spc="-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인구 데이터</a:t>
            </a:r>
            <a:endParaRPr lang="en-US" altLang="ko-KR" spc="-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사각형: 잘린 대각선 방향 모서리 59">
            <a:extLst>
              <a:ext uri="{FF2B5EF4-FFF2-40B4-BE49-F238E27FC236}">
                <a16:creationId xmlns:a16="http://schemas.microsoft.com/office/drawing/2014/main" id="{DE202A79-FC4A-4C09-9F52-B9617A543106}"/>
              </a:ext>
            </a:extLst>
          </p:cNvPr>
          <p:cNvSpPr/>
          <p:nvPr/>
        </p:nvSpPr>
        <p:spPr>
          <a:xfrm>
            <a:off x="8468360" y="1048496"/>
            <a:ext cx="2113279" cy="1066797"/>
          </a:xfrm>
          <a:prstGeom prst="snip2Diag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행정 구 </a:t>
            </a:r>
            <a:r>
              <a:rPr lang="ko-KR" altLang="en-US" spc="-100">
                <a:latin typeface="D2Coding" panose="020B0609020101020101" pitchFamily="49" charset="-127"/>
                <a:ea typeface="D2Coding" panose="020B0609020101020101" pitchFamily="49" charset="-127"/>
              </a:rPr>
              <a:t>단위 </a:t>
            </a:r>
            <a:endParaRPr lang="en-US" altLang="ko-KR" spc="-1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pc="-100">
                <a:latin typeface="D2Coding" panose="020B0609020101020101" pitchFamily="49" charset="-127"/>
                <a:ea typeface="D2Coding" panose="020B0609020101020101" pitchFamily="49" charset="-127"/>
              </a:rPr>
              <a:t>고령 인구 </a:t>
            </a:r>
            <a:endParaRPr lang="en-US" altLang="ko-KR" spc="-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3C33CE1-A9B5-4823-A7C8-73C46A678E1D}"/>
              </a:ext>
            </a:extLst>
          </p:cNvPr>
          <p:cNvCxnSpPr>
            <a:cxnSpLocks/>
            <a:stCxn id="53" idx="0"/>
            <a:endCxn id="60" idx="2"/>
          </p:cNvCxnSpPr>
          <p:nvPr/>
        </p:nvCxnSpPr>
        <p:spPr>
          <a:xfrm flipV="1">
            <a:off x="3418839" y="1581895"/>
            <a:ext cx="5049521" cy="5143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사각형: 잘린 대각선 방향 모서리 67">
            <a:extLst>
              <a:ext uri="{FF2B5EF4-FFF2-40B4-BE49-F238E27FC236}">
                <a16:creationId xmlns:a16="http://schemas.microsoft.com/office/drawing/2014/main" id="{1D7B54F8-E69C-47DF-B0EC-CEA34EDEBCBC}"/>
              </a:ext>
            </a:extLst>
          </p:cNvPr>
          <p:cNvSpPr/>
          <p:nvPr/>
        </p:nvSpPr>
        <p:spPr>
          <a:xfrm>
            <a:off x="8449310" y="2743946"/>
            <a:ext cx="2113279" cy="1066797"/>
          </a:xfrm>
          <a:prstGeom prst="snip2Diag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>
                <a:latin typeface="D2Coding" panose="020B0609020101020101" pitchFamily="49" charset="-127"/>
                <a:ea typeface="D2Coding" panose="020B0609020101020101" pitchFamily="49" charset="-127"/>
              </a:rPr>
              <a:t>행정 동 단위 </a:t>
            </a:r>
            <a:endParaRPr lang="en-US" altLang="ko-KR" spc="-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pc="-100">
                <a:latin typeface="D2Coding" panose="020B0609020101020101" pitchFamily="49" charset="-127"/>
                <a:ea typeface="D2Coding" panose="020B0609020101020101" pitchFamily="49" charset="-127"/>
              </a:rPr>
              <a:t>고령 인구</a:t>
            </a:r>
            <a:endParaRPr lang="en-US" altLang="ko-KR" spc="-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168536A-478B-4CD1-889A-AB198FCB7941}"/>
              </a:ext>
            </a:extLst>
          </p:cNvPr>
          <p:cNvCxnSpPr>
            <a:cxnSpLocks/>
            <a:stCxn id="53" idx="0"/>
            <a:endCxn id="68" idx="2"/>
          </p:cNvCxnSpPr>
          <p:nvPr/>
        </p:nvCxnSpPr>
        <p:spPr>
          <a:xfrm>
            <a:off x="3418839" y="2096244"/>
            <a:ext cx="5030471" cy="1181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사각형: 잘린 대각선 방향 모서리 109">
            <a:extLst>
              <a:ext uri="{FF2B5EF4-FFF2-40B4-BE49-F238E27FC236}">
                <a16:creationId xmlns:a16="http://schemas.microsoft.com/office/drawing/2014/main" id="{7A8F8CC4-2565-4222-80E5-1C9670B950A3}"/>
              </a:ext>
            </a:extLst>
          </p:cNvPr>
          <p:cNvSpPr/>
          <p:nvPr/>
        </p:nvSpPr>
        <p:spPr>
          <a:xfrm>
            <a:off x="1304047" y="4656310"/>
            <a:ext cx="2113279" cy="1066797"/>
          </a:xfrm>
          <a:prstGeom prst="snip2Diag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>
                <a:latin typeface="D2Coding" panose="020B0609020101020101" pitchFamily="49" charset="-127"/>
                <a:ea typeface="D2Coding" panose="020B0609020101020101" pitchFamily="49" charset="-127"/>
              </a:rPr>
              <a:t>부산광역시</a:t>
            </a:r>
            <a:endParaRPr lang="en-US" altLang="ko-KR" spc="-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pc="-100">
                <a:latin typeface="D2Coding" panose="020B0609020101020101" pitchFamily="49" charset="-127"/>
                <a:ea typeface="D2Coding" panose="020B0609020101020101" pitchFamily="49" charset="-127"/>
              </a:rPr>
              <a:t>경로당 데이터</a:t>
            </a:r>
            <a:endParaRPr lang="en-US" altLang="ko-KR" spc="-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2" name="사각형: 잘린 대각선 방향 모서리 111">
            <a:extLst>
              <a:ext uri="{FF2B5EF4-FFF2-40B4-BE49-F238E27FC236}">
                <a16:creationId xmlns:a16="http://schemas.microsoft.com/office/drawing/2014/main" id="{A72101B3-B6E0-4954-952D-88901CF90BEB}"/>
              </a:ext>
            </a:extLst>
          </p:cNvPr>
          <p:cNvSpPr/>
          <p:nvPr/>
        </p:nvSpPr>
        <p:spPr>
          <a:xfrm>
            <a:off x="4885448" y="4656310"/>
            <a:ext cx="2113279" cy="1066797"/>
          </a:xfrm>
          <a:prstGeom prst="snip2Diag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각 경로당 주소</a:t>
            </a:r>
            <a:endParaRPr lang="en-US" altLang="ko-KR" spc="-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3" name="사각형: 잘린 대각선 방향 모서리 112">
            <a:extLst>
              <a:ext uri="{FF2B5EF4-FFF2-40B4-BE49-F238E27FC236}">
                <a16:creationId xmlns:a16="http://schemas.microsoft.com/office/drawing/2014/main" id="{42BDABCA-4D0E-45B4-9297-71E1D4250235}"/>
              </a:ext>
            </a:extLst>
          </p:cNvPr>
          <p:cNvSpPr/>
          <p:nvPr/>
        </p:nvSpPr>
        <p:spPr>
          <a:xfrm>
            <a:off x="8466849" y="4656310"/>
            <a:ext cx="2113279" cy="1066797"/>
          </a:xfrm>
          <a:prstGeom prst="snip2DiagRect">
            <a:avLst/>
          </a:prstGeom>
          <a:solidFill>
            <a:srgbClr val="79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행정 동 단위</a:t>
            </a:r>
            <a:endParaRPr lang="en-US" altLang="ko-KR" spc="-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경로당 수</a:t>
            </a:r>
            <a:endParaRPr lang="en-US" altLang="ko-KR" spc="-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49D233B-D653-4BE3-902D-A924363DBDE2}"/>
              </a:ext>
            </a:extLst>
          </p:cNvPr>
          <p:cNvCxnSpPr>
            <a:stCxn id="110" idx="0"/>
            <a:endCxn id="112" idx="2"/>
          </p:cNvCxnSpPr>
          <p:nvPr/>
        </p:nvCxnSpPr>
        <p:spPr>
          <a:xfrm>
            <a:off x="3417326" y="5189709"/>
            <a:ext cx="14681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7378C55C-5D4C-4ECC-A79C-E8B6B54963A3}"/>
              </a:ext>
            </a:extLst>
          </p:cNvPr>
          <p:cNvCxnSpPr>
            <a:stCxn id="112" idx="0"/>
            <a:endCxn id="113" idx="2"/>
          </p:cNvCxnSpPr>
          <p:nvPr/>
        </p:nvCxnSpPr>
        <p:spPr>
          <a:xfrm>
            <a:off x="6998727" y="5189709"/>
            <a:ext cx="14681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CC3606F-C57A-480C-85FC-E700504BCEAF}"/>
              </a:ext>
            </a:extLst>
          </p:cNvPr>
          <p:cNvSpPr txBox="1"/>
          <p:nvPr/>
        </p:nvSpPr>
        <p:spPr>
          <a:xfrm>
            <a:off x="3293500" y="4903476"/>
            <a:ext cx="1620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0" i="0" spc="-100" dirty="0" err="1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Reverse_Geocoding</a:t>
            </a:r>
            <a:endParaRPr lang="ko-KR" altLang="en-US" sz="1200" spc="-1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6531B1A-C7B3-412A-A3B2-8535F487145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735629" y="6595205"/>
            <a:ext cx="4720742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GIS</a:t>
            </a:r>
            <a:r>
              <a:rPr lang="ko-KR" altLang="en-US" spc="-100" dirty="0">
                <a:latin typeface="D2Coding" panose="020B0609020101020101" pitchFamily="49" charset="-127"/>
                <a:ea typeface="D2Coding" panose="020B0609020101020101" pitchFamily="49" charset="-127"/>
              </a:rPr>
              <a:t>와 개방형 데이터를 활용한 부산시 시니어센터의 적정입지 선정</a:t>
            </a:r>
            <a:endParaRPr lang="en-US" spc="-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3074" name="Picture 2" descr="Address Icon 1997771">
            <a:extLst>
              <a:ext uri="{FF2B5EF4-FFF2-40B4-BE49-F238E27FC236}">
                <a16:creationId xmlns:a16="http://schemas.microsoft.com/office/drawing/2014/main" id="{C80BEED1-6085-4F48-B972-194756837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49" y="3575152"/>
            <a:ext cx="1174391" cy="117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unting Icon 304010">
            <a:extLst>
              <a:ext uri="{FF2B5EF4-FFF2-40B4-BE49-F238E27FC236}">
                <a16:creationId xmlns:a16="http://schemas.microsoft.com/office/drawing/2014/main" id="{F34171D7-31D6-484B-815B-16840DDB5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595" y="3806151"/>
            <a:ext cx="1014708" cy="101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eople Icon 1100305">
            <a:extLst>
              <a:ext uri="{FF2B5EF4-FFF2-40B4-BE49-F238E27FC236}">
                <a16:creationId xmlns:a16="http://schemas.microsoft.com/office/drawing/2014/main" id="{33753342-051C-49D7-B368-95311EC53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523" y="781497"/>
            <a:ext cx="830389" cy="83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linic Icon 4183275">
            <a:extLst>
              <a:ext uri="{FF2B5EF4-FFF2-40B4-BE49-F238E27FC236}">
                <a16:creationId xmlns:a16="http://schemas.microsoft.com/office/drawing/2014/main" id="{C3B0A964-3697-47AA-88CD-7A57341D8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160" y="3648725"/>
            <a:ext cx="993285" cy="99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a old man Icon 3606682">
            <a:extLst>
              <a:ext uri="{FF2B5EF4-FFF2-40B4-BE49-F238E27FC236}">
                <a16:creationId xmlns:a16="http://schemas.microsoft.com/office/drawing/2014/main" id="{825E8F49-3E55-42DC-8F10-2396FB255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364" y="114374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grandmother Icon 3659629">
            <a:extLst>
              <a:ext uri="{FF2B5EF4-FFF2-40B4-BE49-F238E27FC236}">
                <a16:creationId xmlns:a16="http://schemas.microsoft.com/office/drawing/2014/main" id="{F04EE4D8-D8CC-4C96-A1EC-1E7F3AD61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916" y="284073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9162FB2F-1E66-DB5D-F61F-D300228281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1" y="2983052"/>
            <a:ext cx="3371850" cy="55245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6CE67B2-CF92-C1DF-3844-8A60E9B4A5D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465" y="0"/>
            <a:ext cx="581535" cy="564279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DF00292-6F25-1B78-282B-69E4AFCB6521}"/>
              </a:ext>
            </a:extLst>
          </p:cNvPr>
          <p:cNvSpPr/>
          <p:nvPr/>
        </p:nvSpPr>
        <p:spPr>
          <a:xfrm>
            <a:off x="969127" y="77990"/>
            <a:ext cx="428555" cy="162730"/>
          </a:xfrm>
          <a:prstGeom prst="roundRect">
            <a:avLst/>
          </a:prstGeom>
          <a:solidFill>
            <a:srgbClr val="D7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FA0C70D-4F42-7564-00BC-5EDB87E6690D}"/>
              </a:ext>
            </a:extLst>
          </p:cNvPr>
          <p:cNvSpPr/>
          <p:nvPr/>
        </p:nvSpPr>
        <p:spPr>
          <a:xfrm>
            <a:off x="508889" y="77990"/>
            <a:ext cx="428555" cy="162730"/>
          </a:xfrm>
          <a:prstGeom prst="roundRect">
            <a:avLst/>
          </a:prstGeom>
          <a:solidFill>
            <a:srgbClr val="D7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B65D47E-E9FE-62A8-42D9-118E396E1459}"/>
              </a:ext>
            </a:extLst>
          </p:cNvPr>
          <p:cNvSpPr/>
          <p:nvPr/>
        </p:nvSpPr>
        <p:spPr>
          <a:xfrm>
            <a:off x="48651" y="77990"/>
            <a:ext cx="428555" cy="162730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D18008E-45FF-F97F-153D-28B70D7CC50E}"/>
              </a:ext>
            </a:extLst>
          </p:cNvPr>
          <p:cNvSpPr/>
          <p:nvPr/>
        </p:nvSpPr>
        <p:spPr>
          <a:xfrm>
            <a:off x="1429365" y="77990"/>
            <a:ext cx="428555" cy="162730"/>
          </a:xfrm>
          <a:prstGeom prst="roundRect">
            <a:avLst/>
          </a:prstGeom>
          <a:solidFill>
            <a:srgbClr val="D7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9598</TotalTime>
  <Words>2605</Words>
  <Application>Microsoft Office PowerPoint</Application>
  <PresentationFormat>와이드스크린</PresentationFormat>
  <Paragraphs>416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D2Coding</vt:lpstr>
      <vt:lpstr>맑은 고딕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Duk Yoon Cho</dc:creator>
  <cp:lastModifiedBy>박 정현</cp:lastModifiedBy>
  <cp:revision>77</cp:revision>
  <dcterms:created xsi:type="dcterms:W3CDTF">2021-11-11T05:07:07Z</dcterms:created>
  <dcterms:modified xsi:type="dcterms:W3CDTF">2022-05-11T07:35:23Z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2018-12-03T00:00:00Z</vt:filetime>
  </property>
  <property fmtid="{D5CDD505-2E9C-101B-9397-08002B2CF9AE}" pid="3" name="Creator">
    <vt:lpwstr>Office 365용 Microsoft® PowerPoint®</vt:lpwstr>
  </property>
  <property fmtid="{D5CDD505-2E9C-101B-9397-08002B2CF9AE}" pid="4" name="LastSaved">
    <vt:filetime>2021-11-11T00:00:00Z</vt:filetime>
  </property>
</Properties>
</file>