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3"/>
  </p:notesMasterIdLst>
  <p:sldIdLst>
    <p:sldId id="257" r:id="rId2"/>
    <p:sldId id="262" r:id="rId3"/>
    <p:sldId id="258" r:id="rId4"/>
    <p:sldId id="273" r:id="rId5"/>
    <p:sldId id="274" r:id="rId6"/>
    <p:sldId id="271" r:id="rId7"/>
    <p:sldId id="264" r:id="rId8"/>
    <p:sldId id="276" r:id="rId9"/>
    <p:sldId id="266" r:id="rId10"/>
    <p:sldId id="268" r:id="rId11"/>
    <p:sldId id="277" r:id="rId12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9500"/>
    <a:srgbClr val="FFFFFF"/>
    <a:srgbClr val="8DBABD"/>
    <a:srgbClr val="D0CECE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68" autoAdjust="0"/>
    <p:restoredTop sz="70380" autoAdjust="0"/>
  </p:normalViewPr>
  <p:slideViewPr>
    <p:cSldViewPr snapToGrid="0">
      <p:cViewPr varScale="1">
        <p:scale>
          <a:sx n="71" d="100"/>
          <a:sy n="71" d="100"/>
        </p:scale>
        <p:origin x="244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결합확률기반 친환경 자동차 충전소 위치 지능화 대시보드를 주제로 이번 공모전에 참여하게 되었습니다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844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효과적인 충전소 설치를 위한 입지 분석 연구는 지속적으로 이뤄지지만 이를 상용화 하는 서비스는 국내에 없기 때문에 필요성이 강조된다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해외의 충전소 입지 제시 서비스에 의존하기엔 매우 비싼 가격에 형성 되어있다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비싼 가격을 지불하고도 사용하기엔 한국 지도와 호환성 문제로 인해 입지 표현이 매우 어렵다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350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b="1" dirty="0"/>
              <a:t>베이지안 네트워크와 위치 지능화</a:t>
            </a:r>
            <a:r>
              <a:rPr lang="ko-KR" altLang="en-US" sz="1200" dirty="0"/>
              <a:t> 과정을 통해 도출된 결과를 </a:t>
            </a:r>
            <a:r>
              <a:rPr lang="en-US" altLang="ko-KR" sz="1200" b="1" dirty="0"/>
              <a:t>WebApp </a:t>
            </a:r>
            <a:r>
              <a:rPr lang="ko-KR" altLang="en-US" sz="1200" b="1" dirty="0"/>
              <a:t>형식</a:t>
            </a:r>
            <a:r>
              <a:rPr lang="ko-KR" altLang="en-US" sz="1200" dirty="0"/>
              <a:t>으로 사용자에게 제공하여</a:t>
            </a:r>
            <a:endParaRPr lang="en-US" altLang="ko-KR" sz="1200" b="1" dirty="0"/>
          </a:p>
          <a:p>
            <a:pPr algn="l"/>
            <a:r>
              <a:rPr lang="ko-KR" altLang="en-US" sz="1200" b="1" dirty="0"/>
              <a:t>한국 지도 표현의 어려움과 비싼 비용 </a:t>
            </a:r>
            <a:r>
              <a:rPr lang="ko-KR" altLang="en-US" sz="1200" dirty="0"/>
              <a:t>문제를 해소할 계획이다</a:t>
            </a:r>
            <a:r>
              <a:rPr lang="en-US" altLang="ko-KR" sz="1200" dirty="0"/>
              <a:t>.</a:t>
            </a:r>
          </a:p>
          <a:p>
            <a:pPr algn="l"/>
            <a:r>
              <a:rPr lang="ko-KR" altLang="en-US" sz="1200" dirty="0"/>
              <a:t>한국 맞춤형 서비스를 통해 </a:t>
            </a:r>
            <a:r>
              <a:rPr lang="ko-KR" altLang="en-US" sz="1200" b="1" dirty="0"/>
              <a:t>급증하는 친환경 차량에 대응</a:t>
            </a:r>
            <a:r>
              <a:rPr lang="ko-KR" altLang="en-US" sz="1200" dirty="0"/>
              <a:t>하는 충전소 인프라 확충을 기대할 수 있다</a:t>
            </a:r>
            <a:r>
              <a:rPr lang="en-US" altLang="ko-KR" sz="1200" dirty="0"/>
              <a:t>.</a:t>
            </a:r>
          </a:p>
          <a:p>
            <a:pPr algn="ctr"/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789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진행 순서는</a:t>
            </a:r>
            <a:endParaRPr lang="en-US" altLang="ko-KR" dirty="0"/>
          </a:p>
          <a:p>
            <a:r>
              <a:rPr lang="ko-KR" altLang="en-US" dirty="0"/>
              <a:t>기반 기술 소개 시나리오 문제의 배경 세부 문제 및 해결 방안 순서로 진행하겠습니다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399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전기차 충전소 최적 입지 선정을 위한 베이지안 네트워크 모델 개발이라는 논문을 기반하였습니다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논문 가장 최근 공개된 충전소 입지 분석 연구 자료입니다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82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논문의 큰 주제는 전문가의 자문을 통한 여러 요소와 베이지안 네트워크를 활용해 최종 입지를 제시하는 방법입니다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베이지안 네트워크를 활용해 여러 요소의 불확실한 변수</a:t>
            </a:r>
            <a:r>
              <a:rPr lang="en-US" altLang="ko-KR" dirty="0"/>
              <a:t>, </a:t>
            </a:r>
            <a:r>
              <a:rPr lang="ko-KR" altLang="en-US" dirty="0"/>
              <a:t>정량</a:t>
            </a:r>
            <a:r>
              <a:rPr lang="en-US" altLang="ko-KR" dirty="0"/>
              <a:t>, </a:t>
            </a:r>
            <a:r>
              <a:rPr lang="ko-KR" altLang="en-US" dirty="0"/>
              <a:t>정성적 변수를 확률로 계산하여 최적 입지를 제시합니다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162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전문가들의 자문 바탕으로 충전소 입지에 중요한 기준을 </a:t>
            </a:r>
            <a:r>
              <a:rPr lang="en-US" altLang="ko-KR" dirty="0"/>
              <a:t>4</a:t>
            </a:r>
            <a:r>
              <a:rPr lang="ko-KR" altLang="en-US" dirty="0"/>
              <a:t>가지를 제시하고 하위 변수 </a:t>
            </a:r>
            <a:r>
              <a:rPr lang="en-US" altLang="ko-KR" dirty="0"/>
              <a:t>10</a:t>
            </a:r>
            <a:r>
              <a:rPr lang="ko-KR" altLang="en-US" dirty="0"/>
              <a:t>가지로 나눕니다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변수의 인과관계를 측정하여 이를 결합확률 분포로 나타낸 후 입지 선택을 하기 위한 좋은 대안을 선택합니다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이때 각 기준의 가중치 합을 통해 계산된 선택 확률 측정을  반영합니다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그림을 보면 각 변수들의 확률을 종합하여 기준 별 확률을 측정하고 이를 다시 종합하여 최적 입지에 대한 결과를 도출합니다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218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논문의 핵심 기술은 베이지안 네트워크를 이용한 프레임워크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 단계로 문헌 및 전문가를 통한 상위</a:t>
            </a:r>
            <a:r>
              <a:rPr lang="en-US" altLang="ko-KR" dirty="0"/>
              <a:t>, </a:t>
            </a:r>
            <a:r>
              <a:rPr lang="ko-KR" altLang="en-US" dirty="0"/>
              <a:t>하위 요소를 식별합니다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 입지 선정 문제에 기여하는 인과관계를 파악합니다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세번째 각 위치 대안에 대해 베이지안 네트워크 모델을 구축합니다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네번쩨</a:t>
            </a:r>
            <a:r>
              <a:rPr lang="ko-KR" altLang="en-US" dirty="0"/>
              <a:t> 민감도 분석을 통해 구축한 모델을 검증하게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여러 대안 중 가장 확률이 높은 대안을 선택합니다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355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대안 중 가장 유의미한 결과 도출 과정을 예시로 들겠습니다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고장 대응 시간의 정규 분포를 </a:t>
            </a:r>
            <a:r>
              <a:rPr lang="en-US" altLang="ko-KR" dirty="0"/>
              <a:t>4718</a:t>
            </a:r>
            <a:r>
              <a:rPr lang="ko-KR" altLang="en-US" dirty="0"/>
              <a:t>시간이라 고정을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후 선택적 확률 변화를 탐색하면 기존의 최종 확률이 약 </a:t>
            </a:r>
            <a:r>
              <a:rPr lang="en-US" altLang="ko-KR" dirty="0"/>
              <a:t>81%</a:t>
            </a:r>
            <a:r>
              <a:rPr lang="ko-KR" altLang="en-US" dirty="0"/>
              <a:t>에서 </a:t>
            </a:r>
            <a:r>
              <a:rPr lang="en-US" altLang="ko-KR" dirty="0"/>
              <a:t>53%</a:t>
            </a:r>
            <a:r>
              <a:rPr lang="ko-KR" altLang="en-US" dirty="0"/>
              <a:t>로 현저히 감소한 것을 알 수 있으며 이는 기술적 요소가 중요하게 반영된다는 의미입니다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472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세번째 시나리오는 안전 및 보안 변수가 </a:t>
            </a:r>
            <a:r>
              <a:rPr lang="en-US" altLang="ko-KR" dirty="0"/>
              <a:t>True </a:t>
            </a:r>
            <a:r>
              <a:rPr lang="ko-KR" altLang="en-US" dirty="0"/>
              <a:t>상태로 고정된 값을 가진다 가정합니다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결과를 보면 기존 약 </a:t>
            </a:r>
            <a:r>
              <a:rPr lang="en-US" altLang="ko-KR" dirty="0"/>
              <a:t>81% </a:t>
            </a:r>
            <a:r>
              <a:rPr lang="ko-KR" altLang="en-US" dirty="0"/>
              <a:t>에서 약 </a:t>
            </a:r>
            <a:r>
              <a:rPr lang="en-US" altLang="ko-KR" dirty="0"/>
              <a:t>83% </a:t>
            </a:r>
            <a:r>
              <a:rPr lang="ko-KR" altLang="en-US" dirty="0"/>
              <a:t>으로 변화 하였고 이는 해당 변수가 크게 중요하지 않음을 나타냅니다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시나리오에서 가정 하는 변수는 불확실성이 있는 변수이며 임의의 값을 가정하고 다른 확률의 영향을 파악합니다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579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국내의 친환경 자동차의 수요는 급증하고 있습니다</a:t>
            </a:r>
            <a:r>
              <a:rPr lang="en-US" altLang="ko-KR" dirty="0"/>
              <a:t>. </a:t>
            </a:r>
            <a:r>
              <a:rPr lang="ko-KR" altLang="en-US" dirty="0"/>
              <a:t>국토 교통부 조사 결과에 따르면 친환경 자동차는 </a:t>
            </a:r>
            <a:r>
              <a:rPr lang="en-US" altLang="ko-KR" dirty="0"/>
              <a:t>18</a:t>
            </a:r>
            <a:r>
              <a:rPr lang="ko-KR" altLang="en-US" dirty="0"/>
              <a:t>년 기준 </a:t>
            </a:r>
            <a:r>
              <a:rPr lang="en-US" altLang="ko-KR" dirty="0"/>
              <a:t>46</a:t>
            </a:r>
            <a:r>
              <a:rPr lang="ko-KR" altLang="en-US" dirty="0"/>
              <a:t>만대에서 </a:t>
            </a:r>
            <a:endParaRPr lang="en-US" altLang="ko-KR" dirty="0"/>
          </a:p>
          <a:p>
            <a:r>
              <a:rPr lang="en-US" altLang="ko-KR" dirty="0"/>
              <a:t>22</a:t>
            </a:r>
            <a:r>
              <a:rPr lang="ko-KR" altLang="en-US" dirty="0"/>
              <a:t>년 초 </a:t>
            </a:r>
            <a:r>
              <a:rPr lang="en-US" altLang="ko-KR" dirty="0"/>
              <a:t>116</a:t>
            </a:r>
            <a:r>
              <a:rPr lang="ko-KR" altLang="en-US" dirty="0"/>
              <a:t>만까지 약 </a:t>
            </a:r>
            <a:r>
              <a:rPr lang="en-US" altLang="ko-KR" dirty="0"/>
              <a:t>252% </a:t>
            </a:r>
            <a:r>
              <a:rPr lang="ko-KR" altLang="en-US" dirty="0"/>
              <a:t>증가함을 보였습니다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이처럼 친환경 자동차 시장은 급격히 커졌기 때문에 관련 인프라 부족 현상을 겪고 있다 하나의 사례로</a:t>
            </a:r>
            <a:endParaRPr lang="en-US" altLang="ko-KR" dirty="0"/>
          </a:p>
          <a:p>
            <a:r>
              <a:rPr lang="ko-KR" altLang="en-US" dirty="0"/>
              <a:t>국민 권익위의 설문조사에 따르면 친환경 자동차 구매의향이 있다는 답변자는 </a:t>
            </a:r>
            <a:r>
              <a:rPr lang="en-US" altLang="ko-KR" dirty="0"/>
              <a:t>89.6% </a:t>
            </a:r>
            <a:r>
              <a:rPr lang="ko-KR" altLang="en-US" dirty="0"/>
              <a:t>였지만 </a:t>
            </a:r>
            <a:endParaRPr lang="en-US" altLang="ko-KR" dirty="0"/>
          </a:p>
          <a:p>
            <a:r>
              <a:rPr lang="ko-KR" altLang="en-US" dirty="0"/>
              <a:t>구매 걸림돌 요소로 </a:t>
            </a:r>
            <a:r>
              <a:rPr lang="en-US" altLang="ko-KR" dirty="0"/>
              <a:t>55.1%</a:t>
            </a:r>
            <a:r>
              <a:rPr lang="ko-KR" altLang="en-US" dirty="0"/>
              <a:t>가 관련 인프라 부족이라 답변했습니다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172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8401" y="1802948"/>
            <a:ext cx="924381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결합확률기반 친환경 자동차 충전소</a:t>
            </a:r>
            <a:r>
              <a:rPr lang="en-US" altLang="ko-KR" sz="4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(EVCS)</a:t>
            </a:r>
          </a:p>
          <a:p>
            <a:pPr algn="ctr"/>
            <a:r>
              <a:rPr lang="ko-KR" altLang="en-US" sz="4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위치 지능화</a:t>
            </a:r>
            <a:r>
              <a:rPr lang="en-US" altLang="ko-KR" sz="4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(LI</a:t>
            </a:r>
            <a:r>
              <a:rPr lang="ko-KR" altLang="en-US" sz="4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4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4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4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Location Intelligence)</a:t>
            </a:r>
          </a:p>
          <a:p>
            <a:pPr algn="ctr"/>
            <a:r>
              <a:rPr lang="ko-KR" altLang="en-US" sz="4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대시보드</a:t>
            </a:r>
            <a:endParaRPr lang="en-US" altLang="ko-KR" sz="44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6FF258-1F50-F5C4-1180-4C01A0A17384}"/>
              </a:ext>
            </a:extLst>
          </p:cNvPr>
          <p:cNvSpPr/>
          <p:nvPr/>
        </p:nvSpPr>
        <p:spPr>
          <a:xfrm>
            <a:off x="4110271" y="4421576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with.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산통부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공공데이터 활용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공모전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D5A17-AE9B-B14D-01FF-DF7B3FFB60EE}"/>
              </a:ext>
            </a:extLst>
          </p:cNvPr>
          <p:cNvSpPr txBox="1"/>
          <p:nvPr/>
        </p:nvSpPr>
        <p:spPr>
          <a:xfrm>
            <a:off x="509666" y="6110565"/>
            <a:ext cx="1057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* LI : </a:t>
            </a:r>
            <a:r>
              <a:rPr lang="ko-KR" altLang="en-US" sz="2000" dirty="0"/>
              <a:t>지리공간 데이터와 비즈니스 데이터를 결합해 새로운 인사이트를 발굴하는 과정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3835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4103" y="375837"/>
            <a:ext cx="3539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세부문제 및 해결방안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08115" y="1006929"/>
            <a:ext cx="22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비용 및 국가적 특성 문제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B911FB-F8E3-AB0F-B26B-5A4015E2781E}"/>
              </a:ext>
            </a:extLst>
          </p:cNvPr>
          <p:cNvSpPr txBox="1"/>
          <p:nvPr/>
        </p:nvSpPr>
        <p:spPr>
          <a:xfrm>
            <a:off x="-82956" y="1671495"/>
            <a:ext cx="123579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00" dirty="0"/>
              <a:t>효율적인 충전소 설치를 위한 입지 분석 프로그램은 </a:t>
            </a:r>
            <a:endParaRPr lang="en-US" altLang="ko-KR" sz="2400" spc="-100" dirty="0"/>
          </a:p>
          <a:p>
            <a:pPr algn="ctr"/>
            <a:r>
              <a:rPr lang="ko-KR" altLang="en-US" sz="2400" b="1" spc="-100" dirty="0"/>
              <a:t>년간 한화 약 </a:t>
            </a:r>
            <a:r>
              <a:rPr lang="en-US" altLang="ko-KR" sz="2400" b="1" spc="-100" dirty="0"/>
              <a:t>400</a:t>
            </a:r>
            <a:r>
              <a:rPr lang="ko-KR" altLang="en-US" sz="2400" b="1" spc="-100" dirty="0"/>
              <a:t>만원을 지불하고 사용해야 한다</a:t>
            </a:r>
            <a:r>
              <a:rPr lang="en-US" altLang="ko-KR" sz="2400" b="1" spc="-100" dirty="0"/>
              <a:t>. </a:t>
            </a:r>
          </a:p>
          <a:p>
            <a:pPr algn="ctr"/>
            <a:endParaRPr lang="en-US" altLang="ko-KR" sz="2400" b="1" spc="-100" dirty="0"/>
          </a:p>
          <a:p>
            <a:pPr algn="ctr"/>
            <a:r>
              <a:rPr lang="ko-KR" altLang="en-US" sz="2400" spc="-100" dirty="0"/>
              <a:t>또한 해외의 프로그램 특성상 </a:t>
            </a:r>
            <a:r>
              <a:rPr lang="ko-KR" altLang="en-US" sz="2400" b="1" spc="-100" dirty="0"/>
              <a:t>한국의 지도 표현이 어려운 문제도 있다</a:t>
            </a:r>
            <a:r>
              <a:rPr lang="en-US" altLang="ko-KR" sz="2400" b="1" spc="-100" dirty="0"/>
              <a:t>.</a:t>
            </a:r>
            <a:endParaRPr lang="ko-KR" altLang="en-US" sz="2400" b="1" spc="-1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FC970A8-6C25-D8B0-BA63-9329A338A17B}"/>
              </a:ext>
            </a:extLst>
          </p:cNvPr>
          <p:cNvGrpSpPr/>
          <p:nvPr/>
        </p:nvGrpSpPr>
        <p:grpSpPr>
          <a:xfrm>
            <a:off x="6340541" y="3398812"/>
            <a:ext cx="4584677" cy="3243106"/>
            <a:chOff x="3803661" y="3305314"/>
            <a:chExt cx="4584677" cy="3243106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BE4BDAA-2845-1DB1-7714-87B9F3198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3661" y="3305314"/>
              <a:ext cx="4584677" cy="3243106"/>
            </a:xfrm>
            <a:prstGeom prst="rect">
              <a:avLst/>
            </a:prstGeom>
          </p:spPr>
        </p:pic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E1400C46-CB9F-8BF9-05A9-FC64CD2EB7A0}"/>
                </a:ext>
              </a:extLst>
            </p:cNvPr>
            <p:cNvGrpSpPr/>
            <p:nvPr/>
          </p:nvGrpSpPr>
          <p:grpSpPr>
            <a:xfrm>
              <a:off x="4623827" y="5379735"/>
              <a:ext cx="3533894" cy="577517"/>
              <a:chOff x="4623827" y="5379735"/>
              <a:chExt cx="3533894" cy="577517"/>
            </a:xfrm>
          </p:grpSpPr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BAA6F44D-ACC1-606F-75C4-9EB66812E97C}"/>
                  </a:ext>
                </a:extLst>
              </p:cNvPr>
              <p:cNvSpPr/>
              <p:nvPr/>
            </p:nvSpPr>
            <p:spPr>
              <a:xfrm>
                <a:off x="4623827" y="5572241"/>
                <a:ext cx="1248957" cy="38501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\300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만원</a:t>
                </a:r>
              </a:p>
            </p:txBody>
          </p:sp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AA117D5E-7FAA-7B86-B1D8-EDEFD54F9F32}"/>
                  </a:ext>
                </a:extLst>
              </p:cNvPr>
              <p:cNvSpPr/>
              <p:nvPr/>
            </p:nvSpPr>
            <p:spPr>
              <a:xfrm>
                <a:off x="6908764" y="5379735"/>
                <a:ext cx="1248957" cy="38501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\400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만원</a:t>
                </a:r>
              </a:p>
            </p:txBody>
          </p:sp>
        </p:grp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965F2D2F-1677-980C-9C8F-7FF521FD6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8343" y="3437701"/>
            <a:ext cx="2322905" cy="237878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7014663-128E-CB69-3743-AAD76F364CD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88"/>
          <a:stretch/>
        </p:blipFill>
        <p:spPr>
          <a:xfrm>
            <a:off x="3721248" y="3760008"/>
            <a:ext cx="2035115" cy="173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3835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93118" y="375837"/>
            <a:ext cx="1601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해결방안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88882" y="1006929"/>
            <a:ext cx="228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한국 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맞춤형  및 비용 절감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E175DE-D650-AD3A-5409-6B3148FDBF34}"/>
              </a:ext>
            </a:extLst>
          </p:cNvPr>
          <p:cNvSpPr txBox="1"/>
          <p:nvPr/>
        </p:nvSpPr>
        <p:spPr>
          <a:xfrm>
            <a:off x="701257" y="2209947"/>
            <a:ext cx="107647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베이지안 네트워크와 위치 지능화</a:t>
            </a:r>
            <a:r>
              <a:rPr lang="ko-KR" altLang="en-US" sz="2400" dirty="0"/>
              <a:t> 과정을 통해 </a:t>
            </a:r>
            <a:endParaRPr lang="en-US" altLang="ko-KR" sz="2400" dirty="0"/>
          </a:p>
          <a:p>
            <a:pPr algn="ctr"/>
            <a:r>
              <a:rPr lang="ko-KR" altLang="en-US" sz="2400" dirty="0"/>
              <a:t>도출된 결과를 </a:t>
            </a:r>
            <a:r>
              <a:rPr lang="en-US" altLang="ko-KR" sz="2400" b="1" dirty="0"/>
              <a:t>WebApp </a:t>
            </a:r>
            <a:r>
              <a:rPr lang="ko-KR" altLang="en-US" sz="2400" b="1" dirty="0"/>
              <a:t>형식</a:t>
            </a:r>
            <a:r>
              <a:rPr lang="ko-KR" altLang="en-US" sz="2400" dirty="0"/>
              <a:t>으로 사용자에게 제공하여</a:t>
            </a:r>
          </a:p>
          <a:p>
            <a:pPr algn="ctr"/>
            <a:endParaRPr lang="en-US" altLang="ko-KR" sz="2400" b="1" dirty="0"/>
          </a:p>
          <a:p>
            <a:pPr algn="ctr"/>
            <a:r>
              <a:rPr lang="ko-KR" altLang="en-US" sz="2400" b="1" dirty="0"/>
              <a:t>한국 지도 표현의 어려움과 비싼 비용 </a:t>
            </a:r>
            <a:r>
              <a:rPr lang="ko-KR" altLang="en-US" sz="2400" dirty="0"/>
              <a:t>문제를 해소할 계획이다</a:t>
            </a:r>
            <a:r>
              <a:rPr lang="en-US" altLang="ko-KR" sz="2400" dirty="0"/>
              <a:t>.</a:t>
            </a:r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/>
              <a:t>한국 맞춤형 서비스를 통해 </a:t>
            </a:r>
            <a:r>
              <a:rPr lang="ko-KR" altLang="en-US" sz="2400" b="1" dirty="0"/>
              <a:t>급증하는 친환경 차량에 대응</a:t>
            </a:r>
            <a:r>
              <a:rPr lang="ko-KR" altLang="en-US" sz="2400" dirty="0"/>
              <a:t>하는 </a:t>
            </a:r>
            <a:endParaRPr lang="en-US" altLang="ko-KR" sz="2400" dirty="0"/>
          </a:p>
          <a:p>
            <a:pPr algn="ctr"/>
            <a:r>
              <a:rPr lang="ko-KR" altLang="en-US" sz="2400" dirty="0"/>
              <a:t>충전소 인프라 확충을 기대할 수 있다</a:t>
            </a:r>
            <a:r>
              <a:rPr lang="en-US" altLang="ko-KR" sz="2400" dirty="0"/>
              <a:t>.</a:t>
            </a:r>
          </a:p>
          <a:p>
            <a:pPr algn="ctr"/>
            <a:endParaRPr lang="en-US" altLang="ko-KR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9BF1F0-864F-2B97-A551-5C1F53DD3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08" y="-312259"/>
            <a:ext cx="12382050" cy="69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5B77C323-22C2-1AC6-C37A-0019FBD08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9" y="1751014"/>
            <a:ext cx="18635984" cy="541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7" name="_x507115808">
            <a:extLst>
              <a:ext uri="{FF2B5EF4-FFF2-40B4-BE49-F238E27FC236}">
                <a16:creationId xmlns:a16="http://schemas.microsoft.com/office/drawing/2014/main" id="{FC236DE1-AB4F-1F9B-B091-BF356738D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299" y="144941"/>
            <a:ext cx="4682495" cy="114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_x509563832">
            <a:extLst>
              <a:ext uri="{FF2B5EF4-FFF2-40B4-BE49-F238E27FC236}">
                <a16:creationId xmlns:a16="http://schemas.microsoft.com/office/drawing/2014/main" id="{82351654-E105-5B0D-7885-C636856F0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300" y="1405248"/>
            <a:ext cx="4692493" cy="233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_x507116096">
            <a:extLst>
              <a:ext uri="{FF2B5EF4-FFF2-40B4-BE49-F238E27FC236}">
                <a16:creationId xmlns:a16="http://schemas.microsoft.com/office/drawing/2014/main" id="{6962EC65-9B55-1B67-22CA-EAB08504A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3518300" y="3773424"/>
            <a:ext cx="4682494" cy="144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_x507349352">
            <a:extLst>
              <a:ext uri="{FF2B5EF4-FFF2-40B4-BE49-F238E27FC236}">
                <a16:creationId xmlns:a16="http://schemas.microsoft.com/office/drawing/2014/main" id="{86994ED4-B915-B2E7-CDE8-96ABEDE5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3518299" y="5249445"/>
            <a:ext cx="4682495" cy="133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4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819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819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기반 기술 소개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시나리오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문제의 배경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567602" y="4044950"/>
            <a:ext cx="2505596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세부 문제 및 해결방안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292612" y="451485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92611" y="4884182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#2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B2B941C-D550-6C40-6C90-E4AE1AF3821C}"/>
              </a:ext>
            </a:extLst>
          </p:cNvPr>
          <p:cNvSpPr/>
          <p:nvPr/>
        </p:nvSpPr>
        <p:spPr>
          <a:xfrm>
            <a:off x="754283" y="4514850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논문 소개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2E26562-81D6-4C15-7310-92185C2E0060}"/>
              </a:ext>
            </a:extLst>
          </p:cNvPr>
          <p:cNvSpPr/>
          <p:nvPr/>
        </p:nvSpPr>
        <p:spPr>
          <a:xfrm>
            <a:off x="649287" y="4915932"/>
            <a:ext cx="12923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논문의 주제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01F864D-B86F-7D99-A7E6-D258075A662B}"/>
              </a:ext>
            </a:extLst>
          </p:cNvPr>
          <p:cNvSpPr/>
          <p:nvPr/>
        </p:nvSpPr>
        <p:spPr>
          <a:xfrm>
            <a:off x="754283" y="5321250"/>
            <a:ext cx="1082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핵심 내용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1B16522-849D-9F01-DB55-DC0969C1593D}"/>
              </a:ext>
            </a:extLst>
          </p:cNvPr>
          <p:cNvSpPr/>
          <p:nvPr/>
        </p:nvSpPr>
        <p:spPr>
          <a:xfrm>
            <a:off x="4292611" y="5254421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#3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1715" y="437393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기반 기술 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15458" y="1006929"/>
            <a:ext cx="98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기반 논문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42FB5E-5C11-E8B8-66DB-7A8419929237}"/>
              </a:ext>
            </a:extLst>
          </p:cNvPr>
          <p:cNvSpPr txBox="1"/>
          <p:nvPr/>
        </p:nvSpPr>
        <p:spPr>
          <a:xfrm>
            <a:off x="613666" y="1875185"/>
            <a:ext cx="110999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0" i="0" dirty="0">
                <a:effectLst/>
                <a:latin typeface="NexusSerif"/>
              </a:rPr>
              <a:t>Development of a Bayesian network model for optimal </a:t>
            </a:r>
          </a:p>
          <a:p>
            <a:pPr algn="ctr"/>
            <a:r>
              <a:rPr lang="en-US" altLang="ko-KR" sz="2800" b="0" i="0" dirty="0">
                <a:effectLst/>
                <a:latin typeface="NexusSerif"/>
              </a:rPr>
              <a:t>site selection of electric vehicle charging station</a:t>
            </a:r>
          </a:p>
          <a:p>
            <a:pPr algn="ctr"/>
            <a:r>
              <a:rPr lang="en-US" altLang="ko-KR" sz="2800" b="0" i="0" u="none" strike="noStrike" dirty="0">
                <a:effectLst/>
                <a:latin typeface="NexusSans"/>
              </a:rPr>
              <a:t>International Journal of Electrical Power &amp; Energy Systems </a:t>
            </a:r>
          </a:p>
          <a:p>
            <a:pPr algn="ctr"/>
            <a:r>
              <a:rPr lang="en-US" altLang="ko-KR" sz="2800" b="0" i="0" dirty="0">
                <a:effectLst/>
                <a:latin typeface="NexusSans"/>
              </a:rPr>
              <a:t>Volume 105 (2019) 110-122</a:t>
            </a:r>
            <a:endParaRPr lang="en-US" altLang="ko-KR" sz="2800" b="0" i="0" u="none" strike="noStrike" dirty="0">
              <a:effectLst/>
              <a:latin typeface="NexusSans"/>
            </a:endParaRPr>
          </a:p>
          <a:p>
            <a:pPr algn="ctr"/>
            <a:r>
              <a:rPr lang="en-US" altLang="ko-KR" sz="2800" dirty="0" err="1">
                <a:latin typeface="NexusSans"/>
              </a:rPr>
              <a:t>Seyedmohsen</a:t>
            </a:r>
            <a:r>
              <a:rPr lang="en-US" altLang="ko-KR" sz="2800" dirty="0">
                <a:latin typeface="NexusSans"/>
              </a:rPr>
              <a:t> Hosseini,</a:t>
            </a:r>
            <a:r>
              <a:rPr lang="en-US" altLang="ko-KR" sz="2800" baseline="30000" dirty="0">
                <a:latin typeface="NexusSans"/>
              </a:rPr>
              <a:t> </a:t>
            </a:r>
            <a:r>
              <a:rPr lang="en-US" altLang="ko-KR" sz="2800" dirty="0">
                <a:latin typeface="NexusSans"/>
              </a:rPr>
              <a:t>MD </a:t>
            </a:r>
            <a:r>
              <a:rPr lang="en-US" altLang="ko-KR" sz="2800" dirty="0" err="1">
                <a:latin typeface="NexusSans"/>
              </a:rPr>
              <a:t>Sarder</a:t>
            </a:r>
            <a:r>
              <a:rPr lang="en-US" altLang="ko-KR" sz="2800" baseline="30000" dirty="0">
                <a:latin typeface="NexusSans"/>
              </a:rPr>
              <a:t> </a:t>
            </a:r>
            <a:endParaRPr lang="en-US" altLang="ko-KR" sz="2800" b="0" i="0" dirty="0">
              <a:effectLst/>
              <a:latin typeface="NexusSerif"/>
            </a:endParaRPr>
          </a:p>
          <a:p>
            <a:pPr algn="ctr"/>
            <a:endParaRPr lang="en-US" altLang="ko-KR" sz="2800" dirty="0"/>
          </a:p>
          <a:p>
            <a:pPr algn="ctr"/>
            <a:r>
              <a:rPr lang="ko-KR" altLang="en-US" sz="2800" b="0" i="0" dirty="0">
                <a:effectLst/>
                <a:latin typeface="NexusSerif"/>
              </a:rPr>
              <a:t>전기차 충전소 최적 입지 선정을 위한 베이지안 네트워크 모델 개발</a:t>
            </a:r>
          </a:p>
          <a:p>
            <a:pPr algn="ctr"/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1715" y="437393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기반 기술 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0082" y="100692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논문의 주제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DC40025-639E-1222-658C-1E2BB39FD1B6}"/>
              </a:ext>
            </a:extLst>
          </p:cNvPr>
          <p:cNvSpPr/>
          <p:nvPr/>
        </p:nvSpPr>
        <p:spPr>
          <a:xfrm>
            <a:off x="1937672" y="3429000"/>
            <a:ext cx="2069985" cy="904456"/>
          </a:xfrm>
          <a:prstGeom prst="roundRect">
            <a:avLst/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나눔스퀘어 Bold" panose="020B0600000101010101" pitchFamily="50" charset="-127"/>
              </a:rPr>
              <a:t>전문가의 자문을 통한 여러 요소</a:t>
            </a:r>
            <a:endParaRPr lang="ko-KR" altLang="en-US" b="1" dirty="0">
              <a:ea typeface="나눔스퀘어 Bold" panose="020B0600000101010101" pitchFamily="50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ED1C5680-F937-1EDB-F9D5-2694C7F97DB6}"/>
              </a:ext>
            </a:extLst>
          </p:cNvPr>
          <p:cNvSpPr/>
          <p:nvPr/>
        </p:nvSpPr>
        <p:spPr>
          <a:xfrm>
            <a:off x="5012880" y="3442664"/>
            <a:ext cx="2069985" cy="904456"/>
          </a:xfrm>
          <a:prstGeom prst="roundRect">
            <a:avLst/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나눔스퀘어 Bold" panose="020B0600000101010101" pitchFamily="50" charset="-127"/>
              </a:rPr>
              <a:t>베이지안 네트워크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DB68760-75A2-741A-1122-26D5D867F370}"/>
              </a:ext>
            </a:extLst>
          </p:cNvPr>
          <p:cNvSpPr/>
          <p:nvPr/>
        </p:nvSpPr>
        <p:spPr>
          <a:xfrm>
            <a:off x="8187170" y="3442664"/>
            <a:ext cx="2069985" cy="904456"/>
          </a:xfrm>
          <a:prstGeom prst="roundRect">
            <a:avLst/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나눔스퀘어 Bold" panose="020B0600000101010101" pitchFamily="50" charset="-127"/>
              </a:rPr>
              <a:t>최종 </a:t>
            </a:r>
            <a:r>
              <a:rPr lang="ko-KR" altLang="en-US">
                <a:ea typeface="나눔스퀘어 Bold" panose="020B0600000101010101" pitchFamily="50" charset="-127"/>
              </a:rPr>
              <a:t>입지 제시</a:t>
            </a:r>
            <a:endParaRPr lang="ko-KR" altLang="en-US" dirty="0">
              <a:ea typeface="나눔스퀘어 Bold" panose="020B0600000101010101" pitchFamily="50" charset="-127"/>
            </a:endParaRPr>
          </a:p>
        </p:txBody>
      </p:sp>
      <p:sp>
        <p:nvSpPr>
          <p:cNvPr id="34" name="더하기 기호 33">
            <a:extLst>
              <a:ext uri="{FF2B5EF4-FFF2-40B4-BE49-F238E27FC236}">
                <a16:creationId xmlns:a16="http://schemas.microsoft.com/office/drawing/2014/main" id="{93C1959A-D606-AE6A-DAD2-C53C2989B833}"/>
              </a:ext>
            </a:extLst>
          </p:cNvPr>
          <p:cNvSpPr/>
          <p:nvPr/>
        </p:nvSpPr>
        <p:spPr>
          <a:xfrm>
            <a:off x="4070884" y="3429000"/>
            <a:ext cx="867171" cy="90445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같음 기호 56">
            <a:extLst>
              <a:ext uri="{FF2B5EF4-FFF2-40B4-BE49-F238E27FC236}">
                <a16:creationId xmlns:a16="http://schemas.microsoft.com/office/drawing/2014/main" id="{16B9E324-BFFA-CE91-626E-FA62D3692332}"/>
              </a:ext>
            </a:extLst>
          </p:cNvPr>
          <p:cNvSpPr/>
          <p:nvPr/>
        </p:nvSpPr>
        <p:spPr>
          <a:xfrm>
            <a:off x="7248573" y="3534732"/>
            <a:ext cx="871971" cy="72032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38E4EBA-CA05-21FB-9BBF-FD467082CD5B}"/>
              </a:ext>
            </a:extLst>
          </p:cNvPr>
          <p:cNvSpPr txBox="1"/>
          <p:nvPr/>
        </p:nvSpPr>
        <p:spPr>
          <a:xfrm>
            <a:off x="569993" y="4834770"/>
            <a:ext cx="113891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즉</a:t>
            </a:r>
            <a:r>
              <a:rPr lang="en-US" altLang="ko-KR" sz="2800" dirty="0"/>
              <a:t>, </a:t>
            </a:r>
            <a:r>
              <a:rPr lang="ko-KR" altLang="en-US" sz="2800" dirty="0"/>
              <a:t>여러 요소의 불확실한 변수</a:t>
            </a:r>
            <a:r>
              <a:rPr lang="en-US" altLang="ko-KR" sz="2800" dirty="0"/>
              <a:t>, </a:t>
            </a:r>
            <a:r>
              <a:rPr lang="ko-KR" altLang="en-US" sz="2800" dirty="0"/>
              <a:t>정량적 변수</a:t>
            </a:r>
            <a:r>
              <a:rPr lang="en-US" altLang="ko-KR" sz="2800" dirty="0"/>
              <a:t>, </a:t>
            </a:r>
            <a:r>
              <a:rPr lang="ko-KR" altLang="en-US" sz="2800" dirty="0"/>
              <a:t>정성적 변수를 </a:t>
            </a:r>
            <a:endParaRPr lang="en-US" altLang="ko-KR" sz="2800" dirty="0"/>
          </a:p>
          <a:p>
            <a:pPr algn="ctr"/>
            <a:r>
              <a:rPr lang="ko-KR" altLang="en-US" sz="2800" b="1" dirty="0"/>
              <a:t>확률로 계산하여 최적입지를 제시한다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0A073A18-EF9D-1282-3F45-FAA5376F3F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86"/>
          <a:stretch/>
        </p:blipFill>
        <p:spPr>
          <a:xfrm>
            <a:off x="2158026" y="1988172"/>
            <a:ext cx="1629276" cy="1318114"/>
          </a:xfrm>
          <a:prstGeom prst="rect">
            <a:avLst/>
          </a:prstGeom>
        </p:spPr>
      </p:pic>
      <p:pic>
        <p:nvPicPr>
          <p:cNvPr id="2048" name="그림 2047">
            <a:extLst>
              <a:ext uri="{FF2B5EF4-FFF2-40B4-BE49-F238E27FC236}">
                <a16:creationId xmlns:a16="http://schemas.microsoft.com/office/drawing/2014/main" id="{C29B16A1-54C0-F076-FCDF-FBADF4938D3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36"/>
          <a:stretch/>
        </p:blipFill>
        <p:spPr>
          <a:xfrm>
            <a:off x="5197604" y="2048633"/>
            <a:ext cx="1689511" cy="1411821"/>
          </a:xfrm>
          <a:prstGeom prst="rect">
            <a:avLst/>
          </a:prstGeom>
        </p:spPr>
      </p:pic>
      <p:pic>
        <p:nvPicPr>
          <p:cNvPr id="2051" name="그림 2050">
            <a:extLst>
              <a:ext uri="{FF2B5EF4-FFF2-40B4-BE49-F238E27FC236}">
                <a16:creationId xmlns:a16="http://schemas.microsoft.com/office/drawing/2014/main" id="{76F40340-0928-F411-30EC-DD1E015BBE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576" y="2048633"/>
            <a:ext cx="1629276" cy="162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70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1715" y="437393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기반 기술 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15461" y="1006929"/>
            <a:ext cx="98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 기술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993513C-20F8-229D-12DF-D88E55DE8648}"/>
              </a:ext>
            </a:extLst>
          </p:cNvPr>
          <p:cNvSpPr/>
          <p:nvPr/>
        </p:nvSpPr>
        <p:spPr>
          <a:xfrm>
            <a:off x="703605" y="2017643"/>
            <a:ext cx="2069985" cy="904456"/>
          </a:xfrm>
          <a:prstGeom prst="roundRect">
            <a:avLst/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나눔스퀘어 Bold" panose="020B0600000101010101" pitchFamily="50" charset="-127"/>
              </a:rPr>
              <a:t>전문가의 자문을 </a:t>
            </a:r>
            <a:endParaRPr lang="en-US" altLang="ko-KR" dirty="0"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ea typeface="나눔스퀘어 Bold" panose="020B0600000101010101" pitchFamily="50" charset="-127"/>
              </a:rPr>
              <a:t>통한 </a:t>
            </a:r>
            <a:r>
              <a:rPr lang="en-US" altLang="ko-KR" b="1" dirty="0">
                <a:ea typeface="나눔스퀘어 Bold" panose="020B0600000101010101" pitchFamily="50" charset="-127"/>
              </a:rPr>
              <a:t>10</a:t>
            </a:r>
            <a:r>
              <a:rPr lang="ko-KR" altLang="en-US" b="1" dirty="0">
                <a:ea typeface="나눔스퀘어 Bold" panose="020B0600000101010101" pitchFamily="50" charset="-127"/>
              </a:rPr>
              <a:t>가지 변수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EF66DAD-2AD5-B4AB-B5B9-4BAFB17AEB8E}"/>
              </a:ext>
            </a:extLst>
          </p:cNvPr>
          <p:cNvSpPr/>
          <p:nvPr/>
        </p:nvSpPr>
        <p:spPr>
          <a:xfrm>
            <a:off x="3778813" y="2031307"/>
            <a:ext cx="2069985" cy="904456"/>
          </a:xfrm>
          <a:prstGeom prst="roundRect">
            <a:avLst/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나눔스퀘어 Bold" panose="020B0600000101010101" pitchFamily="50" charset="-127"/>
              </a:rPr>
              <a:t>결합확률 분포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5CA566A-FA0C-6B5F-3DAE-293B743990CC}"/>
              </a:ext>
            </a:extLst>
          </p:cNvPr>
          <p:cNvSpPr/>
          <p:nvPr/>
        </p:nvSpPr>
        <p:spPr>
          <a:xfrm>
            <a:off x="2998129" y="2272484"/>
            <a:ext cx="645470" cy="51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3DEB2D-B335-69F1-4B44-C5F20B7A3E14}"/>
              </a:ext>
            </a:extLst>
          </p:cNvPr>
          <p:cNvSpPr txBox="1"/>
          <p:nvPr/>
        </p:nvSpPr>
        <p:spPr>
          <a:xfrm>
            <a:off x="2525159" y="1734857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인과관계 측정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28CFA68-8608-B774-F524-D0DB463EE1CD}"/>
              </a:ext>
            </a:extLst>
          </p:cNvPr>
          <p:cNvSpPr/>
          <p:nvPr/>
        </p:nvSpPr>
        <p:spPr>
          <a:xfrm>
            <a:off x="6854021" y="2029520"/>
            <a:ext cx="2069985" cy="904456"/>
          </a:xfrm>
          <a:prstGeom prst="roundRect">
            <a:avLst/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나눔스퀘어 Bold" panose="020B0600000101010101" pitchFamily="50" charset="-127"/>
              </a:rPr>
              <a:t>선택 확률 측정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E8F6EF-8E5E-1294-5047-88BE4D8C4604}"/>
              </a:ext>
            </a:extLst>
          </p:cNvPr>
          <p:cNvSpPr txBox="1"/>
          <p:nvPr/>
        </p:nvSpPr>
        <p:spPr>
          <a:xfrm>
            <a:off x="5576520" y="1685428"/>
            <a:ext cx="217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ea typeface="나눔스퀘어 Bold" panose="020B0600000101010101" pitchFamily="50" charset="-127"/>
              </a:rPr>
              <a:t>각 기준의 가중치 합</a:t>
            </a: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317E8609-90CB-47B5-CACB-DF193EC648C8}"/>
              </a:ext>
            </a:extLst>
          </p:cNvPr>
          <p:cNvSpPr/>
          <p:nvPr/>
        </p:nvSpPr>
        <p:spPr>
          <a:xfrm>
            <a:off x="6058901" y="2272484"/>
            <a:ext cx="645470" cy="51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422B04B-F33C-90BD-693D-A124F727E571}"/>
              </a:ext>
            </a:extLst>
          </p:cNvPr>
          <p:cNvSpPr/>
          <p:nvPr/>
        </p:nvSpPr>
        <p:spPr>
          <a:xfrm>
            <a:off x="9929229" y="2054760"/>
            <a:ext cx="2069985" cy="904456"/>
          </a:xfrm>
          <a:prstGeom prst="roundRect">
            <a:avLst/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나눔스퀘어 Bold" panose="020B0600000101010101" pitchFamily="50" charset="-127"/>
              </a:rPr>
              <a:t>최종 입지 선택</a:t>
            </a: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5EDA4B44-615E-1AE2-16DE-F40D40A17165}"/>
              </a:ext>
            </a:extLst>
          </p:cNvPr>
          <p:cNvSpPr/>
          <p:nvPr/>
        </p:nvSpPr>
        <p:spPr>
          <a:xfrm>
            <a:off x="9193871" y="2272483"/>
            <a:ext cx="645470" cy="51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2AA67F1-070E-75D3-7C5C-0E170C286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849" y="0"/>
            <a:ext cx="6721490" cy="68580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B91A0AB-AAB6-1130-037E-B8D9DD6A9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4" y="0"/>
            <a:ext cx="11522130" cy="695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17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1715" y="437393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기반 기술 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15461" y="1006929"/>
            <a:ext cx="98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 기술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4A8E52C-8CEC-EB52-8455-C8592FAAB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32" y="1396139"/>
            <a:ext cx="5325218" cy="48965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19B3DF-9712-667D-3511-712EE82E3A81}"/>
              </a:ext>
            </a:extLst>
          </p:cNvPr>
          <p:cNvSpPr txBox="1"/>
          <p:nvPr/>
        </p:nvSpPr>
        <p:spPr>
          <a:xfrm>
            <a:off x="622226" y="6359053"/>
            <a:ext cx="512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2E2E2E"/>
                </a:solidFill>
                <a:effectLst/>
                <a:latin typeface="NexusSerif"/>
              </a:rPr>
              <a:t> </a:t>
            </a:r>
            <a:r>
              <a:rPr lang="en-US" altLang="ko-KR" b="0" i="0" dirty="0">
                <a:solidFill>
                  <a:srgbClr val="2E2E2E"/>
                </a:solidFill>
                <a:effectLst/>
                <a:latin typeface="NexusSerif"/>
              </a:rPr>
              <a:t>EVSC </a:t>
            </a:r>
            <a:r>
              <a:rPr lang="ko-KR" altLang="en-US" dirty="0">
                <a:solidFill>
                  <a:srgbClr val="2E2E2E"/>
                </a:solidFill>
                <a:latin typeface="NexusSerif"/>
              </a:rPr>
              <a:t>입지</a:t>
            </a:r>
            <a:r>
              <a:rPr lang="ko-KR" altLang="en-US" b="0" i="0" dirty="0">
                <a:solidFill>
                  <a:srgbClr val="2E2E2E"/>
                </a:solidFill>
                <a:effectLst/>
                <a:latin typeface="NexusSerif"/>
              </a:rPr>
              <a:t> 선정 평가를 위해 제안된 프레임워크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FFBAD-770C-A317-39C4-29020CC88626}"/>
              </a:ext>
            </a:extLst>
          </p:cNvPr>
          <p:cNvSpPr txBox="1"/>
          <p:nvPr/>
        </p:nvSpPr>
        <p:spPr>
          <a:xfrm>
            <a:off x="5980485" y="5481739"/>
            <a:ext cx="57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마지막 단계에서 </a:t>
            </a:r>
            <a:r>
              <a:rPr lang="ko-KR" altLang="en-US" b="1" dirty="0"/>
              <a:t>가중치에 따른 </a:t>
            </a:r>
            <a:endParaRPr lang="en-US" altLang="ko-KR" b="1" dirty="0"/>
          </a:p>
          <a:p>
            <a:pPr algn="ctr"/>
            <a:r>
              <a:rPr lang="ko-KR" altLang="en-US" dirty="0"/>
              <a:t>여러 대안 중 </a:t>
            </a:r>
            <a:r>
              <a:rPr lang="ko-KR" altLang="en-US" b="1" dirty="0"/>
              <a:t>가장 확률이 높은 대안을 선택함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08A1E8-B028-2109-A39A-844C588F9446}"/>
              </a:ext>
            </a:extLst>
          </p:cNvPr>
          <p:cNvSpPr txBox="1"/>
          <p:nvPr/>
        </p:nvSpPr>
        <p:spPr>
          <a:xfrm>
            <a:off x="6096000" y="4495149"/>
            <a:ext cx="57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전문가의 의견이 반영되었으므로</a:t>
            </a:r>
            <a:endParaRPr lang="en-US" altLang="ko-KR" dirty="0"/>
          </a:p>
          <a:p>
            <a:pPr algn="ctr"/>
            <a:r>
              <a:rPr lang="ko-KR" altLang="en-US" b="1" dirty="0"/>
              <a:t>민감도 분석</a:t>
            </a:r>
            <a:r>
              <a:rPr lang="ko-KR" altLang="en-US" dirty="0"/>
              <a:t>이 사용됨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EAA183-E806-59FD-AC62-FE96ABB34C49}"/>
              </a:ext>
            </a:extLst>
          </p:cNvPr>
          <p:cNvSpPr txBox="1"/>
          <p:nvPr/>
        </p:nvSpPr>
        <p:spPr>
          <a:xfrm>
            <a:off x="6096000" y="3508559"/>
            <a:ext cx="57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각 위치 대안에 대해 </a:t>
            </a:r>
            <a:endParaRPr lang="en-US" altLang="ko-KR" dirty="0"/>
          </a:p>
          <a:p>
            <a:pPr algn="ctr"/>
            <a:r>
              <a:rPr lang="ko-KR" altLang="en-US" b="1" dirty="0"/>
              <a:t>베이지안 네트워크 모델 구축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845F0E-B62B-8E92-554B-AB69AEC6ACB5}"/>
              </a:ext>
            </a:extLst>
          </p:cNvPr>
          <p:cNvSpPr txBox="1"/>
          <p:nvPr/>
        </p:nvSpPr>
        <p:spPr>
          <a:xfrm>
            <a:off x="6096000" y="2469535"/>
            <a:ext cx="57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입지 선정 문제에 기여하는 </a:t>
            </a:r>
            <a:endParaRPr lang="en-US" altLang="ko-KR" dirty="0"/>
          </a:p>
          <a:p>
            <a:pPr algn="ctr"/>
            <a:r>
              <a:rPr lang="ko-KR" altLang="en-US" dirty="0"/>
              <a:t>원인</a:t>
            </a:r>
            <a:r>
              <a:rPr lang="en-US" altLang="ko-KR" dirty="0"/>
              <a:t>, </a:t>
            </a:r>
            <a:r>
              <a:rPr lang="ko-KR" altLang="en-US" dirty="0"/>
              <a:t>결과 사이의 인과관계 파악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19C0C1-F41C-A94E-526A-B8B1C9CF5322}"/>
              </a:ext>
            </a:extLst>
          </p:cNvPr>
          <p:cNvSpPr txBox="1"/>
          <p:nvPr/>
        </p:nvSpPr>
        <p:spPr>
          <a:xfrm>
            <a:off x="6096000" y="1461546"/>
            <a:ext cx="57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문헌 및 전문가를 통한 </a:t>
            </a:r>
            <a:r>
              <a:rPr lang="ko-KR" altLang="en-US" b="1" dirty="0"/>
              <a:t>상위</a:t>
            </a:r>
            <a:r>
              <a:rPr lang="en-US" altLang="ko-KR" b="1" dirty="0"/>
              <a:t>, </a:t>
            </a:r>
            <a:r>
              <a:rPr lang="ko-KR" altLang="en-US" b="1" dirty="0"/>
              <a:t>하위 요소 식별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3990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07049" y="437393"/>
            <a:ext cx="1601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시나라오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89980" y="100692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#1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4AED7C-04FE-2C1A-657E-42884ABB7C38}"/>
              </a:ext>
            </a:extLst>
          </p:cNvPr>
          <p:cNvSpPr txBox="1"/>
          <p:nvPr/>
        </p:nvSpPr>
        <p:spPr>
          <a:xfrm>
            <a:off x="1789980" y="1271560"/>
            <a:ext cx="8935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고장 대응 시간을 특정 시간으로 가정함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DE764D-FC1E-106D-CCFC-F9E8F52D9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080" y="1742951"/>
            <a:ext cx="3481555" cy="2540974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97218898-1F49-1B60-EB15-5CC61B31440E}"/>
              </a:ext>
            </a:extLst>
          </p:cNvPr>
          <p:cNvSpPr/>
          <p:nvPr/>
        </p:nvSpPr>
        <p:spPr>
          <a:xfrm>
            <a:off x="4910497" y="2413831"/>
            <a:ext cx="1918741" cy="1199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C6DF4B-CB8B-036E-980C-9746E9191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100" y="1803013"/>
            <a:ext cx="3642792" cy="2541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66DEA7D-DAFE-811F-AF99-8E9729413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0796" y="4241052"/>
            <a:ext cx="3190246" cy="2312680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B9839497-325E-B242-D566-132FD1A58FAC}"/>
              </a:ext>
            </a:extLst>
          </p:cNvPr>
          <p:cNvSpPr/>
          <p:nvPr/>
        </p:nvSpPr>
        <p:spPr>
          <a:xfrm>
            <a:off x="4913424" y="4840658"/>
            <a:ext cx="1918741" cy="1199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3EE6574-8297-DD15-8BD2-CD301F876A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4547" y="4241053"/>
            <a:ext cx="3189600" cy="231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07049" y="437393"/>
            <a:ext cx="1601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시나라오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89980" y="100692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#3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4AED7C-04FE-2C1A-657E-42884ABB7C38}"/>
              </a:ext>
            </a:extLst>
          </p:cNvPr>
          <p:cNvSpPr txBox="1"/>
          <p:nvPr/>
        </p:nvSpPr>
        <p:spPr>
          <a:xfrm>
            <a:off x="1674922" y="1179322"/>
            <a:ext cx="8935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안전 및 보안 변수가 </a:t>
            </a:r>
            <a:r>
              <a:rPr lang="en-US" altLang="ko-KR" sz="2400" dirty="0"/>
              <a:t>True </a:t>
            </a:r>
            <a:r>
              <a:rPr lang="ko-KR" altLang="en-US" sz="2400" dirty="0"/>
              <a:t>상태로 고정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68D2C9-4D74-FCBE-8310-C77D02332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795" y="4144586"/>
            <a:ext cx="3136096" cy="21526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FE6C35-26BB-645B-B658-953BC7081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868" y="4144586"/>
            <a:ext cx="3136095" cy="202004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EF9B61D-63E6-C0B8-06C6-2590C6D231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3868" y="1812764"/>
            <a:ext cx="3136095" cy="2071896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AF3ED76D-0DB8-CD9F-7379-71E249D59B92}"/>
              </a:ext>
            </a:extLst>
          </p:cNvPr>
          <p:cNvSpPr/>
          <p:nvPr/>
        </p:nvSpPr>
        <p:spPr>
          <a:xfrm>
            <a:off x="4971738" y="2313306"/>
            <a:ext cx="1918741" cy="1199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A5F9870A-FC5B-354C-D96A-C2748B0817BE}"/>
              </a:ext>
            </a:extLst>
          </p:cNvPr>
          <p:cNvSpPr/>
          <p:nvPr/>
        </p:nvSpPr>
        <p:spPr>
          <a:xfrm>
            <a:off x="4971737" y="4399063"/>
            <a:ext cx="1918741" cy="1199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FA31EDB-5E18-3298-EF37-9797AD18B0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4796" y="1911664"/>
            <a:ext cx="3136095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90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9004" y="437393"/>
            <a:ext cx="2077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문제의 배경</a:t>
            </a:r>
            <a:endParaRPr lang="ko-KR" altLang="en-US" sz="3200" spc="-1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5914" y="498947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80627" y="989148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충전소 인프라 부족</a:t>
            </a:r>
            <a:endParaRPr lang="ko-KR" altLang="en-US" spc="-1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44DDA0-E60F-1940-B18B-AD69ACE3F1EB}"/>
              </a:ext>
            </a:extLst>
          </p:cNvPr>
          <p:cNvSpPr txBox="1"/>
          <p:nvPr/>
        </p:nvSpPr>
        <p:spPr>
          <a:xfrm>
            <a:off x="817192" y="4420061"/>
            <a:ext cx="106488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kern="0" dirty="0">
                <a:solidFill>
                  <a:srgbClr val="000000"/>
                </a:solidFill>
                <a:latin typeface="휴먼명조"/>
                <a:ea typeface="휴먼명조"/>
              </a:rPr>
              <a:t>국민 권익위의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설문조사에 따르면  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휴먼명조"/>
              <a:ea typeface="휴먼명조"/>
            </a:endParaRPr>
          </a:p>
          <a:p>
            <a:pPr algn="ctr"/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수소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전기차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구매의향이 있다고 답변한 사람은 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89.6%</a:t>
            </a:r>
            <a:r>
              <a:rPr lang="ko-KR" altLang="en-US" sz="2400" b="1" kern="0" dirty="0">
                <a:solidFill>
                  <a:srgbClr val="000000"/>
                </a:solidFill>
                <a:latin typeface="휴먼명조"/>
                <a:ea typeface="휴먼명조"/>
              </a:rPr>
              <a:t> 였다</a:t>
            </a:r>
            <a:r>
              <a:rPr lang="en-US" altLang="ko-KR" sz="2400" b="1" kern="0" dirty="0">
                <a:solidFill>
                  <a:srgbClr val="000000"/>
                </a:solidFill>
                <a:latin typeface="휴먼명조"/>
                <a:ea typeface="휴먼명조"/>
              </a:rPr>
              <a:t>.</a:t>
            </a:r>
          </a:p>
          <a:p>
            <a:pPr algn="ctr"/>
            <a:endParaRPr lang="en-US" altLang="ko-KR" sz="2400" b="1" kern="0" dirty="0">
              <a:solidFill>
                <a:srgbClr val="000000"/>
              </a:solidFill>
              <a:latin typeface="휴먼명조"/>
              <a:ea typeface="휴먼명조"/>
            </a:endParaRPr>
          </a:p>
          <a:p>
            <a:pPr algn="ctr"/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BUT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구매 결정시 걸림돌 요소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1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순위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(55.1%)</a:t>
            </a:r>
            <a:r>
              <a:rPr lang="ko-KR" altLang="en-US" sz="2400" kern="0" dirty="0">
                <a:solidFill>
                  <a:srgbClr val="000000"/>
                </a:solidFill>
                <a:latin typeface="휴먼명조"/>
                <a:ea typeface="휴먼명조"/>
              </a:rPr>
              <a:t>로 </a:t>
            </a:r>
            <a:r>
              <a:rPr lang="ko-KR" altLang="en-US" sz="2400" b="1" kern="0" dirty="0">
                <a:solidFill>
                  <a:srgbClr val="000000"/>
                </a:solidFill>
                <a:latin typeface="휴먼명조"/>
                <a:ea typeface="휴먼명조"/>
              </a:rPr>
              <a:t>관련 인프라 부족이라 답변</a:t>
            </a:r>
            <a:endParaRPr lang="en-US" altLang="ko-KR" sz="2400" b="1" kern="0" spc="0" dirty="0">
              <a:solidFill>
                <a:srgbClr val="000000"/>
              </a:solidFill>
              <a:effectLst/>
              <a:latin typeface="휴먼명조"/>
              <a:ea typeface="휴먼명조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4CDDE8B-DE0B-34A1-E542-6ABB48EEDFF8}"/>
              </a:ext>
            </a:extLst>
          </p:cNvPr>
          <p:cNvSpPr txBox="1"/>
          <p:nvPr/>
        </p:nvSpPr>
        <p:spPr>
          <a:xfrm>
            <a:off x="817192" y="1688941"/>
            <a:ext cx="10648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국내 친환경 자동차의 수요는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급증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하고 있다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</a:t>
            </a:r>
          </a:p>
          <a:p>
            <a:pPr algn="ctr"/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국토 교통부에 따르면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친환경 자동차는 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18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년 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46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만대 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-&gt; 22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년 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116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만대 </a:t>
            </a:r>
            <a:endParaRPr lang="en-US" altLang="ko-KR" sz="2400" b="1" kern="0" spc="0" dirty="0">
              <a:solidFill>
                <a:srgbClr val="000000"/>
              </a:solidFill>
              <a:effectLst/>
              <a:latin typeface="휴먼명조"/>
              <a:ea typeface="휴먼명조"/>
            </a:endParaRPr>
          </a:p>
          <a:p>
            <a:pPr algn="ctr"/>
            <a:r>
              <a:rPr lang="en-US" altLang="ko-KR" sz="24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18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년 대비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약 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252%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증가했다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</a:t>
            </a:r>
          </a:p>
        </p:txBody>
      </p:sp>
      <p:sp>
        <p:nvSpPr>
          <p:cNvPr id="55" name="화살표: 아래쪽 54">
            <a:extLst>
              <a:ext uri="{FF2B5EF4-FFF2-40B4-BE49-F238E27FC236}">
                <a16:creationId xmlns:a16="http://schemas.microsoft.com/office/drawing/2014/main" id="{25D18A3B-2F6C-C9DC-B402-8AF4F2601156}"/>
              </a:ext>
            </a:extLst>
          </p:cNvPr>
          <p:cNvSpPr/>
          <p:nvPr/>
        </p:nvSpPr>
        <p:spPr>
          <a:xfrm>
            <a:off x="5683770" y="2955878"/>
            <a:ext cx="824459" cy="1200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893</Words>
  <Application>Microsoft Office PowerPoint</Application>
  <PresentationFormat>와이드스크린</PresentationFormat>
  <Paragraphs>153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휴먼명조</vt:lpstr>
      <vt:lpstr>나눔스퀘어 Bold</vt:lpstr>
      <vt:lpstr>맑은 고딕</vt:lpstr>
      <vt:lpstr>나눔스퀘어 ExtraBold</vt:lpstr>
      <vt:lpstr>NexusSans</vt:lpstr>
      <vt:lpstr>NexusSerif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박 정현</cp:lastModifiedBy>
  <cp:revision>6</cp:revision>
  <dcterms:created xsi:type="dcterms:W3CDTF">2017-05-29T09:12:16Z</dcterms:created>
  <dcterms:modified xsi:type="dcterms:W3CDTF">2022-05-09T18:05:36Z</dcterms:modified>
</cp:coreProperties>
</file>