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B0B"/>
    <a:srgbClr val="6770BF"/>
    <a:srgbClr val="2991DD"/>
    <a:srgbClr val="F7AA20"/>
    <a:srgbClr val="4472C4"/>
    <a:srgbClr val="D2B75B"/>
    <a:srgbClr val="5B76AF"/>
    <a:srgbClr val="F2B47E"/>
    <a:srgbClr val="F2E205"/>
    <a:srgbClr val="4AA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E4124-771E-3019-0889-8440AC12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5036B-4CE2-4DD6-CA93-A8211976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0A13B-285C-3C69-2BE5-7E2E13C0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E8214-D968-F98B-85CA-93EF4BA4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71263-6F34-93A3-0D01-905C5C4A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71E73-9DBA-A8FE-9479-A8B8AD1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309152-E2C8-D093-F8EF-09B6287F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9A665-1224-3E34-1667-42A212DF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C871-C2D9-8C73-CA1F-0B898833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28F59-8520-74BB-E902-6D77A38D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3D8052-4BB9-3B7F-1207-09A5008E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3A106-2345-E574-2958-EFBC8827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2A427-5EF5-4728-6073-1E3CF311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6244-C80F-A414-A434-FBCA8441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3E58D-D629-B864-5A4E-5D3B19D6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CC434-2606-82E4-8F7D-84447E72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EAA09-8E7F-4FB9-8F51-06F4153A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B1C8-65A9-D430-914A-CA1112C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7708E-E90F-6C98-909A-6E6A9353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27EEE-DE48-6AD3-9145-A1FE02C1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16296-2AD8-73D8-E3BB-4C9565F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A4CC4-17FA-5A3D-D826-19CA5B6D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0073E-ADD9-6F15-2680-925FEDB4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C4105-FBE3-A6C2-0A2F-C79D5224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63ED2-B094-558D-4BC6-3447B74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10E7-2411-C8AD-455D-56CD6E00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178E5-C67F-CCB8-F8B3-CCEB48EF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EC6A6-1C67-D0F4-3380-DE739C20A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29A785-DB98-F42E-F918-4A305478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7A647-49A3-6A56-3EE9-6A7E751A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4087E-A4A4-138A-C336-ECBF8B99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6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72ACD-D9CF-EE56-5B43-C97EA31E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6279A-8F5C-0187-20B0-B6649E73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5B8C4-2350-7D5D-D959-6C4EBA062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7D264-BBF7-9712-0883-7C1557D9B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BE730D-D7D0-B962-BA60-8722F9F2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0200A1-0E18-0137-AB5A-E4388E37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49AA8-BC0F-1823-5B83-F4BAAE53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FEA1B-729D-8563-963E-6C405B8B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4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F960-4780-5FAB-9EF0-EC5BDCD4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A6A98-A8E1-FC6B-385D-6BADF64F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01C171-B1B1-5FDD-C16B-6D658C8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3FEDF-78C9-ED6B-2FF2-5E430DD3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5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CCC567-83DB-DEE2-7BE0-B7AB191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9CA22-4E35-B3E0-4F9B-F3EC209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4A7D66-0C5D-1E5E-F6F2-E0961661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8225-F27C-E879-0E36-3B7ABBE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1406D-4C64-5F74-E0E5-E1CB0B6A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3804C-30B1-6D9E-D395-4CA0D9B4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2C23B-9ECF-2166-CEE8-13932CAD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D0705-7176-232A-C7A9-F9601C7C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61CFC-3FCF-9FD6-8921-BBC30C3B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7CE5-2B84-600A-E3A6-86490217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2551A1-A638-9C44-D540-D72D190B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4E14E-B826-2C14-4E02-51C0762A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B8690-5FC0-385E-6E6B-093C2332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1F35C-15CD-0144-2628-50EBB7F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7AE3F-B97B-D94A-B47B-4D77D922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602662-1696-C887-C57F-33283FA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157A-DB86-F0BE-388A-65A58E2D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B9D9B-848F-6881-FF4A-4E00BE324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E326-8D05-4E60-83C5-18F0812D992F}" type="datetimeFigureOut">
              <a:rPr lang="ko-KR" altLang="en-US" smtClean="0"/>
              <a:t>2022-06-30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0E2E-D369-6D6F-2B4F-71E2DED07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3EEC5-C86E-ECD6-396E-3578CDE9D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B2DEF-CBEE-434E-A708-39B9775B9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천공 테이프 17">
            <a:extLst>
              <a:ext uri="{FF2B5EF4-FFF2-40B4-BE49-F238E27FC236}">
                <a16:creationId xmlns:a16="http://schemas.microsoft.com/office/drawing/2014/main" id="{A624A7B1-EDEE-2B5B-75B9-048B59C9A3B5}"/>
              </a:ext>
            </a:extLst>
          </p:cNvPr>
          <p:cNvSpPr/>
          <p:nvPr/>
        </p:nvSpPr>
        <p:spPr>
          <a:xfrm rot="2708852">
            <a:off x="3279805" y="3318779"/>
            <a:ext cx="2920547" cy="1135380"/>
          </a:xfrm>
          <a:prstGeom prst="flowChartPunchedTape">
            <a:avLst/>
          </a:prstGeom>
          <a:solidFill>
            <a:srgbClr val="299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0DBE196-48D9-C744-C428-C17E2CB6B603}"/>
              </a:ext>
            </a:extLst>
          </p:cNvPr>
          <p:cNvSpPr/>
          <p:nvPr/>
        </p:nvSpPr>
        <p:spPr>
          <a:xfrm>
            <a:off x="3160789" y="2518884"/>
            <a:ext cx="1285056" cy="1262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순서도: 천공 테이프 2">
            <a:extLst>
              <a:ext uri="{FF2B5EF4-FFF2-40B4-BE49-F238E27FC236}">
                <a16:creationId xmlns:a16="http://schemas.microsoft.com/office/drawing/2014/main" id="{4A7B0951-EF58-F0EE-48FE-12460626A6B4}"/>
              </a:ext>
            </a:extLst>
          </p:cNvPr>
          <p:cNvSpPr/>
          <p:nvPr/>
        </p:nvSpPr>
        <p:spPr>
          <a:xfrm rot="19448391">
            <a:off x="4679539" y="2310755"/>
            <a:ext cx="2051576" cy="1135380"/>
          </a:xfrm>
          <a:prstGeom prst="flowChartPunchedTape">
            <a:avLst/>
          </a:prstGeom>
          <a:solidFill>
            <a:srgbClr val="F7A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천공 테이프 16">
            <a:extLst>
              <a:ext uri="{FF2B5EF4-FFF2-40B4-BE49-F238E27FC236}">
                <a16:creationId xmlns:a16="http://schemas.microsoft.com/office/drawing/2014/main" id="{1BC2DC10-3AE8-176A-BB78-9F1D44013D65}"/>
              </a:ext>
            </a:extLst>
          </p:cNvPr>
          <p:cNvSpPr/>
          <p:nvPr/>
        </p:nvSpPr>
        <p:spPr>
          <a:xfrm rot="3005673">
            <a:off x="5868308" y="2727925"/>
            <a:ext cx="2573207" cy="1135380"/>
          </a:xfrm>
          <a:prstGeom prst="flowChartPunchedTape">
            <a:avLst/>
          </a:prstGeom>
          <a:solidFill>
            <a:srgbClr val="DE3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천공 테이프 24">
            <a:extLst>
              <a:ext uri="{FF2B5EF4-FFF2-40B4-BE49-F238E27FC236}">
                <a16:creationId xmlns:a16="http://schemas.microsoft.com/office/drawing/2014/main" id="{032EFA69-9E16-7A99-35DB-6AEAEDB933B4}"/>
              </a:ext>
            </a:extLst>
          </p:cNvPr>
          <p:cNvSpPr/>
          <p:nvPr/>
        </p:nvSpPr>
        <p:spPr>
          <a:xfrm rot="8663841">
            <a:off x="5201071" y="4060729"/>
            <a:ext cx="2722256" cy="957027"/>
          </a:xfrm>
          <a:prstGeom prst="flowChartPunchedTape">
            <a:avLst/>
          </a:prstGeom>
          <a:solidFill>
            <a:srgbClr val="677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92A149-6F70-BD23-DB3E-9D33D7B45ABF}"/>
              </a:ext>
            </a:extLst>
          </p:cNvPr>
          <p:cNvSpPr/>
          <p:nvPr/>
        </p:nvSpPr>
        <p:spPr>
          <a:xfrm>
            <a:off x="5034318" y="5007545"/>
            <a:ext cx="2062564" cy="124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1E0279-06E4-5B84-7AC8-152ED90FC0AF}"/>
              </a:ext>
            </a:extLst>
          </p:cNvPr>
          <p:cNvSpPr/>
          <p:nvPr/>
        </p:nvSpPr>
        <p:spPr>
          <a:xfrm>
            <a:off x="5350199" y="1701504"/>
            <a:ext cx="1429021" cy="1223061"/>
          </a:xfrm>
          <a:prstGeom prst="ellipse">
            <a:avLst/>
          </a:prstGeom>
          <a:solidFill>
            <a:srgbClr val="DE3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8724A0-4F16-1BE6-8ACF-D3EC8D577438}"/>
              </a:ext>
            </a:extLst>
          </p:cNvPr>
          <p:cNvSpPr/>
          <p:nvPr/>
        </p:nvSpPr>
        <p:spPr>
          <a:xfrm>
            <a:off x="7485515" y="3926503"/>
            <a:ext cx="1414872" cy="81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DACD808-B2E0-6595-72E4-EFD736694FAD}"/>
              </a:ext>
            </a:extLst>
          </p:cNvPr>
          <p:cNvSpPr/>
          <p:nvPr/>
        </p:nvSpPr>
        <p:spPr>
          <a:xfrm>
            <a:off x="6972778" y="2990598"/>
            <a:ext cx="1443311" cy="1311286"/>
          </a:xfrm>
          <a:prstGeom prst="ellipse">
            <a:avLst/>
          </a:prstGeom>
          <a:solidFill>
            <a:srgbClr val="677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6AB61F-2037-A125-A3A1-D3F7A1533936}"/>
              </a:ext>
            </a:extLst>
          </p:cNvPr>
          <p:cNvSpPr/>
          <p:nvPr/>
        </p:nvSpPr>
        <p:spPr>
          <a:xfrm>
            <a:off x="5327685" y="4324409"/>
            <a:ext cx="1472321" cy="1260121"/>
          </a:xfrm>
          <a:prstGeom prst="ellipse">
            <a:avLst/>
          </a:prstGeom>
          <a:solidFill>
            <a:srgbClr val="299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8011254-76C5-4E1C-5E56-57DC58DBDC4B}"/>
              </a:ext>
            </a:extLst>
          </p:cNvPr>
          <p:cNvSpPr/>
          <p:nvPr/>
        </p:nvSpPr>
        <p:spPr>
          <a:xfrm>
            <a:off x="3705915" y="2975869"/>
            <a:ext cx="1457744" cy="1272722"/>
          </a:xfrm>
          <a:prstGeom prst="ellipse">
            <a:avLst/>
          </a:prstGeom>
          <a:solidFill>
            <a:srgbClr val="F7A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531B50-1B77-BAA3-3BC9-0F34671D0CC9}"/>
              </a:ext>
            </a:extLst>
          </p:cNvPr>
          <p:cNvSpPr/>
          <p:nvPr/>
        </p:nvSpPr>
        <p:spPr>
          <a:xfrm>
            <a:off x="5088720" y="2888083"/>
            <a:ext cx="1948862" cy="14727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기대수익</a:t>
            </a:r>
            <a:r>
              <a:rPr lang="ko-KR" altLang="en-US" dirty="0">
                <a:solidFill>
                  <a:srgbClr val="C0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dirty="0">
              <a:solidFill>
                <a:srgbClr val="C0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1878</a:t>
            </a:r>
            <a:r>
              <a:rPr lang="ko-KR" altLang="en-US" sz="2000" dirty="0">
                <a:solidFill>
                  <a:srgbClr val="FF000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억원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6681AD6-9986-BBE3-EE1B-E4AF48DB24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8" t="24355" r="18520" b="23732"/>
          <a:stretch/>
        </p:blipFill>
        <p:spPr>
          <a:xfrm>
            <a:off x="7240120" y="3192760"/>
            <a:ext cx="936252" cy="78198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16CB50E-4CF6-A821-0081-71A620EA9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6" t="15908" r="18272" b="18098"/>
          <a:stretch/>
        </p:blipFill>
        <p:spPr>
          <a:xfrm>
            <a:off x="5685909" y="4540131"/>
            <a:ext cx="808698" cy="80982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564C355-9E75-ABC0-77B4-C6881489EE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8" t="23405" r="15031" b="22133"/>
          <a:stretch/>
        </p:blipFill>
        <p:spPr>
          <a:xfrm>
            <a:off x="3921863" y="3202394"/>
            <a:ext cx="1004069" cy="78005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7824F9D-3901-61BA-6E63-D5AB0E5008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4" t="18037" r="16940" b="17764"/>
          <a:stretch/>
        </p:blipFill>
        <p:spPr>
          <a:xfrm>
            <a:off x="5686523" y="1915255"/>
            <a:ext cx="790575" cy="77089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0C4B944-B317-F550-E07F-5EEFC92C2AC9}"/>
              </a:ext>
            </a:extLst>
          </p:cNvPr>
          <p:cNvSpPr txBox="1"/>
          <p:nvPr/>
        </p:nvSpPr>
        <p:spPr>
          <a:xfrm>
            <a:off x="948355" y="1305663"/>
            <a:ext cx="339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공공 주차장 수익 기대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BF1B99-3305-C7B5-DA96-A38817664F88}"/>
              </a:ext>
            </a:extLst>
          </p:cNvPr>
          <p:cNvSpPr txBox="1"/>
          <p:nvPr/>
        </p:nvSpPr>
        <p:spPr>
          <a:xfrm>
            <a:off x="7646813" y="1204643"/>
            <a:ext cx="313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DE3B0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연료 충전소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CA8F18-86C3-BBEC-8BB7-1E2BE579118C}"/>
              </a:ext>
            </a:extLst>
          </p:cNvPr>
          <p:cNvSpPr txBox="1"/>
          <p:nvPr/>
        </p:nvSpPr>
        <p:spPr>
          <a:xfrm>
            <a:off x="8677280" y="3832338"/>
            <a:ext cx="3326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6770B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대형마트 </a:t>
            </a:r>
            <a:r>
              <a:rPr lang="ko-KR" altLang="en-US" sz="2800" b="1">
                <a:solidFill>
                  <a:srgbClr val="6770B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및 아울렛</a:t>
            </a:r>
            <a:endParaRPr lang="ko-KR" altLang="en-US" sz="2800" b="1" dirty="0">
              <a:solidFill>
                <a:srgbClr val="6770BF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235832-F9DE-F002-1BDC-A8B65D258FFD}"/>
              </a:ext>
            </a:extLst>
          </p:cNvPr>
          <p:cNvSpPr txBox="1"/>
          <p:nvPr/>
        </p:nvSpPr>
        <p:spPr>
          <a:xfrm>
            <a:off x="623380" y="3931551"/>
            <a:ext cx="313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2991D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고속도로 휴게소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CD89DAE-6B16-4AEA-1C1B-C5589FE2EBC7}"/>
              </a:ext>
            </a:extLst>
          </p:cNvPr>
          <p:cNvSpPr/>
          <p:nvPr/>
        </p:nvSpPr>
        <p:spPr>
          <a:xfrm>
            <a:off x="7096882" y="3123456"/>
            <a:ext cx="1219724" cy="104020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08C523-DC6A-9296-DE0F-262EA0B72CA2}"/>
              </a:ext>
            </a:extLst>
          </p:cNvPr>
          <p:cNvSpPr/>
          <p:nvPr/>
        </p:nvSpPr>
        <p:spPr>
          <a:xfrm>
            <a:off x="5453288" y="1792929"/>
            <a:ext cx="1219724" cy="104020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29A5F6-9036-3F8F-A7B7-60AF7AE0DD84}"/>
              </a:ext>
            </a:extLst>
          </p:cNvPr>
          <p:cNvSpPr/>
          <p:nvPr/>
        </p:nvSpPr>
        <p:spPr>
          <a:xfrm>
            <a:off x="3801210" y="3076367"/>
            <a:ext cx="1269249" cy="107172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D63AF14-32C7-D81A-ABCE-26E54CECB417}"/>
              </a:ext>
            </a:extLst>
          </p:cNvPr>
          <p:cNvSpPr/>
          <p:nvPr/>
        </p:nvSpPr>
        <p:spPr>
          <a:xfrm>
            <a:off x="5431415" y="4438927"/>
            <a:ext cx="1269249" cy="105061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6C285C18-BD68-103B-180E-DF092625D8B3}"/>
              </a:ext>
            </a:extLst>
          </p:cNvPr>
          <p:cNvSpPr/>
          <p:nvPr/>
        </p:nvSpPr>
        <p:spPr>
          <a:xfrm flipV="1">
            <a:off x="1" y="0"/>
            <a:ext cx="6096000" cy="591358"/>
          </a:xfrm>
          <a:prstGeom prst="snip1Rect">
            <a:avLst>
              <a:gd name="adj" fmla="val 50000"/>
            </a:avLst>
          </a:prstGeom>
          <a:solidFill>
            <a:srgbClr val="299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CCC3-73C3-B91E-DA48-B40C4FA93DAC}"/>
              </a:ext>
            </a:extLst>
          </p:cNvPr>
          <p:cNvSpPr txBox="1"/>
          <p:nvPr/>
        </p:nvSpPr>
        <p:spPr>
          <a:xfrm>
            <a:off x="951019" y="67010"/>
            <a:ext cx="494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예상 수요자에 따른</a:t>
            </a:r>
            <a:r>
              <a:rPr lang="ko-KR" altLang="en-US" sz="2400" b="1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기대수익</a:t>
            </a:r>
            <a:endParaRPr lang="ko-KR" altLang="en-US" sz="2400" b="1" dirty="0">
              <a:solidFill>
                <a:srgbClr val="FF000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C133CE3-1AD0-DD30-78A1-9AFBDD7749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242"/>
            <a:ext cx="882004" cy="9058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6BD0AA-DD05-576E-65FC-1961491A1976}"/>
              </a:ext>
            </a:extLst>
          </p:cNvPr>
          <p:cNvSpPr/>
          <p:nvPr/>
        </p:nvSpPr>
        <p:spPr>
          <a:xfrm>
            <a:off x="6096000" y="0"/>
            <a:ext cx="6096000" cy="77686"/>
          </a:xfrm>
          <a:prstGeom prst="rect">
            <a:avLst/>
          </a:prstGeom>
          <a:solidFill>
            <a:srgbClr val="299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EC3F7D-96E7-3EE3-842D-8C86F627F472}"/>
              </a:ext>
            </a:extLst>
          </p:cNvPr>
          <p:cNvSpPr txBox="1"/>
          <p:nvPr/>
        </p:nvSpPr>
        <p:spPr>
          <a:xfrm>
            <a:off x="1945607" y="1985496"/>
            <a:ext cx="325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공영 주차장 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107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5C2867-7C33-FDC1-30F2-2FC6F1FD2A2D}"/>
              </a:ext>
            </a:extLst>
          </p:cNvPr>
          <p:cNvSpPr txBox="1"/>
          <p:nvPr/>
        </p:nvSpPr>
        <p:spPr>
          <a:xfrm>
            <a:off x="1285817" y="2535456"/>
            <a:ext cx="325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민영 주차장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1380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D4550D-7F3E-8870-8E89-E01E9A46F3A7}"/>
              </a:ext>
            </a:extLst>
          </p:cNvPr>
          <p:cNvSpPr txBox="1"/>
          <p:nvPr/>
        </p:nvSpPr>
        <p:spPr>
          <a:xfrm>
            <a:off x="1112223" y="4681952"/>
            <a:ext cx="345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991D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휴게소 내 주차장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 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A9D276-FF75-F289-60A2-0476D8346361}"/>
              </a:ext>
            </a:extLst>
          </p:cNvPr>
          <p:cNvSpPr txBox="1"/>
          <p:nvPr/>
        </p:nvSpPr>
        <p:spPr>
          <a:xfrm>
            <a:off x="1085850" y="5327765"/>
            <a:ext cx="410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2000" dirty="0">
                <a:solidFill>
                  <a:srgbClr val="2991DD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휴게소 내 연료 충전소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 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29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E5EA13-E2E6-AB28-6CF0-BB99C12A0F80}"/>
              </a:ext>
            </a:extLst>
          </p:cNvPr>
          <p:cNvSpPr txBox="1"/>
          <p:nvPr/>
        </p:nvSpPr>
        <p:spPr>
          <a:xfrm>
            <a:off x="7945767" y="4462658"/>
            <a:ext cx="3712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770B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대형마트 내 주차장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 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49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147AC7-FA2D-332C-1B65-E453ACAF85FA}"/>
              </a:ext>
            </a:extLst>
          </p:cNvPr>
          <p:cNvSpPr txBox="1"/>
          <p:nvPr/>
        </p:nvSpPr>
        <p:spPr>
          <a:xfrm>
            <a:off x="7945767" y="4998813"/>
            <a:ext cx="344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6770BF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아울렛 내 주차장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 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1FE59E-8384-5009-EC40-FA37189D2FC0}"/>
              </a:ext>
            </a:extLst>
          </p:cNvPr>
          <p:cNvSpPr txBox="1"/>
          <p:nvPr/>
        </p:nvSpPr>
        <p:spPr>
          <a:xfrm>
            <a:off x="7318317" y="1772534"/>
            <a:ext cx="348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DE3B0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복합 충전소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 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60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33B108-FB78-2548-68BC-D6C1753288EC}"/>
              </a:ext>
            </a:extLst>
          </p:cNvPr>
          <p:cNvSpPr txBox="1"/>
          <p:nvPr/>
        </p:nvSpPr>
        <p:spPr>
          <a:xfrm>
            <a:off x="7726877" y="2294371"/>
            <a:ext cx="3470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E3B0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LPG </a:t>
            </a:r>
            <a:r>
              <a:rPr lang="ko-KR" altLang="en-US" sz="2000" dirty="0">
                <a:solidFill>
                  <a:srgbClr val="DE3B0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충전소 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최대  </a:t>
            </a:r>
            <a:r>
              <a:rPr lang="en-US" altLang="ko-KR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203</a:t>
            </a:r>
            <a:r>
              <a:rPr lang="ko-KR" altLang="en-US" sz="2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억 원</a:t>
            </a:r>
            <a:r>
              <a:rPr lang="ko-KR" altLang="en-US" sz="2000" dirty="0">
                <a:solidFill>
                  <a:srgbClr val="F7AA2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698D90-8252-7031-734C-C05F884784AD}"/>
              </a:ext>
            </a:extLst>
          </p:cNvPr>
          <p:cNvSpPr txBox="1"/>
          <p:nvPr/>
        </p:nvSpPr>
        <p:spPr>
          <a:xfrm>
            <a:off x="102936" y="6372773"/>
            <a:ext cx="547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*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기타 다양한 시설의 수요 추가 예상</a:t>
            </a:r>
          </a:p>
        </p:txBody>
      </p:sp>
    </p:spTree>
    <p:extLst>
      <p:ext uri="{BB962C8B-B14F-4D97-AF65-F5344CB8AC3E}">
        <p14:creationId xmlns:p14="http://schemas.microsoft.com/office/powerpoint/2010/main" val="357579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나눔스퀘어OTF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정현</dc:creator>
  <cp:lastModifiedBy>박 정현</cp:lastModifiedBy>
  <cp:revision>10</cp:revision>
  <dcterms:created xsi:type="dcterms:W3CDTF">2022-06-28T15:18:43Z</dcterms:created>
  <dcterms:modified xsi:type="dcterms:W3CDTF">2022-06-30T09:21:44Z</dcterms:modified>
</cp:coreProperties>
</file>