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E"/>
    <a:srgbClr val="5D9AD3"/>
    <a:srgbClr val="F79647"/>
    <a:srgbClr val="4AACC5"/>
    <a:srgbClr val="36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5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FB5D1-E1F8-8D68-7557-306FF123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4AF3A1-0D5C-0270-93BD-9FC8C4BF2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6DB33-7B6A-BE38-B767-A4EE1D35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0062F-38A2-9157-95A6-EBB8E0F1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B3BC6-AC02-6FFD-E33F-F3262FD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D1B96-8278-2269-D5BA-82875EDD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A4911-7A15-4F72-6771-E9A7DE0A5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C5B14-41D6-0F02-562F-164F3D41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D4880-FCF0-58B2-EC1C-9E631B97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ABCBF-60CD-3661-2E74-E8B4A2B8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2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B02D10-0EF3-A577-B4D0-3E387D3B2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E94353-601F-0EE6-5322-261EE69F7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E0D95-6C33-8D58-8966-FA6DA2F1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622E7-DAF9-CE6F-4987-6862D128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4AD52-6442-941B-4A9B-79C7CB26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9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81304-096A-1F47-3E27-6BDAC79D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38CF4-E4A6-98D2-A15A-24632B97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EE2D3-FD88-5896-75E2-F69492B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FFB14-B967-47BC-824A-17DF6D76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54ECC-D860-6FE1-7A50-59BDEEF9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62564-1541-2047-2089-4124DADF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7553EE-FD26-14A9-4229-21A0440E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93F1B-00D9-F62F-E72C-FE35DEED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C87AF-5F7E-08B4-08A0-AA312197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D1B71-ED2F-00A2-529C-9B65F586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7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A4ADA-F191-21CA-8629-BD026F78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0CF5C-AE02-3FF7-5F5E-D02DFC70C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D2BB95-1A4D-5CC9-70D7-B8C7F8D0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567C5-C524-72EA-FC2B-6CA028A5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3C1E4-E39B-1870-71AF-49678E21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31532-0840-DD70-9367-B8BC752B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0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FB08C-CFF4-6C4C-801C-05737AF5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6B241-DDEF-7EF6-BB50-DD2F8B1C1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CD251-2615-582B-137E-2608938D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38E863-D426-78A5-9EE7-D6FEDA1A7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A22517-F1EF-5E2E-63A2-EBF47978F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0D0A01-2F32-EE1C-AD3D-A71B20B3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236226-13B4-F180-3FE1-918BA1C2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5D222E-B395-F561-CB29-01C04BF9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0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79B2-FDEE-DFF3-1869-ACC10296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AA986-84D8-2611-F781-44987919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711A47-3434-D882-2BAF-08D1A461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CD2B96-8327-1A86-FBA3-D254CF43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4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F16361-02BC-8C8A-09DA-F7ED8049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18156C-1C85-BA63-B2A7-F9FDB677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A9038-0130-5A2B-F5FD-1802414F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2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04137-12D7-40E5-7B71-5C9C6304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E3033-C0A3-5C34-2B2E-AFFBCFE5E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C405A-E0CA-19E0-2950-775A48960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BF5E3-5E92-24FE-81D3-1421A512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056550-4376-B0E2-725A-8CE2AED2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A908AD-8658-4DC1-E8F0-BE1EC889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5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974AD-7966-5B78-D00F-4347CF63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B8DB3B-7E81-0738-C98F-D443DADE9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485EF-B0BF-67F5-0522-060E8A77A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9C5F5-B7C4-12DA-7C8C-56C52EF1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8088-60AE-49B3-AD81-0327200B815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2931F-2189-22A0-7CF5-DE8DF6DB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04BB1-A903-24A3-DF5C-F0B3185A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8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01D02F-8DD2-1A54-940C-9C5A36A4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49AA0-0DFB-386E-2D0F-614441E43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E75E5-7DE4-EB3E-FC6A-33778E722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88088-60AE-49B3-AD81-0327200B815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B8DFD-728E-E873-91A9-34DF2B7ED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ADCBB-4BA4-D9FA-8C6A-0F11415B4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AA657-DDF7-4E73-A881-A307CCF02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막힌 원호 5">
            <a:extLst>
              <a:ext uri="{FF2B5EF4-FFF2-40B4-BE49-F238E27FC236}">
                <a16:creationId xmlns:a16="http://schemas.microsoft.com/office/drawing/2014/main" id="{5606B787-4B07-AD9D-0B79-BA7642A1282D}"/>
              </a:ext>
            </a:extLst>
          </p:cNvPr>
          <p:cNvSpPr/>
          <p:nvPr/>
        </p:nvSpPr>
        <p:spPr>
          <a:xfrm rot="16200000">
            <a:off x="5063995" y="3305814"/>
            <a:ext cx="2032260" cy="2029121"/>
          </a:xfrm>
          <a:prstGeom prst="blockArc">
            <a:avLst>
              <a:gd name="adj1" fmla="val 10800000"/>
              <a:gd name="adj2" fmla="val 21570208"/>
              <a:gd name="adj3" fmla="val 10711"/>
            </a:avLst>
          </a:prstGeom>
          <a:solidFill>
            <a:srgbClr val="36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41542C53-374D-8C00-20E2-916F4734EBE5}"/>
              </a:ext>
            </a:extLst>
          </p:cNvPr>
          <p:cNvSpPr/>
          <p:nvPr/>
        </p:nvSpPr>
        <p:spPr>
          <a:xfrm>
            <a:off x="5065686" y="3302345"/>
            <a:ext cx="2052583" cy="2049412"/>
          </a:xfrm>
          <a:prstGeom prst="blockArc">
            <a:avLst>
              <a:gd name="adj1" fmla="val 10800000"/>
              <a:gd name="adj2" fmla="val 21570208"/>
              <a:gd name="adj3" fmla="val 10711"/>
            </a:avLst>
          </a:prstGeom>
          <a:solidFill>
            <a:srgbClr val="5D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78B1A454-3EB9-8079-8800-6B3E1C08D13C}"/>
              </a:ext>
            </a:extLst>
          </p:cNvPr>
          <p:cNvSpPr/>
          <p:nvPr/>
        </p:nvSpPr>
        <p:spPr>
          <a:xfrm rot="5400000">
            <a:off x="5117103" y="3319248"/>
            <a:ext cx="2004879" cy="1989139"/>
          </a:xfrm>
          <a:prstGeom prst="blockArc">
            <a:avLst>
              <a:gd name="adj1" fmla="val 10800000"/>
              <a:gd name="adj2" fmla="val 21570208"/>
              <a:gd name="adj3" fmla="val 10711"/>
            </a:avLst>
          </a:prstGeom>
          <a:solidFill>
            <a:srgbClr val="4AA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AA4C4-2214-B376-8D46-CB30B1EEF45B}"/>
              </a:ext>
            </a:extLst>
          </p:cNvPr>
          <p:cNvSpPr/>
          <p:nvPr/>
        </p:nvSpPr>
        <p:spPr>
          <a:xfrm>
            <a:off x="5062409" y="4305397"/>
            <a:ext cx="24253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B9EF33B-AF47-6785-ABA9-EDE6E23C60EA}"/>
              </a:ext>
            </a:extLst>
          </p:cNvPr>
          <p:cNvSpPr/>
          <p:nvPr/>
        </p:nvSpPr>
        <p:spPr>
          <a:xfrm>
            <a:off x="4786460" y="3500410"/>
            <a:ext cx="2619080" cy="1614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Core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Components</a:t>
            </a:r>
            <a:endParaRPr lang="ko-KR" altLang="en-US" b="1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BFF3B9-D9D6-7A66-D9C2-A4EA6580D7B3}"/>
              </a:ext>
            </a:extLst>
          </p:cNvPr>
          <p:cNvSpPr/>
          <p:nvPr/>
        </p:nvSpPr>
        <p:spPr>
          <a:xfrm rot="5400000">
            <a:off x="5981083" y="3400200"/>
            <a:ext cx="242534" cy="4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4FDF40-2124-AE70-466C-41D082B84C53}"/>
              </a:ext>
            </a:extLst>
          </p:cNvPr>
          <p:cNvSpPr/>
          <p:nvPr/>
        </p:nvSpPr>
        <p:spPr>
          <a:xfrm>
            <a:off x="5519609" y="4762597"/>
            <a:ext cx="24253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E9C95E-4DD0-611D-BB0F-85CB7D859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 rot="5400000">
            <a:off x="6108804" y="4314458"/>
            <a:ext cx="1004714" cy="100331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C0ACD2-D94E-C177-61D3-4E468B601E06}"/>
              </a:ext>
            </a:extLst>
          </p:cNvPr>
          <p:cNvSpPr/>
          <p:nvPr/>
        </p:nvSpPr>
        <p:spPr>
          <a:xfrm>
            <a:off x="6898711" y="4300658"/>
            <a:ext cx="217387" cy="46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83C866-1CCF-07D0-E483-8E022A894F61}"/>
              </a:ext>
            </a:extLst>
          </p:cNvPr>
          <p:cNvSpPr/>
          <p:nvPr/>
        </p:nvSpPr>
        <p:spPr>
          <a:xfrm rot="5400000">
            <a:off x="5988235" y="5169911"/>
            <a:ext cx="242534" cy="4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형: 비어 있음 17">
            <a:extLst>
              <a:ext uri="{FF2B5EF4-FFF2-40B4-BE49-F238E27FC236}">
                <a16:creationId xmlns:a16="http://schemas.microsoft.com/office/drawing/2014/main" id="{F8D457B5-5205-E43D-B507-07F34C4FD8FA}"/>
              </a:ext>
            </a:extLst>
          </p:cNvPr>
          <p:cNvSpPr/>
          <p:nvPr/>
        </p:nvSpPr>
        <p:spPr>
          <a:xfrm>
            <a:off x="4697666" y="2965502"/>
            <a:ext cx="2763588" cy="2763588"/>
          </a:xfrm>
          <a:prstGeom prst="donut">
            <a:avLst>
              <a:gd name="adj" fmla="val 310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1AF44893-14DD-BE8D-3FCF-A877D79D1F1E}"/>
              </a:ext>
            </a:extLst>
          </p:cNvPr>
          <p:cNvSpPr/>
          <p:nvPr/>
        </p:nvSpPr>
        <p:spPr>
          <a:xfrm>
            <a:off x="4513400" y="2756554"/>
            <a:ext cx="3145220" cy="3176672"/>
          </a:xfrm>
          <a:prstGeom prst="donut">
            <a:avLst>
              <a:gd name="adj" fmla="val 1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4E19C8E2-B339-395F-EA2F-7FAD30C8E7A5}"/>
              </a:ext>
            </a:extLst>
          </p:cNvPr>
          <p:cNvSpPr/>
          <p:nvPr/>
        </p:nvSpPr>
        <p:spPr>
          <a:xfrm>
            <a:off x="4596920" y="2871040"/>
            <a:ext cx="2962940" cy="2962940"/>
          </a:xfrm>
          <a:prstGeom prst="donut">
            <a:avLst>
              <a:gd name="adj" fmla="val 16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AE7381-B25F-5555-550E-2B5224D8663C}"/>
              </a:ext>
            </a:extLst>
          </p:cNvPr>
          <p:cNvSpPr/>
          <p:nvPr/>
        </p:nvSpPr>
        <p:spPr>
          <a:xfrm>
            <a:off x="980708" y="2263140"/>
            <a:ext cx="3106092" cy="822960"/>
          </a:xfrm>
          <a:prstGeom prst="roundRect">
            <a:avLst/>
          </a:prstGeom>
          <a:solidFill>
            <a:srgbClr val="5D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6A24E4-1EAD-BDE9-9BEB-E1F391A1104F}"/>
              </a:ext>
            </a:extLst>
          </p:cNvPr>
          <p:cNvSpPr/>
          <p:nvPr/>
        </p:nvSpPr>
        <p:spPr>
          <a:xfrm>
            <a:off x="980708" y="2756554"/>
            <a:ext cx="3106092" cy="931526"/>
          </a:xfrm>
          <a:prstGeom prst="rect">
            <a:avLst/>
          </a:prstGeom>
          <a:solidFill>
            <a:srgbClr val="FF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요청된 지역의 데이터 활용</a:t>
            </a:r>
            <a:endParaRPr lang="en-US" altLang="ko-KR" sz="1200" b="1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부지선정에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연관된 확률적 의존성 반영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9212C9F-3C4A-988C-EF36-E78D0AD43EB6}"/>
              </a:ext>
            </a:extLst>
          </p:cNvPr>
          <p:cNvSpPr/>
          <p:nvPr/>
        </p:nvSpPr>
        <p:spPr>
          <a:xfrm>
            <a:off x="1022453" y="4932680"/>
            <a:ext cx="2984894" cy="8229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95096D-8305-BEBC-2446-6BF1227C9BA5}"/>
              </a:ext>
            </a:extLst>
          </p:cNvPr>
          <p:cNvSpPr/>
          <p:nvPr/>
        </p:nvSpPr>
        <p:spPr>
          <a:xfrm>
            <a:off x="1022453" y="5426094"/>
            <a:ext cx="2984894" cy="931526"/>
          </a:xfrm>
          <a:prstGeom prst="rect">
            <a:avLst/>
          </a:prstGeom>
          <a:solidFill>
            <a:srgbClr val="FF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선택 지역의 영향 요인을 </a:t>
            </a:r>
            <a:r>
              <a:rPr lang="ko-KR" altLang="en-US" sz="120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확률계산과 함께 </a:t>
            </a:r>
            <a:r>
              <a:rPr lang="ko-KR" altLang="en-US" sz="12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종합적인 최종의견 값으로 도출</a:t>
            </a:r>
            <a:endParaRPr lang="en-US" altLang="ko-KR" sz="12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D11FCD9-E5BB-7F3A-88ED-1C215BC95962}"/>
              </a:ext>
            </a:extLst>
          </p:cNvPr>
          <p:cNvSpPr/>
          <p:nvPr/>
        </p:nvSpPr>
        <p:spPr>
          <a:xfrm>
            <a:off x="8243740" y="4886960"/>
            <a:ext cx="2984894" cy="822960"/>
          </a:xfrm>
          <a:prstGeom prst="roundRect">
            <a:avLst/>
          </a:prstGeom>
          <a:solidFill>
            <a:srgbClr val="F7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9A8FE6-6A4A-1F25-D699-73E471138A59}"/>
              </a:ext>
            </a:extLst>
          </p:cNvPr>
          <p:cNvSpPr/>
          <p:nvPr/>
        </p:nvSpPr>
        <p:spPr>
          <a:xfrm>
            <a:off x="8243740" y="5380374"/>
            <a:ext cx="2984894" cy="931526"/>
          </a:xfrm>
          <a:prstGeom prst="rect">
            <a:avLst/>
          </a:prstGeom>
          <a:solidFill>
            <a:srgbClr val="FF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지역 특성 및 사용자의 요구사항에 따른 세부요인의 사용자 정의화 가능</a:t>
            </a:r>
            <a:endParaRPr lang="en-US" altLang="ko-KR" sz="12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설정된 요소에 대한 분석 및 시각화</a:t>
            </a:r>
            <a:endParaRPr lang="en-US" altLang="ko-KR" sz="12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8839D77-8D08-23C7-E54A-6892ED8D150D}"/>
              </a:ext>
            </a:extLst>
          </p:cNvPr>
          <p:cNvSpPr/>
          <p:nvPr/>
        </p:nvSpPr>
        <p:spPr>
          <a:xfrm>
            <a:off x="8122534" y="2266950"/>
            <a:ext cx="3232212" cy="822960"/>
          </a:xfrm>
          <a:prstGeom prst="roundRect">
            <a:avLst/>
          </a:prstGeom>
          <a:solidFill>
            <a:srgbClr val="4AA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D1DF8B-54AD-0328-5E11-25B9F236D2F1}"/>
              </a:ext>
            </a:extLst>
          </p:cNvPr>
          <p:cNvSpPr/>
          <p:nvPr/>
        </p:nvSpPr>
        <p:spPr>
          <a:xfrm>
            <a:off x="8122534" y="2760364"/>
            <a:ext cx="3232212" cy="931526"/>
          </a:xfrm>
          <a:prstGeom prst="rect">
            <a:avLst/>
          </a:prstGeom>
          <a:solidFill>
            <a:srgbClr val="FF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환경적</a:t>
            </a:r>
            <a:r>
              <a:rPr lang="en-US" altLang="ko-KR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경제적</a:t>
            </a:r>
            <a:r>
              <a:rPr lang="en-US" altLang="ko-KR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기술적</a:t>
            </a:r>
            <a:r>
              <a:rPr lang="en-US" altLang="ko-KR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사회적 영향력 시각화</a:t>
            </a:r>
            <a:endParaRPr lang="en-US" altLang="ko-KR" sz="1200" b="1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각 요인간 의존관계 표현 및 세부 요인간 계층화</a:t>
            </a:r>
            <a:r>
              <a:rPr lang="en-US" altLang="ko-KR" sz="1200" b="1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46" name="내용 개체 틀 45">
            <a:extLst>
              <a:ext uri="{FF2B5EF4-FFF2-40B4-BE49-F238E27FC236}">
                <a16:creationId xmlns:a16="http://schemas.microsoft.com/office/drawing/2014/main" id="{41BC5CB3-BA28-15EF-447B-9A4A8A499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88" y="2695246"/>
            <a:ext cx="1040078" cy="1037321"/>
          </a:xfrm>
        </p:spPr>
      </p:pic>
      <p:pic>
        <p:nvPicPr>
          <p:cNvPr id="52" name="그림 51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625EC592-01C7-DFF1-396B-C51E8A937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056" y="2709776"/>
            <a:ext cx="1002962" cy="100562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B94527E-7802-4B51-6E84-C8B7E7C26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083" y="4935902"/>
            <a:ext cx="1008638" cy="101401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B5C32B74-7697-9B78-69FB-381A453ED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380" y="4900889"/>
            <a:ext cx="1039557" cy="10368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3C3BBE7-904F-3520-CF6F-85F45C8E09DE}"/>
              </a:ext>
            </a:extLst>
          </p:cNvPr>
          <p:cNvSpPr txBox="1"/>
          <p:nvPr/>
        </p:nvSpPr>
        <p:spPr>
          <a:xfrm>
            <a:off x="1063950" y="2318993"/>
            <a:ext cx="293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EF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의뢰자 맞춤형 데이터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E5B8E0-F7AF-7E0C-22D0-68AE197538AA}"/>
              </a:ext>
            </a:extLst>
          </p:cNvPr>
          <p:cNvSpPr txBox="1"/>
          <p:nvPr/>
        </p:nvSpPr>
        <p:spPr>
          <a:xfrm>
            <a:off x="8200173" y="2340444"/>
            <a:ext cx="305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EF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선정부지 적합성 판단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347F2F-063C-2288-A12A-41CE8DE672E0}"/>
              </a:ext>
            </a:extLst>
          </p:cNvPr>
          <p:cNvSpPr txBox="1"/>
          <p:nvPr/>
        </p:nvSpPr>
        <p:spPr>
          <a:xfrm>
            <a:off x="1005816" y="5010110"/>
            <a:ext cx="293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FEF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적절성을 </a:t>
            </a:r>
            <a:r>
              <a:rPr lang="ko-KR" altLang="en-US" sz="1600" dirty="0">
                <a:solidFill>
                  <a:srgbClr val="FFFEF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표현하여 의사결정 지원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E2D2A8-328D-D914-943C-F50D54817917}"/>
              </a:ext>
            </a:extLst>
          </p:cNvPr>
          <p:cNvSpPr txBox="1"/>
          <p:nvPr/>
        </p:nvSpPr>
        <p:spPr>
          <a:xfrm>
            <a:off x="8244848" y="4962512"/>
            <a:ext cx="2934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FEFE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부지 선정에 관련된 요인 시각화</a:t>
            </a:r>
          </a:p>
        </p:txBody>
      </p:sp>
    </p:spTree>
    <p:extLst>
      <p:ext uri="{BB962C8B-B14F-4D97-AF65-F5344CB8AC3E}">
        <p14:creationId xmlns:p14="http://schemas.microsoft.com/office/powerpoint/2010/main" val="260728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73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나눔스퀘어OTF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정현</dc:creator>
  <cp:lastModifiedBy>박 정현</cp:lastModifiedBy>
  <cp:revision>3</cp:revision>
  <dcterms:created xsi:type="dcterms:W3CDTF">2022-06-28T17:06:55Z</dcterms:created>
  <dcterms:modified xsi:type="dcterms:W3CDTF">2022-06-28T18:35:09Z</dcterms:modified>
</cp:coreProperties>
</file>