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5CB"/>
    <a:srgbClr val="FCFFE9"/>
    <a:srgbClr val="EEF4C8"/>
    <a:srgbClr val="F8FCDA"/>
    <a:srgbClr val="FDFFF0"/>
    <a:srgbClr val="14AD89"/>
    <a:srgbClr val="D5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87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8E802-64BC-5727-D1DB-9E42F4CEB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D6D30F-4C7F-B9F0-4ADE-37E1103C4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DA352-A344-124A-F270-AA011111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FEE5-F6EB-46CA-8FED-854E12F5945C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1353C4-A2CE-FB61-246D-7EFC528F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57047-8E9D-A08C-9F46-0D2642C3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9F7D-07B2-446F-8ACE-2F04109EB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9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8A720-3D6E-64B4-C34F-19425C77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1F1667-35F2-AFFA-1920-7477BB87C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0378A0-37D2-8BC0-932B-00D7F7DA4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FEE5-F6EB-46CA-8FED-854E12F5945C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5F9F44-9466-FE24-182E-3A482CC11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A76EF-4C3F-8C26-E7F1-5D4217BDF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9F7D-07B2-446F-8ACE-2F04109EB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94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F615EC-9C57-9D2A-9349-934F7E5DB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3C1C6F-7B0A-BACD-E0DA-D695D6019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4052E9-81EA-81A7-E57C-CF16B8D02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FEE5-F6EB-46CA-8FED-854E12F5945C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EDE15D-C608-BD2B-07CD-EEBC26DF4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6ABD2A-75C7-CB47-112A-CCDEBEFB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9F7D-07B2-446F-8ACE-2F04109EB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0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42BE9-3E48-337D-0C00-EAF5EF62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FE4535-B1ED-57F4-8FA5-52D157564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CE18DB-E1A0-98C0-E2E4-C1B66D1B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FEE5-F6EB-46CA-8FED-854E12F5945C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0A859F-C70D-064D-711C-07D4BADE4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FAD99B-5F29-3443-F7DF-F5B03E3D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9F7D-07B2-446F-8ACE-2F04109EB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42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89B99-AEFC-38B2-D4CD-6414845F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53AD18-3067-56BF-D936-575CCB8BE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81E90-FC81-9CBB-6B26-79A90310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FEE5-F6EB-46CA-8FED-854E12F5945C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85702-5F2D-9473-85F4-068E188F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D26F29-2226-DA9D-DFCC-029C4250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9F7D-07B2-446F-8ACE-2F04109EB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0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B9358-EC2B-27F0-22B4-8643EDCC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36A6E5-05C9-4DCF-B560-418E15969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A11014-45FD-B31D-D1F9-A4B3FA4E9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215DAC-6991-41B3-7F7E-1481105D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FEE5-F6EB-46CA-8FED-854E12F5945C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2A8765-6504-D007-DB29-E62535552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697526-357F-76A1-A585-09DC1445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9F7D-07B2-446F-8ACE-2F04109EB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8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3AFEE-E95C-A4DD-FEA2-0294E9351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789E18-16EC-D3D1-F028-3B3DC3A18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500C03-C563-F664-4698-9B447F984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33D9A5-C660-9890-34B7-47CE08D7C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B9F0EC-F013-C8DA-0746-6E0E06184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423129-C9BB-345A-C993-4DF4A1E9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FEE5-F6EB-46CA-8FED-854E12F5945C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B3C875-F7BA-7A0E-0B12-86222F3E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2702C3-D328-AD8B-C521-D7432F3B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9F7D-07B2-446F-8ACE-2F04109EB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41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268FF-3D8E-AF6B-1517-C369F4435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5B33FD-83E1-BBD9-5FF8-38964DC97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FEE5-F6EB-46CA-8FED-854E12F5945C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6538AE-D9DA-D6C7-E7C3-81BEE21D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DF64E6-7C0F-A977-1E19-8B9E8CBE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9F7D-07B2-446F-8ACE-2F04109EB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90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1C6109-E11D-1157-A820-90C5337D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FEE5-F6EB-46CA-8FED-854E12F5945C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F9C187-EB45-B92C-A166-29F61D3CA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A25002-1E87-7618-1BB9-73F6AC88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9F7D-07B2-446F-8ACE-2F04109EB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86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3BC0C-AA1F-ACE7-C96F-545413DD9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7CD79E-3201-DEDA-1D54-C21FFC8A4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EF3F8A-1433-C23B-8A92-22815FB79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6B0440-3BC6-30B5-02AB-515A93A67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FEE5-F6EB-46CA-8FED-854E12F5945C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FC4DA5-18F7-D539-92D7-D3F3EFD6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4FB322-4E1E-509A-D208-A2AFBD02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9F7D-07B2-446F-8ACE-2F04109EB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73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E6F3B-9662-847A-CA5F-5E765A81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68BF72-5C2E-C86A-3111-F4336C005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470407-123A-AAA0-9DF1-7CFC07A34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2B7BE6-42FB-99C8-7DF5-60C37D7A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FEE5-F6EB-46CA-8FED-854E12F5945C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44D915-C515-B034-09E1-7981735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26F276-BCBB-1494-B33B-DDF6F63F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9F7D-07B2-446F-8ACE-2F04109EB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99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6BDAFF-C089-0742-5D00-B1619CBE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10E868-B834-C6C5-C1BC-90E3FCE02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CF0907-8C14-551A-4CD4-B97E6F3A1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4FEE5-F6EB-46CA-8FED-854E12F5945C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6AD4D-4051-CBCA-D775-2CD675023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1CC5E-85CC-27DA-B26A-FD00DED24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19F7D-07B2-446F-8ACE-2F04109EB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64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EA2CF13-70E7-BC62-EC8B-3DF6B6A34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27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6B6FE0C-CDD2-1B65-A0CD-E323ECB43626}"/>
              </a:ext>
            </a:extLst>
          </p:cNvPr>
          <p:cNvSpPr/>
          <p:nvPr/>
        </p:nvSpPr>
        <p:spPr>
          <a:xfrm>
            <a:off x="4772928" y="4498395"/>
            <a:ext cx="3701769" cy="1122781"/>
          </a:xfrm>
          <a:prstGeom prst="roundRect">
            <a:avLst/>
          </a:prstGeom>
          <a:solidFill>
            <a:srgbClr val="D5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470A7B-0F5B-012E-2270-7F0787EE7B39}"/>
              </a:ext>
            </a:extLst>
          </p:cNvPr>
          <p:cNvSpPr txBox="1"/>
          <p:nvPr/>
        </p:nvSpPr>
        <p:spPr>
          <a:xfrm>
            <a:off x="5008677" y="4690454"/>
            <a:ext cx="346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친환경 차량 증가로 대기 오염 감소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5F5CB0D-756F-2681-850E-E88E1A3F4DDC}"/>
                  </a:ext>
                </a:extLst>
              </p:cNvPr>
              <p:cNvSpPr txBox="1"/>
              <p:nvPr/>
            </p:nvSpPr>
            <p:spPr>
              <a:xfrm>
                <a:off x="5008677" y="5068516"/>
                <a:ext cx="333710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500" i="1" dirty="0" smtClean="0">
                        <a:solidFill>
                          <a:srgbClr val="14AD89"/>
                        </a:solidFill>
                        <a:latin typeface="Cambria Math" panose="02040503050406030204" pitchFamily="18" charset="0"/>
                        <a:ea typeface="나눔스퀘어OTF ExtraBold" panose="020B0600000101010101" pitchFamily="34" charset="-127"/>
                      </a:rPr>
                      <m:t>𝑆𝑂</m:t>
                    </m:r>
                    <m:sSub>
                      <m:sSubPr>
                        <m:ctrlPr>
                          <a:rPr lang="en-US" altLang="ko-KR" sz="1500" i="1" dirty="0" smtClean="0">
                            <a:solidFill>
                              <a:srgbClr val="14AD89"/>
                            </a:solidFill>
                            <a:latin typeface="Cambria Math" panose="02040503050406030204" pitchFamily="18" charset="0"/>
                            <a:ea typeface="나눔스퀘어OTF ExtraBold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1500" b="0" i="1" dirty="0" smtClean="0">
                            <a:solidFill>
                              <a:srgbClr val="14AD89"/>
                            </a:solidFill>
                            <a:latin typeface="Cambria Math" panose="02040503050406030204" pitchFamily="18" charset="0"/>
                            <a:ea typeface="나눔스퀘어OTF ExtraBold" panose="020B0600000101010101" pitchFamily="34" charset="-127"/>
                          </a:rPr>
                          <m:t> </m:t>
                        </m:r>
                      </m:e>
                      <m:sub>
                        <m:r>
                          <a:rPr lang="en-US" altLang="ko-KR" sz="1500" b="0" i="1" dirty="0" smtClean="0">
                            <a:solidFill>
                              <a:srgbClr val="14AD89"/>
                            </a:solidFill>
                            <a:latin typeface="Cambria Math" panose="02040503050406030204" pitchFamily="18" charset="0"/>
                            <a:ea typeface="나눔스퀘어OTF ExtraBold" panose="020B0600000101010101" pitchFamily="34" charset="-127"/>
                          </a:rPr>
                          <m:t>2</m:t>
                        </m:r>
                      </m:sub>
                    </m:sSub>
                    <m:r>
                      <a:rPr lang="en-US" altLang="ko-KR" sz="1500" b="0" i="1" dirty="0" smtClean="0">
                        <a:solidFill>
                          <a:srgbClr val="14AD89"/>
                        </a:solidFill>
                        <a:latin typeface="Cambria Math" panose="02040503050406030204" pitchFamily="18" charset="0"/>
                        <a:ea typeface="나눔스퀘어OTF ExtraBold" panose="020B0600000101010101" pitchFamily="34" charset="-127"/>
                      </a:rPr>
                      <m:t>,</m:t>
                    </m:r>
                    <m:r>
                      <a:rPr lang="ko-KR" altLang="en-US" sz="1500" i="1" dirty="0">
                        <a:solidFill>
                          <a:srgbClr val="14AD89"/>
                        </a:solidFill>
                        <a:latin typeface="Cambria Math" panose="02040503050406030204" pitchFamily="18" charset="0"/>
                        <a:ea typeface="나눔스퀘어OTF ExtraBold" panose="020B0600000101010101" pitchFamily="34" charset="-127"/>
                      </a:rPr>
                      <m:t> </m:t>
                    </m:r>
                    <m:r>
                      <a:rPr lang="en-US" altLang="ko-KR" sz="1500" i="1" dirty="0" smtClean="0">
                        <a:solidFill>
                          <a:srgbClr val="14AD89"/>
                        </a:solidFill>
                        <a:latin typeface="Cambria Math" panose="02040503050406030204" pitchFamily="18" charset="0"/>
                        <a:ea typeface="나눔스퀘어OTF ExtraBold" panose="020B0600000101010101" pitchFamily="34" charset="-127"/>
                      </a:rPr>
                      <m:t>𝑁𝑂</m:t>
                    </m:r>
                    <m:sSub>
                      <m:sSubPr>
                        <m:ctrlPr>
                          <a:rPr lang="en-US" altLang="ko-KR" sz="1500" i="1" dirty="0" smtClean="0">
                            <a:solidFill>
                              <a:srgbClr val="14AD89"/>
                            </a:solidFill>
                            <a:latin typeface="Cambria Math" panose="02040503050406030204" pitchFamily="18" charset="0"/>
                            <a:ea typeface="나눔스퀘어OTF ExtraBold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1500" b="0" i="1" dirty="0" smtClean="0">
                            <a:solidFill>
                              <a:srgbClr val="14AD89"/>
                            </a:solidFill>
                            <a:latin typeface="Cambria Math" panose="02040503050406030204" pitchFamily="18" charset="0"/>
                            <a:ea typeface="나눔스퀘어OTF ExtraBold" panose="020B0600000101010101" pitchFamily="34" charset="-127"/>
                          </a:rPr>
                          <m:t> </m:t>
                        </m:r>
                      </m:e>
                      <m:sub>
                        <m:r>
                          <a:rPr lang="en-US" altLang="ko-KR" sz="1500" b="0" i="1" dirty="0" smtClean="0">
                            <a:solidFill>
                              <a:srgbClr val="14AD89"/>
                            </a:solidFill>
                            <a:latin typeface="Cambria Math" panose="02040503050406030204" pitchFamily="18" charset="0"/>
                            <a:ea typeface="나눔스퀘어OTF ExtraBold" panose="020B0600000101010101" pitchFamily="34" charset="-127"/>
                          </a:rPr>
                          <m:t>2</m:t>
                        </m:r>
                      </m:sub>
                    </m:sSub>
                    <m:r>
                      <a:rPr lang="en-US" altLang="ko-KR" sz="1500" i="1" dirty="0" smtClean="0">
                        <a:solidFill>
                          <a:srgbClr val="14AD89"/>
                        </a:solidFill>
                        <a:latin typeface="Cambria Math" panose="02040503050406030204" pitchFamily="18" charset="0"/>
                        <a:ea typeface="나눔스퀘어OTF ExtraBold" panose="020B0600000101010101" pitchFamily="34" charset="-127"/>
                      </a:rPr>
                      <m:t>,</m:t>
                    </m:r>
                    <m:r>
                      <a:rPr lang="ko-KR" altLang="en-US" sz="1500" i="1" dirty="0" smtClean="0">
                        <a:solidFill>
                          <a:srgbClr val="14AD89"/>
                        </a:solidFill>
                        <a:latin typeface="Cambria Math" panose="02040503050406030204" pitchFamily="18" charset="0"/>
                        <a:ea typeface="나눔스퀘어OTF ExtraBold" panose="020B0600000101010101" pitchFamily="34" charset="-127"/>
                      </a:rPr>
                      <m:t> </m:t>
                    </m:r>
                    <m:r>
                      <a:rPr lang="en-US" altLang="ko-KR" sz="1500" i="1" dirty="0" smtClean="0">
                        <a:solidFill>
                          <a:srgbClr val="14AD89"/>
                        </a:solidFill>
                        <a:latin typeface="Cambria Math" panose="02040503050406030204" pitchFamily="18" charset="0"/>
                        <a:ea typeface="나눔스퀘어OTF ExtraBold" panose="020B0600000101010101" pitchFamily="34" charset="-127"/>
                      </a:rPr>
                      <m:t>𝐶𝑂</m:t>
                    </m:r>
                    <m:sSub>
                      <m:sSubPr>
                        <m:ctrlPr>
                          <a:rPr lang="en-US" altLang="ko-KR" sz="1500" i="1" dirty="0" smtClean="0">
                            <a:solidFill>
                              <a:srgbClr val="14AD89"/>
                            </a:solidFill>
                            <a:latin typeface="Cambria Math" panose="02040503050406030204" pitchFamily="18" charset="0"/>
                            <a:ea typeface="나눔스퀘어OTF ExtraBold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1500" b="0" i="1" dirty="0" smtClean="0">
                            <a:solidFill>
                              <a:srgbClr val="14AD89"/>
                            </a:solidFill>
                            <a:latin typeface="Cambria Math" panose="02040503050406030204" pitchFamily="18" charset="0"/>
                            <a:ea typeface="나눔스퀘어OTF ExtraBold" panose="020B0600000101010101" pitchFamily="34" charset="-127"/>
                          </a:rPr>
                          <m:t> </m:t>
                        </m:r>
                      </m:e>
                      <m:sub>
                        <m:r>
                          <a:rPr lang="en-US" altLang="ko-KR" sz="1500" b="0" i="1" dirty="0" smtClean="0">
                            <a:solidFill>
                              <a:srgbClr val="14AD89"/>
                            </a:solidFill>
                            <a:latin typeface="Cambria Math" panose="02040503050406030204" pitchFamily="18" charset="0"/>
                            <a:ea typeface="나눔스퀘어OTF ExtraBold" panose="020B0600000101010101" pitchFamily="34" charset="-127"/>
                          </a:rPr>
                          <m:t>2</m:t>
                        </m:r>
                      </m:sub>
                    </m:sSub>
                    <m:r>
                      <a:rPr lang="en-US" altLang="ko-KR" sz="1500" i="1" dirty="0">
                        <a:solidFill>
                          <a:srgbClr val="14AD89"/>
                        </a:solidFill>
                        <a:latin typeface="Cambria Math" panose="02040503050406030204" pitchFamily="18" charset="0"/>
                        <a:ea typeface="나눔스퀘어OTF ExtraBold" panose="020B0600000101010101" pitchFamily="34" charset="-127"/>
                      </a:rPr>
                      <m:t> </m:t>
                    </m:r>
                  </m:oMath>
                </a14:m>
                <a:r>
                  <a:rPr lang="ko-KR" altLang="en-US" sz="1500" dirty="0">
                    <a:solidFill>
                      <a:srgbClr val="14AD89"/>
                    </a:solidFill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및 미세먼지 감소 기대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5F5CB0D-756F-2681-850E-E88E1A3F4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677" y="5068516"/>
                <a:ext cx="3337106" cy="323165"/>
              </a:xfrm>
              <a:prstGeom prst="rect">
                <a:avLst/>
              </a:prstGeom>
              <a:blipFill>
                <a:blip r:embed="rId2"/>
                <a:stretch>
                  <a:fillRect t="-1887" b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6E91D27-F410-FB4F-8D9D-A2EAF8D21BC6}"/>
              </a:ext>
            </a:extLst>
          </p:cNvPr>
          <p:cNvSpPr/>
          <p:nvPr/>
        </p:nvSpPr>
        <p:spPr>
          <a:xfrm>
            <a:off x="7267745" y="2273669"/>
            <a:ext cx="2938155" cy="1122781"/>
          </a:xfrm>
          <a:prstGeom prst="roundRect">
            <a:avLst/>
          </a:prstGeom>
          <a:solidFill>
            <a:srgbClr val="D5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3AF04F-D430-F723-ED09-27CE9D910A73}"/>
              </a:ext>
            </a:extLst>
          </p:cNvPr>
          <p:cNvSpPr/>
          <p:nvPr/>
        </p:nvSpPr>
        <p:spPr>
          <a:xfrm>
            <a:off x="2422644" y="2273669"/>
            <a:ext cx="2938155" cy="1122781"/>
          </a:xfrm>
          <a:prstGeom prst="roundRect">
            <a:avLst/>
          </a:prstGeom>
          <a:solidFill>
            <a:srgbClr val="D5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1B1620D-C724-F406-7212-94FE04F00091}"/>
              </a:ext>
            </a:extLst>
          </p:cNvPr>
          <p:cNvSpPr/>
          <p:nvPr/>
        </p:nvSpPr>
        <p:spPr>
          <a:xfrm>
            <a:off x="1985905" y="1838474"/>
            <a:ext cx="879880" cy="879880"/>
          </a:xfrm>
          <a:prstGeom prst="ellipse">
            <a:avLst/>
          </a:prstGeom>
          <a:solidFill>
            <a:srgbClr val="14A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4789F3-9DD8-CDF8-1B13-AF1D323D833D}"/>
              </a:ext>
            </a:extLst>
          </p:cNvPr>
          <p:cNvSpPr/>
          <p:nvPr/>
        </p:nvSpPr>
        <p:spPr>
          <a:xfrm>
            <a:off x="6831203" y="1735785"/>
            <a:ext cx="879880" cy="879880"/>
          </a:xfrm>
          <a:prstGeom prst="ellipse">
            <a:avLst/>
          </a:prstGeom>
          <a:solidFill>
            <a:srgbClr val="14A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45C3548-E7F7-2458-B11E-04034229B2D2}"/>
              </a:ext>
            </a:extLst>
          </p:cNvPr>
          <p:cNvSpPr/>
          <p:nvPr/>
        </p:nvSpPr>
        <p:spPr>
          <a:xfrm>
            <a:off x="1517716" y="451764"/>
            <a:ext cx="9588630" cy="10558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14AD89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친환경 차량관련 인프라</a:t>
            </a:r>
            <a:r>
              <a:rPr lang="ko-KR" altLang="en-US" sz="2400" dirty="0">
                <a:solidFill>
                  <a:sysClr val="windowText" lastClr="00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증가로 대기오염 </a:t>
            </a:r>
            <a:r>
              <a:rPr lang="ko-KR" altLang="en-US" sz="2400" dirty="0">
                <a:solidFill>
                  <a:srgbClr val="00B0F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감소</a:t>
            </a:r>
            <a:r>
              <a:rPr lang="ko-KR" altLang="en-US" sz="2400" dirty="0">
                <a:solidFill>
                  <a:sysClr val="windowText" lastClr="00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및 충전기 가동률 </a:t>
            </a:r>
            <a:r>
              <a:rPr lang="ko-KR" altLang="en-US" sz="2400" dirty="0">
                <a:solidFill>
                  <a:srgbClr val="00B0F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증가</a:t>
            </a:r>
            <a:r>
              <a:rPr lang="ko-KR" altLang="en-US" sz="2400" dirty="0">
                <a:solidFill>
                  <a:sysClr val="windowText" lastClr="00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기대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FAFA935-E336-D5A9-B843-BCB6BC94E59B}"/>
              </a:ext>
            </a:extLst>
          </p:cNvPr>
          <p:cNvSpPr/>
          <p:nvPr/>
        </p:nvSpPr>
        <p:spPr>
          <a:xfrm>
            <a:off x="4308049" y="3927580"/>
            <a:ext cx="879880" cy="879880"/>
          </a:xfrm>
          <a:prstGeom prst="ellipse">
            <a:avLst/>
          </a:prstGeom>
          <a:solidFill>
            <a:srgbClr val="14A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옅은, 실루엣이(가) 표시된 사진&#10;&#10;자동 생성된 설명">
            <a:extLst>
              <a:ext uri="{FF2B5EF4-FFF2-40B4-BE49-F238E27FC236}">
                <a16:creationId xmlns:a16="http://schemas.microsoft.com/office/drawing/2014/main" id="{6EE20AF6-5F12-457E-A5E7-A9C2D69BE8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5" t="20225" r="28069" b="22694"/>
          <a:stretch/>
        </p:blipFill>
        <p:spPr>
          <a:xfrm>
            <a:off x="4485563" y="4014823"/>
            <a:ext cx="524851" cy="626785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2991B4E-02FB-EAA9-E6A2-899566A065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7" t="22650" r="21262" b="20382"/>
          <a:stretch/>
        </p:blipFill>
        <p:spPr>
          <a:xfrm>
            <a:off x="7010374" y="1924951"/>
            <a:ext cx="528494" cy="5248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C015F24-3A04-09BC-758F-340E62AF08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70" t="28854" r="25013" b="13407"/>
          <a:stretch/>
        </p:blipFill>
        <p:spPr>
          <a:xfrm>
            <a:off x="2185111" y="2034574"/>
            <a:ext cx="481468" cy="4876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9CDC3AA-A698-DC15-865C-53125EC0FF79}"/>
              </a:ext>
            </a:extLst>
          </p:cNvPr>
          <p:cNvSpPr txBox="1"/>
          <p:nvPr/>
        </p:nvSpPr>
        <p:spPr>
          <a:xfrm>
            <a:off x="2658393" y="2465728"/>
            <a:ext cx="2460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효율적인 위치 분석 체계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8AA794-0773-9023-0771-E66E2F72913A}"/>
              </a:ext>
            </a:extLst>
          </p:cNvPr>
          <p:cNvSpPr txBox="1"/>
          <p:nvPr/>
        </p:nvSpPr>
        <p:spPr>
          <a:xfrm>
            <a:off x="2419570" y="2804799"/>
            <a:ext cx="2938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14AD89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충전소 가동률 증가 효과 기대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E2D9DC-E3ED-FC20-19C6-4FAB1899B04F}"/>
              </a:ext>
            </a:extLst>
          </p:cNvPr>
          <p:cNvSpPr txBox="1"/>
          <p:nvPr/>
        </p:nvSpPr>
        <p:spPr>
          <a:xfrm>
            <a:off x="7436053" y="2465727"/>
            <a:ext cx="269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체계적 충전소 인프라 증가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FFB451-01D8-6B09-8D9A-28BB22785230}"/>
              </a:ext>
            </a:extLst>
          </p:cNvPr>
          <p:cNvSpPr txBox="1"/>
          <p:nvPr/>
        </p:nvSpPr>
        <p:spPr>
          <a:xfrm>
            <a:off x="7264671" y="2804799"/>
            <a:ext cx="2938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14AD89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친환경 차량 구매 수요 증가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959BF2C6-8A52-E21F-0F0F-A4D27684C921}"/>
              </a:ext>
            </a:extLst>
          </p:cNvPr>
          <p:cNvSpPr/>
          <p:nvPr/>
        </p:nvSpPr>
        <p:spPr>
          <a:xfrm>
            <a:off x="5526033" y="2615665"/>
            <a:ext cx="1581777" cy="570815"/>
          </a:xfrm>
          <a:prstGeom prst="rightArrow">
            <a:avLst>
              <a:gd name="adj1" fmla="val 50000"/>
              <a:gd name="adj2" fmla="val 73120"/>
            </a:avLst>
          </a:prstGeom>
          <a:solidFill>
            <a:srgbClr val="F0F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굽음 27">
            <a:extLst>
              <a:ext uri="{FF2B5EF4-FFF2-40B4-BE49-F238E27FC236}">
                <a16:creationId xmlns:a16="http://schemas.microsoft.com/office/drawing/2014/main" id="{B4893DF8-3E2C-3808-5DAF-059446234AA7}"/>
              </a:ext>
            </a:extLst>
          </p:cNvPr>
          <p:cNvSpPr/>
          <p:nvPr/>
        </p:nvSpPr>
        <p:spPr>
          <a:xfrm rot="10800000">
            <a:off x="8733748" y="3585584"/>
            <a:ext cx="1093430" cy="1744128"/>
          </a:xfrm>
          <a:prstGeom prst="bentArrow">
            <a:avLst>
              <a:gd name="adj1" fmla="val 24138"/>
              <a:gd name="adj2" fmla="val 21983"/>
              <a:gd name="adj3" fmla="val 23276"/>
              <a:gd name="adj4" fmla="val 0"/>
            </a:avLst>
          </a:prstGeom>
          <a:solidFill>
            <a:srgbClr val="F0F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849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47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나눔스퀘어OTF ExtraBold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정현</dc:creator>
  <cp:lastModifiedBy>박 정현</cp:lastModifiedBy>
  <cp:revision>1</cp:revision>
  <dcterms:created xsi:type="dcterms:W3CDTF">2022-07-01T12:47:10Z</dcterms:created>
  <dcterms:modified xsi:type="dcterms:W3CDTF">2022-07-01T13:27:47Z</dcterms:modified>
</cp:coreProperties>
</file>