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9AD3"/>
    <a:srgbClr val="E9B743"/>
    <a:srgbClr val="AAAAAA"/>
    <a:srgbClr val="10F019"/>
    <a:srgbClr val="2B82A6"/>
    <a:srgbClr val="05AFD9"/>
    <a:srgbClr val="000000"/>
    <a:srgbClr val="F9F9F9"/>
    <a:srgbClr val="FFFEFE"/>
    <a:srgbClr val="F796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14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1512" y="108"/>
      </p:cViewPr>
      <p:guideLst>
        <p:guide orient="horz" pos="27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FB5D1-E1F8-8D68-7557-306FF123F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4AF3A1-0D5C-0270-93BD-9FC8C4BF2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D6DB33-7B6A-BE38-B767-A4EE1D35A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8088-60AE-49B3-AD81-0327200B8157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70062F-38A2-9157-95A6-EBB8E0F16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2B3BC6-AC02-6FFD-E33F-F3262FDD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A657-DDF7-4E73-A881-A307CCF02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343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BD1B96-8278-2269-D5BA-82875EDD2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0A4911-7A15-4F72-6771-E9A7DE0A5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BC5B14-41D6-0F02-562F-164F3D41D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8088-60AE-49B3-AD81-0327200B8157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9D4880-FCF0-58B2-EC1C-9E631B97D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BABCBF-60CD-3661-2E74-E8B4A2B89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A657-DDF7-4E73-A881-A307CCF02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020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BB02D10-0EF3-A577-B4D0-3E387D3B26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E94353-601F-0EE6-5322-261EE69F7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3E0D95-6C33-8D58-8966-FA6DA2F16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8088-60AE-49B3-AD81-0327200B8157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0622E7-DAF9-CE6F-4987-6862D128F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94AD52-6442-941B-4A9B-79C7CB263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A657-DDF7-4E73-A881-A307CCF02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696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F81304-096A-1F47-3E27-6BDAC79D5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038CF4-E4A6-98D2-A15A-24632B977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6EE2D3-FD88-5896-75E2-F69492B92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8088-60AE-49B3-AD81-0327200B8157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6FFB14-B967-47BC-824A-17DF6D766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654ECC-D860-6FE1-7A50-59BDEEF95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A657-DDF7-4E73-A881-A307CCF02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31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62564-1541-2047-2089-4124DADF2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7553EE-FD26-14A9-4229-21A0440EC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C93F1B-00D9-F62F-E72C-FE35DEED4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8088-60AE-49B3-AD81-0327200B8157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EC87AF-5F7E-08B4-08A0-AA312197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FD1B71-ED2F-00A2-529C-9B65F586C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A657-DDF7-4E73-A881-A307CCF02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278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BA4ADA-F191-21CA-8629-BD026F78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90CF5C-AE02-3FF7-5F5E-D02DFC70CA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D2BB95-1A4D-5CC9-70D7-B8C7F8D01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4567C5-C524-72EA-FC2B-6CA028A58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8088-60AE-49B3-AD81-0327200B8157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23C1E4-E39B-1870-71AF-49678E218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131532-0840-DD70-9367-B8BC752B4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A657-DDF7-4E73-A881-A307CCF02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404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DFB08C-CFF4-6C4C-801C-05737AF5A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06B241-DDEF-7EF6-BB50-DD2F8B1C1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4CD251-2615-582B-137E-2608938DF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38E863-D426-78A5-9EE7-D6FEDA1A7C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3A22517-F1EF-5E2E-63A2-EBF47978F0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0D0A01-2F32-EE1C-AD3D-A71B20B39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8088-60AE-49B3-AD81-0327200B8157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236226-13B4-F180-3FE1-918BA1C2B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5D222E-B395-F561-CB29-01C04BF96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A657-DDF7-4E73-A881-A307CCF02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705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379B2-FDEE-DFF3-1869-ACC10296C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1AA986-84D8-2611-F781-44987919A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8088-60AE-49B3-AD81-0327200B8157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711A47-3434-D882-2BAF-08D1A4614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CD2B96-8327-1A86-FBA3-D254CF43C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A657-DDF7-4E73-A881-A307CCF02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844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F16361-02BC-8C8A-09DA-F7ED80495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8088-60AE-49B3-AD81-0327200B8157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18156C-1C85-BA63-B2A7-F9FDB6776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7A9038-0130-5A2B-F5FD-1802414F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A657-DDF7-4E73-A881-A307CCF02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625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F04137-12D7-40E5-7B71-5C9C6304F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0E3033-C0A3-5C34-2B2E-AFFBCFE5E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6C405A-E0CA-19E0-2950-775A48960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1BF5E3-5E92-24FE-81D3-1421A5128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8088-60AE-49B3-AD81-0327200B8157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056550-4376-B0E2-725A-8CE2AED2F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A908AD-8658-4DC1-E8F0-BE1EC8897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A657-DDF7-4E73-A881-A307CCF02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759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974AD-7966-5B78-D00F-4347CF637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B8DB3B-7E81-0738-C98F-D443DADE9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A485EF-B0BF-67F5-0522-060E8A77A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F9C5F5-B7C4-12DA-7C8C-56C52EF13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8088-60AE-49B3-AD81-0327200B8157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92931F-2189-22A0-7CF5-DE8DF6DB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004BB1-A903-24A3-DF5C-F0B3185AB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A657-DDF7-4E73-A881-A307CCF02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68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01D02F-8DD2-1A54-940C-9C5A36A4A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149AA0-0DFB-386E-2D0F-614441E43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1E75E5-7DE4-EB3E-FC6A-33778E722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88088-60AE-49B3-AD81-0327200B8157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FB8DFD-728E-E873-91A9-34DF2B7ED0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3ADCBB-4BA4-D9FA-8C6A-0F11415B4B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AA657-DDF7-4E73-A881-A307CCF02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60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막힌 원호 5">
            <a:extLst>
              <a:ext uri="{FF2B5EF4-FFF2-40B4-BE49-F238E27FC236}">
                <a16:creationId xmlns:a16="http://schemas.microsoft.com/office/drawing/2014/main" id="{5606B787-4B07-AD9D-0B79-BA7642A1282D}"/>
              </a:ext>
            </a:extLst>
          </p:cNvPr>
          <p:cNvSpPr/>
          <p:nvPr/>
        </p:nvSpPr>
        <p:spPr>
          <a:xfrm rot="16200000">
            <a:off x="4974055" y="2230856"/>
            <a:ext cx="2032260" cy="2029121"/>
          </a:xfrm>
          <a:prstGeom prst="blockArc">
            <a:avLst>
              <a:gd name="adj1" fmla="val 10800000"/>
              <a:gd name="adj2" fmla="val 21570208"/>
              <a:gd name="adj3" fmla="val 10711"/>
            </a:avLst>
          </a:prstGeom>
          <a:solidFill>
            <a:srgbClr val="3660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 dirty="0">
              <a:solidFill>
                <a:schemeClr val="tx1"/>
              </a:solidFill>
            </a:endParaRPr>
          </a:p>
        </p:txBody>
      </p:sp>
      <p:sp>
        <p:nvSpPr>
          <p:cNvPr id="7" name="막힌 원호 6">
            <a:extLst>
              <a:ext uri="{FF2B5EF4-FFF2-40B4-BE49-F238E27FC236}">
                <a16:creationId xmlns:a16="http://schemas.microsoft.com/office/drawing/2014/main" id="{41542C53-374D-8C00-20E2-916F4734EBE5}"/>
              </a:ext>
            </a:extLst>
          </p:cNvPr>
          <p:cNvSpPr/>
          <p:nvPr/>
        </p:nvSpPr>
        <p:spPr>
          <a:xfrm>
            <a:off x="4975746" y="2227387"/>
            <a:ext cx="2052583" cy="2049412"/>
          </a:xfrm>
          <a:prstGeom prst="blockArc">
            <a:avLst>
              <a:gd name="adj1" fmla="val 10800000"/>
              <a:gd name="adj2" fmla="val 21570208"/>
              <a:gd name="adj3" fmla="val 10711"/>
            </a:avLst>
          </a:prstGeom>
          <a:solidFill>
            <a:srgbClr val="5D9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>
              <a:solidFill>
                <a:schemeClr val="tx1"/>
              </a:solidFill>
            </a:endParaRPr>
          </a:p>
        </p:txBody>
      </p:sp>
      <p:sp>
        <p:nvSpPr>
          <p:cNvPr id="8" name="막힌 원호 7">
            <a:extLst>
              <a:ext uri="{FF2B5EF4-FFF2-40B4-BE49-F238E27FC236}">
                <a16:creationId xmlns:a16="http://schemas.microsoft.com/office/drawing/2014/main" id="{78B1A454-3EB9-8079-8800-6B3E1C08D13C}"/>
              </a:ext>
            </a:extLst>
          </p:cNvPr>
          <p:cNvSpPr/>
          <p:nvPr/>
        </p:nvSpPr>
        <p:spPr>
          <a:xfrm rot="5400000">
            <a:off x="5027163" y="2244290"/>
            <a:ext cx="2004879" cy="1989139"/>
          </a:xfrm>
          <a:prstGeom prst="blockArc">
            <a:avLst>
              <a:gd name="adj1" fmla="val 10800000"/>
              <a:gd name="adj2" fmla="val 21570208"/>
              <a:gd name="adj3" fmla="val 10711"/>
            </a:avLst>
          </a:prstGeom>
          <a:solidFill>
            <a:srgbClr val="4AA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6CAA4C4-2214-B376-8D46-CB30B1EEF45B}"/>
              </a:ext>
            </a:extLst>
          </p:cNvPr>
          <p:cNvSpPr/>
          <p:nvPr/>
        </p:nvSpPr>
        <p:spPr>
          <a:xfrm>
            <a:off x="4972469" y="3230439"/>
            <a:ext cx="24253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B9EF33B-AF47-6785-ABA9-EDE6E23C60EA}"/>
              </a:ext>
            </a:extLst>
          </p:cNvPr>
          <p:cNvSpPr/>
          <p:nvPr/>
        </p:nvSpPr>
        <p:spPr>
          <a:xfrm>
            <a:off x="4696520" y="2425452"/>
            <a:ext cx="2619080" cy="161475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pc="-100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에코 </a:t>
            </a:r>
            <a:r>
              <a:rPr lang="ko-KR" altLang="en-US" sz="2400" b="1" spc="-100" dirty="0" err="1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차징</a:t>
            </a:r>
            <a:endParaRPr lang="en-US" altLang="ko-KR" sz="2400" b="1" spc="-100" dirty="0">
              <a:solidFill>
                <a:schemeClr val="tx1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r>
              <a:rPr lang="ko-KR" altLang="en-US" sz="2400" b="1" spc="-100" dirty="0" err="1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플레이스</a:t>
            </a:r>
            <a:endParaRPr lang="ko-KR" altLang="en-US" sz="2400" b="1" spc="-100" dirty="0">
              <a:solidFill>
                <a:schemeClr val="tx1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0BFF3B9-D9D6-7A66-D9C2-A4EA6580D7B3}"/>
              </a:ext>
            </a:extLst>
          </p:cNvPr>
          <p:cNvSpPr/>
          <p:nvPr/>
        </p:nvSpPr>
        <p:spPr>
          <a:xfrm rot="5400000">
            <a:off x="5891143" y="2325242"/>
            <a:ext cx="242534" cy="48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2E9C95E-4DD0-611D-BB0F-85CB7D859C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 rot="5400000">
            <a:off x="6018864" y="3239500"/>
            <a:ext cx="1004714" cy="100331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C0ACD2-D94E-C177-61D3-4E468B601E06}"/>
              </a:ext>
            </a:extLst>
          </p:cNvPr>
          <p:cNvSpPr/>
          <p:nvPr/>
        </p:nvSpPr>
        <p:spPr>
          <a:xfrm>
            <a:off x="6808771" y="3225700"/>
            <a:ext cx="217387" cy="46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E83C866-1CCF-07D0-E483-8E022A894F61}"/>
              </a:ext>
            </a:extLst>
          </p:cNvPr>
          <p:cNvSpPr/>
          <p:nvPr/>
        </p:nvSpPr>
        <p:spPr>
          <a:xfrm rot="5400000">
            <a:off x="5898295" y="4094953"/>
            <a:ext cx="242534" cy="48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/>
          </a:p>
        </p:txBody>
      </p:sp>
      <p:sp>
        <p:nvSpPr>
          <p:cNvPr id="18" name="원형: 비어 있음 17">
            <a:extLst>
              <a:ext uri="{FF2B5EF4-FFF2-40B4-BE49-F238E27FC236}">
                <a16:creationId xmlns:a16="http://schemas.microsoft.com/office/drawing/2014/main" id="{F8D457B5-5205-E43D-B507-07F34C4FD8FA}"/>
              </a:ext>
            </a:extLst>
          </p:cNvPr>
          <p:cNvSpPr/>
          <p:nvPr/>
        </p:nvSpPr>
        <p:spPr>
          <a:xfrm>
            <a:off x="4607726" y="1890544"/>
            <a:ext cx="2763588" cy="2763588"/>
          </a:xfrm>
          <a:prstGeom prst="donut">
            <a:avLst>
              <a:gd name="adj" fmla="val 3101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>
              <a:solidFill>
                <a:schemeClr val="tx1"/>
              </a:solidFill>
            </a:endParaRPr>
          </a:p>
        </p:txBody>
      </p:sp>
      <p:sp>
        <p:nvSpPr>
          <p:cNvPr id="19" name="원형: 비어 있음 18">
            <a:extLst>
              <a:ext uri="{FF2B5EF4-FFF2-40B4-BE49-F238E27FC236}">
                <a16:creationId xmlns:a16="http://schemas.microsoft.com/office/drawing/2014/main" id="{1AF44893-14DD-BE8D-3FCF-A877D79D1F1E}"/>
              </a:ext>
            </a:extLst>
          </p:cNvPr>
          <p:cNvSpPr/>
          <p:nvPr/>
        </p:nvSpPr>
        <p:spPr>
          <a:xfrm>
            <a:off x="4423460" y="1681596"/>
            <a:ext cx="3145220" cy="3176672"/>
          </a:xfrm>
          <a:prstGeom prst="donut">
            <a:avLst>
              <a:gd name="adj" fmla="val 16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 dirty="0">
              <a:solidFill>
                <a:schemeClr val="tx1"/>
              </a:solidFill>
            </a:endParaRPr>
          </a:p>
        </p:txBody>
      </p:sp>
      <p:sp>
        <p:nvSpPr>
          <p:cNvPr id="22" name="원형: 비어 있음 21">
            <a:extLst>
              <a:ext uri="{FF2B5EF4-FFF2-40B4-BE49-F238E27FC236}">
                <a16:creationId xmlns:a16="http://schemas.microsoft.com/office/drawing/2014/main" id="{4E19C8E2-B339-395F-EA2F-7FAD30C8E7A5}"/>
              </a:ext>
            </a:extLst>
          </p:cNvPr>
          <p:cNvSpPr/>
          <p:nvPr/>
        </p:nvSpPr>
        <p:spPr>
          <a:xfrm>
            <a:off x="4506980" y="1796082"/>
            <a:ext cx="2962940" cy="2962940"/>
          </a:xfrm>
          <a:prstGeom prst="donut">
            <a:avLst>
              <a:gd name="adj" fmla="val 16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DAE7381-B25F-5555-550E-2B5224D8663C}"/>
              </a:ext>
            </a:extLst>
          </p:cNvPr>
          <p:cNvSpPr/>
          <p:nvPr/>
        </p:nvSpPr>
        <p:spPr>
          <a:xfrm>
            <a:off x="602020" y="1742812"/>
            <a:ext cx="3431226" cy="822960"/>
          </a:xfrm>
          <a:prstGeom prst="roundRect">
            <a:avLst/>
          </a:prstGeom>
          <a:solidFill>
            <a:srgbClr val="5D9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86A24E4-1EAD-BDE9-9BEB-E1F391A1104F}"/>
              </a:ext>
            </a:extLst>
          </p:cNvPr>
          <p:cNvSpPr/>
          <p:nvPr/>
        </p:nvSpPr>
        <p:spPr>
          <a:xfrm>
            <a:off x="602019" y="2236226"/>
            <a:ext cx="3430800" cy="1111869"/>
          </a:xfrm>
          <a:prstGeom prst="rect">
            <a:avLst/>
          </a:prstGeom>
          <a:solidFill>
            <a:srgbClr val="FF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sz="1600" b="1" spc="-100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희망지역과 관련된 다양한 데이터를   부지선정에 반영 가능</a:t>
            </a:r>
            <a:endParaRPr lang="en-US" altLang="ko-KR" sz="1600" b="1" spc="-100" dirty="0">
              <a:solidFill>
                <a:schemeClr val="tx1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b="1" spc="-100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환경적</a:t>
            </a:r>
            <a:r>
              <a:rPr lang="en-US" altLang="ko-KR" sz="1600" b="1" spc="-100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, </a:t>
            </a:r>
            <a:r>
              <a:rPr lang="ko-KR" altLang="en-US" sz="1600" b="1" spc="-100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경제적</a:t>
            </a:r>
            <a:r>
              <a:rPr lang="en-US" altLang="ko-KR" sz="1600" b="1" spc="-100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, </a:t>
            </a:r>
            <a:r>
              <a:rPr lang="ko-KR" altLang="en-US" sz="1600" b="1" spc="-100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기술적</a:t>
            </a:r>
            <a:r>
              <a:rPr lang="en-US" altLang="ko-KR" sz="1600" b="1" spc="-100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, </a:t>
            </a:r>
            <a:r>
              <a:rPr lang="ko-KR" altLang="en-US" sz="1600" b="1" spc="-100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사회적 요인</a:t>
            </a:r>
            <a:r>
              <a:rPr lang="en-US" altLang="ko-KR" sz="1600" b="1" spc="-100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 </a:t>
            </a:r>
            <a:r>
              <a:rPr lang="ko-KR" altLang="en-US" sz="1600" b="1" spc="-100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기반 국내외 공공데이터 </a:t>
            </a:r>
            <a:r>
              <a:rPr lang="en-US" altLang="ko-KR" sz="1600" b="1" spc="-100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IMPORT </a:t>
            </a:r>
            <a:r>
              <a:rPr lang="ko-KR" altLang="en-US" sz="1600" b="1" spc="-100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지원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9212C9F-3C4A-988C-EF36-E78D0AD43EB6}"/>
              </a:ext>
            </a:extLst>
          </p:cNvPr>
          <p:cNvSpPr/>
          <p:nvPr/>
        </p:nvSpPr>
        <p:spPr>
          <a:xfrm>
            <a:off x="696569" y="3857722"/>
            <a:ext cx="3220838" cy="8229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F95096D-8305-BEBC-2446-6BF1227C9BA5}"/>
              </a:ext>
            </a:extLst>
          </p:cNvPr>
          <p:cNvSpPr/>
          <p:nvPr/>
        </p:nvSpPr>
        <p:spPr>
          <a:xfrm>
            <a:off x="696569" y="4351136"/>
            <a:ext cx="3220838" cy="931526"/>
          </a:xfrm>
          <a:prstGeom prst="rect">
            <a:avLst/>
          </a:prstGeom>
          <a:solidFill>
            <a:srgbClr val="FF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600" spc="-200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선택 지역의 영향 요인을 확률계산과 함께 종합적인 최종의견 값으로 도출</a:t>
            </a:r>
            <a:endParaRPr lang="en-US" altLang="ko-KR" sz="1600" spc="-200" dirty="0">
              <a:solidFill>
                <a:schemeClr val="tx1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600" spc="-200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전체  영향 요인 에 대한 통합 </a:t>
            </a:r>
            <a:r>
              <a:rPr lang="en-US" altLang="ko-KR" sz="1600" spc="-200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View</a:t>
            </a:r>
            <a:r>
              <a:rPr lang="ko-KR" altLang="en-US" sz="1600" spc="-200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제공</a:t>
            </a:r>
            <a:endParaRPr lang="en-US" altLang="ko-KR" sz="1600" spc="-200" dirty="0">
              <a:solidFill>
                <a:schemeClr val="tx1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D11FCD9-E5BB-7F3A-88ED-1C215BC95962}"/>
              </a:ext>
            </a:extLst>
          </p:cNvPr>
          <p:cNvSpPr/>
          <p:nvPr/>
        </p:nvSpPr>
        <p:spPr>
          <a:xfrm>
            <a:off x="8031168" y="3859447"/>
            <a:ext cx="3552514" cy="822960"/>
          </a:xfrm>
          <a:prstGeom prst="roundRect">
            <a:avLst/>
          </a:prstGeom>
          <a:solidFill>
            <a:srgbClr val="F7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B9A8FE6-6A4A-1F25-D699-73E471138A59}"/>
              </a:ext>
            </a:extLst>
          </p:cNvPr>
          <p:cNvSpPr/>
          <p:nvPr/>
        </p:nvSpPr>
        <p:spPr>
          <a:xfrm>
            <a:off x="8031169" y="4352860"/>
            <a:ext cx="3552513" cy="1241981"/>
          </a:xfrm>
          <a:prstGeom prst="rect">
            <a:avLst/>
          </a:prstGeom>
          <a:solidFill>
            <a:srgbClr val="FF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sz="1600" spc="-200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지역 특성 및 사용자의 요구사항에 따른   </a:t>
            </a:r>
            <a:r>
              <a:rPr lang="en-US" altLang="ko-KR" sz="1600" spc="-200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        </a:t>
            </a:r>
            <a:r>
              <a:rPr lang="ko-KR" altLang="en-US" sz="1600" spc="-200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세부요인의 사용자 정의화 가능</a:t>
            </a:r>
            <a:endParaRPr lang="en-US" altLang="ko-KR" sz="1600" spc="-200" dirty="0">
              <a:solidFill>
                <a:schemeClr val="tx1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spc="-200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선택지역에 연관된 요인을 한눈에 파악하기 위한 </a:t>
            </a:r>
            <a:r>
              <a:rPr lang="en-US" altLang="ko-KR" sz="1600" spc="-200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WebApp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98839D77-8D08-23C7-E54A-6892ED8D150D}"/>
              </a:ext>
            </a:extLst>
          </p:cNvPr>
          <p:cNvSpPr/>
          <p:nvPr/>
        </p:nvSpPr>
        <p:spPr>
          <a:xfrm>
            <a:off x="8110890" y="1620288"/>
            <a:ext cx="3472792" cy="917588"/>
          </a:xfrm>
          <a:prstGeom prst="roundRect">
            <a:avLst/>
          </a:prstGeom>
          <a:solidFill>
            <a:srgbClr val="4AA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DD1DF8B-54AD-0328-5E11-25B9F236D2F1}"/>
              </a:ext>
            </a:extLst>
          </p:cNvPr>
          <p:cNvSpPr/>
          <p:nvPr/>
        </p:nvSpPr>
        <p:spPr>
          <a:xfrm>
            <a:off x="8110890" y="2212404"/>
            <a:ext cx="3472792" cy="1093064"/>
          </a:xfrm>
          <a:prstGeom prst="rect">
            <a:avLst/>
          </a:prstGeom>
          <a:solidFill>
            <a:srgbClr val="FF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sz="1600" b="1" spc="-100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환경적</a:t>
            </a:r>
            <a:r>
              <a:rPr lang="en-US" altLang="ko-KR" sz="1600" b="1" spc="-100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, </a:t>
            </a:r>
            <a:r>
              <a:rPr lang="ko-KR" altLang="en-US" sz="1600" b="1" spc="-100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경제적</a:t>
            </a:r>
            <a:r>
              <a:rPr lang="en-US" altLang="ko-KR" sz="1600" b="1" spc="-100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, </a:t>
            </a:r>
            <a:r>
              <a:rPr lang="ko-KR" altLang="en-US" sz="1600" b="1" spc="-100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기술적</a:t>
            </a:r>
            <a:r>
              <a:rPr lang="en-US" altLang="ko-KR" sz="1600" b="1" spc="-100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, </a:t>
            </a:r>
            <a:r>
              <a:rPr lang="ko-KR" altLang="en-US" sz="1600" b="1" spc="-100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사회적 영향력  표현</a:t>
            </a:r>
            <a:endParaRPr lang="en-US" altLang="ko-KR" sz="1600" b="1" spc="-100" dirty="0">
              <a:solidFill>
                <a:schemeClr val="tx1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b="1" spc="-100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각 요인간 의존관계 표현 및 세부 요인간 계층화</a:t>
            </a:r>
            <a:endParaRPr lang="en-US" altLang="ko-KR" sz="1600" b="1" spc="-100" dirty="0">
              <a:solidFill>
                <a:schemeClr val="tx1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pic>
        <p:nvPicPr>
          <p:cNvPr id="46" name="내용 개체 틀 45">
            <a:extLst>
              <a:ext uri="{FF2B5EF4-FFF2-40B4-BE49-F238E27FC236}">
                <a16:creationId xmlns:a16="http://schemas.microsoft.com/office/drawing/2014/main" id="{41BC5CB3-BA28-15EF-447B-9A4A8A499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848" y="1620288"/>
            <a:ext cx="1040078" cy="1037321"/>
          </a:xfrm>
        </p:spPr>
      </p:pic>
      <p:pic>
        <p:nvPicPr>
          <p:cNvPr id="52" name="그림 51" descr="텍스트, 표지판, 벡터그래픽이(가) 표시된 사진&#10;&#10;자동 생성된 설명">
            <a:extLst>
              <a:ext uri="{FF2B5EF4-FFF2-40B4-BE49-F238E27FC236}">
                <a16:creationId xmlns:a16="http://schemas.microsoft.com/office/drawing/2014/main" id="{625EC592-01C7-DFF1-396B-C51E8A9379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116" y="1634818"/>
            <a:ext cx="1002962" cy="1005623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BB94527E-7802-4B51-6E84-C8B7E7C264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143" y="3860944"/>
            <a:ext cx="1008638" cy="1014014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B5C32B74-7697-9B78-69FB-381A453ED4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440" y="3825931"/>
            <a:ext cx="1039557" cy="103680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93C3BBE7-904F-3520-CF6F-85F45C8E09DE}"/>
              </a:ext>
            </a:extLst>
          </p:cNvPr>
          <p:cNvSpPr txBox="1"/>
          <p:nvPr/>
        </p:nvSpPr>
        <p:spPr>
          <a:xfrm>
            <a:off x="1109891" y="1786995"/>
            <a:ext cx="2394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00" dirty="0">
                <a:solidFill>
                  <a:srgbClr val="FFFEFE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의뢰자 맞춤형 데이터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EE5B8E0-F7AF-7E0C-22D0-68AE197538AA}"/>
              </a:ext>
            </a:extLst>
          </p:cNvPr>
          <p:cNvSpPr txBox="1"/>
          <p:nvPr/>
        </p:nvSpPr>
        <p:spPr>
          <a:xfrm>
            <a:off x="8031168" y="1612249"/>
            <a:ext cx="3603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00" dirty="0">
                <a:solidFill>
                  <a:srgbClr val="FFFEFE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선정부지에 대한 요인 간 </a:t>
            </a:r>
            <a:endParaRPr lang="en-US" altLang="ko-KR" spc="-100" dirty="0">
              <a:solidFill>
                <a:srgbClr val="FFFEFE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r>
              <a:rPr lang="ko-KR" altLang="en-US" spc="-100" dirty="0">
                <a:solidFill>
                  <a:srgbClr val="FFFEFE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영향</a:t>
            </a:r>
            <a:r>
              <a:rPr lang="en-US" altLang="ko-KR" spc="-100" dirty="0">
                <a:solidFill>
                  <a:srgbClr val="FFFEFE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ko-KR" altLang="en-US" spc="-100" dirty="0">
                <a:solidFill>
                  <a:srgbClr val="FFFEFE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및 의존 관계 표현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A347F2F-063C-2288-A12A-41CE8DE672E0}"/>
              </a:ext>
            </a:extLst>
          </p:cNvPr>
          <p:cNvSpPr txBox="1"/>
          <p:nvPr/>
        </p:nvSpPr>
        <p:spPr>
          <a:xfrm>
            <a:off x="672986" y="3934312"/>
            <a:ext cx="316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00" dirty="0">
                <a:solidFill>
                  <a:srgbClr val="FFFEFE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적절성을 표현하여 의사결정 지원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0E2D2A8-328D-D914-943C-F50D54817917}"/>
              </a:ext>
            </a:extLst>
          </p:cNvPr>
          <p:cNvSpPr txBox="1"/>
          <p:nvPr/>
        </p:nvSpPr>
        <p:spPr>
          <a:xfrm>
            <a:off x="8128869" y="3903534"/>
            <a:ext cx="3363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00" dirty="0">
                <a:solidFill>
                  <a:srgbClr val="FFFEFE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부지 선정에 관련된 요인 시각화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FDEA751-347F-2541-DC1E-6E4ED2E3F2A3}"/>
              </a:ext>
            </a:extLst>
          </p:cNvPr>
          <p:cNvSpPr/>
          <p:nvPr/>
        </p:nvSpPr>
        <p:spPr>
          <a:xfrm>
            <a:off x="854439" y="134911"/>
            <a:ext cx="10500307" cy="116645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pc="-100" dirty="0">
                <a:solidFill>
                  <a:sysClr val="windowText" lastClr="00000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친환경</a:t>
            </a:r>
            <a:r>
              <a:rPr lang="en-US" altLang="ko-KR" sz="3200" spc="-100" dirty="0">
                <a:solidFill>
                  <a:sysClr val="windowText" lastClr="00000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ko-KR" altLang="en-US" sz="3200" spc="-100" dirty="0">
                <a:solidFill>
                  <a:sysClr val="windowText" lastClr="00000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자동차 충전소의 이용률 극대화를 위한 </a:t>
            </a:r>
            <a:endParaRPr lang="en-US" altLang="ko-KR" sz="3200" spc="-100" dirty="0">
              <a:solidFill>
                <a:sysClr val="windowText" lastClr="000000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r>
              <a:rPr lang="ko-KR" altLang="en-US" sz="3200" spc="-100" dirty="0">
                <a:solidFill>
                  <a:sysClr val="windowText" lastClr="00000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데이터 기반 전략적 위치 선정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CD4E20-EF63-27C5-D0C1-2E542F7E4DAC}"/>
              </a:ext>
            </a:extLst>
          </p:cNvPr>
          <p:cNvSpPr txBox="1"/>
          <p:nvPr/>
        </p:nvSpPr>
        <p:spPr>
          <a:xfrm>
            <a:off x="1204097" y="5793082"/>
            <a:ext cx="10054400" cy="565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fontAlgn="base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kern="0" spc="-100" dirty="0">
                <a:effectLst/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베이지안 네트워크 기반 로케이션 </a:t>
            </a:r>
            <a:r>
              <a:rPr lang="ko-KR" altLang="en-US" sz="2400" kern="0" spc="-100" dirty="0" err="1">
                <a:effectLst/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인텔리전스</a:t>
            </a:r>
            <a:r>
              <a:rPr lang="en-US" altLang="ko-KR" sz="2400" kern="0" spc="-100" dirty="0">
                <a:effectLst/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(Location Intelligence) </a:t>
            </a:r>
            <a:r>
              <a:rPr lang="ko-KR" altLang="en-US" sz="2400" kern="0" spc="-100" dirty="0">
                <a:effectLst/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소프트웨어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2C83D10-7B98-1BFB-25A6-B006E1BB6063}"/>
              </a:ext>
            </a:extLst>
          </p:cNvPr>
          <p:cNvSpPr/>
          <p:nvPr/>
        </p:nvSpPr>
        <p:spPr>
          <a:xfrm>
            <a:off x="113122" y="1512105"/>
            <a:ext cx="11943760" cy="42809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286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1ED5EF2-ECF0-D714-A5AC-351284315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423" y="1150029"/>
            <a:ext cx="6727153" cy="397059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B95E07F-F016-91B2-37D6-0E9C25606593}"/>
              </a:ext>
            </a:extLst>
          </p:cNvPr>
          <p:cNvSpPr/>
          <p:nvPr/>
        </p:nvSpPr>
        <p:spPr>
          <a:xfrm>
            <a:off x="2885934" y="1370129"/>
            <a:ext cx="3497344" cy="377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BC8C0DB-4865-D3DF-6A2B-D2BB4F4EA626}"/>
              </a:ext>
            </a:extLst>
          </p:cNvPr>
          <p:cNvSpPr/>
          <p:nvPr/>
        </p:nvSpPr>
        <p:spPr>
          <a:xfrm>
            <a:off x="2732505" y="2055044"/>
            <a:ext cx="4272879" cy="377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지역별 전기차 판매량 추이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(</a:t>
            </a:r>
            <a:r>
              <a:rPr lang="ko-KR" altLang="en-US" dirty="0">
                <a:solidFill>
                  <a:sysClr val="windowText" lastClr="00000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단위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:</a:t>
            </a:r>
            <a:r>
              <a:rPr lang="ko-KR" altLang="en-US" dirty="0" err="1">
                <a:solidFill>
                  <a:sysClr val="windowText" lastClr="00000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백만대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)</a:t>
            </a:r>
            <a:endParaRPr lang="ko-KR" altLang="en-US" dirty="0">
              <a:solidFill>
                <a:sysClr val="windowText" lastClr="000000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BE024F2-D46E-9F89-392D-DE77E4E256CB}"/>
              </a:ext>
            </a:extLst>
          </p:cNvPr>
          <p:cNvSpPr/>
          <p:nvPr/>
        </p:nvSpPr>
        <p:spPr>
          <a:xfrm>
            <a:off x="2902733" y="1771016"/>
            <a:ext cx="156083" cy="156084"/>
          </a:xfrm>
          <a:prstGeom prst="rect">
            <a:avLst/>
          </a:prstGeom>
          <a:solidFill>
            <a:srgbClr val="10F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79C5931-9ACF-9C3A-0C03-B14808A8BFAE}"/>
              </a:ext>
            </a:extLst>
          </p:cNvPr>
          <p:cNvSpPr/>
          <p:nvPr/>
        </p:nvSpPr>
        <p:spPr>
          <a:xfrm>
            <a:off x="3593297" y="1766840"/>
            <a:ext cx="156083" cy="15608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B7F378-8F3A-1F74-FB29-4B67C3FE3006}"/>
              </a:ext>
            </a:extLst>
          </p:cNvPr>
          <p:cNvSpPr/>
          <p:nvPr/>
        </p:nvSpPr>
        <p:spPr>
          <a:xfrm>
            <a:off x="4712861" y="1766766"/>
            <a:ext cx="156083" cy="156084"/>
          </a:xfrm>
          <a:prstGeom prst="rect">
            <a:avLst/>
          </a:prstGeom>
          <a:solidFill>
            <a:srgbClr val="AAA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6C36D9-254E-FC15-07D1-84173CA38EC3}"/>
              </a:ext>
            </a:extLst>
          </p:cNvPr>
          <p:cNvSpPr/>
          <p:nvPr/>
        </p:nvSpPr>
        <p:spPr>
          <a:xfrm>
            <a:off x="5393899" y="1771603"/>
            <a:ext cx="156083" cy="156084"/>
          </a:xfrm>
          <a:prstGeom prst="rect">
            <a:avLst/>
          </a:prstGeom>
          <a:solidFill>
            <a:srgbClr val="05AF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D86DBAE-4D8A-AD53-DD30-EB31CC421CB0}"/>
              </a:ext>
            </a:extLst>
          </p:cNvPr>
          <p:cNvSpPr/>
          <p:nvPr/>
        </p:nvSpPr>
        <p:spPr>
          <a:xfrm>
            <a:off x="6402330" y="1775778"/>
            <a:ext cx="156083" cy="156084"/>
          </a:xfrm>
          <a:prstGeom prst="rect">
            <a:avLst/>
          </a:prstGeom>
          <a:solidFill>
            <a:srgbClr val="2B82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DC50E73-E5D7-1793-BED6-0B9C24DC1CC7}"/>
              </a:ext>
            </a:extLst>
          </p:cNvPr>
          <p:cNvSpPr/>
          <p:nvPr/>
        </p:nvSpPr>
        <p:spPr>
          <a:xfrm>
            <a:off x="7698975" y="1747201"/>
            <a:ext cx="156083" cy="156084"/>
          </a:xfrm>
          <a:prstGeom prst="rect">
            <a:avLst/>
          </a:prstGeom>
          <a:solidFill>
            <a:srgbClr val="E9B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E9A7B3-31E7-EEAA-9751-F717886912DC}"/>
              </a:ext>
            </a:extLst>
          </p:cNvPr>
          <p:cNvSpPr txBox="1"/>
          <p:nvPr/>
        </p:nvSpPr>
        <p:spPr>
          <a:xfrm>
            <a:off x="3067568" y="1705795"/>
            <a:ext cx="47775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중국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7C9F9C-8FA3-79CD-F844-0BED61252C08}"/>
              </a:ext>
            </a:extLst>
          </p:cNvPr>
          <p:cNvSpPr txBox="1"/>
          <p:nvPr/>
        </p:nvSpPr>
        <p:spPr>
          <a:xfrm>
            <a:off x="3788054" y="1703184"/>
            <a:ext cx="876607" cy="1977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북아메리카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345C66-95BA-0AF0-B765-FD91FE4BA0C7}"/>
              </a:ext>
            </a:extLst>
          </p:cNvPr>
          <p:cNvSpPr txBox="1"/>
          <p:nvPr/>
        </p:nvSpPr>
        <p:spPr>
          <a:xfrm>
            <a:off x="4892546" y="1704766"/>
            <a:ext cx="47775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유럽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8170B6-92EE-6D2F-89A5-D006BFEF8457}"/>
              </a:ext>
            </a:extLst>
          </p:cNvPr>
          <p:cNvSpPr txBox="1"/>
          <p:nvPr/>
        </p:nvSpPr>
        <p:spPr>
          <a:xfrm>
            <a:off x="5571110" y="1712500"/>
            <a:ext cx="79787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대한민국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56DD1F-3796-4758-954C-092BDF51D71E}"/>
              </a:ext>
            </a:extLst>
          </p:cNvPr>
          <p:cNvSpPr txBox="1"/>
          <p:nvPr/>
        </p:nvSpPr>
        <p:spPr>
          <a:xfrm>
            <a:off x="6557985" y="1711207"/>
            <a:ext cx="79787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기타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A6DEF9-2E3B-8BE1-2BE0-27E9F071E640}"/>
              </a:ext>
            </a:extLst>
          </p:cNvPr>
          <p:cNvSpPr txBox="1"/>
          <p:nvPr/>
        </p:nvSpPr>
        <p:spPr>
          <a:xfrm>
            <a:off x="7873726" y="1696421"/>
            <a:ext cx="79787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일본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0CAA10-1DF0-0EA0-7C18-8859FE102820}"/>
              </a:ext>
            </a:extLst>
          </p:cNvPr>
          <p:cNvSpPr txBox="1"/>
          <p:nvPr/>
        </p:nvSpPr>
        <p:spPr>
          <a:xfrm>
            <a:off x="2789239" y="4646190"/>
            <a:ext cx="318081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출처 </a:t>
            </a:r>
            <a:r>
              <a:rPr lang="en-US" altLang="ko-KR" sz="1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: </a:t>
            </a:r>
            <a:r>
              <a:rPr lang="en-US" altLang="ko-KR" sz="1200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BlommbergNEF</a:t>
            </a:r>
            <a:endParaRPr lang="en-US" altLang="ko-KR" sz="12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r>
              <a:rPr lang="en-US" altLang="ko-KR" sz="1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* </a:t>
            </a:r>
            <a:r>
              <a:rPr lang="ko-KR" altLang="en-US" sz="1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배터리 전기 및 플러그인 하이브리드 차량 포함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9CE0E8-F196-6A8F-925F-1883EC938F0E}"/>
              </a:ext>
            </a:extLst>
          </p:cNvPr>
          <p:cNvSpPr txBox="1"/>
          <p:nvPr/>
        </p:nvSpPr>
        <p:spPr>
          <a:xfrm>
            <a:off x="2885934" y="4136998"/>
            <a:ext cx="56783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2015</a:t>
            </a:r>
            <a:endParaRPr lang="ko-KR" altLang="en-US" sz="11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5FC894-09EB-CF5B-7FA9-1A6D013F5814}"/>
              </a:ext>
            </a:extLst>
          </p:cNvPr>
          <p:cNvSpPr txBox="1"/>
          <p:nvPr/>
        </p:nvSpPr>
        <p:spPr>
          <a:xfrm>
            <a:off x="3686800" y="4136998"/>
            <a:ext cx="56783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2016</a:t>
            </a:r>
            <a:endParaRPr lang="ko-KR" altLang="en-US" sz="11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549943-D080-8DB0-A522-1B4F01A24AF3}"/>
              </a:ext>
            </a:extLst>
          </p:cNvPr>
          <p:cNvSpPr txBox="1"/>
          <p:nvPr/>
        </p:nvSpPr>
        <p:spPr>
          <a:xfrm>
            <a:off x="4428942" y="4136998"/>
            <a:ext cx="56783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2017</a:t>
            </a:r>
            <a:endParaRPr lang="ko-KR" altLang="en-US" sz="11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C47371-9214-0E84-4639-DBDC1078FD59}"/>
              </a:ext>
            </a:extLst>
          </p:cNvPr>
          <p:cNvSpPr txBox="1"/>
          <p:nvPr/>
        </p:nvSpPr>
        <p:spPr>
          <a:xfrm>
            <a:off x="5215263" y="4138940"/>
            <a:ext cx="56783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2018</a:t>
            </a:r>
            <a:endParaRPr lang="ko-KR" altLang="en-US" sz="11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F0F319-43FE-027D-8DBA-82EFEE03157E}"/>
              </a:ext>
            </a:extLst>
          </p:cNvPr>
          <p:cNvSpPr txBox="1"/>
          <p:nvPr/>
        </p:nvSpPr>
        <p:spPr>
          <a:xfrm>
            <a:off x="5978559" y="4136998"/>
            <a:ext cx="56783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2019</a:t>
            </a:r>
            <a:endParaRPr lang="ko-KR" altLang="en-US" sz="11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DA11F4-777C-085D-6398-76ABB9D10E86}"/>
              </a:ext>
            </a:extLst>
          </p:cNvPr>
          <p:cNvSpPr txBox="1"/>
          <p:nvPr/>
        </p:nvSpPr>
        <p:spPr>
          <a:xfrm>
            <a:off x="6739480" y="4138875"/>
            <a:ext cx="56783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2020</a:t>
            </a:r>
            <a:endParaRPr lang="ko-KR" altLang="en-US" sz="11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175755-7CD1-1CFD-5BAE-B0DCB69BBDC9}"/>
              </a:ext>
            </a:extLst>
          </p:cNvPr>
          <p:cNvSpPr txBox="1"/>
          <p:nvPr/>
        </p:nvSpPr>
        <p:spPr>
          <a:xfrm>
            <a:off x="7531691" y="4136998"/>
            <a:ext cx="56783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2021</a:t>
            </a:r>
            <a:endParaRPr lang="ko-KR" altLang="en-US" sz="11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CB0D96-17FD-091A-EAEE-A6CCEAEF6681}"/>
              </a:ext>
            </a:extLst>
          </p:cNvPr>
          <p:cNvSpPr txBox="1"/>
          <p:nvPr/>
        </p:nvSpPr>
        <p:spPr>
          <a:xfrm>
            <a:off x="8263697" y="4138940"/>
            <a:ext cx="639003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2022e</a:t>
            </a:r>
            <a:endParaRPr lang="ko-KR" altLang="en-US" sz="11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A94957C-E708-F44B-0879-7ED48B580C33}"/>
              </a:ext>
            </a:extLst>
          </p:cNvPr>
          <p:cNvCxnSpPr/>
          <p:nvPr/>
        </p:nvCxnSpPr>
        <p:spPr>
          <a:xfrm>
            <a:off x="2778343" y="4136998"/>
            <a:ext cx="6375746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EA527C4-94D3-1914-0B28-F0A8A291FBDD}"/>
              </a:ext>
            </a:extLst>
          </p:cNvPr>
          <p:cNvCxnSpPr/>
          <p:nvPr/>
        </p:nvCxnSpPr>
        <p:spPr>
          <a:xfrm>
            <a:off x="2899978" y="4112419"/>
            <a:ext cx="556549" cy="0"/>
          </a:xfrm>
          <a:prstGeom prst="line">
            <a:avLst/>
          </a:prstGeom>
          <a:ln>
            <a:solidFill>
              <a:srgbClr val="10F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657CBF8-5DDF-94A6-6C43-CC1C70A48171}"/>
              </a:ext>
            </a:extLst>
          </p:cNvPr>
          <p:cNvCxnSpPr/>
          <p:nvPr/>
        </p:nvCxnSpPr>
        <p:spPr>
          <a:xfrm>
            <a:off x="2899978" y="4093369"/>
            <a:ext cx="55654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A7F4471-F407-0A6F-6C36-22CCCF25508D}"/>
              </a:ext>
            </a:extLst>
          </p:cNvPr>
          <p:cNvCxnSpPr/>
          <p:nvPr/>
        </p:nvCxnSpPr>
        <p:spPr>
          <a:xfrm>
            <a:off x="2899978" y="4064794"/>
            <a:ext cx="556549" cy="0"/>
          </a:xfrm>
          <a:prstGeom prst="line">
            <a:avLst/>
          </a:prstGeom>
          <a:ln w="28575">
            <a:solidFill>
              <a:srgbClr val="AA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ED0CEF9-DC2E-4F28-D6CC-7D8607FA3B24}"/>
              </a:ext>
            </a:extLst>
          </p:cNvPr>
          <p:cNvCxnSpPr/>
          <p:nvPr/>
        </p:nvCxnSpPr>
        <p:spPr>
          <a:xfrm>
            <a:off x="2899978" y="4040982"/>
            <a:ext cx="556549" cy="0"/>
          </a:xfrm>
          <a:prstGeom prst="line">
            <a:avLst/>
          </a:prstGeom>
          <a:ln w="19050">
            <a:solidFill>
              <a:srgbClr val="E9B7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F886319-A5D9-5814-5E61-68D3314B851B}"/>
              </a:ext>
            </a:extLst>
          </p:cNvPr>
          <p:cNvSpPr/>
          <p:nvPr/>
        </p:nvSpPr>
        <p:spPr>
          <a:xfrm>
            <a:off x="3671338" y="4064794"/>
            <a:ext cx="556549" cy="45719"/>
          </a:xfrm>
          <a:prstGeom prst="rect">
            <a:avLst/>
          </a:prstGeom>
          <a:solidFill>
            <a:srgbClr val="10F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83C6871-6D16-281E-2D7D-EB0FCD6BDE15}"/>
              </a:ext>
            </a:extLst>
          </p:cNvPr>
          <p:cNvSpPr/>
          <p:nvPr/>
        </p:nvSpPr>
        <p:spPr>
          <a:xfrm flipV="1">
            <a:off x="3670200" y="4038975"/>
            <a:ext cx="562114" cy="286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67D41ED-386C-7867-16C7-C92DA50B3D73}"/>
              </a:ext>
            </a:extLst>
          </p:cNvPr>
          <p:cNvSpPr/>
          <p:nvPr/>
        </p:nvSpPr>
        <p:spPr>
          <a:xfrm flipV="1">
            <a:off x="3671730" y="4016194"/>
            <a:ext cx="562114" cy="20832"/>
          </a:xfrm>
          <a:prstGeom prst="rect">
            <a:avLst/>
          </a:prstGeom>
          <a:solidFill>
            <a:srgbClr val="AAA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63D5D3A-13F2-D07C-1D46-5B64A7013D68}"/>
              </a:ext>
            </a:extLst>
          </p:cNvPr>
          <p:cNvCxnSpPr/>
          <p:nvPr/>
        </p:nvCxnSpPr>
        <p:spPr>
          <a:xfrm>
            <a:off x="3670200" y="4003675"/>
            <a:ext cx="557687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E5A4372-6E81-6168-DFC9-05D1931F5F9A}"/>
              </a:ext>
            </a:extLst>
          </p:cNvPr>
          <p:cNvSpPr/>
          <p:nvPr/>
        </p:nvSpPr>
        <p:spPr>
          <a:xfrm>
            <a:off x="4442698" y="4016195"/>
            <a:ext cx="556549" cy="97612"/>
          </a:xfrm>
          <a:prstGeom prst="rect">
            <a:avLst/>
          </a:prstGeom>
          <a:solidFill>
            <a:srgbClr val="10F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2A57CF5-B179-B0A1-6E0D-FDCFB83224DD}"/>
              </a:ext>
            </a:extLst>
          </p:cNvPr>
          <p:cNvSpPr/>
          <p:nvPr/>
        </p:nvSpPr>
        <p:spPr>
          <a:xfrm flipV="1">
            <a:off x="4437840" y="3971490"/>
            <a:ext cx="56211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C4CFD70-0BA6-1BEB-56C0-5861070FC40B}"/>
              </a:ext>
            </a:extLst>
          </p:cNvPr>
          <p:cNvSpPr/>
          <p:nvPr/>
        </p:nvSpPr>
        <p:spPr>
          <a:xfrm flipV="1">
            <a:off x="4437840" y="3933104"/>
            <a:ext cx="562114" cy="43069"/>
          </a:xfrm>
          <a:prstGeom prst="rect">
            <a:avLst/>
          </a:prstGeom>
          <a:solidFill>
            <a:srgbClr val="AAA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93229584-E13D-BAEB-FEEA-5ED7DF1CCC35}"/>
              </a:ext>
            </a:extLst>
          </p:cNvPr>
          <p:cNvCxnSpPr/>
          <p:nvPr/>
        </p:nvCxnSpPr>
        <p:spPr>
          <a:xfrm>
            <a:off x="5187491" y="3690217"/>
            <a:ext cx="568897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ACEBC7C-3EE0-F515-A82E-1E53C056C74A}"/>
              </a:ext>
            </a:extLst>
          </p:cNvPr>
          <p:cNvSpPr/>
          <p:nvPr/>
        </p:nvSpPr>
        <p:spPr>
          <a:xfrm>
            <a:off x="5216144" y="3919287"/>
            <a:ext cx="556549" cy="190652"/>
          </a:xfrm>
          <a:prstGeom prst="rect">
            <a:avLst/>
          </a:prstGeom>
          <a:solidFill>
            <a:srgbClr val="10F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B77C05D-DC65-707B-33E2-1E8CD1EBC1B4}"/>
              </a:ext>
            </a:extLst>
          </p:cNvPr>
          <p:cNvSpPr/>
          <p:nvPr/>
        </p:nvSpPr>
        <p:spPr>
          <a:xfrm flipV="1">
            <a:off x="5215665" y="3819587"/>
            <a:ext cx="556549" cy="994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DF88726-9D5A-FE1A-A1A6-76415544F977}"/>
              </a:ext>
            </a:extLst>
          </p:cNvPr>
          <p:cNvSpPr/>
          <p:nvPr/>
        </p:nvSpPr>
        <p:spPr>
          <a:xfrm flipV="1">
            <a:off x="5215665" y="3776652"/>
            <a:ext cx="556549" cy="43069"/>
          </a:xfrm>
          <a:prstGeom prst="rect">
            <a:avLst/>
          </a:prstGeom>
          <a:solidFill>
            <a:srgbClr val="AAA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374B09E5-E627-8FB9-297F-2929771685AA}"/>
              </a:ext>
            </a:extLst>
          </p:cNvPr>
          <p:cNvCxnSpPr/>
          <p:nvPr/>
        </p:nvCxnSpPr>
        <p:spPr>
          <a:xfrm>
            <a:off x="5215095" y="3776652"/>
            <a:ext cx="557687" cy="0"/>
          </a:xfrm>
          <a:prstGeom prst="line">
            <a:avLst/>
          </a:prstGeom>
          <a:ln w="19050">
            <a:solidFill>
              <a:srgbClr val="5D9A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928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기사 이미지">
            <a:extLst>
              <a:ext uri="{FF2B5EF4-FFF2-40B4-BE49-F238E27FC236}">
                <a16:creationId xmlns:a16="http://schemas.microsoft.com/office/drawing/2014/main" id="{43B41F98-4062-65D5-9460-9BA5A80BE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881" y="1089988"/>
            <a:ext cx="581025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E9F6975-29BB-0491-4F07-6C9929F6EF77}"/>
              </a:ext>
            </a:extLst>
          </p:cNvPr>
          <p:cNvSpPr/>
          <p:nvPr/>
        </p:nvSpPr>
        <p:spPr>
          <a:xfrm>
            <a:off x="2598656" y="1140969"/>
            <a:ext cx="3497344" cy="377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9F04048-35BD-8DEC-2DA2-95134F1EE049}"/>
              </a:ext>
            </a:extLst>
          </p:cNvPr>
          <p:cNvSpPr/>
          <p:nvPr/>
        </p:nvSpPr>
        <p:spPr>
          <a:xfrm>
            <a:off x="2598656" y="1420818"/>
            <a:ext cx="5150884" cy="377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DE9395-AB8D-075C-8D10-02F1DDE5A377}"/>
              </a:ext>
            </a:extLst>
          </p:cNvPr>
          <p:cNvSpPr/>
          <p:nvPr/>
        </p:nvSpPr>
        <p:spPr>
          <a:xfrm>
            <a:off x="2563157" y="1505117"/>
            <a:ext cx="156083" cy="156084"/>
          </a:xfrm>
          <a:prstGeom prst="rect">
            <a:avLst/>
          </a:prstGeom>
          <a:solidFill>
            <a:srgbClr val="10F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420AF4-B56D-A017-C295-8EFA5E6BBD54}"/>
              </a:ext>
            </a:extLst>
          </p:cNvPr>
          <p:cNvSpPr/>
          <p:nvPr/>
        </p:nvSpPr>
        <p:spPr>
          <a:xfrm>
            <a:off x="3253721" y="1500941"/>
            <a:ext cx="156083" cy="15608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390D4F-1627-6DDC-8DA6-D3A954F97544}"/>
              </a:ext>
            </a:extLst>
          </p:cNvPr>
          <p:cNvSpPr/>
          <p:nvPr/>
        </p:nvSpPr>
        <p:spPr>
          <a:xfrm>
            <a:off x="4373285" y="1500867"/>
            <a:ext cx="156083" cy="156084"/>
          </a:xfrm>
          <a:prstGeom prst="rect">
            <a:avLst/>
          </a:prstGeom>
          <a:solidFill>
            <a:srgbClr val="AAA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C4150D-B127-5913-C532-9B4789B471CE}"/>
              </a:ext>
            </a:extLst>
          </p:cNvPr>
          <p:cNvSpPr/>
          <p:nvPr/>
        </p:nvSpPr>
        <p:spPr>
          <a:xfrm>
            <a:off x="5054323" y="1505704"/>
            <a:ext cx="156083" cy="156084"/>
          </a:xfrm>
          <a:prstGeom prst="rect">
            <a:avLst/>
          </a:prstGeom>
          <a:solidFill>
            <a:srgbClr val="05AF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D05075-43D4-B9BA-F0BC-4C93FC8B699C}"/>
              </a:ext>
            </a:extLst>
          </p:cNvPr>
          <p:cNvSpPr/>
          <p:nvPr/>
        </p:nvSpPr>
        <p:spPr>
          <a:xfrm>
            <a:off x="6062754" y="1509879"/>
            <a:ext cx="156083" cy="156084"/>
          </a:xfrm>
          <a:prstGeom prst="rect">
            <a:avLst/>
          </a:prstGeom>
          <a:solidFill>
            <a:srgbClr val="2B82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91FEB1-249D-9019-3F48-C580E67D0545}"/>
              </a:ext>
            </a:extLst>
          </p:cNvPr>
          <p:cNvSpPr txBox="1"/>
          <p:nvPr/>
        </p:nvSpPr>
        <p:spPr>
          <a:xfrm>
            <a:off x="2727992" y="1439896"/>
            <a:ext cx="47775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중국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BACBAA-06ED-BD3F-1AA6-903D12B34C9C}"/>
              </a:ext>
            </a:extLst>
          </p:cNvPr>
          <p:cNvSpPr txBox="1"/>
          <p:nvPr/>
        </p:nvSpPr>
        <p:spPr>
          <a:xfrm>
            <a:off x="3448478" y="1437285"/>
            <a:ext cx="876607" cy="1977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북아메리카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C99DF1-1A1A-1042-9279-38AA64667168}"/>
              </a:ext>
            </a:extLst>
          </p:cNvPr>
          <p:cNvSpPr txBox="1"/>
          <p:nvPr/>
        </p:nvSpPr>
        <p:spPr>
          <a:xfrm>
            <a:off x="4552970" y="1438867"/>
            <a:ext cx="47775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유럽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F5D3FE-921C-443F-77D2-D19280E86B08}"/>
              </a:ext>
            </a:extLst>
          </p:cNvPr>
          <p:cNvSpPr txBox="1"/>
          <p:nvPr/>
        </p:nvSpPr>
        <p:spPr>
          <a:xfrm>
            <a:off x="5231534" y="1446601"/>
            <a:ext cx="79787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대한민국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C4928E-3229-A04D-7B59-71FEB9122B46}"/>
              </a:ext>
            </a:extLst>
          </p:cNvPr>
          <p:cNvSpPr txBox="1"/>
          <p:nvPr/>
        </p:nvSpPr>
        <p:spPr>
          <a:xfrm>
            <a:off x="6218409" y="1445308"/>
            <a:ext cx="79787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기타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875C3B-22E0-798D-9391-1F3778DE2D0A}"/>
              </a:ext>
            </a:extLst>
          </p:cNvPr>
          <p:cNvSpPr txBox="1"/>
          <p:nvPr/>
        </p:nvSpPr>
        <p:spPr>
          <a:xfrm>
            <a:off x="6970998" y="1438866"/>
            <a:ext cx="79787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일본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2706FC-5EE2-9E4F-5784-FE113B702D98}"/>
              </a:ext>
            </a:extLst>
          </p:cNvPr>
          <p:cNvSpPr/>
          <p:nvPr/>
        </p:nvSpPr>
        <p:spPr>
          <a:xfrm>
            <a:off x="6748329" y="1505427"/>
            <a:ext cx="156083" cy="156084"/>
          </a:xfrm>
          <a:prstGeom prst="rect">
            <a:avLst/>
          </a:prstGeom>
          <a:solidFill>
            <a:srgbClr val="E9B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206DFD-653D-8EE4-C6AE-C18CFE0AAE0D}"/>
              </a:ext>
            </a:extLst>
          </p:cNvPr>
          <p:cNvSpPr txBox="1"/>
          <p:nvPr/>
        </p:nvSpPr>
        <p:spPr>
          <a:xfrm>
            <a:off x="2598656" y="4057323"/>
            <a:ext cx="318081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출처 </a:t>
            </a:r>
            <a:r>
              <a:rPr lang="en-US" altLang="ko-KR" sz="1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: </a:t>
            </a:r>
            <a:r>
              <a:rPr lang="en-US" altLang="ko-KR" sz="1200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BlommbergNEF</a:t>
            </a:r>
            <a:endParaRPr lang="en-US" altLang="ko-KR" sz="12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r>
              <a:rPr lang="en-US" altLang="ko-KR" sz="1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* </a:t>
            </a:r>
            <a:r>
              <a:rPr lang="ko-KR" altLang="en-US" sz="1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배터리 전기 및 플러그인 하이브리드 차량 포함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70500D-EFCE-079A-68EB-503A5A125A8B}"/>
              </a:ext>
            </a:extLst>
          </p:cNvPr>
          <p:cNvSpPr txBox="1"/>
          <p:nvPr/>
        </p:nvSpPr>
        <p:spPr>
          <a:xfrm>
            <a:off x="2549738" y="1741250"/>
            <a:ext cx="38815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나라별 전기차 판매량 추이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(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단위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:</a:t>
            </a:r>
            <a:r>
              <a:rPr lang="ko-KR" altLang="en-US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백만대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)</a:t>
            </a:r>
            <a:endParaRPr lang="ko-KR" altLang="en-US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7935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177</Words>
  <Application>Microsoft Office PowerPoint</Application>
  <PresentationFormat>와이드스크린</PresentationFormat>
  <Paragraphs>44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나눔스퀘어OTF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정현</dc:creator>
  <cp:lastModifiedBy>박 정현</cp:lastModifiedBy>
  <cp:revision>11</cp:revision>
  <dcterms:created xsi:type="dcterms:W3CDTF">2022-06-28T17:06:55Z</dcterms:created>
  <dcterms:modified xsi:type="dcterms:W3CDTF">2022-07-09T07:48:26Z</dcterms:modified>
</cp:coreProperties>
</file>