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337" r:id="rId3"/>
    <p:sldId id="342" r:id="rId4"/>
    <p:sldId id="344" r:id="rId5"/>
    <p:sldId id="345" r:id="rId6"/>
    <p:sldId id="346" r:id="rId7"/>
    <p:sldId id="347" r:id="rId8"/>
    <p:sldId id="353" r:id="rId9"/>
    <p:sldId id="348" r:id="rId10"/>
    <p:sldId id="358" r:id="rId11"/>
    <p:sldId id="356" r:id="rId12"/>
    <p:sldId id="354" r:id="rId13"/>
    <p:sldId id="357" r:id="rId14"/>
    <p:sldId id="349" r:id="rId15"/>
    <p:sldId id="355" r:id="rId16"/>
    <p:sldId id="343"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IBM Plex Sans" panose="020B0503050203000203"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45F1BF8-76C8-AE39-E235-F8D98A0C0535}" name="Joon Park" initials="JP" userId="S::joonpark@UCHICAGO.EDU::a5a5e159-058d-4d71-8ec5-f1025f3e10a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1" autoAdjust="0"/>
    <p:restoredTop sz="94622" autoAdjust="0"/>
  </p:normalViewPr>
  <p:slideViewPr>
    <p:cSldViewPr>
      <p:cViewPr varScale="1">
        <p:scale>
          <a:sx n="150" d="100"/>
          <a:sy n="150" d="100"/>
        </p:scale>
        <p:origin x="70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AF08EF-8456-452C-BC1A-5298BB72E84E}"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E2E890-186D-457A-AE75-CA05E4D6231C}" type="slidenum">
              <a:rPr lang="en-US" smtClean="0"/>
              <a:t>‹#›</a:t>
            </a:fld>
            <a:endParaRPr lang="en-US"/>
          </a:p>
        </p:txBody>
      </p:sp>
    </p:spTree>
    <p:extLst>
      <p:ext uri="{BB962C8B-B14F-4D97-AF65-F5344CB8AC3E}">
        <p14:creationId xmlns:p14="http://schemas.microsoft.com/office/powerpoint/2010/main" val="3556979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30000" dirty="0">
                <a:effectLst/>
              </a:rPr>
              <a:t>1</a:t>
            </a:r>
            <a:r>
              <a:rPr lang="en-US" sz="1200" dirty="0">
                <a:effectLst/>
              </a:rPr>
              <a:t>Github</a:t>
            </a:r>
            <a:r>
              <a:rPr lang="en-US" sz="1200" dirty="0"/>
              <a:t>,</a:t>
            </a:r>
            <a:r>
              <a:rPr lang="en-US" sz="1200" dirty="0">
                <a:effectLst/>
              </a:rPr>
              <a:t> (2022). </a:t>
            </a:r>
            <a:r>
              <a:rPr lang="en-US" sz="1200" i="1" dirty="0">
                <a:effectLst/>
              </a:rPr>
              <a:t>The Global Developer Community</a:t>
            </a:r>
            <a:r>
              <a:rPr lang="en-US" sz="1200" dirty="0">
                <a:effectLst/>
              </a:rPr>
              <a:t>. The State of the </a:t>
            </a:r>
            <a:r>
              <a:rPr lang="en-US" sz="1200" dirty="0" err="1">
                <a:effectLst/>
              </a:rPr>
              <a:t>Octoverse</a:t>
            </a:r>
            <a:r>
              <a:rPr lang="en-US" sz="1200" dirty="0">
                <a:effectLst/>
              </a:rPr>
              <a:t>. https://octoverse.github.com/2022/developer-community </a:t>
            </a:r>
          </a:p>
          <a:p>
            <a:endParaRPr lang="en-US" dirty="0"/>
          </a:p>
        </p:txBody>
      </p:sp>
      <p:sp>
        <p:nvSpPr>
          <p:cNvPr id="4" name="Slide Number Placeholder 3"/>
          <p:cNvSpPr>
            <a:spLocks noGrp="1"/>
          </p:cNvSpPr>
          <p:nvPr>
            <p:ph type="sldNum" sz="quarter" idx="5"/>
          </p:nvPr>
        </p:nvSpPr>
        <p:spPr/>
        <p:txBody>
          <a:bodyPr/>
          <a:lstStyle/>
          <a:p>
            <a:fld id="{78E2E890-186D-457A-AE75-CA05E4D6231C}" type="slidenum">
              <a:rPr lang="en-US" smtClean="0"/>
              <a:t>6</a:t>
            </a:fld>
            <a:endParaRPr lang="en-US"/>
          </a:p>
        </p:txBody>
      </p:sp>
    </p:spTree>
    <p:extLst>
      <p:ext uri="{BB962C8B-B14F-4D97-AF65-F5344CB8AC3E}">
        <p14:creationId xmlns:p14="http://schemas.microsoft.com/office/powerpoint/2010/main" val="2447775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For example: The top 5 languages in the range from 2008 to 2011 is:</a:t>
            </a:r>
          </a:p>
          <a:p>
            <a:r>
              <a:rPr lang="en-US" dirty="0"/>
              <a:t>		- Shell</a:t>
            </a:r>
          </a:p>
          <a:p>
            <a:r>
              <a:rPr lang="en-US" dirty="0"/>
              <a:t>		- Python</a:t>
            </a:r>
          </a:p>
          <a:p>
            <a:r>
              <a:rPr lang="en-US" dirty="0"/>
              <a:t>		- C</a:t>
            </a:r>
          </a:p>
          <a:p>
            <a:r>
              <a:rPr lang="en-US" dirty="0"/>
              <a:t>		- C++</a:t>
            </a:r>
          </a:p>
          <a:p>
            <a:r>
              <a:rPr lang="en-US" dirty="0"/>
              <a:t>		- Perl</a:t>
            </a:r>
          </a:p>
          <a:p>
            <a:r>
              <a:rPr lang="en-US" dirty="0"/>
              <a:t>	The trend changes to the languages from the ranges of 2020 to 2023</a:t>
            </a:r>
          </a:p>
          <a:p>
            <a:r>
              <a:rPr lang="en-US" dirty="0"/>
              <a:t>		- Shell</a:t>
            </a:r>
          </a:p>
          <a:p>
            <a:r>
              <a:rPr lang="en-US" dirty="0"/>
              <a:t>		- Python</a:t>
            </a:r>
          </a:p>
          <a:p>
            <a:r>
              <a:rPr lang="en-US" dirty="0"/>
              <a:t>		- HTML</a:t>
            </a:r>
          </a:p>
          <a:p>
            <a:r>
              <a:rPr lang="en-US" dirty="0"/>
              <a:t>		- JavaScript</a:t>
            </a:r>
          </a:p>
          <a:p>
            <a:r>
              <a:rPr lang="en-US" dirty="0"/>
              <a:t>		- </a:t>
            </a:r>
            <a:r>
              <a:rPr lang="en-US" dirty="0" err="1"/>
              <a:t>Makefile</a:t>
            </a:r>
            <a:r>
              <a:rPr lang="en-US" dirty="0"/>
              <a:t> </a:t>
            </a:r>
          </a:p>
        </p:txBody>
      </p:sp>
      <p:sp>
        <p:nvSpPr>
          <p:cNvPr id="4" name="Slide Number Placeholder 3"/>
          <p:cNvSpPr>
            <a:spLocks noGrp="1"/>
          </p:cNvSpPr>
          <p:nvPr>
            <p:ph type="sldNum" sz="quarter" idx="5"/>
          </p:nvPr>
        </p:nvSpPr>
        <p:spPr/>
        <p:txBody>
          <a:bodyPr/>
          <a:lstStyle/>
          <a:p>
            <a:fld id="{78E2E890-186D-457A-AE75-CA05E4D6231C}" type="slidenum">
              <a:rPr lang="en-US" smtClean="0"/>
              <a:t>7</a:t>
            </a:fld>
            <a:endParaRPr lang="en-US"/>
          </a:p>
        </p:txBody>
      </p:sp>
    </p:spTree>
    <p:extLst>
      <p:ext uri="{BB962C8B-B14F-4D97-AF65-F5344CB8AC3E}">
        <p14:creationId xmlns:p14="http://schemas.microsoft.com/office/powerpoint/2010/main" val="3591784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For example: The top 5 languages in the range from 2008 to 2011 is:</a:t>
            </a:r>
          </a:p>
          <a:p>
            <a:r>
              <a:rPr lang="en-US" dirty="0"/>
              <a:t>		- Shell</a:t>
            </a:r>
          </a:p>
          <a:p>
            <a:r>
              <a:rPr lang="en-US" dirty="0"/>
              <a:t>		- Python</a:t>
            </a:r>
          </a:p>
          <a:p>
            <a:r>
              <a:rPr lang="en-US" dirty="0"/>
              <a:t>		- C</a:t>
            </a:r>
          </a:p>
          <a:p>
            <a:r>
              <a:rPr lang="en-US" dirty="0"/>
              <a:t>		- C++</a:t>
            </a:r>
          </a:p>
          <a:p>
            <a:r>
              <a:rPr lang="en-US" dirty="0"/>
              <a:t>		- Perl</a:t>
            </a:r>
          </a:p>
          <a:p>
            <a:r>
              <a:rPr lang="en-US" dirty="0"/>
              <a:t>	The trend changes to the languages from the ranges of 2020 to 2023</a:t>
            </a:r>
          </a:p>
          <a:p>
            <a:r>
              <a:rPr lang="en-US" dirty="0"/>
              <a:t>		- Shell</a:t>
            </a:r>
          </a:p>
          <a:p>
            <a:r>
              <a:rPr lang="en-US" dirty="0"/>
              <a:t>		- Python</a:t>
            </a:r>
          </a:p>
          <a:p>
            <a:r>
              <a:rPr lang="en-US" dirty="0"/>
              <a:t>		- HTML</a:t>
            </a:r>
          </a:p>
          <a:p>
            <a:r>
              <a:rPr lang="en-US" dirty="0"/>
              <a:t>		- JavaScript</a:t>
            </a:r>
          </a:p>
          <a:p>
            <a:r>
              <a:rPr lang="en-US" dirty="0"/>
              <a:t>		- </a:t>
            </a:r>
            <a:r>
              <a:rPr lang="en-US" dirty="0" err="1"/>
              <a:t>Makefile</a:t>
            </a:r>
            <a:r>
              <a:rPr lang="en-US" dirty="0"/>
              <a:t> </a:t>
            </a:r>
          </a:p>
        </p:txBody>
      </p:sp>
      <p:sp>
        <p:nvSpPr>
          <p:cNvPr id="4" name="Slide Number Placeholder 3"/>
          <p:cNvSpPr>
            <a:spLocks noGrp="1"/>
          </p:cNvSpPr>
          <p:nvPr>
            <p:ph type="sldNum" sz="quarter" idx="5"/>
          </p:nvPr>
        </p:nvSpPr>
        <p:spPr/>
        <p:txBody>
          <a:bodyPr/>
          <a:lstStyle/>
          <a:p>
            <a:fld id="{78E2E890-186D-457A-AE75-CA05E4D6231C}" type="slidenum">
              <a:rPr lang="en-US" smtClean="0"/>
              <a:t>8</a:t>
            </a:fld>
            <a:endParaRPr lang="en-US"/>
          </a:p>
        </p:txBody>
      </p:sp>
    </p:spTree>
    <p:extLst>
      <p:ext uri="{BB962C8B-B14F-4D97-AF65-F5344CB8AC3E}">
        <p14:creationId xmlns:p14="http://schemas.microsoft.com/office/powerpoint/2010/main" val="3776158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74C13ED-9020-44C9-9E03-FE3B82D6E7D2}" type="datetime1">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81A763-4E2B-477D-959D-0D8DDD385451}" type="datetime1">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C5F8D3-DA4D-41BB-8EEB-8E59AA946FF4}" type="datetime1">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703F54-C0E2-4C16-BE4E-9B6D2FD950A8}" type="datetime1">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4E9C71-B770-427F-8652-FB1EC16A4878}" type="datetime1">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F30183-61CA-4D22-B32B-DC25D8040889}" type="datetime1">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0493CD7-0221-4E3A-A49D-1DB9491E1781}" type="datetime1">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351707-4BB5-4CB4-A47F-EC640EB7FEB6}" type="datetime1">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044306-761F-4CA2-947E-1D30B113CDC5}" type="datetime1">
              <a:rPr lang="en-US" smtClean="0"/>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59D39F-CAF6-4178-874B-32178589418B}" type="datetime1">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56D0BD-32B6-41C5-AA59-E37B69F1616A}" type="datetime1">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032A5-ED32-4B3B-9F24-0C3CD739D034}" type="datetime1">
              <a:rPr lang="en-US" smtClean="0"/>
              <a:t>12/8/2023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svg"/><Relationship Id="rId7"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2.sv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4.svg"/><Relationship Id="rId7"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2.sv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sv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svg"/><Relationship Id="rId10"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63503" y="5968489"/>
            <a:ext cx="12318997" cy="953005"/>
          </a:xfrm>
          <a:custGeom>
            <a:avLst/>
            <a:gdLst/>
            <a:ahLst/>
            <a:cxnLst/>
            <a:rect l="l" t="t" r="r" b="b"/>
            <a:pathLst>
              <a:path w="12318997" h="953005">
                <a:moveTo>
                  <a:pt x="0" y="0"/>
                </a:moveTo>
                <a:lnTo>
                  <a:pt x="12318997" y="0"/>
                </a:lnTo>
                <a:lnTo>
                  <a:pt x="12318997" y="953005"/>
                </a:lnTo>
                <a:lnTo>
                  <a:pt x="0" y="9530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7" name="TextBox 7"/>
          <p:cNvSpPr txBox="1"/>
          <p:nvPr/>
        </p:nvSpPr>
        <p:spPr>
          <a:xfrm>
            <a:off x="2769717" y="2356432"/>
            <a:ext cx="6652565" cy="598177"/>
          </a:xfrm>
          <a:prstGeom prst="rect">
            <a:avLst/>
          </a:prstGeom>
        </p:spPr>
        <p:txBody>
          <a:bodyPr wrap="square" lIns="0" tIns="0" rIns="0" bIns="0" rtlCol="0" anchor="t">
            <a:spAutoFit/>
          </a:bodyPr>
          <a:lstStyle/>
          <a:p>
            <a:pPr algn="ctr">
              <a:lnSpc>
                <a:spcPts val="5043"/>
              </a:lnSpc>
            </a:pPr>
            <a:r>
              <a:rPr lang="en-US" sz="3602" spc="-3" dirty="0">
                <a:solidFill>
                  <a:srgbClr val="800000"/>
                </a:solidFill>
                <a:latin typeface="IBM Plex Sans"/>
              </a:rPr>
              <a:t>Final Project: GitHub Analysis</a:t>
            </a:r>
          </a:p>
        </p:txBody>
      </p:sp>
      <p:sp>
        <p:nvSpPr>
          <p:cNvPr id="9" name="TextBox 9"/>
          <p:cNvSpPr txBox="1"/>
          <p:nvPr/>
        </p:nvSpPr>
        <p:spPr>
          <a:xfrm>
            <a:off x="10210800" y="5334000"/>
            <a:ext cx="3521573" cy="546897"/>
          </a:xfrm>
          <a:prstGeom prst="rect">
            <a:avLst/>
          </a:prstGeom>
        </p:spPr>
        <p:txBody>
          <a:bodyPr lIns="0" tIns="0" rIns="0" bIns="0" rtlCol="0" anchor="t">
            <a:spAutoFit/>
          </a:bodyPr>
          <a:lstStyle/>
          <a:p>
            <a:pPr algn="l">
              <a:lnSpc>
                <a:spcPts val="4488"/>
              </a:lnSpc>
            </a:pPr>
            <a:r>
              <a:rPr lang="en-US" sz="3206" spc="-3" dirty="0">
                <a:solidFill>
                  <a:srgbClr val="800000"/>
                </a:solidFill>
                <a:latin typeface="IBM Plex Sans"/>
              </a:rPr>
              <a:t>Joon Park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5162" y="1325880"/>
            <a:ext cx="11276838" cy="38100"/>
          </a:xfrm>
          <a:custGeom>
            <a:avLst/>
            <a:gdLst/>
            <a:ahLst/>
            <a:cxnLst/>
            <a:rect l="l" t="t" r="r" b="b"/>
            <a:pathLst>
              <a:path w="11276838" h="38100">
                <a:moveTo>
                  <a:pt x="0" y="0"/>
                </a:moveTo>
                <a:lnTo>
                  <a:pt x="11276838" y="0"/>
                </a:lnTo>
                <a:lnTo>
                  <a:pt x="11276838" y="38100"/>
                </a:lnTo>
                <a:lnTo>
                  <a:pt x="0" y="38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3503" y="5968489"/>
            <a:ext cx="12318997" cy="953005"/>
          </a:xfrm>
          <a:custGeom>
            <a:avLst/>
            <a:gdLst/>
            <a:ahLst/>
            <a:cxnLst/>
            <a:rect l="l" t="t" r="r" b="b"/>
            <a:pathLst>
              <a:path w="12318997" h="953005">
                <a:moveTo>
                  <a:pt x="0" y="0"/>
                </a:moveTo>
                <a:lnTo>
                  <a:pt x="12318997" y="0"/>
                </a:lnTo>
                <a:lnTo>
                  <a:pt x="12318997" y="953005"/>
                </a:lnTo>
                <a:lnTo>
                  <a:pt x="0" y="95300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885083" y="76200"/>
            <a:ext cx="11262360" cy="1239314"/>
          </a:xfrm>
          <a:prstGeom prst="rect">
            <a:avLst/>
          </a:prstGeom>
        </p:spPr>
        <p:txBody>
          <a:bodyPr wrap="square" lIns="0" tIns="0" rIns="0" bIns="0" rtlCol="0" anchor="t">
            <a:spAutoFit/>
          </a:bodyPr>
          <a:lstStyle/>
          <a:p>
            <a:pPr algn="l">
              <a:lnSpc>
                <a:spcPts val="5040"/>
              </a:lnSpc>
            </a:pPr>
            <a:r>
              <a:rPr lang="en-US" sz="3600" spc="-46" dirty="0">
                <a:solidFill>
                  <a:srgbClr val="800000"/>
                </a:solidFill>
                <a:latin typeface="IBM Plex Sans"/>
              </a:rPr>
              <a:t>Rapidly growing repositories in 2022 have little technologies in common</a:t>
            </a:r>
          </a:p>
        </p:txBody>
      </p:sp>
      <p:graphicFrame>
        <p:nvGraphicFramePr>
          <p:cNvPr id="5" name="Table 4">
            <a:extLst>
              <a:ext uri="{FF2B5EF4-FFF2-40B4-BE49-F238E27FC236}">
                <a16:creationId xmlns:a16="http://schemas.microsoft.com/office/drawing/2014/main" id="{376C3FC0-1D45-9AD6-EC47-26BFDEDAF706}"/>
              </a:ext>
            </a:extLst>
          </p:cNvPr>
          <p:cNvGraphicFramePr>
            <a:graphicFrameLocks noGrp="1"/>
          </p:cNvGraphicFramePr>
          <p:nvPr>
            <p:extLst>
              <p:ext uri="{D42A27DB-BD31-4B8C-83A1-F6EECF244321}">
                <p14:modId xmlns:p14="http://schemas.microsoft.com/office/powerpoint/2010/main" val="478695844"/>
              </p:ext>
            </p:extLst>
          </p:nvPr>
        </p:nvGraphicFramePr>
        <p:xfrm>
          <a:off x="5943600" y="2316480"/>
          <a:ext cx="5855017" cy="2225040"/>
        </p:xfrm>
        <a:graphic>
          <a:graphicData uri="http://schemas.openxmlformats.org/drawingml/2006/table">
            <a:tbl>
              <a:tblPr firstRow="1" bandRow="1">
                <a:tableStyleId>{2D5ABB26-0587-4C30-8999-92F81FD0307C}</a:tableStyleId>
              </a:tblPr>
              <a:tblGrid>
                <a:gridCol w="698818">
                  <a:extLst>
                    <a:ext uri="{9D8B030D-6E8A-4147-A177-3AD203B41FA5}">
                      <a16:colId xmlns:a16="http://schemas.microsoft.com/office/drawing/2014/main" val="2243051431"/>
                    </a:ext>
                  </a:extLst>
                </a:gridCol>
                <a:gridCol w="2971800">
                  <a:extLst>
                    <a:ext uri="{9D8B030D-6E8A-4147-A177-3AD203B41FA5}">
                      <a16:colId xmlns:a16="http://schemas.microsoft.com/office/drawing/2014/main" val="3784895391"/>
                    </a:ext>
                  </a:extLst>
                </a:gridCol>
                <a:gridCol w="2184399">
                  <a:extLst>
                    <a:ext uri="{9D8B030D-6E8A-4147-A177-3AD203B41FA5}">
                      <a16:colId xmlns:a16="http://schemas.microsoft.com/office/drawing/2014/main" val="2533049905"/>
                    </a:ext>
                  </a:extLst>
                </a:gridCol>
              </a:tblGrid>
              <a:tr h="370840">
                <a:tc>
                  <a:txBody>
                    <a:bodyPr/>
                    <a:lstStyle/>
                    <a:p>
                      <a:r>
                        <a:rPr lang="en-US"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Repository</a:t>
                      </a:r>
                      <a:r>
                        <a:rPr lang="en-US" dirty="0"/>
                        <a:t> </a:t>
                      </a:r>
                      <a:r>
                        <a:rPr lang="en-US"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Percentage</a:t>
                      </a:r>
                      <a:r>
                        <a:rPr lang="en-US" dirty="0"/>
                        <a:t> </a:t>
                      </a:r>
                      <a:r>
                        <a:rPr lang="en-US" b="1" dirty="0"/>
                        <a:t>Change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5999122"/>
                  </a:ext>
                </a:extLst>
              </a:tr>
              <a:tr h="370840">
                <a:tc>
                  <a:txBody>
                    <a:bodyPr/>
                    <a:lstStyle/>
                    <a:p>
                      <a:r>
                        <a:rPr lang="en-US" dirty="0"/>
                        <a:t>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Google/Horologist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2380192"/>
                  </a:ext>
                </a:extLst>
              </a:tr>
              <a:tr h="370840">
                <a:tc>
                  <a:txBody>
                    <a:bodyPr/>
                    <a:lstStyle/>
                    <a:p>
                      <a:r>
                        <a:rPr lang="en-US" dirty="0"/>
                        <a:t>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Binlidaily/binlidaily.github.io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281.0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8361899"/>
                  </a:ext>
                </a:extLst>
              </a:tr>
              <a:tr h="370840">
                <a:tc>
                  <a:txBody>
                    <a:bodyPr/>
                    <a:lstStyle/>
                    <a:p>
                      <a:r>
                        <a:rPr lang="en-US" dirty="0"/>
                        <a:t>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Stulp</a:t>
                      </a:r>
                      <a:r>
                        <a:rPr lang="en-US" dirty="0"/>
                        <a:t>/</a:t>
                      </a:r>
                      <a:r>
                        <a:rPr lang="en-US" dirty="0" err="1"/>
                        <a:t>dmpbbo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238.5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5476575"/>
                  </a:ext>
                </a:extLst>
              </a:tr>
              <a:tr h="370840">
                <a:tc>
                  <a:txBody>
                    <a:bodyPr/>
                    <a:lstStyle/>
                    <a:p>
                      <a:r>
                        <a:rPr lang="en-US" dirty="0"/>
                        <a:t>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Imroc</a:t>
                      </a:r>
                      <a:r>
                        <a:rPr lang="en-US" dirty="0"/>
                        <a:t>/req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151.25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9777034"/>
                  </a:ext>
                </a:extLst>
              </a:tr>
              <a:tr h="370840">
                <a:tc>
                  <a:txBody>
                    <a:bodyPr/>
                    <a:lstStyle/>
                    <a:p>
                      <a:r>
                        <a:rPr lang="en-US" dirty="0"/>
                        <a:t>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Jkriege2/</a:t>
                      </a:r>
                      <a:r>
                        <a:rPr lang="en-US" dirty="0" err="1"/>
                        <a:t>JKQtPlotter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132.66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9908920"/>
                  </a:ext>
                </a:extLst>
              </a:tr>
            </a:tbl>
          </a:graphicData>
        </a:graphic>
      </p:graphicFrame>
      <p:sp>
        <p:nvSpPr>
          <p:cNvPr id="7" name="TextBox 6">
            <a:extLst>
              <a:ext uri="{FF2B5EF4-FFF2-40B4-BE49-F238E27FC236}">
                <a16:creationId xmlns:a16="http://schemas.microsoft.com/office/drawing/2014/main" id="{7ED4066C-57F7-667D-D29E-D936DC164A55}"/>
              </a:ext>
            </a:extLst>
          </p:cNvPr>
          <p:cNvSpPr txBox="1"/>
          <p:nvPr/>
        </p:nvSpPr>
        <p:spPr>
          <a:xfrm>
            <a:off x="381000" y="1752600"/>
            <a:ext cx="5257800" cy="4247317"/>
          </a:xfrm>
          <a:prstGeom prst="rect">
            <a:avLst/>
          </a:prstGeom>
          <a:noFill/>
        </p:spPr>
        <p:txBody>
          <a:bodyPr wrap="square" rtlCol="0">
            <a:spAutoFit/>
          </a:bodyPr>
          <a:lstStyle/>
          <a:p>
            <a:r>
              <a:rPr lang="en-US" dirty="0"/>
              <a:t>The percentage increase from 2021 to 2022 was calculated to determine the fastest growing repository. </a:t>
            </a:r>
          </a:p>
          <a:p>
            <a:pPr marL="742950" lvl="1" indent="-285750">
              <a:buFont typeface="Arial" panose="020B0604020202020204" pitchFamily="34" charset="0"/>
              <a:buChar char="•"/>
            </a:pPr>
            <a:r>
              <a:rPr lang="en-US" dirty="0"/>
              <a:t>For this analysis, the year 2022 was chosen as it was thought to maximize the chance of finding more machine learning or generative AI projects.</a:t>
            </a:r>
          </a:p>
          <a:p>
            <a:pPr marL="742950" lvl="1" indent="-285750">
              <a:buFont typeface="Arial" panose="020B0604020202020204" pitchFamily="34" charset="0"/>
              <a:buChar char="•"/>
            </a:pPr>
            <a:r>
              <a:rPr lang="en-US" dirty="0"/>
              <a:t> The most notable repository in this analysis is the Google/Horologist which is Google’s opensource repository for Wear OS (smartwatch)</a:t>
            </a:r>
          </a:p>
          <a:p>
            <a:pPr marL="742950" lvl="1" indent="-285750">
              <a:buFont typeface="Arial" panose="020B0604020202020204" pitchFamily="34" charset="0"/>
              <a:buChar char="•"/>
            </a:pPr>
            <a:r>
              <a:rPr lang="en-US" dirty="0"/>
              <a:t>Upon researching the other repository names, there were not any common technologies in common with one another. </a:t>
            </a:r>
          </a:p>
          <a:p>
            <a:pPr marL="742950" lvl="1"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B870C4C1-A6D6-0097-D0EE-B0A81D3B57FD}"/>
              </a:ext>
            </a:extLst>
          </p:cNvPr>
          <p:cNvSpPr txBox="1"/>
          <p:nvPr/>
        </p:nvSpPr>
        <p:spPr>
          <a:xfrm>
            <a:off x="6705600" y="2010277"/>
            <a:ext cx="5105400" cy="369332"/>
          </a:xfrm>
          <a:prstGeom prst="rect">
            <a:avLst/>
          </a:prstGeom>
          <a:noFill/>
        </p:spPr>
        <p:txBody>
          <a:bodyPr wrap="square" rtlCol="0">
            <a:spAutoFit/>
          </a:bodyPr>
          <a:lstStyle/>
          <a:p>
            <a:r>
              <a:rPr lang="en-US" dirty="0"/>
              <a:t>Fastest Growing Repositories in the Year 2022</a:t>
            </a:r>
          </a:p>
        </p:txBody>
      </p:sp>
    </p:spTree>
    <p:extLst>
      <p:ext uri="{BB962C8B-B14F-4D97-AF65-F5344CB8AC3E}">
        <p14:creationId xmlns:p14="http://schemas.microsoft.com/office/powerpoint/2010/main" val="1481335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5162" y="876300"/>
            <a:ext cx="11276838" cy="38100"/>
          </a:xfrm>
          <a:custGeom>
            <a:avLst/>
            <a:gdLst/>
            <a:ahLst/>
            <a:cxnLst/>
            <a:rect l="l" t="t" r="r" b="b"/>
            <a:pathLst>
              <a:path w="11276838" h="38100">
                <a:moveTo>
                  <a:pt x="0" y="0"/>
                </a:moveTo>
                <a:lnTo>
                  <a:pt x="11276838" y="0"/>
                </a:lnTo>
                <a:lnTo>
                  <a:pt x="11276838" y="38100"/>
                </a:lnTo>
                <a:lnTo>
                  <a:pt x="0" y="38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3503" y="5968489"/>
            <a:ext cx="12318997" cy="953005"/>
          </a:xfrm>
          <a:custGeom>
            <a:avLst/>
            <a:gdLst/>
            <a:ahLst/>
            <a:cxnLst/>
            <a:rect l="l" t="t" r="r" b="b"/>
            <a:pathLst>
              <a:path w="12318997" h="953005">
                <a:moveTo>
                  <a:pt x="0" y="0"/>
                </a:moveTo>
                <a:lnTo>
                  <a:pt x="12318997" y="0"/>
                </a:lnTo>
                <a:lnTo>
                  <a:pt x="12318997" y="953005"/>
                </a:lnTo>
                <a:lnTo>
                  <a:pt x="0" y="95300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929640" y="328460"/>
            <a:ext cx="10043160" cy="598112"/>
          </a:xfrm>
          <a:prstGeom prst="rect">
            <a:avLst/>
          </a:prstGeom>
        </p:spPr>
        <p:txBody>
          <a:bodyPr wrap="square" lIns="0" tIns="0" rIns="0" bIns="0" rtlCol="0" anchor="t">
            <a:spAutoFit/>
          </a:bodyPr>
          <a:lstStyle/>
          <a:p>
            <a:pPr algn="l">
              <a:lnSpc>
                <a:spcPts val="5040"/>
              </a:lnSpc>
            </a:pPr>
            <a:r>
              <a:rPr lang="en-US" sz="3600" spc="-46" dirty="0">
                <a:solidFill>
                  <a:srgbClr val="800000"/>
                </a:solidFill>
                <a:latin typeface="IBM Plex Sans"/>
              </a:rPr>
              <a:t>Technologies related to Data Science Projects</a:t>
            </a:r>
          </a:p>
        </p:txBody>
      </p:sp>
      <p:sp>
        <p:nvSpPr>
          <p:cNvPr id="8" name="TextBox 7">
            <a:extLst>
              <a:ext uri="{FF2B5EF4-FFF2-40B4-BE49-F238E27FC236}">
                <a16:creationId xmlns:a16="http://schemas.microsoft.com/office/drawing/2014/main" id="{268B0EBE-08D3-A759-02CF-E9C07A547ED9}"/>
              </a:ext>
            </a:extLst>
          </p:cNvPr>
          <p:cNvSpPr txBox="1"/>
          <p:nvPr/>
        </p:nvSpPr>
        <p:spPr>
          <a:xfrm>
            <a:off x="228600" y="1371600"/>
            <a:ext cx="6096000" cy="4247317"/>
          </a:xfrm>
          <a:prstGeom prst="rect">
            <a:avLst/>
          </a:prstGeom>
          <a:noFill/>
        </p:spPr>
        <p:txBody>
          <a:bodyPr wrap="square" rtlCol="0">
            <a:spAutoFit/>
          </a:bodyPr>
          <a:lstStyle/>
          <a:p>
            <a:r>
              <a:rPr lang="en-US" u="sng" dirty="0"/>
              <a:t>Methodology:</a:t>
            </a:r>
          </a:p>
          <a:p>
            <a:pPr marL="285750" indent="-285750">
              <a:buFont typeface="Arial" panose="020B0604020202020204" pitchFamily="34" charset="0"/>
              <a:buChar char="•"/>
            </a:pPr>
            <a:r>
              <a:rPr lang="en-US" dirty="0"/>
              <a:t>Key phrases related to data science related technologies were searched in the </a:t>
            </a:r>
            <a:r>
              <a:rPr lang="en-US" b="1" u="sng" dirty="0"/>
              <a:t>contents </a:t>
            </a:r>
            <a:r>
              <a:rPr lang="en-US" dirty="0"/>
              <a:t>file.</a:t>
            </a:r>
          </a:p>
          <a:p>
            <a:pPr marL="285750" indent="-285750">
              <a:buFont typeface="Arial" panose="020B0604020202020204" pitchFamily="34" charset="0"/>
              <a:buChar char="•"/>
            </a:pPr>
            <a:r>
              <a:rPr lang="en-US" dirty="0"/>
              <a:t>The most popular data science repositories were identified to determine whether a project was a AI or ML project using the </a:t>
            </a:r>
            <a:r>
              <a:rPr lang="en-US" b="1" u="sng" dirty="0"/>
              <a:t>files </a:t>
            </a:r>
            <a:r>
              <a:rPr lang="en-US" dirty="0"/>
              <a:t>folder.</a:t>
            </a:r>
          </a:p>
          <a:p>
            <a:pPr marL="285750" indent="-285750">
              <a:buFont typeface="Arial" panose="020B0604020202020204" pitchFamily="34" charset="0"/>
              <a:buChar char="•"/>
            </a:pPr>
            <a:endParaRPr lang="en-US" dirty="0"/>
          </a:p>
          <a:p>
            <a:r>
              <a:rPr lang="en-US" u="sng" dirty="0"/>
              <a:t>Key Takeaways:</a:t>
            </a:r>
          </a:p>
          <a:p>
            <a:pPr marL="285750" indent="-285750">
              <a:buFont typeface="Arial" panose="020B0604020202020204" pitchFamily="34" charset="0"/>
              <a:buChar char="•"/>
            </a:pPr>
            <a:r>
              <a:rPr lang="en-US" dirty="0"/>
              <a:t>The most popular technology is related to Python with data manipulation technologies coming in second. </a:t>
            </a:r>
          </a:p>
          <a:p>
            <a:pPr marL="285750" indent="-285750">
              <a:buFont typeface="Arial" panose="020B0604020202020204" pitchFamily="34" charset="0"/>
              <a:buChar char="•"/>
            </a:pPr>
            <a:r>
              <a:rPr lang="en-US" dirty="0"/>
              <a:t>Machine Learning technologies such as TensorFlow and </a:t>
            </a:r>
            <a:r>
              <a:rPr lang="en-US" dirty="0" err="1"/>
              <a:t>Keras</a:t>
            </a:r>
            <a:r>
              <a:rPr lang="en-US" dirty="0"/>
              <a:t> has shown some popularity amongst the repositories</a:t>
            </a:r>
          </a:p>
          <a:p>
            <a:pPr marL="742950" lvl="1" indent="-285750">
              <a:buFont typeface="Arial" panose="020B0604020202020204" pitchFamily="34" charset="0"/>
              <a:buChar char="•"/>
            </a:pPr>
            <a:r>
              <a:rPr lang="en-US" dirty="0"/>
              <a:t>Further data collection may show that this popularity may be a signal to the rise of generative AI tools as is in the current day. </a:t>
            </a:r>
          </a:p>
        </p:txBody>
      </p:sp>
      <p:pic>
        <p:nvPicPr>
          <p:cNvPr id="13" name="Picture 12">
            <a:extLst>
              <a:ext uri="{FF2B5EF4-FFF2-40B4-BE49-F238E27FC236}">
                <a16:creationId xmlns:a16="http://schemas.microsoft.com/office/drawing/2014/main" id="{E052E8D4-3DCC-B943-C068-A2715AB181D2}"/>
              </a:ext>
            </a:extLst>
          </p:cNvPr>
          <p:cNvPicPr>
            <a:picLocks noChangeAspect="1"/>
          </p:cNvPicPr>
          <p:nvPr/>
        </p:nvPicPr>
        <p:blipFill>
          <a:blip r:embed="rId6"/>
          <a:stretch>
            <a:fillRect/>
          </a:stretch>
        </p:blipFill>
        <p:spPr>
          <a:xfrm>
            <a:off x="6324600" y="909357"/>
            <a:ext cx="4483879" cy="2797997"/>
          </a:xfrm>
          <a:prstGeom prst="rect">
            <a:avLst/>
          </a:prstGeom>
        </p:spPr>
      </p:pic>
      <p:graphicFrame>
        <p:nvGraphicFramePr>
          <p:cNvPr id="11" name="Table 10">
            <a:extLst>
              <a:ext uri="{FF2B5EF4-FFF2-40B4-BE49-F238E27FC236}">
                <a16:creationId xmlns:a16="http://schemas.microsoft.com/office/drawing/2014/main" id="{DA608A67-747E-EEE0-CA3F-C9FC9A711C5E}"/>
              </a:ext>
            </a:extLst>
          </p:cNvPr>
          <p:cNvGraphicFramePr>
            <a:graphicFrameLocks noGrp="1"/>
          </p:cNvGraphicFramePr>
          <p:nvPr>
            <p:extLst>
              <p:ext uri="{D42A27DB-BD31-4B8C-83A1-F6EECF244321}">
                <p14:modId xmlns:p14="http://schemas.microsoft.com/office/powerpoint/2010/main" val="2329152414"/>
              </p:ext>
            </p:extLst>
          </p:nvPr>
        </p:nvGraphicFramePr>
        <p:xfrm>
          <a:off x="8229600" y="3707354"/>
          <a:ext cx="2057400" cy="2225040"/>
        </p:xfrm>
        <a:graphic>
          <a:graphicData uri="http://schemas.openxmlformats.org/drawingml/2006/table">
            <a:tbl>
              <a:tblPr firstRow="1" bandRow="1">
                <a:tableStyleId>{2D5ABB26-0587-4C30-8999-92F81FD0307C}</a:tableStyleId>
              </a:tblPr>
              <a:tblGrid>
                <a:gridCol w="2057400">
                  <a:extLst>
                    <a:ext uri="{9D8B030D-6E8A-4147-A177-3AD203B41FA5}">
                      <a16:colId xmlns:a16="http://schemas.microsoft.com/office/drawing/2014/main" val="687273603"/>
                    </a:ext>
                  </a:extLst>
                </a:gridCol>
              </a:tblGrid>
              <a:tr h="331517">
                <a:tc>
                  <a:txBody>
                    <a:bodyPr/>
                    <a:lstStyle/>
                    <a:p>
                      <a:pPr algn="ctr"/>
                      <a:r>
                        <a:rPr lang="en-US" sz="2000" b="1" u="sng" dirty="0"/>
                        <a:t>Top Technologies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1990247"/>
                  </a:ext>
                </a:extLst>
              </a:tr>
              <a:tr h="439075">
                <a:tc>
                  <a:txBody>
                    <a:bodyPr/>
                    <a:lstStyle/>
                    <a:p>
                      <a:r>
                        <a:rPr lang="en-US" sz="1200" b="1" dirty="0"/>
                        <a:t>Programming Language (Python,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3052997"/>
                  </a:ext>
                </a:extLst>
              </a:tr>
              <a:tr h="439075">
                <a:tc>
                  <a:txBody>
                    <a:bodyPr/>
                    <a:lstStyle/>
                    <a:p>
                      <a:r>
                        <a:rPr lang="en-US" sz="1200" b="1" dirty="0"/>
                        <a:t>Data Manipulation (</a:t>
                      </a:r>
                      <a:r>
                        <a:rPr lang="en-US" sz="1200" b="1" dirty="0" err="1"/>
                        <a:t>Numpy</a:t>
                      </a:r>
                      <a:r>
                        <a:rPr lang="en-US" sz="1200" b="1" dirty="0"/>
                        <a:t>, </a:t>
                      </a:r>
                      <a:r>
                        <a:rPr lang="en-US" sz="1200" b="1" dirty="0" err="1"/>
                        <a:t>Rstudio</a:t>
                      </a:r>
                      <a:r>
                        <a:rPr lang="en-US" sz="12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7242811"/>
                  </a:ext>
                </a:extLst>
              </a:tr>
              <a:tr h="439075">
                <a:tc>
                  <a:txBody>
                    <a:bodyPr/>
                    <a:lstStyle/>
                    <a:p>
                      <a:r>
                        <a:rPr lang="en-US" sz="1200" b="1" dirty="0"/>
                        <a:t>Machine Learning (Scikit, TensorFlow, </a:t>
                      </a:r>
                      <a:r>
                        <a:rPr lang="en-US" sz="1200" b="1" dirty="0" err="1"/>
                        <a:t>Keras</a:t>
                      </a:r>
                      <a:r>
                        <a:rPr lang="en-US" sz="12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2711722"/>
                  </a:ext>
                </a:extLst>
              </a:tr>
              <a:tr h="439075">
                <a:tc>
                  <a:txBody>
                    <a:bodyPr/>
                    <a:lstStyle/>
                    <a:p>
                      <a:r>
                        <a:rPr lang="en-US" sz="1200" b="1" dirty="0"/>
                        <a:t>Data Visualization (Seaborn, ggplot2)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752155"/>
                  </a:ext>
                </a:extLst>
              </a:tr>
            </a:tbl>
          </a:graphicData>
        </a:graphic>
      </p:graphicFrame>
    </p:spTree>
    <p:extLst>
      <p:ext uri="{BB962C8B-B14F-4D97-AF65-F5344CB8AC3E}">
        <p14:creationId xmlns:p14="http://schemas.microsoft.com/office/powerpoint/2010/main" val="1584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5162" y="1325880"/>
            <a:ext cx="11276838" cy="38100"/>
          </a:xfrm>
          <a:custGeom>
            <a:avLst/>
            <a:gdLst/>
            <a:ahLst/>
            <a:cxnLst/>
            <a:rect l="l" t="t" r="r" b="b"/>
            <a:pathLst>
              <a:path w="11276838" h="38100">
                <a:moveTo>
                  <a:pt x="0" y="0"/>
                </a:moveTo>
                <a:lnTo>
                  <a:pt x="11276838" y="0"/>
                </a:lnTo>
                <a:lnTo>
                  <a:pt x="11276838" y="38100"/>
                </a:lnTo>
                <a:lnTo>
                  <a:pt x="0" y="38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3503" y="5968489"/>
            <a:ext cx="12318997" cy="953005"/>
          </a:xfrm>
          <a:custGeom>
            <a:avLst/>
            <a:gdLst/>
            <a:ahLst/>
            <a:cxnLst/>
            <a:rect l="l" t="t" r="r" b="b"/>
            <a:pathLst>
              <a:path w="12318997" h="953005">
                <a:moveTo>
                  <a:pt x="0" y="0"/>
                </a:moveTo>
                <a:lnTo>
                  <a:pt x="12318997" y="0"/>
                </a:lnTo>
                <a:lnTo>
                  <a:pt x="12318997" y="953005"/>
                </a:lnTo>
                <a:lnTo>
                  <a:pt x="0" y="95300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929640" y="76200"/>
            <a:ext cx="10043160" cy="1239314"/>
          </a:xfrm>
          <a:prstGeom prst="rect">
            <a:avLst/>
          </a:prstGeom>
        </p:spPr>
        <p:txBody>
          <a:bodyPr wrap="square" lIns="0" tIns="0" rIns="0" bIns="0" rtlCol="0" anchor="t">
            <a:spAutoFit/>
          </a:bodyPr>
          <a:lstStyle/>
          <a:p>
            <a:pPr algn="l">
              <a:lnSpc>
                <a:spcPts val="5040"/>
              </a:lnSpc>
            </a:pPr>
            <a:r>
              <a:rPr lang="en-US" sz="3600" spc="-46" dirty="0">
                <a:solidFill>
                  <a:srgbClr val="800000"/>
                </a:solidFill>
                <a:latin typeface="IBM Plex Sans"/>
              </a:rPr>
              <a:t>The most prolific committer are bots not associated with Big-tech</a:t>
            </a:r>
          </a:p>
        </p:txBody>
      </p:sp>
      <p:pic>
        <p:nvPicPr>
          <p:cNvPr id="9" name="Picture 8">
            <a:extLst>
              <a:ext uri="{FF2B5EF4-FFF2-40B4-BE49-F238E27FC236}">
                <a16:creationId xmlns:a16="http://schemas.microsoft.com/office/drawing/2014/main" id="{954CE35E-7B7F-482B-3A79-4F109727E154}"/>
              </a:ext>
            </a:extLst>
          </p:cNvPr>
          <p:cNvPicPr>
            <a:picLocks noChangeAspect="1"/>
          </p:cNvPicPr>
          <p:nvPr/>
        </p:nvPicPr>
        <p:blipFill>
          <a:blip r:embed="rId6"/>
          <a:stretch>
            <a:fillRect/>
          </a:stretch>
        </p:blipFill>
        <p:spPr>
          <a:xfrm>
            <a:off x="7212932" y="1374006"/>
            <a:ext cx="5042562" cy="4417194"/>
          </a:xfrm>
          <a:prstGeom prst="rect">
            <a:avLst/>
          </a:prstGeom>
        </p:spPr>
      </p:pic>
      <p:sp>
        <p:nvSpPr>
          <p:cNvPr id="11" name="TextBox 10">
            <a:extLst>
              <a:ext uri="{FF2B5EF4-FFF2-40B4-BE49-F238E27FC236}">
                <a16:creationId xmlns:a16="http://schemas.microsoft.com/office/drawing/2014/main" id="{06817F6F-F3C3-26C8-E204-4C9EE706D640}"/>
              </a:ext>
            </a:extLst>
          </p:cNvPr>
          <p:cNvSpPr txBox="1"/>
          <p:nvPr/>
        </p:nvSpPr>
        <p:spPr>
          <a:xfrm>
            <a:off x="381000" y="1474580"/>
            <a:ext cx="685800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most prolific committer is GitHub followed by Gerrit Code Review and Commit Bot.</a:t>
            </a:r>
          </a:p>
          <a:p>
            <a:pPr marL="742950" lvl="1" indent="-285750">
              <a:buFont typeface="Arial" panose="020B0604020202020204" pitchFamily="34" charset="0"/>
              <a:buChar char="•"/>
            </a:pPr>
            <a:r>
              <a:rPr lang="en-US" dirty="0"/>
              <a:t>Given that the most of the commits are coming from GitHub, it is difficult to determine whether the commits are being made from those who are associated with Big-Tech Companies.</a:t>
            </a:r>
          </a:p>
          <a:p>
            <a:endParaRPr lang="en-US" dirty="0"/>
          </a:p>
          <a:p>
            <a:pPr marL="285750" indent="-285750">
              <a:buFont typeface="Arial" panose="020B0604020202020204" pitchFamily="34" charset="0"/>
              <a:buChar char="•"/>
            </a:pPr>
            <a:r>
              <a:rPr lang="en-US" dirty="0"/>
              <a:t>The first </a:t>
            </a:r>
            <a:r>
              <a:rPr lang="en-US" b="1" u="sng" dirty="0"/>
              <a:t>human </a:t>
            </a:r>
            <a:r>
              <a:rPr lang="en-US" dirty="0"/>
              <a:t>committer is Curt Clifton whose is a </a:t>
            </a:r>
            <a:r>
              <a:rPr lang="en-US" dirty="0" err="1"/>
              <a:t>SwiftUI</a:t>
            </a:r>
            <a:r>
              <a:rPr lang="en-US" dirty="0"/>
              <a:t>(mobile application development tool) frameworks engineer at </a:t>
            </a:r>
            <a:r>
              <a:rPr lang="en-US" b="1" dirty="0"/>
              <a:t>Apple</a:t>
            </a:r>
            <a:r>
              <a:rPr lang="en-US" dirty="0"/>
              <a:t> followed by James Michael DuPont who is a software developer not associated with any Big-tech companies.</a:t>
            </a:r>
          </a:p>
          <a:p>
            <a:pPr marL="742950" lvl="1" indent="-285750">
              <a:buFont typeface="Arial" panose="020B0604020202020204" pitchFamily="34" charset="0"/>
              <a:buChar char="•"/>
            </a:pPr>
            <a:r>
              <a:rPr lang="en-US" dirty="0"/>
              <a:t>The rest of the human committers are also software engineers but they do not seem to be associated with any big-tech companies. </a:t>
            </a:r>
          </a:p>
        </p:txBody>
      </p:sp>
    </p:spTree>
    <p:extLst>
      <p:ext uri="{BB962C8B-B14F-4D97-AF65-F5344CB8AC3E}">
        <p14:creationId xmlns:p14="http://schemas.microsoft.com/office/powerpoint/2010/main" val="543455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5162" y="1325880"/>
            <a:ext cx="11276838" cy="38100"/>
          </a:xfrm>
          <a:custGeom>
            <a:avLst/>
            <a:gdLst/>
            <a:ahLst/>
            <a:cxnLst/>
            <a:rect l="l" t="t" r="r" b="b"/>
            <a:pathLst>
              <a:path w="11276838" h="38100">
                <a:moveTo>
                  <a:pt x="0" y="0"/>
                </a:moveTo>
                <a:lnTo>
                  <a:pt x="11276838" y="0"/>
                </a:lnTo>
                <a:lnTo>
                  <a:pt x="11276838" y="38100"/>
                </a:lnTo>
                <a:lnTo>
                  <a:pt x="0" y="38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3503" y="5968489"/>
            <a:ext cx="12318997" cy="953005"/>
          </a:xfrm>
          <a:custGeom>
            <a:avLst/>
            <a:gdLst/>
            <a:ahLst/>
            <a:cxnLst/>
            <a:rect l="l" t="t" r="r" b="b"/>
            <a:pathLst>
              <a:path w="12318997" h="953005">
                <a:moveTo>
                  <a:pt x="0" y="0"/>
                </a:moveTo>
                <a:lnTo>
                  <a:pt x="12318997" y="0"/>
                </a:lnTo>
                <a:lnTo>
                  <a:pt x="12318997" y="953005"/>
                </a:lnTo>
                <a:lnTo>
                  <a:pt x="0" y="95300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929640" y="76200"/>
            <a:ext cx="10043160" cy="1239314"/>
          </a:xfrm>
          <a:prstGeom prst="rect">
            <a:avLst/>
          </a:prstGeom>
        </p:spPr>
        <p:txBody>
          <a:bodyPr wrap="square" lIns="0" tIns="0" rIns="0" bIns="0" rtlCol="0" anchor="t">
            <a:spAutoFit/>
          </a:bodyPr>
          <a:lstStyle/>
          <a:p>
            <a:pPr algn="l">
              <a:lnSpc>
                <a:spcPts val="5040"/>
              </a:lnSpc>
            </a:pPr>
            <a:r>
              <a:rPr lang="en-US" sz="3600" spc="-46" dirty="0">
                <a:solidFill>
                  <a:srgbClr val="800000"/>
                </a:solidFill>
                <a:latin typeface="IBM Plex Sans"/>
              </a:rPr>
              <a:t>Most of the known messages for committing are for fixing bugs and updates</a:t>
            </a:r>
          </a:p>
        </p:txBody>
      </p:sp>
      <p:graphicFrame>
        <p:nvGraphicFramePr>
          <p:cNvPr id="10" name="Table 9">
            <a:extLst>
              <a:ext uri="{FF2B5EF4-FFF2-40B4-BE49-F238E27FC236}">
                <a16:creationId xmlns:a16="http://schemas.microsoft.com/office/drawing/2014/main" id="{40278371-2626-0355-67BD-119F269A4F9B}"/>
              </a:ext>
            </a:extLst>
          </p:cNvPr>
          <p:cNvGraphicFramePr>
            <a:graphicFrameLocks noGrp="1"/>
          </p:cNvGraphicFramePr>
          <p:nvPr>
            <p:extLst>
              <p:ext uri="{D42A27DB-BD31-4B8C-83A1-F6EECF244321}">
                <p14:modId xmlns:p14="http://schemas.microsoft.com/office/powerpoint/2010/main" val="794661043"/>
              </p:ext>
            </p:extLst>
          </p:nvPr>
        </p:nvGraphicFramePr>
        <p:xfrm>
          <a:off x="5257800" y="1752600"/>
          <a:ext cx="6858000" cy="3286760"/>
        </p:xfrm>
        <a:graphic>
          <a:graphicData uri="http://schemas.openxmlformats.org/drawingml/2006/table">
            <a:tbl>
              <a:tblPr firstRow="1" bandRow="1">
                <a:tableStyleId>{2D5ABB26-0587-4C30-8999-92F81FD0307C}</a:tableStyleId>
              </a:tblPr>
              <a:tblGrid>
                <a:gridCol w="3429000">
                  <a:extLst>
                    <a:ext uri="{9D8B030D-6E8A-4147-A177-3AD203B41FA5}">
                      <a16:colId xmlns:a16="http://schemas.microsoft.com/office/drawing/2014/main" val="1608327480"/>
                    </a:ext>
                  </a:extLst>
                </a:gridCol>
                <a:gridCol w="3429000">
                  <a:extLst>
                    <a:ext uri="{9D8B030D-6E8A-4147-A177-3AD203B41FA5}">
                      <a16:colId xmlns:a16="http://schemas.microsoft.com/office/drawing/2014/main" val="439616330"/>
                    </a:ext>
                  </a:extLst>
                </a:gridCol>
              </a:tblGrid>
              <a:tr h="370840">
                <a:tc>
                  <a:txBody>
                    <a:bodyPr/>
                    <a:lstStyle/>
                    <a:p>
                      <a:pPr algn="ctr"/>
                      <a:r>
                        <a:rPr lang="en-US" sz="2800" b="1" u="sng" dirty="0"/>
                        <a:t>Common Messages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u="sng" dirty="0"/>
                        <a:t>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2886439"/>
                  </a:ext>
                </a:extLst>
              </a:tr>
              <a:tr h="370840">
                <a:tc>
                  <a:txBody>
                    <a:bodyPr/>
                    <a:lstStyle/>
                    <a:p>
                      <a:r>
                        <a:rPr lang="en-US" b="1" dirty="0"/>
                        <a:t>Other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150,805,707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3363314"/>
                  </a:ext>
                </a:extLst>
              </a:tr>
              <a:tr h="370840">
                <a:tc>
                  <a:txBody>
                    <a:bodyPr/>
                    <a:lstStyle/>
                    <a:p>
                      <a:r>
                        <a:rPr lang="en-US" b="1" dirty="0"/>
                        <a:t>Bug</a:t>
                      </a:r>
                      <a:r>
                        <a:rPr lang="en-US" dirty="0"/>
                        <a:t> </a:t>
                      </a:r>
                      <a:r>
                        <a:rPr lang="en-US" b="1" dirty="0"/>
                        <a:t>Fixes</a:t>
                      </a:r>
                      <a:r>
                        <a:rPr lang="en-US" dirty="0"/>
                        <a:t> (bug fix, fix)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36,225,403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5932938"/>
                  </a:ext>
                </a:extLst>
              </a:tr>
              <a:tr h="370840">
                <a:tc>
                  <a:txBody>
                    <a:bodyPr/>
                    <a:lstStyle/>
                    <a:p>
                      <a:r>
                        <a:rPr lang="en-US" b="1" dirty="0"/>
                        <a:t>Update</a:t>
                      </a:r>
                      <a:r>
                        <a:rPr lang="en-US" dirty="0"/>
                        <a:t> (update)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35,037,166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2491405"/>
                  </a:ext>
                </a:extLst>
              </a:tr>
              <a:tr h="370840">
                <a:tc>
                  <a:txBody>
                    <a:bodyPr/>
                    <a:lstStyle/>
                    <a:p>
                      <a:r>
                        <a:rPr lang="en-US" b="1" dirty="0"/>
                        <a:t>Branching</a:t>
                      </a:r>
                      <a:r>
                        <a:rPr lang="en-US" dirty="0"/>
                        <a:t> (merge, pull, push)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21,286,355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4472282"/>
                  </a:ext>
                </a:extLst>
              </a:tr>
              <a:tr h="370840">
                <a:tc>
                  <a:txBody>
                    <a:bodyPr/>
                    <a:lstStyle/>
                    <a:p>
                      <a:r>
                        <a:rPr lang="en-US" b="1" dirty="0"/>
                        <a:t>Commit</a:t>
                      </a:r>
                      <a:r>
                        <a:rPr lang="en-US" dirty="0"/>
                        <a:t> (commit)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8,392,974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2992742"/>
                  </a:ext>
                </a:extLst>
              </a:tr>
              <a:tr h="370840">
                <a:tc>
                  <a:txBody>
                    <a:bodyPr/>
                    <a:lstStyle/>
                    <a:p>
                      <a:r>
                        <a:rPr lang="en-US" b="1" dirty="0"/>
                        <a:t>Technology Development</a:t>
                      </a:r>
                      <a:r>
                        <a:rPr lang="en-US" dirty="0"/>
                        <a:t> (artificial intelligence, machine learning, technology)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485,578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5291833"/>
                  </a:ext>
                </a:extLst>
              </a:tr>
            </a:tbl>
          </a:graphicData>
        </a:graphic>
      </p:graphicFrame>
      <p:sp>
        <p:nvSpPr>
          <p:cNvPr id="5" name="TextBox 4">
            <a:extLst>
              <a:ext uri="{FF2B5EF4-FFF2-40B4-BE49-F238E27FC236}">
                <a16:creationId xmlns:a16="http://schemas.microsoft.com/office/drawing/2014/main" id="{07BAF0CB-21CD-F556-573D-28620E3189D2}"/>
              </a:ext>
            </a:extLst>
          </p:cNvPr>
          <p:cNvSpPr txBox="1"/>
          <p:nvPr/>
        </p:nvSpPr>
        <p:spPr>
          <a:xfrm>
            <a:off x="228600" y="1371600"/>
            <a:ext cx="4800600" cy="4524315"/>
          </a:xfrm>
          <a:prstGeom prst="rect">
            <a:avLst/>
          </a:prstGeom>
          <a:noFill/>
        </p:spPr>
        <p:txBody>
          <a:bodyPr wrap="square" rtlCol="0">
            <a:spAutoFit/>
          </a:bodyPr>
          <a:lstStyle/>
          <a:p>
            <a:r>
              <a:rPr lang="en-US" u="sng" dirty="0"/>
              <a:t>Methodology:</a:t>
            </a:r>
          </a:p>
          <a:p>
            <a:pPr marL="285750" indent="-285750">
              <a:buFont typeface="Arial" panose="020B0604020202020204" pitchFamily="34" charset="0"/>
              <a:buChar char="•"/>
            </a:pPr>
            <a:r>
              <a:rPr lang="en-US" dirty="0"/>
              <a:t>The messages in the </a:t>
            </a:r>
            <a:r>
              <a:rPr lang="en-US" b="1" u="sng" dirty="0"/>
              <a:t>Commits</a:t>
            </a:r>
            <a:r>
              <a:rPr lang="en-US" b="1" dirty="0"/>
              <a:t> </a:t>
            </a:r>
            <a:r>
              <a:rPr lang="en-US" dirty="0"/>
              <a:t>column were broken up in order bucket them into their respective categories. </a:t>
            </a:r>
          </a:p>
          <a:p>
            <a:pPr marL="285750" indent="-285750">
              <a:buFont typeface="Arial" panose="020B0604020202020204" pitchFamily="34" charset="0"/>
              <a:buChar char="•"/>
            </a:pPr>
            <a:r>
              <a:rPr lang="en-US" dirty="0"/>
              <a:t>The table on the right represents the different buckets and the phrases which were searched.</a:t>
            </a:r>
          </a:p>
          <a:p>
            <a:pPr marL="285750" indent="-285750">
              <a:buFont typeface="Arial" panose="020B0604020202020204" pitchFamily="34" charset="0"/>
              <a:buChar char="•"/>
            </a:pPr>
            <a:endParaRPr lang="en-US" dirty="0"/>
          </a:p>
          <a:p>
            <a:r>
              <a:rPr lang="en-US" u="sng" dirty="0"/>
              <a:t>Key Takeaways:</a:t>
            </a:r>
          </a:p>
          <a:p>
            <a:pPr marL="285750" indent="-285750">
              <a:buFont typeface="Arial" panose="020B0604020202020204" pitchFamily="34" charset="0"/>
              <a:buChar char="•"/>
            </a:pPr>
            <a:r>
              <a:rPr lang="en-US" dirty="0"/>
              <a:t>The most frequent </a:t>
            </a:r>
            <a:r>
              <a:rPr lang="en-US" b="1" u="sng" dirty="0"/>
              <a:t>known </a:t>
            </a:r>
            <a:r>
              <a:rPr lang="en-US" dirty="0"/>
              <a:t>reason for committing is for </a:t>
            </a:r>
            <a:r>
              <a:rPr lang="en-US" b="1" dirty="0"/>
              <a:t>bug fixes, followed closely by updates.</a:t>
            </a:r>
          </a:p>
          <a:p>
            <a:pPr marL="285750" indent="-285750">
              <a:buFont typeface="Arial" panose="020B0604020202020204" pitchFamily="34" charset="0"/>
              <a:buChar char="•"/>
            </a:pPr>
            <a:r>
              <a:rPr lang="en-US" dirty="0"/>
              <a:t>Although there were some messages related to technology development, it was the </a:t>
            </a:r>
            <a:r>
              <a:rPr lang="en-US" b="1" dirty="0"/>
              <a:t>least popular reason</a:t>
            </a:r>
            <a:r>
              <a:rPr lang="en-US" dirty="0"/>
              <a:t> for committing to GitHub.</a:t>
            </a:r>
          </a:p>
          <a:p>
            <a:pPr marL="285750" indent="-285750">
              <a:buFont typeface="Arial" panose="020B0604020202020204" pitchFamily="34" charset="0"/>
              <a:buChar char="•"/>
            </a:pPr>
            <a:r>
              <a:rPr lang="en-US" dirty="0"/>
              <a:t>The </a:t>
            </a:r>
            <a:r>
              <a:rPr lang="en-US" b="1" u="sng" dirty="0"/>
              <a:t>Other</a:t>
            </a:r>
            <a:r>
              <a:rPr lang="en-US" b="1" dirty="0"/>
              <a:t> </a:t>
            </a:r>
            <a:r>
              <a:rPr lang="en-US" dirty="0"/>
              <a:t>column represents the languages that did not go into any other bucket.</a:t>
            </a:r>
          </a:p>
        </p:txBody>
      </p:sp>
    </p:spTree>
    <p:extLst>
      <p:ext uri="{BB962C8B-B14F-4D97-AF65-F5344CB8AC3E}">
        <p14:creationId xmlns:p14="http://schemas.microsoft.com/office/powerpoint/2010/main" val="4060205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5162" y="1325880"/>
            <a:ext cx="11276838" cy="38100"/>
          </a:xfrm>
          <a:custGeom>
            <a:avLst/>
            <a:gdLst/>
            <a:ahLst/>
            <a:cxnLst/>
            <a:rect l="l" t="t" r="r" b="b"/>
            <a:pathLst>
              <a:path w="11276838" h="38100">
                <a:moveTo>
                  <a:pt x="0" y="0"/>
                </a:moveTo>
                <a:lnTo>
                  <a:pt x="11276838" y="0"/>
                </a:lnTo>
                <a:lnTo>
                  <a:pt x="11276838" y="38100"/>
                </a:lnTo>
                <a:lnTo>
                  <a:pt x="0" y="38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3503" y="5968489"/>
            <a:ext cx="12318997" cy="953005"/>
          </a:xfrm>
          <a:custGeom>
            <a:avLst/>
            <a:gdLst/>
            <a:ahLst/>
            <a:cxnLst/>
            <a:rect l="l" t="t" r="r" b="b"/>
            <a:pathLst>
              <a:path w="12318997" h="953005">
                <a:moveTo>
                  <a:pt x="0" y="0"/>
                </a:moveTo>
                <a:lnTo>
                  <a:pt x="12318997" y="0"/>
                </a:lnTo>
                <a:lnTo>
                  <a:pt x="12318997" y="953005"/>
                </a:lnTo>
                <a:lnTo>
                  <a:pt x="0" y="95300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0" y="49336"/>
            <a:ext cx="12255494" cy="1239314"/>
          </a:xfrm>
          <a:prstGeom prst="rect">
            <a:avLst/>
          </a:prstGeom>
        </p:spPr>
        <p:txBody>
          <a:bodyPr wrap="square" lIns="0" tIns="0" rIns="0" bIns="0" rtlCol="0" anchor="t">
            <a:spAutoFit/>
          </a:bodyPr>
          <a:lstStyle/>
          <a:p>
            <a:pPr algn="l">
              <a:lnSpc>
                <a:spcPts val="5040"/>
              </a:lnSpc>
            </a:pPr>
            <a:r>
              <a:rPr lang="en-US" sz="3600" spc="-46" dirty="0">
                <a:solidFill>
                  <a:srgbClr val="800000"/>
                </a:solidFill>
                <a:latin typeface="IBM Plex Sans"/>
              </a:rPr>
              <a:t>Performing </a:t>
            </a:r>
            <a:r>
              <a:rPr lang="en-US" sz="3600" spc="-46" dirty="0" err="1">
                <a:solidFill>
                  <a:srgbClr val="800000"/>
                </a:solidFill>
                <a:latin typeface="IBM Plex Sans"/>
              </a:rPr>
              <a:t>MinHashLSH</a:t>
            </a:r>
            <a:r>
              <a:rPr lang="en-US" sz="3600" spc="-46" dirty="0">
                <a:solidFill>
                  <a:srgbClr val="800000"/>
                </a:solidFill>
                <a:latin typeface="IBM Plex Sans"/>
              </a:rPr>
              <a:t> within subjects show that most messages are unique with Shell having the highest duplicates</a:t>
            </a:r>
          </a:p>
        </p:txBody>
      </p:sp>
      <p:pic>
        <p:nvPicPr>
          <p:cNvPr id="14" name="Picture 13">
            <a:extLst>
              <a:ext uri="{FF2B5EF4-FFF2-40B4-BE49-F238E27FC236}">
                <a16:creationId xmlns:a16="http://schemas.microsoft.com/office/drawing/2014/main" id="{E0DFB842-F54F-F418-7763-337569EF4E82}"/>
              </a:ext>
            </a:extLst>
          </p:cNvPr>
          <p:cNvPicPr>
            <a:picLocks noChangeAspect="1"/>
          </p:cNvPicPr>
          <p:nvPr/>
        </p:nvPicPr>
        <p:blipFill>
          <a:blip r:embed="rId6"/>
          <a:stretch>
            <a:fillRect/>
          </a:stretch>
        </p:blipFill>
        <p:spPr>
          <a:xfrm>
            <a:off x="5105400" y="1635423"/>
            <a:ext cx="2617985" cy="2067895"/>
          </a:xfrm>
          <a:prstGeom prst="rect">
            <a:avLst/>
          </a:prstGeom>
        </p:spPr>
      </p:pic>
      <p:pic>
        <p:nvPicPr>
          <p:cNvPr id="8" name="Picture 7">
            <a:extLst>
              <a:ext uri="{FF2B5EF4-FFF2-40B4-BE49-F238E27FC236}">
                <a16:creationId xmlns:a16="http://schemas.microsoft.com/office/drawing/2014/main" id="{986C8E79-E095-6E71-96D1-D9F36D00EF7C}"/>
              </a:ext>
            </a:extLst>
          </p:cNvPr>
          <p:cNvPicPr>
            <a:picLocks noChangeAspect="1"/>
          </p:cNvPicPr>
          <p:nvPr/>
        </p:nvPicPr>
        <p:blipFill>
          <a:blip r:embed="rId7"/>
          <a:stretch>
            <a:fillRect/>
          </a:stretch>
        </p:blipFill>
        <p:spPr>
          <a:xfrm>
            <a:off x="7723385" y="1846330"/>
            <a:ext cx="4537308" cy="3254542"/>
          </a:xfrm>
          <a:prstGeom prst="rect">
            <a:avLst/>
          </a:prstGeom>
        </p:spPr>
      </p:pic>
      <p:sp>
        <p:nvSpPr>
          <p:cNvPr id="15" name="TextBox 14">
            <a:extLst>
              <a:ext uri="{FF2B5EF4-FFF2-40B4-BE49-F238E27FC236}">
                <a16:creationId xmlns:a16="http://schemas.microsoft.com/office/drawing/2014/main" id="{F37BABC4-6D2C-1F4D-6188-FD330DA2C74F}"/>
              </a:ext>
            </a:extLst>
          </p:cNvPr>
          <p:cNvSpPr txBox="1"/>
          <p:nvPr/>
        </p:nvSpPr>
        <p:spPr>
          <a:xfrm>
            <a:off x="8610600" y="1450757"/>
            <a:ext cx="2895600" cy="369332"/>
          </a:xfrm>
          <a:prstGeom prst="rect">
            <a:avLst/>
          </a:prstGeom>
          <a:noFill/>
        </p:spPr>
        <p:txBody>
          <a:bodyPr wrap="square" rtlCol="0">
            <a:spAutoFit/>
          </a:bodyPr>
          <a:lstStyle/>
          <a:p>
            <a:r>
              <a:rPr lang="en-US" dirty="0"/>
              <a:t>Subject Duplication Analysis</a:t>
            </a:r>
          </a:p>
        </p:txBody>
      </p:sp>
      <p:pic>
        <p:nvPicPr>
          <p:cNvPr id="12" name="Picture 11">
            <a:extLst>
              <a:ext uri="{FF2B5EF4-FFF2-40B4-BE49-F238E27FC236}">
                <a16:creationId xmlns:a16="http://schemas.microsoft.com/office/drawing/2014/main" id="{C606EA75-54D7-C3A0-70F3-EF90CBF77B0A}"/>
              </a:ext>
            </a:extLst>
          </p:cNvPr>
          <p:cNvPicPr>
            <a:picLocks noChangeAspect="1"/>
          </p:cNvPicPr>
          <p:nvPr/>
        </p:nvPicPr>
        <p:blipFill>
          <a:blip r:embed="rId8"/>
          <a:stretch>
            <a:fillRect/>
          </a:stretch>
        </p:blipFill>
        <p:spPr>
          <a:xfrm>
            <a:off x="5267503" y="4028070"/>
            <a:ext cx="2572156" cy="2015749"/>
          </a:xfrm>
          <a:prstGeom prst="rect">
            <a:avLst/>
          </a:prstGeom>
        </p:spPr>
      </p:pic>
      <p:sp>
        <p:nvSpPr>
          <p:cNvPr id="17" name="TextBox 16">
            <a:extLst>
              <a:ext uri="{FF2B5EF4-FFF2-40B4-BE49-F238E27FC236}">
                <a16:creationId xmlns:a16="http://schemas.microsoft.com/office/drawing/2014/main" id="{6F0B4670-3A83-19E3-36DE-01FCBF3DCD3C}"/>
              </a:ext>
            </a:extLst>
          </p:cNvPr>
          <p:cNvSpPr txBox="1"/>
          <p:nvPr/>
        </p:nvSpPr>
        <p:spPr>
          <a:xfrm>
            <a:off x="152400" y="1635423"/>
            <a:ext cx="49530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To determine whether the subjects were duplicates, </a:t>
            </a:r>
            <a:r>
              <a:rPr lang="en-US" dirty="0" err="1"/>
              <a:t>MinHashLSH</a:t>
            </a:r>
            <a:r>
              <a:rPr lang="en-US" dirty="0"/>
              <a:t> was performed with a Jaccard distance of 0.3</a:t>
            </a:r>
          </a:p>
          <a:p>
            <a:pPr marL="742950" lvl="1" indent="-285750">
              <a:buFont typeface="Arial" panose="020B0604020202020204" pitchFamily="34" charset="0"/>
              <a:buChar char="•"/>
            </a:pPr>
            <a:r>
              <a:rPr lang="en-US" dirty="0"/>
              <a:t>This Jaccard Distance allows it to pickup very-similar texts which may only differ by the numbers.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By performing </a:t>
            </a:r>
            <a:r>
              <a:rPr lang="en-US" dirty="0" err="1"/>
              <a:t>MinHashLSH</a:t>
            </a:r>
            <a:r>
              <a:rPr lang="en-US" dirty="0"/>
              <a:t> within the subjects, it is evident that </a:t>
            </a:r>
            <a:r>
              <a:rPr lang="en-US" b="1" dirty="0"/>
              <a:t>most of the subjects are unique</a:t>
            </a:r>
            <a:r>
              <a:rPr lang="en-US" dirty="0"/>
              <a:t> as shown by the ~10% data that appeared to be duplicated.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Had there been a significant number of duplicates, there may be some evidence that committers are directly copy and pasting their code without much thought.</a:t>
            </a:r>
          </a:p>
        </p:txBody>
      </p:sp>
      <p:sp>
        <p:nvSpPr>
          <p:cNvPr id="18" name="TextBox 17">
            <a:extLst>
              <a:ext uri="{FF2B5EF4-FFF2-40B4-BE49-F238E27FC236}">
                <a16:creationId xmlns:a16="http://schemas.microsoft.com/office/drawing/2014/main" id="{85879DC9-A670-B563-6624-036764AAEEB3}"/>
              </a:ext>
            </a:extLst>
          </p:cNvPr>
          <p:cNvSpPr txBox="1"/>
          <p:nvPr/>
        </p:nvSpPr>
        <p:spPr>
          <a:xfrm>
            <a:off x="4979068" y="1414513"/>
            <a:ext cx="2945732" cy="230832"/>
          </a:xfrm>
          <a:prstGeom prst="rect">
            <a:avLst/>
          </a:prstGeom>
          <a:noFill/>
        </p:spPr>
        <p:txBody>
          <a:bodyPr wrap="square" rtlCol="0">
            <a:spAutoFit/>
          </a:bodyPr>
          <a:lstStyle/>
          <a:p>
            <a:r>
              <a:rPr lang="en-US" sz="900" dirty="0"/>
              <a:t>Duplicated Repositories For Top 5 Programming Languages</a:t>
            </a:r>
          </a:p>
        </p:txBody>
      </p:sp>
      <p:sp>
        <p:nvSpPr>
          <p:cNvPr id="19" name="TextBox 18">
            <a:extLst>
              <a:ext uri="{FF2B5EF4-FFF2-40B4-BE49-F238E27FC236}">
                <a16:creationId xmlns:a16="http://schemas.microsoft.com/office/drawing/2014/main" id="{909D1E7A-A9CF-381D-0CD8-A55F6B57FF7F}"/>
              </a:ext>
            </a:extLst>
          </p:cNvPr>
          <p:cNvSpPr txBox="1"/>
          <p:nvPr/>
        </p:nvSpPr>
        <p:spPr>
          <a:xfrm>
            <a:off x="5080715" y="3803885"/>
            <a:ext cx="2945732" cy="230832"/>
          </a:xfrm>
          <a:prstGeom prst="rect">
            <a:avLst/>
          </a:prstGeom>
          <a:noFill/>
        </p:spPr>
        <p:txBody>
          <a:bodyPr wrap="square" rtlCol="0">
            <a:spAutoFit/>
          </a:bodyPr>
          <a:lstStyle/>
          <a:p>
            <a:r>
              <a:rPr lang="en-US" sz="900" dirty="0"/>
              <a:t>Duplicated Repositories Across All Programming Languages</a:t>
            </a:r>
          </a:p>
        </p:txBody>
      </p:sp>
    </p:spTree>
    <p:extLst>
      <p:ext uri="{BB962C8B-B14F-4D97-AF65-F5344CB8AC3E}">
        <p14:creationId xmlns:p14="http://schemas.microsoft.com/office/powerpoint/2010/main" val="262980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5162" y="1325880"/>
            <a:ext cx="11276838" cy="38100"/>
          </a:xfrm>
          <a:custGeom>
            <a:avLst/>
            <a:gdLst/>
            <a:ahLst/>
            <a:cxnLst/>
            <a:rect l="l" t="t" r="r" b="b"/>
            <a:pathLst>
              <a:path w="11276838" h="38100">
                <a:moveTo>
                  <a:pt x="0" y="0"/>
                </a:moveTo>
                <a:lnTo>
                  <a:pt x="11276838" y="0"/>
                </a:lnTo>
                <a:lnTo>
                  <a:pt x="11276838" y="38100"/>
                </a:lnTo>
                <a:lnTo>
                  <a:pt x="0" y="38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3503" y="5968489"/>
            <a:ext cx="12318997" cy="953005"/>
          </a:xfrm>
          <a:custGeom>
            <a:avLst/>
            <a:gdLst/>
            <a:ahLst/>
            <a:cxnLst/>
            <a:rect l="l" t="t" r="r" b="b"/>
            <a:pathLst>
              <a:path w="12318997" h="953005">
                <a:moveTo>
                  <a:pt x="0" y="0"/>
                </a:moveTo>
                <a:lnTo>
                  <a:pt x="12318997" y="0"/>
                </a:lnTo>
                <a:lnTo>
                  <a:pt x="12318997" y="953005"/>
                </a:lnTo>
                <a:lnTo>
                  <a:pt x="0" y="95300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612134" y="49336"/>
            <a:ext cx="11643360" cy="1239314"/>
          </a:xfrm>
          <a:prstGeom prst="rect">
            <a:avLst/>
          </a:prstGeom>
        </p:spPr>
        <p:txBody>
          <a:bodyPr wrap="square" lIns="0" tIns="0" rIns="0" bIns="0" rtlCol="0" anchor="t">
            <a:spAutoFit/>
          </a:bodyPr>
          <a:lstStyle/>
          <a:p>
            <a:pPr algn="l">
              <a:lnSpc>
                <a:spcPts val="5040"/>
              </a:lnSpc>
            </a:pPr>
            <a:r>
              <a:rPr lang="en-US" sz="3600" spc="-46" dirty="0">
                <a:solidFill>
                  <a:srgbClr val="800000"/>
                </a:solidFill>
                <a:latin typeface="IBM Plex Sans"/>
              </a:rPr>
              <a:t>Performing </a:t>
            </a:r>
            <a:r>
              <a:rPr lang="en-US" sz="3600" spc="-46" dirty="0" err="1">
                <a:solidFill>
                  <a:srgbClr val="800000"/>
                </a:solidFill>
                <a:latin typeface="IBM Plex Sans"/>
              </a:rPr>
              <a:t>MinHashLSH</a:t>
            </a:r>
            <a:r>
              <a:rPr lang="en-US" sz="3600" spc="-46" dirty="0">
                <a:solidFill>
                  <a:srgbClr val="800000"/>
                </a:solidFill>
                <a:latin typeface="IBM Plex Sans"/>
              </a:rPr>
              <a:t> on messages yields similar outputs to performing </a:t>
            </a:r>
            <a:r>
              <a:rPr lang="en-US" sz="3600" spc="-46" dirty="0" err="1">
                <a:solidFill>
                  <a:srgbClr val="800000"/>
                </a:solidFill>
                <a:latin typeface="IBM Plex Sans"/>
              </a:rPr>
              <a:t>MinHashLSH</a:t>
            </a:r>
            <a:r>
              <a:rPr lang="en-US" sz="3600" spc="-46" dirty="0">
                <a:solidFill>
                  <a:srgbClr val="800000"/>
                </a:solidFill>
                <a:latin typeface="IBM Plex Sans"/>
              </a:rPr>
              <a:t> on subjects</a:t>
            </a:r>
          </a:p>
        </p:txBody>
      </p:sp>
      <p:pic>
        <p:nvPicPr>
          <p:cNvPr id="16" name="Picture 15">
            <a:extLst>
              <a:ext uri="{FF2B5EF4-FFF2-40B4-BE49-F238E27FC236}">
                <a16:creationId xmlns:a16="http://schemas.microsoft.com/office/drawing/2014/main" id="{A8EA1A5A-EF7C-C672-359B-10A2FD23FEC2}"/>
              </a:ext>
            </a:extLst>
          </p:cNvPr>
          <p:cNvPicPr>
            <a:picLocks noChangeAspect="1"/>
          </p:cNvPicPr>
          <p:nvPr/>
        </p:nvPicPr>
        <p:blipFill>
          <a:blip r:embed="rId6"/>
          <a:stretch>
            <a:fillRect/>
          </a:stretch>
        </p:blipFill>
        <p:spPr>
          <a:xfrm>
            <a:off x="594087" y="2057400"/>
            <a:ext cx="3472196" cy="2743200"/>
          </a:xfrm>
          <a:prstGeom prst="rect">
            <a:avLst/>
          </a:prstGeom>
        </p:spPr>
      </p:pic>
      <p:pic>
        <p:nvPicPr>
          <p:cNvPr id="18" name="Picture 17">
            <a:extLst>
              <a:ext uri="{FF2B5EF4-FFF2-40B4-BE49-F238E27FC236}">
                <a16:creationId xmlns:a16="http://schemas.microsoft.com/office/drawing/2014/main" id="{BF4A6B8D-6F92-6580-9720-3FD5C1C58F9A}"/>
              </a:ext>
            </a:extLst>
          </p:cNvPr>
          <p:cNvPicPr>
            <a:picLocks noChangeAspect="1"/>
          </p:cNvPicPr>
          <p:nvPr/>
        </p:nvPicPr>
        <p:blipFill>
          <a:blip r:embed="rId7"/>
          <a:stretch>
            <a:fillRect/>
          </a:stretch>
        </p:blipFill>
        <p:spPr>
          <a:xfrm>
            <a:off x="4327359" y="2057400"/>
            <a:ext cx="3202371" cy="2743200"/>
          </a:xfrm>
          <a:prstGeom prst="rect">
            <a:avLst/>
          </a:prstGeom>
        </p:spPr>
      </p:pic>
      <p:pic>
        <p:nvPicPr>
          <p:cNvPr id="20" name="Picture 19">
            <a:extLst>
              <a:ext uri="{FF2B5EF4-FFF2-40B4-BE49-F238E27FC236}">
                <a16:creationId xmlns:a16="http://schemas.microsoft.com/office/drawing/2014/main" id="{A9A94769-FA77-EB33-04B8-75BF3C9585A1}"/>
              </a:ext>
            </a:extLst>
          </p:cNvPr>
          <p:cNvPicPr>
            <a:picLocks noChangeAspect="1"/>
          </p:cNvPicPr>
          <p:nvPr/>
        </p:nvPicPr>
        <p:blipFill rotWithShape="1">
          <a:blip r:embed="rId8"/>
          <a:srcRect t="2703"/>
          <a:stretch/>
        </p:blipFill>
        <p:spPr>
          <a:xfrm>
            <a:off x="7848600" y="1981200"/>
            <a:ext cx="4116653" cy="2895600"/>
          </a:xfrm>
          <a:prstGeom prst="rect">
            <a:avLst/>
          </a:prstGeom>
        </p:spPr>
      </p:pic>
      <p:sp>
        <p:nvSpPr>
          <p:cNvPr id="21" name="TextBox 20">
            <a:extLst>
              <a:ext uri="{FF2B5EF4-FFF2-40B4-BE49-F238E27FC236}">
                <a16:creationId xmlns:a16="http://schemas.microsoft.com/office/drawing/2014/main" id="{E6985737-89F8-187A-EB7B-93BA73D9733F}"/>
              </a:ext>
            </a:extLst>
          </p:cNvPr>
          <p:cNvSpPr txBox="1"/>
          <p:nvPr/>
        </p:nvSpPr>
        <p:spPr>
          <a:xfrm>
            <a:off x="8534400" y="1450757"/>
            <a:ext cx="2971800" cy="369332"/>
          </a:xfrm>
          <a:prstGeom prst="rect">
            <a:avLst/>
          </a:prstGeom>
          <a:noFill/>
        </p:spPr>
        <p:txBody>
          <a:bodyPr wrap="square" rtlCol="0">
            <a:spAutoFit/>
          </a:bodyPr>
          <a:lstStyle/>
          <a:p>
            <a:r>
              <a:rPr lang="en-US" dirty="0"/>
              <a:t>Message Duplication Analysis</a:t>
            </a:r>
          </a:p>
        </p:txBody>
      </p:sp>
      <p:sp>
        <p:nvSpPr>
          <p:cNvPr id="22" name="TextBox 21">
            <a:extLst>
              <a:ext uri="{FF2B5EF4-FFF2-40B4-BE49-F238E27FC236}">
                <a16:creationId xmlns:a16="http://schemas.microsoft.com/office/drawing/2014/main" id="{C5366DD8-829A-1774-75CA-23C71129CEB8}"/>
              </a:ext>
            </a:extLst>
          </p:cNvPr>
          <p:cNvSpPr txBox="1"/>
          <p:nvPr/>
        </p:nvSpPr>
        <p:spPr>
          <a:xfrm>
            <a:off x="844284" y="1526024"/>
            <a:ext cx="3346715" cy="646331"/>
          </a:xfrm>
          <a:prstGeom prst="rect">
            <a:avLst/>
          </a:prstGeom>
          <a:noFill/>
        </p:spPr>
        <p:txBody>
          <a:bodyPr wrap="square" rtlCol="0">
            <a:spAutoFit/>
          </a:bodyPr>
          <a:lstStyle/>
          <a:p>
            <a:r>
              <a:rPr lang="en-US" dirty="0"/>
              <a:t>Duplicated Repositories Across All Programming Languages</a:t>
            </a:r>
          </a:p>
        </p:txBody>
      </p:sp>
      <p:sp>
        <p:nvSpPr>
          <p:cNvPr id="23" name="TextBox 22">
            <a:extLst>
              <a:ext uri="{FF2B5EF4-FFF2-40B4-BE49-F238E27FC236}">
                <a16:creationId xmlns:a16="http://schemas.microsoft.com/office/drawing/2014/main" id="{5868A9D0-6224-A307-BD2D-6A6037AD951D}"/>
              </a:ext>
            </a:extLst>
          </p:cNvPr>
          <p:cNvSpPr txBox="1"/>
          <p:nvPr/>
        </p:nvSpPr>
        <p:spPr>
          <a:xfrm>
            <a:off x="4465790" y="1526023"/>
            <a:ext cx="3346715" cy="646331"/>
          </a:xfrm>
          <a:prstGeom prst="rect">
            <a:avLst/>
          </a:prstGeom>
          <a:noFill/>
        </p:spPr>
        <p:txBody>
          <a:bodyPr wrap="square" rtlCol="0">
            <a:spAutoFit/>
          </a:bodyPr>
          <a:lstStyle/>
          <a:p>
            <a:r>
              <a:rPr lang="en-US" dirty="0"/>
              <a:t>Duplicated Repositories Across Top 5 Programming Languages</a:t>
            </a:r>
          </a:p>
        </p:txBody>
      </p:sp>
    </p:spTree>
    <p:extLst>
      <p:ext uri="{BB962C8B-B14F-4D97-AF65-F5344CB8AC3E}">
        <p14:creationId xmlns:p14="http://schemas.microsoft.com/office/powerpoint/2010/main" val="4105668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5162" y="914400"/>
            <a:ext cx="11276838" cy="38100"/>
          </a:xfrm>
          <a:custGeom>
            <a:avLst/>
            <a:gdLst/>
            <a:ahLst/>
            <a:cxnLst/>
            <a:rect l="l" t="t" r="r" b="b"/>
            <a:pathLst>
              <a:path w="11276838" h="38100">
                <a:moveTo>
                  <a:pt x="0" y="0"/>
                </a:moveTo>
                <a:lnTo>
                  <a:pt x="11276838" y="0"/>
                </a:lnTo>
                <a:lnTo>
                  <a:pt x="11276838" y="38100"/>
                </a:lnTo>
                <a:lnTo>
                  <a:pt x="0" y="38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3503" y="5968489"/>
            <a:ext cx="12318997" cy="953005"/>
          </a:xfrm>
          <a:custGeom>
            <a:avLst/>
            <a:gdLst/>
            <a:ahLst/>
            <a:cxnLst/>
            <a:rect l="l" t="t" r="r" b="b"/>
            <a:pathLst>
              <a:path w="12318997" h="953005">
                <a:moveTo>
                  <a:pt x="0" y="0"/>
                </a:moveTo>
                <a:lnTo>
                  <a:pt x="12318997" y="0"/>
                </a:lnTo>
                <a:lnTo>
                  <a:pt x="12318997" y="953005"/>
                </a:lnTo>
                <a:lnTo>
                  <a:pt x="0" y="95300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929640" y="328460"/>
            <a:ext cx="10576560" cy="598112"/>
          </a:xfrm>
          <a:prstGeom prst="rect">
            <a:avLst/>
          </a:prstGeom>
        </p:spPr>
        <p:txBody>
          <a:bodyPr wrap="square" lIns="0" tIns="0" rIns="0" bIns="0" rtlCol="0" anchor="t">
            <a:spAutoFit/>
          </a:bodyPr>
          <a:lstStyle/>
          <a:p>
            <a:pPr algn="l">
              <a:lnSpc>
                <a:spcPts val="5040"/>
              </a:lnSpc>
            </a:pPr>
            <a:r>
              <a:rPr lang="en-US" sz="3600" spc="-46" dirty="0">
                <a:solidFill>
                  <a:srgbClr val="800000"/>
                </a:solidFill>
                <a:latin typeface="IBM Plex Sans"/>
              </a:rPr>
              <a:t>Conclusions and Actionable Recommendations</a:t>
            </a:r>
          </a:p>
        </p:txBody>
      </p:sp>
      <p:sp>
        <p:nvSpPr>
          <p:cNvPr id="7" name="TextBox 6">
            <a:extLst>
              <a:ext uri="{FF2B5EF4-FFF2-40B4-BE49-F238E27FC236}">
                <a16:creationId xmlns:a16="http://schemas.microsoft.com/office/drawing/2014/main" id="{804E8DDF-6D60-5549-4033-3C9CE7507C8C}"/>
              </a:ext>
            </a:extLst>
          </p:cNvPr>
          <p:cNvSpPr txBox="1"/>
          <p:nvPr/>
        </p:nvSpPr>
        <p:spPr>
          <a:xfrm>
            <a:off x="915162" y="990600"/>
            <a:ext cx="11048238" cy="5632311"/>
          </a:xfrm>
          <a:prstGeom prst="rect">
            <a:avLst/>
          </a:prstGeom>
          <a:noFill/>
        </p:spPr>
        <p:txBody>
          <a:bodyPr wrap="square" rtlCol="0">
            <a:spAutoFit/>
          </a:bodyPr>
          <a:lstStyle/>
          <a:p>
            <a:pPr marL="285750" indent="-285750">
              <a:buFont typeface="Arial" panose="020B0604020202020204" pitchFamily="34" charset="0"/>
              <a:buChar char="•"/>
            </a:pPr>
            <a:r>
              <a:rPr lang="en-US" dirty="0"/>
              <a:t>Looking at the timeline, there is a significant decrease in the number of commits starting from 2018.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some trends which hint to the popularity of AI </a:t>
            </a:r>
          </a:p>
          <a:p>
            <a:pPr marL="742950" lvl="1" indent="-285750">
              <a:buFont typeface="Arial" panose="020B0604020202020204" pitchFamily="34" charset="0"/>
              <a:buChar char="•"/>
            </a:pPr>
            <a:r>
              <a:rPr lang="en-US" dirty="0"/>
              <a:t>Python is one of the most popular languages throughout the years</a:t>
            </a:r>
          </a:p>
          <a:p>
            <a:pPr marL="742950" lvl="1" indent="-285750">
              <a:buFont typeface="Arial" panose="020B0604020202020204" pitchFamily="34" charset="0"/>
              <a:buChar char="•"/>
            </a:pPr>
            <a:r>
              <a:rPr lang="en-US" dirty="0"/>
              <a:t>Tools like </a:t>
            </a:r>
            <a:r>
              <a:rPr lang="en-US" dirty="0" err="1"/>
              <a:t>PyTorch</a:t>
            </a:r>
            <a:r>
              <a:rPr lang="en-US" dirty="0"/>
              <a:t>, </a:t>
            </a:r>
            <a:r>
              <a:rPr lang="en-US" dirty="0" err="1"/>
              <a:t>Keras</a:t>
            </a:r>
            <a:r>
              <a:rPr lang="en-US" dirty="0"/>
              <a:t>, and other machine learning tools have been increasing in popularity.</a:t>
            </a:r>
          </a:p>
          <a:p>
            <a:pPr marL="742950" lvl="1" indent="-285750">
              <a:buFont typeface="Arial" panose="020B0604020202020204" pitchFamily="34" charset="0"/>
              <a:buChar char="•"/>
            </a:pPr>
            <a:r>
              <a:rPr lang="en-US" dirty="0"/>
              <a:t>Popular repositories are ones related to the tools which one might use on a machine learning project.</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Despite these trends, human generated unique messages alongside the lack of Gen-AI related repositories seem to suggest that it is still too early to determine whether or not Generative AI will take over software engineers.</a:t>
            </a:r>
          </a:p>
          <a:p>
            <a:endParaRPr lang="en-US" dirty="0"/>
          </a:p>
          <a:p>
            <a:r>
              <a:rPr lang="en-US" dirty="0"/>
              <a:t>Based on the findings above, more data needs to be collected to continue tracking the popularity of Generative AI and its impact on the efficiency of Software Engineers.</a:t>
            </a:r>
          </a:p>
          <a:p>
            <a:pPr marL="742950" lvl="1" indent="-285750">
              <a:buFont typeface="Arial" panose="020B0604020202020204" pitchFamily="34" charset="0"/>
              <a:buChar char="•"/>
            </a:pPr>
            <a:r>
              <a:rPr lang="en-US" dirty="0"/>
              <a:t>To have a more complete picture, one should continue mining the publicly available GitHub repository dataset to collect sufficient amount of data, focusing on the years of 2022 and 2023 (given that these are the years when </a:t>
            </a:r>
            <a:r>
              <a:rPr lang="en-US" dirty="0" err="1"/>
              <a:t>TuringBots</a:t>
            </a:r>
            <a:r>
              <a:rPr lang="en-US" dirty="0"/>
              <a:t> and Generative AI started to rise). </a:t>
            </a:r>
          </a:p>
          <a:p>
            <a:pPr marL="742950" lvl="1" indent="-285750">
              <a:buFont typeface="Arial" panose="020B0604020202020204" pitchFamily="34" charset="0"/>
              <a:buChar char="•"/>
            </a:pPr>
            <a:r>
              <a:rPr lang="en-US" dirty="0"/>
              <a:t>In addition, one could look into applications which compare the written code with AI Generated Code to determine the detect whether the code is written by Gen AI. Then, there would be a more accurate representation of the impact that </a:t>
            </a:r>
            <a:r>
              <a:rPr lang="en-US" dirty="0" err="1"/>
              <a:t>TuringBots</a:t>
            </a:r>
            <a:r>
              <a:rPr lang="en-US" dirty="0"/>
              <a:t> have on software engineers.  </a:t>
            </a:r>
          </a:p>
          <a:p>
            <a:endParaRPr lang="en-US" dirty="0"/>
          </a:p>
          <a:p>
            <a:endParaRPr lang="en-US" dirty="0"/>
          </a:p>
        </p:txBody>
      </p:sp>
    </p:spTree>
    <p:extLst>
      <p:ext uri="{BB962C8B-B14F-4D97-AF65-F5344CB8AC3E}">
        <p14:creationId xmlns:p14="http://schemas.microsoft.com/office/powerpoint/2010/main" val="3356160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2EC3922-46DA-2E6B-741A-915D15FE2ECD}"/>
              </a:ext>
            </a:extLst>
          </p:cNvPr>
          <p:cNvSpPr/>
          <p:nvPr/>
        </p:nvSpPr>
        <p:spPr>
          <a:xfrm>
            <a:off x="533400" y="4953000"/>
            <a:ext cx="11490325" cy="952798"/>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2"/>
          <p:cNvSpPr/>
          <p:nvPr/>
        </p:nvSpPr>
        <p:spPr>
          <a:xfrm>
            <a:off x="915162" y="1325880"/>
            <a:ext cx="11276838" cy="38100"/>
          </a:xfrm>
          <a:custGeom>
            <a:avLst/>
            <a:gdLst/>
            <a:ahLst/>
            <a:cxnLst/>
            <a:rect l="l" t="t" r="r" b="b"/>
            <a:pathLst>
              <a:path w="11276838" h="38100">
                <a:moveTo>
                  <a:pt x="0" y="0"/>
                </a:moveTo>
                <a:lnTo>
                  <a:pt x="11276838" y="0"/>
                </a:lnTo>
                <a:lnTo>
                  <a:pt x="11276838" y="38100"/>
                </a:lnTo>
                <a:lnTo>
                  <a:pt x="0" y="38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3503" y="5968489"/>
            <a:ext cx="12318997" cy="953005"/>
          </a:xfrm>
          <a:custGeom>
            <a:avLst/>
            <a:gdLst/>
            <a:ahLst/>
            <a:cxnLst/>
            <a:rect l="l" t="t" r="r" b="b"/>
            <a:pathLst>
              <a:path w="12318997" h="953005">
                <a:moveTo>
                  <a:pt x="0" y="0"/>
                </a:moveTo>
                <a:lnTo>
                  <a:pt x="12318997" y="0"/>
                </a:lnTo>
                <a:lnTo>
                  <a:pt x="12318997" y="953005"/>
                </a:lnTo>
                <a:lnTo>
                  <a:pt x="0" y="95300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929640" y="328460"/>
            <a:ext cx="4328160" cy="598112"/>
          </a:xfrm>
          <a:prstGeom prst="rect">
            <a:avLst/>
          </a:prstGeom>
        </p:spPr>
        <p:txBody>
          <a:bodyPr wrap="square" lIns="0" tIns="0" rIns="0" bIns="0" rtlCol="0" anchor="t">
            <a:spAutoFit/>
          </a:bodyPr>
          <a:lstStyle/>
          <a:p>
            <a:pPr algn="l">
              <a:lnSpc>
                <a:spcPts val="5040"/>
              </a:lnSpc>
            </a:pPr>
            <a:r>
              <a:rPr lang="en-US" sz="3600" spc="-46" dirty="0">
                <a:solidFill>
                  <a:srgbClr val="800000"/>
                </a:solidFill>
                <a:latin typeface="IBM Plex Sans"/>
              </a:rPr>
              <a:t>Executive Summary</a:t>
            </a:r>
          </a:p>
        </p:txBody>
      </p:sp>
      <p:sp>
        <p:nvSpPr>
          <p:cNvPr id="14" name="TextBox 13">
            <a:extLst>
              <a:ext uri="{FF2B5EF4-FFF2-40B4-BE49-F238E27FC236}">
                <a16:creationId xmlns:a16="http://schemas.microsoft.com/office/drawing/2014/main" id="{421955DF-7F30-12BA-0781-666E0A39C8BC}"/>
              </a:ext>
            </a:extLst>
          </p:cNvPr>
          <p:cNvSpPr txBox="1"/>
          <p:nvPr/>
        </p:nvSpPr>
        <p:spPr>
          <a:xfrm>
            <a:off x="457200" y="1370886"/>
            <a:ext cx="11658600" cy="4801314"/>
          </a:xfrm>
          <a:prstGeom prst="rect">
            <a:avLst/>
          </a:prstGeom>
          <a:noFill/>
        </p:spPr>
        <p:txBody>
          <a:bodyPr wrap="square" rtlCol="0">
            <a:spAutoFit/>
          </a:bodyPr>
          <a:lstStyle/>
          <a:p>
            <a:pPr marL="285750" indent="-285750">
              <a:buFont typeface="Arial" panose="020B0604020202020204" pitchFamily="34" charset="0"/>
              <a:buChar char="•"/>
            </a:pPr>
            <a:r>
              <a:rPr lang="en-US" dirty="0"/>
              <a:t>Publicly available GitHub repository data was analyzed to determine whether or not </a:t>
            </a:r>
            <a:r>
              <a:rPr lang="en-US" dirty="0" err="1"/>
              <a:t>TuringBots</a:t>
            </a:r>
            <a:r>
              <a:rPr lang="en-US" dirty="0"/>
              <a:t> and other similar AI solutions </a:t>
            </a:r>
            <a:r>
              <a:rPr lang="en-US" b="1" dirty="0"/>
              <a:t>would bring meaningful improvements </a:t>
            </a:r>
            <a:r>
              <a:rPr lang="en-US" dirty="0"/>
              <a:t>and </a:t>
            </a:r>
            <a:r>
              <a:rPr lang="en-US" b="1" dirty="0"/>
              <a:t>eventually replace software engineers and data scientists.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The analyzed dataset ranges from 2008 to 2022 (after being filtered).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Throughout the years, Shell and Python continues to be the </a:t>
            </a:r>
            <a:r>
              <a:rPr lang="en-US" b="1" u="sng" dirty="0"/>
              <a:t>most used </a:t>
            </a:r>
            <a:r>
              <a:rPr lang="en-US" dirty="0"/>
              <a:t>programming language while languages such as C and C++ start to dwindle.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Although the committers and  licenses have repositories that are related to Big-Tech companies, It is difficult to determine whether or not they are related to machine learning.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message duplication analysis shows that that messages are still largely unique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Bottom line: </a:t>
            </a:r>
            <a:r>
              <a:rPr lang="en-US" dirty="0"/>
              <a:t>Although there are some trends hinting to the question of whether or not the </a:t>
            </a:r>
            <a:r>
              <a:rPr lang="en-US" dirty="0" err="1"/>
              <a:t>TuringBots</a:t>
            </a:r>
            <a:r>
              <a:rPr lang="en-US" dirty="0"/>
              <a:t> will provide meaningful improvement, further data collection processes and additional measures are required to determine whether </a:t>
            </a:r>
            <a:r>
              <a:rPr lang="en-US" dirty="0" err="1"/>
              <a:t>TuringBots</a:t>
            </a:r>
            <a:r>
              <a:rPr lang="en-US" dirty="0"/>
              <a:t> will replace software engineers.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5162" y="914400"/>
            <a:ext cx="11276838" cy="38100"/>
          </a:xfrm>
          <a:custGeom>
            <a:avLst/>
            <a:gdLst/>
            <a:ahLst/>
            <a:cxnLst/>
            <a:rect l="l" t="t" r="r" b="b"/>
            <a:pathLst>
              <a:path w="11276838" h="38100">
                <a:moveTo>
                  <a:pt x="0" y="0"/>
                </a:moveTo>
                <a:lnTo>
                  <a:pt x="11276838" y="0"/>
                </a:lnTo>
                <a:lnTo>
                  <a:pt x="11276838" y="38100"/>
                </a:lnTo>
                <a:lnTo>
                  <a:pt x="0" y="38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3503" y="5968489"/>
            <a:ext cx="12318997" cy="953005"/>
          </a:xfrm>
          <a:custGeom>
            <a:avLst/>
            <a:gdLst/>
            <a:ahLst/>
            <a:cxnLst/>
            <a:rect l="l" t="t" r="r" b="b"/>
            <a:pathLst>
              <a:path w="12318997" h="953005">
                <a:moveTo>
                  <a:pt x="0" y="0"/>
                </a:moveTo>
                <a:lnTo>
                  <a:pt x="12318997" y="0"/>
                </a:lnTo>
                <a:lnTo>
                  <a:pt x="12318997" y="953005"/>
                </a:lnTo>
                <a:lnTo>
                  <a:pt x="0" y="95300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929640" y="240088"/>
            <a:ext cx="10347198" cy="598112"/>
          </a:xfrm>
          <a:prstGeom prst="rect">
            <a:avLst/>
          </a:prstGeom>
        </p:spPr>
        <p:txBody>
          <a:bodyPr wrap="square" lIns="0" tIns="0" rIns="0" bIns="0" rtlCol="0" anchor="t">
            <a:spAutoFit/>
          </a:bodyPr>
          <a:lstStyle/>
          <a:p>
            <a:pPr algn="l">
              <a:lnSpc>
                <a:spcPts val="5040"/>
              </a:lnSpc>
            </a:pPr>
            <a:r>
              <a:rPr lang="en-US" sz="3600" spc="-46" dirty="0">
                <a:solidFill>
                  <a:srgbClr val="800000"/>
                </a:solidFill>
                <a:latin typeface="IBM Plex Sans"/>
              </a:rPr>
              <a:t>Publicly Available GitHub Repository was analyzed</a:t>
            </a:r>
          </a:p>
        </p:txBody>
      </p:sp>
      <p:sp>
        <p:nvSpPr>
          <p:cNvPr id="5" name="TextBox 4">
            <a:extLst>
              <a:ext uri="{FF2B5EF4-FFF2-40B4-BE49-F238E27FC236}">
                <a16:creationId xmlns:a16="http://schemas.microsoft.com/office/drawing/2014/main" id="{93773C7E-1507-7A7B-B884-B0049C29A150}"/>
              </a:ext>
            </a:extLst>
          </p:cNvPr>
          <p:cNvSpPr txBox="1"/>
          <p:nvPr/>
        </p:nvSpPr>
        <p:spPr>
          <a:xfrm>
            <a:off x="228600" y="1161167"/>
            <a:ext cx="4584306" cy="5078313"/>
          </a:xfrm>
          <a:prstGeom prst="rect">
            <a:avLst/>
          </a:prstGeom>
          <a:noFill/>
        </p:spPr>
        <p:txBody>
          <a:bodyPr wrap="square" rtlCol="0">
            <a:spAutoFit/>
          </a:bodyPr>
          <a:lstStyle/>
          <a:p>
            <a:r>
              <a:rPr lang="en-US" dirty="0"/>
              <a:t>- Analyzed ~1.3TB Publicly available GitHub repository data which includes:</a:t>
            </a:r>
          </a:p>
          <a:p>
            <a:r>
              <a:rPr lang="en-US" dirty="0"/>
              <a:t>	- commits</a:t>
            </a:r>
          </a:p>
          <a:p>
            <a:r>
              <a:rPr lang="en-US" dirty="0"/>
              <a:t>	- files</a:t>
            </a:r>
          </a:p>
          <a:p>
            <a:r>
              <a:rPr lang="en-US" dirty="0"/>
              <a:t>	- contents</a:t>
            </a:r>
          </a:p>
          <a:p>
            <a:r>
              <a:rPr lang="en-US" dirty="0"/>
              <a:t>	- language</a:t>
            </a:r>
          </a:p>
          <a:p>
            <a:r>
              <a:rPr lang="en-US" dirty="0"/>
              <a:t>	- licenses</a:t>
            </a:r>
          </a:p>
          <a:p>
            <a:r>
              <a:rPr lang="en-US" dirty="0"/>
              <a:t>- To determine whether or not to answer the question of:</a:t>
            </a:r>
          </a:p>
          <a:p>
            <a:r>
              <a:rPr lang="en-US" b="0" i="0" dirty="0">
                <a:effectLst/>
                <a:latin typeface="+mj-lt"/>
              </a:rPr>
              <a:t>	- Can these AI solutions provide </a:t>
            </a:r>
            <a:r>
              <a:rPr lang="en-US" b="1" i="0" dirty="0">
                <a:effectLst/>
                <a:latin typeface="+mj-lt"/>
              </a:rPr>
              <a:t>meaningful improvement in developers’ productivity</a:t>
            </a:r>
          </a:p>
          <a:p>
            <a:r>
              <a:rPr lang="en-US" b="1" dirty="0">
                <a:latin typeface="+mj-lt"/>
              </a:rPr>
              <a:t>	- </a:t>
            </a:r>
            <a:r>
              <a:rPr lang="en-US" dirty="0">
                <a:latin typeface="+mj-lt"/>
              </a:rPr>
              <a:t>Will these AI solutions</a:t>
            </a:r>
            <a:r>
              <a:rPr lang="en-US" i="0" dirty="0">
                <a:effectLst/>
                <a:latin typeface="+mj-lt"/>
              </a:rPr>
              <a:t> </a:t>
            </a:r>
            <a:r>
              <a:rPr lang="en-US" b="1" i="0" dirty="0">
                <a:effectLst/>
                <a:latin typeface="+mj-lt"/>
              </a:rPr>
              <a:t>replace human software engineers and data scientists</a:t>
            </a:r>
            <a:r>
              <a:rPr lang="en-US" b="0" i="0" dirty="0">
                <a:effectLst/>
                <a:latin typeface="+mj-lt"/>
              </a:rPr>
              <a:t>? </a:t>
            </a:r>
          </a:p>
          <a:p>
            <a:endParaRPr lang="en-US" dirty="0"/>
          </a:p>
          <a:p>
            <a:endParaRPr lang="en-US" dirty="0"/>
          </a:p>
          <a:p>
            <a:endParaRPr lang="en-US" dirty="0"/>
          </a:p>
        </p:txBody>
      </p:sp>
      <p:pic>
        <p:nvPicPr>
          <p:cNvPr id="8" name="Picture 7">
            <a:extLst>
              <a:ext uri="{FF2B5EF4-FFF2-40B4-BE49-F238E27FC236}">
                <a16:creationId xmlns:a16="http://schemas.microsoft.com/office/drawing/2014/main" id="{A6C06452-DDD7-5517-0730-D693DCC0CB3D}"/>
              </a:ext>
            </a:extLst>
          </p:cNvPr>
          <p:cNvPicPr>
            <a:picLocks noChangeAspect="1"/>
          </p:cNvPicPr>
          <p:nvPr/>
        </p:nvPicPr>
        <p:blipFill>
          <a:blip r:embed="rId6"/>
          <a:stretch>
            <a:fillRect/>
          </a:stretch>
        </p:blipFill>
        <p:spPr>
          <a:xfrm>
            <a:off x="4572000" y="1413569"/>
            <a:ext cx="4114800" cy="1253431"/>
          </a:xfrm>
          <a:prstGeom prst="rect">
            <a:avLst/>
          </a:prstGeom>
        </p:spPr>
      </p:pic>
      <p:pic>
        <p:nvPicPr>
          <p:cNvPr id="10" name="Picture 9">
            <a:extLst>
              <a:ext uri="{FF2B5EF4-FFF2-40B4-BE49-F238E27FC236}">
                <a16:creationId xmlns:a16="http://schemas.microsoft.com/office/drawing/2014/main" id="{F4DC7C61-6DE5-ABA8-345C-434E648CBFD3}"/>
              </a:ext>
            </a:extLst>
          </p:cNvPr>
          <p:cNvPicPr>
            <a:picLocks noChangeAspect="1"/>
          </p:cNvPicPr>
          <p:nvPr/>
        </p:nvPicPr>
        <p:blipFill>
          <a:blip r:embed="rId7"/>
          <a:stretch>
            <a:fillRect/>
          </a:stretch>
        </p:blipFill>
        <p:spPr>
          <a:xfrm>
            <a:off x="4572000" y="2895600"/>
            <a:ext cx="3699090" cy="807075"/>
          </a:xfrm>
          <a:prstGeom prst="rect">
            <a:avLst/>
          </a:prstGeom>
        </p:spPr>
      </p:pic>
      <p:pic>
        <p:nvPicPr>
          <p:cNvPr id="12" name="Picture 11">
            <a:extLst>
              <a:ext uri="{FF2B5EF4-FFF2-40B4-BE49-F238E27FC236}">
                <a16:creationId xmlns:a16="http://schemas.microsoft.com/office/drawing/2014/main" id="{92ADE8A8-40BB-7843-40E2-EC304767D64F}"/>
              </a:ext>
            </a:extLst>
          </p:cNvPr>
          <p:cNvPicPr>
            <a:picLocks noChangeAspect="1"/>
          </p:cNvPicPr>
          <p:nvPr/>
        </p:nvPicPr>
        <p:blipFill>
          <a:blip r:embed="rId8"/>
          <a:stretch>
            <a:fillRect/>
          </a:stretch>
        </p:blipFill>
        <p:spPr>
          <a:xfrm>
            <a:off x="8839200" y="1447800"/>
            <a:ext cx="2895600" cy="4367070"/>
          </a:xfrm>
          <a:prstGeom prst="rect">
            <a:avLst/>
          </a:prstGeom>
        </p:spPr>
      </p:pic>
      <p:pic>
        <p:nvPicPr>
          <p:cNvPr id="14" name="Picture 13">
            <a:extLst>
              <a:ext uri="{FF2B5EF4-FFF2-40B4-BE49-F238E27FC236}">
                <a16:creationId xmlns:a16="http://schemas.microsoft.com/office/drawing/2014/main" id="{8ECFD481-85A4-2D95-0134-A800E0D32962}"/>
              </a:ext>
            </a:extLst>
          </p:cNvPr>
          <p:cNvPicPr>
            <a:picLocks noChangeAspect="1"/>
          </p:cNvPicPr>
          <p:nvPr/>
        </p:nvPicPr>
        <p:blipFill>
          <a:blip r:embed="rId9"/>
          <a:stretch>
            <a:fillRect/>
          </a:stretch>
        </p:blipFill>
        <p:spPr>
          <a:xfrm>
            <a:off x="4769208" y="3784591"/>
            <a:ext cx="2660220" cy="1168409"/>
          </a:xfrm>
          <a:prstGeom prst="rect">
            <a:avLst/>
          </a:prstGeom>
        </p:spPr>
      </p:pic>
      <p:pic>
        <p:nvPicPr>
          <p:cNvPr id="16" name="Picture 15">
            <a:extLst>
              <a:ext uri="{FF2B5EF4-FFF2-40B4-BE49-F238E27FC236}">
                <a16:creationId xmlns:a16="http://schemas.microsoft.com/office/drawing/2014/main" id="{F3ED4A48-EF68-2FF8-CBD8-33B1D9026721}"/>
              </a:ext>
            </a:extLst>
          </p:cNvPr>
          <p:cNvPicPr>
            <a:picLocks noChangeAspect="1"/>
          </p:cNvPicPr>
          <p:nvPr/>
        </p:nvPicPr>
        <p:blipFill>
          <a:blip r:embed="rId10"/>
          <a:stretch>
            <a:fillRect/>
          </a:stretch>
        </p:blipFill>
        <p:spPr>
          <a:xfrm>
            <a:off x="4788132" y="4990595"/>
            <a:ext cx="2667066" cy="953005"/>
          </a:xfrm>
          <a:prstGeom prst="rect">
            <a:avLst/>
          </a:prstGeom>
        </p:spPr>
      </p:pic>
      <p:sp>
        <p:nvSpPr>
          <p:cNvPr id="17" name="TextBox 16">
            <a:extLst>
              <a:ext uri="{FF2B5EF4-FFF2-40B4-BE49-F238E27FC236}">
                <a16:creationId xmlns:a16="http://schemas.microsoft.com/office/drawing/2014/main" id="{35DA3523-30B8-3603-48E3-00A2D5ABD036}"/>
              </a:ext>
            </a:extLst>
          </p:cNvPr>
          <p:cNvSpPr txBox="1"/>
          <p:nvPr/>
        </p:nvSpPr>
        <p:spPr>
          <a:xfrm>
            <a:off x="4629114" y="1066800"/>
            <a:ext cx="2393592" cy="369332"/>
          </a:xfrm>
          <a:prstGeom prst="rect">
            <a:avLst/>
          </a:prstGeom>
          <a:noFill/>
        </p:spPr>
        <p:txBody>
          <a:bodyPr wrap="square" rtlCol="0">
            <a:spAutoFit/>
          </a:bodyPr>
          <a:lstStyle/>
          <a:p>
            <a:r>
              <a:rPr lang="en-US" b="1" u="sng" dirty="0"/>
              <a:t>Language</a:t>
            </a:r>
          </a:p>
        </p:txBody>
      </p:sp>
      <p:sp>
        <p:nvSpPr>
          <p:cNvPr id="18" name="TextBox 17">
            <a:extLst>
              <a:ext uri="{FF2B5EF4-FFF2-40B4-BE49-F238E27FC236}">
                <a16:creationId xmlns:a16="http://schemas.microsoft.com/office/drawing/2014/main" id="{F39B99F0-216A-F34F-99F0-1F9028A877AC}"/>
              </a:ext>
            </a:extLst>
          </p:cNvPr>
          <p:cNvSpPr txBox="1"/>
          <p:nvPr/>
        </p:nvSpPr>
        <p:spPr>
          <a:xfrm>
            <a:off x="4629114" y="2610612"/>
            <a:ext cx="2393592" cy="369332"/>
          </a:xfrm>
          <a:prstGeom prst="rect">
            <a:avLst/>
          </a:prstGeom>
          <a:noFill/>
        </p:spPr>
        <p:txBody>
          <a:bodyPr wrap="square" rtlCol="0">
            <a:spAutoFit/>
          </a:bodyPr>
          <a:lstStyle/>
          <a:p>
            <a:r>
              <a:rPr lang="en-US" b="1" u="sng" dirty="0"/>
              <a:t>License</a:t>
            </a:r>
          </a:p>
        </p:txBody>
      </p:sp>
      <p:sp>
        <p:nvSpPr>
          <p:cNvPr id="19" name="TextBox 18">
            <a:extLst>
              <a:ext uri="{FF2B5EF4-FFF2-40B4-BE49-F238E27FC236}">
                <a16:creationId xmlns:a16="http://schemas.microsoft.com/office/drawing/2014/main" id="{D89076DA-171D-3F67-8096-1946A699C7A2}"/>
              </a:ext>
            </a:extLst>
          </p:cNvPr>
          <p:cNvSpPr txBox="1"/>
          <p:nvPr/>
        </p:nvSpPr>
        <p:spPr>
          <a:xfrm>
            <a:off x="4693008" y="3508042"/>
            <a:ext cx="2393592" cy="369332"/>
          </a:xfrm>
          <a:prstGeom prst="rect">
            <a:avLst/>
          </a:prstGeom>
          <a:noFill/>
        </p:spPr>
        <p:txBody>
          <a:bodyPr wrap="square" rtlCol="0">
            <a:spAutoFit/>
          </a:bodyPr>
          <a:lstStyle/>
          <a:p>
            <a:r>
              <a:rPr lang="en-US" b="1" u="sng" dirty="0"/>
              <a:t>File</a:t>
            </a:r>
          </a:p>
        </p:txBody>
      </p:sp>
      <p:sp>
        <p:nvSpPr>
          <p:cNvPr id="20" name="TextBox 19">
            <a:extLst>
              <a:ext uri="{FF2B5EF4-FFF2-40B4-BE49-F238E27FC236}">
                <a16:creationId xmlns:a16="http://schemas.microsoft.com/office/drawing/2014/main" id="{C02C0F0A-883E-2C9B-9F03-717DE2937078}"/>
              </a:ext>
            </a:extLst>
          </p:cNvPr>
          <p:cNvSpPr txBox="1"/>
          <p:nvPr/>
        </p:nvSpPr>
        <p:spPr>
          <a:xfrm>
            <a:off x="4629114" y="4665584"/>
            <a:ext cx="2393592" cy="369332"/>
          </a:xfrm>
          <a:prstGeom prst="rect">
            <a:avLst/>
          </a:prstGeom>
          <a:noFill/>
        </p:spPr>
        <p:txBody>
          <a:bodyPr wrap="square" rtlCol="0">
            <a:spAutoFit/>
          </a:bodyPr>
          <a:lstStyle/>
          <a:p>
            <a:r>
              <a:rPr lang="en-US" b="1" u="sng" dirty="0"/>
              <a:t>Content</a:t>
            </a:r>
          </a:p>
        </p:txBody>
      </p:sp>
      <p:sp>
        <p:nvSpPr>
          <p:cNvPr id="21" name="TextBox 20">
            <a:extLst>
              <a:ext uri="{FF2B5EF4-FFF2-40B4-BE49-F238E27FC236}">
                <a16:creationId xmlns:a16="http://schemas.microsoft.com/office/drawing/2014/main" id="{0014E67E-92D2-8027-7A9D-6D6B0B56B30C}"/>
              </a:ext>
            </a:extLst>
          </p:cNvPr>
          <p:cNvSpPr txBox="1"/>
          <p:nvPr/>
        </p:nvSpPr>
        <p:spPr>
          <a:xfrm>
            <a:off x="8763000" y="1066800"/>
            <a:ext cx="2393592" cy="369332"/>
          </a:xfrm>
          <a:prstGeom prst="rect">
            <a:avLst/>
          </a:prstGeom>
          <a:noFill/>
        </p:spPr>
        <p:txBody>
          <a:bodyPr wrap="square" rtlCol="0">
            <a:spAutoFit/>
          </a:bodyPr>
          <a:lstStyle/>
          <a:p>
            <a:r>
              <a:rPr lang="en-US" b="1" u="sng" dirty="0"/>
              <a:t>Commit</a:t>
            </a:r>
          </a:p>
        </p:txBody>
      </p:sp>
    </p:spTree>
    <p:extLst>
      <p:ext uri="{BB962C8B-B14F-4D97-AF65-F5344CB8AC3E}">
        <p14:creationId xmlns:p14="http://schemas.microsoft.com/office/powerpoint/2010/main" val="268008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5162" y="1325880"/>
            <a:ext cx="11276838" cy="38100"/>
          </a:xfrm>
          <a:custGeom>
            <a:avLst/>
            <a:gdLst/>
            <a:ahLst/>
            <a:cxnLst/>
            <a:rect l="l" t="t" r="r" b="b"/>
            <a:pathLst>
              <a:path w="11276838" h="38100">
                <a:moveTo>
                  <a:pt x="0" y="0"/>
                </a:moveTo>
                <a:lnTo>
                  <a:pt x="11276838" y="0"/>
                </a:lnTo>
                <a:lnTo>
                  <a:pt x="11276838" y="38100"/>
                </a:lnTo>
                <a:lnTo>
                  <a:pt x="0" y="38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3503" y="5968489"/>
            <a:ext cx="12318997" cy="953005"/>
          </a:xfrm>
          <a:custGeom>
            <a:avLst/>
            <a:gdLst/>
            <a:ahLst/>
            <a:cxnLst/>
            <a:rect l="l" t="t" r="r" b="b"/>
            <a:pathLst>
              <a:path w="12318997" h="953005">
                <a:moveTo>
                  <a:pt x="0" y="0"/>
                </a:moveTo>
                <a:lnTo>
                  <a:pt x="12318997" y="0"/>
                </a:lnTo>
                <a:lnTo>
                  <a:pt x="12318997" y="953005"/>
                </a:lnTo>
                <a:lnTo>
                  <a:pt x="0" y="95300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929640" y="76200"/>
            <a:ext cx="10728960" cy="1239314"/>
          </a:xfrm>
          <a:prstGeom prst="rect">
            <a:avLst/>
          </a:prstGeom>
        </p:spPr>
        <p:txBody>
          <a:bodyPr wrap="square" lIns="0" tIns="0" rIns="0" bIns="0" rtlCol="0" anchor="t">
            <a:spAutoFit/>
          </a:bodyPr>
          <a:lstStyle/>
          <a:p>
            <a:pPr algn="l">
              <a:lnSpc>
                <a:spcPts val="5040"/>
              </a:lnSpc>
            </a:pPr>
            <a:r>
              <a:rPr lang="en-US" sz="3600" spc="-46" dirty="0">
                <a:solidFill>
                  <a:srgbClr val="800000"/>
                </a:solidFill>
                <a:latin typeface="IBM Plex Sans"/>
              </a:rPr>
              <a:t>Data Cleaning and Filtering were Required to make the data less noisy</a:t>
            </a:r>
          </a:p>
        </p:txBody>
      </p:sp>
      <p:sp>
        <p:nvSpPr>
          <p:cNvPr id="5" name="TextBox 4">
            <a:extLst>
              <a:ext uri="{FF2B5EF4-FFF2-40B4-BE49-F238E27FC236}">
                <a16:creationId xmlns:a16="http://schemas.microsoft.com/office/drawing/2014/main" id="{747F5F3B-FF62-F27C-049D-2239706B41D5}"/>
              </a:ext>
            </a:extLst>
          </p:cNvPr>
          <p:cNvSpPr txBox="1"/>
          <p:nvPr/>
        </p:nvSpPr>
        <p:spPr>
          <a:xfrm>
            <a:off x="533400" y="1325880"/>
            <a:ext cx="4876800" cy="4585871"/>
          </a:xfrm>
          <a:prstGeom prst="rect">
            <a:avLst/>
          </a:prstGeom>
          <a:noFill/>
        </p:spPr>
        <p:txBody>
          <a:bodyPr wrap="square" rtlCol="0">
            <a:spAutoFit/>
          </a:bodyPr>
          <a:lstStyle/>
          <a:p>
            <a:r>
              <a:rPr lang="en-US" sz="2200" b="1" u="sng" dirty="0"/>
              <a:t>List of Data Cleaning and Filtering Steps:</a:t>
            </a:r>
            <a:endParaRPr lang="en-US" dirty="0"/>
          </a:p>
          <a:p>
            <a:pPr marL="342900" indent="-342900">
              <a:buAutoNum type="arabicPeriod"/>
            </a:pPr>
            <a:r>
              <a:rPr lang="en-US" dirty="0"/>
              <a:t>Filtered out the dates that are </a:t>
            </a:r>
            <a:r>
              <a:rPr lang="en-US" b="1" dirty="0"/>
              <a:t>before 2008 </a:t>
            </a:r>
            <a:r>
              <a:rPr lang="en-US" dirty="0"/>
              <a:t>and also </a:t>
            </a:r>
            <a:r>
              <a:rPr lang="en-US" b="1" dirty="0"/>
              <a:t>greater than </a:t>
            </a:r>
            <a:r>
              <a:rPr lang="en-US" dirty="0"/>
              <a:t>2023.</a:t>
            </a:r>
          </a:p>
          <a:p>
            <a:pPr marL="800100" lvl="1" indent="-342900">
              <a:buAutoNum type="arabicPeriod"/>
            </a:pPr>
            <a:r>
              <a:rPr lang="en-US" dirty="0"/>
              <a:t>Assumption: 2008 was when GitHub was first created and removed all dates that are in the future.</a:t>
            </a:r>
          </a:p>
          <a:p>
            <a:pPr lvl="1"/>
            <a:endParaRPr lang="en-US" dirty="0"/>
          </a:p>
          <a:p>
            <a:pPr marL="342900" indent="-342900">
              <a:buAutoNum type="arabicPeriod"/>
            </a:pPr>
            <a:r>
              <a:rPr lang="en-US" dirty="0"/>
              <a:t>Removed repositories that are creating some spikes in the data:</a:t>
            </a:r>
          </a:p>
          <a:p>
            <a:pPr marL="800100" lvl="1" indent="-342900">
              <a:buAutoNum type="arabicPeriod"/>
            </a:pPr>
            <a:r>
              <a:rPr lang="en-US" dirty="0"/>
              <a:t>Certain peaks in the data were created by ‘update events,’ all happening at the same occurrence.</a:t>
            </a:r>
          </a:p>
          <a:p>
            <a:pPr lvl="1"/>
            <a:endParaRPr lang="en-US" dirty="0"/>
          </a:p>
          <a:p>
            <a:pPr marL="342900" indent="-342900">
              <a:buAutoNum type="arabicPeriod"/>
            </a:pPr>
            <a:r>
              <a:rPr lang="en-US" dirty="0"/>
              <a:t>Identified and removed null values from columns</a:t>
            </a:r>
          </a:p>
          <a:p>
            <a:endParaRPr lang="en-US" dirty="0"/>
          </a:p>
        </p:txBody>
      </p:sp>
      <p:pic>
        <p:nvPicPr>
          <p:cNvPr id="8" name="Picture 7">
            <a:extLst>
              <a:ext uri="{FF2B5EF4-FFF2-40B4-BE49-F238E27FC236}">
                <a16:creationId xmlns:a16="http://schemas.microsoft.com/office/drawing/2014/main" id="{9246F447-5656-16D8-D2F2-E3A03697F147}"/>
              </a:ext>
            </a:extLst>
          </p:cNvPr>
          <p:cNvPicPr>
            <a:picLocks noChangeAspect="1"/>
          </p:cNvPicPr>
          <p:nvPr/>
        </p:nvPicPr>
        <p:blipFill>
          <a:blip r:embed="rId6"/>
          <a:stretch>
            <a:fillRect/>
          </a:stretch>
        </p:blipFill>
        <p:spPr>
          <a:xfrm>
            <a:off x="5486400" y="1910479"/>
            <a:ext cx="6019800" cy="3892080"/>
          </a:xfrm>
          <a:prstGeom prst="rect">
            <a:avLst/>
          </a:prstGeom>
        </p:spPr>
      </p:pic>
      <p:sp>
        <p:nvSpPr>
          <p:cNvPr id="7" name="Rectangle 6">
            <a:extLst>
              <a:ext uri="{FF2B5EF4-FFF2-40B4-BE49-F238E27FC236}">
                <a16:creationId xmlns:a16="http://schemas.microsoft.com/office/drawing/2014/main" id="{245443E5-78A6-FA9B-4643-F8E299F81491}"/>
              </a:ext>
            </a:extLst>
          </p:cNvPr>
          <p:cNvSpPr/>
          <p:nvPr/>
        </p:nvSpPr>
        <p:spPr>
          <a:xfrm>
            <a:off x="7696200" y="5042298"/>
            <a:ext cx="3200400" cy="29170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040E3A3C-39DF-6AD0-D196-DFF7C0790E32}"/>
              </a:ext>
            </a:extLst>
          </p:cNvPr>
          <p:cNvCxnSpPr>
            <a:cxnSpLocks/>
          </p:cNvCxnSpPr>
          <p:nvPr/>
        </p:nvCxnSpPr>
        <p:spPr>
          <a:xfrm flipH="1">
            <a:off x="9144000" y="3835270"/>
            <a:ext cx="304800" cy="660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994AF6B8-03E2-340F-2BA8-E3442764AE49}"/>
              </a:ext>
            </a:extLst>
          </p:cNvPr>
          <p:cNvSpPr txBox="1"/>
          <p:nvPr/>
        </p:nvSpPr>
        <p:spPr>
          <a:xfrm>
            <a:off x="8763000" y="2911940"/>
            <a:ext cx="2286000" cy="923330"/>
          </a:xfrm>
          <a:prstGeom prst="rect">
            <a:avLst/>
          </a:prstGeom>
          <a:noFill/>
          <a:ln>
            <a:solidFill>
              <a:schemeClr val="tx1"/>
            </a:solidFill>
          </a:ln>
        </p:spPr>
        <p:txBody>
          <a:bodyPr wrap="square" rtlCol="0">
            <a:spAutoFit/>
          </a:bodyPr>
          <a:lstStyle/>
          <a:p>
            <a:r>
              <a:rPr lang="en-US" dirty="0"/>
              <a:t>Dates beyond 2023 and before 2008 will be removed</a:t>
            </a:r>
          </a:p>
        </p:txBody>
      </p:sp>
      <p:cxnSp>
        <p:nvCxnSpPr>
          <p:cNvPr id="14" name="Straight Arrow Connector 13">
            <a:extLst>
              <a:ext uri="{FF2B5EF4-FFF2-40B4-BE49-F238E27FC236}">
                <a16:creationId xmlns:a16="http://schemas.microsoft.com/office/drawing/2014/main" id="{288A6E19-1FD3-8E1A-1946-4C78DD730B27}"/>
              </a:ext>
            </a:extLst>
          </p:cNvPr>
          <p:cNvCxnSpPr>
            <a:cxnSpLocks/>
            <a:stCxn id="15" idx="1"/>
          </p:cNvCxnSpPr>
          <p:nvPr/>
        </p:nvCxnSpPr>
        <p:spPr>
          <a:xfrm flipH="1">
            <a:off x="7543800" y="1674259"/>
            <a:ext cx="990601" cy="4593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C4EBB3BE-541B-E589-0D71-351C253F2E46}"/>
              </a:ext>
            </a:extLst>
          </p:cNvPr>
          <p:cNvSpPr txBox="1"/>
          <p:nvPr/>
        </p:nvSpPr>
        <p:spPr>
          <a:xfrm>
            <a:off x="8534401" y="1351093"/>
            <a:ext cx="3353562" cy="646331"/>
          </a:xfrm>
          <a:prstGeom prst="rect">
            <a:avLst/>
          </a:prstGeom>
          <a:noFill/>
          <a:ln>
            <a:solidFill>
              <a:schemeClr val="tx1"/>
            </a:solidFill>
          </a:ln>
        </p:spPr>
        <p:txBody>
          <a:bodyPr wrap="square" rtlCol="0">
            <a:spAutoFit/>
          </a:bodyPr>
          <a:lstStyle/>
          <a:p>
            <a:r>
              <a:rPr lang="en-US" dirty="0"/>
              <a:t>Some peaks are removed as they are not considered ‘real events’</a:t>
            </a:r>
          </a:p>
        </p:txBody>
      </p:sp>
      <p:sp>
        <p:nvSpPr>
          <p:cNvPr id="17" name="Rectangle 16">
            <a:extLst>
              <a:ext uri="{FF2B5EF4-FFF2-40B4-BE49-F238E27FC236}">
                <a16:creationId xmlns:a16="http://schemas.microsoft.com/office/drawing/2014/main" id="{BA3485FF-36F9-7C04-F01F-816E7F68D693}"/>
              </a:ext>
            </a:extLst>
          </p:cNvPr>
          <p:cNvSpPr/>
          <p:nvPr/>
        </p:nvSpPr>
        <p:spPr>
          <a:xfrm>
            <a:off x="6705600" y="5039354"/>
            <a:ext cx="533400" cy="29170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CE5FD484-A27B-2B1B-0C62-903EE387BCC6}"/>
              </a:ext>
            </a:extLst>
          </p:cNvPr>
          <p:cNvCxnSpPr>
            <a:cxnSpLocks/>
          </p:cNvCxnSpPr>
          <p:nvPr/>
        </p:nvCxnSpPr>
        <p:spPr>
          <a:xfrm flipH="1">
            <a:off x="7162800" y="3835270"/>
            <a:ext cx="1752600" cy="10253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8607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5162" y="1325880"/>
            <a:ext cx="11276838" cy="38100"/>
          </a:xfrm>
          <a:custGeom>
            <a:avLst/>
            <a:gdLst/>
            <a:ahLst/>
            <a:cxnLst/>
            <a:rect l="l" t="t" r="r" b="b"/>
            <a:pathLst>
              <a:path w="11276838" h="38100">
                <a:moveTo>
                  <a:pt x="0" y="0"/>
                </a:moveTo>
                <a:lnTo>
                  <a:pt x="11276838" y="0"/>
                </a:lnTo>
                <a:lnTo>
                  <a:pt x="11276838" y="38100"/>
                </a:lnTo>
                <a:lnTo>
                  <a:pt x="0" y="38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3503" y="5968489"/>
            <a:ext cx="12318997" cy="953005"/>
          </a:xfrm>
          <a:custGeom>
            <a:avLst/>
            <a:gdLst/>
            <a:ahLst/>
            <a:cxnLst/>
            <a:rect l="l" t="t" r="r" b="b"/>
            <a:pathLst>
              <a:path w="12318997" h="953005">
                <a:moveTo>
                  <a:pt x="0" y="0"/>
                </a:moveTo>
                <a:lnTo>
                  <a:pt x="12318997" y="0"/>
                </a:lnTo>
                <a:lnTo>
                  <a:pt x="12318997" y="953005"/>
                </a:lnTo>
                <a:lnTo>
                  <a:pt x="0" y="95300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929640" y="328460"/>
            <a:ext cx="10043160" cy="598112"/>
          </a:xfrm>
          <a:prstGeom prst="rect">
            <a:avLst/>
          </a:prstGeom>
        </p:spPr>
        <p:txBody>
          <a:bodyPr wrap="square" lIns="0" tIns="0" rIns="0" bIns="0" rtlCol="0" anchor="t">
            <a:spAutoFit/>
          </a:bodyPr>
          <a:lstStyle/>
          <a:p>
            <a:pPr algn="l">
              <a:lnSpc>
                <a:spcPts val="5040"/>
              </a:lnSpc>
            </a:pPr>
            <a:r>
              <a:rPr lang="en-US" sz="3600" spc="-46" dirty="0">
                <a:solidFill>
                  <a:srgbClr val="800000"/>
                </a:solidFill>
                <a:latin typeface="IBM Plex Sans"/>
              </a:rPr>
              <a:t>Wide-range of Columns were used for the analysis</a:t>
            </a:r>
          </a:p>
        </p:txBody>
      </p:sp>
      <p:graphicFrame>
        <p:nvGraphicFramePr>
          <p:cNvPr id="9" name="Table 8">
            <a:extLst>
              <a:ext uri="{FF2B5EF4-FFF2-40B4-BE49-F238E27FC236}">
                <a16:creationId xmlns:a16="http://schemas.microsoft.com/office/drawing/2014/main" id="{AC4CD942-2076-FD6B-240D-D0895F8964C8}"/>
              </a:ext>
            </a:extLst>
          </p:cNvPr>
          <p:cNvGraphicFramePr>
            <a:graphicFrameLocks noGrp="1"/>
          </p:cNvGraphicFramePr>
          <p:nvPr>
            <p:extLst>
              <p:ext uri="{D42A27DB-BD31-4B8C-83A1-F6EECF244321}">
                <p14:modId xmlns:p14="http://schemas.microsoft.com/office/powerpoint/2010/main" val="1286656687"/>
              </p:ext>
            </p:extLst>
          </p:nvPr>
        </p:nvGraphicFramePr>
        <p:xfrm>
          <a:off x="120643" y="1524000"/>
          <a:ext cx="11950704" cy="3420040"/>
        </p:xfrm>
        <a:graphic>
          <a:graphicData uri="http://schemas.openxmlformats.org/drawingml/2006/table">
            <a:tbl>
              <a:tblPr firstRow="1" bandRow="1">
                <a:tableStyleId>{2D5ABB26-0587-4C30-8999-92F81FD0307C}</a:tableStyleId>
              </a:tblPr>
              <a:tblGrid>
                <a:gridCol w="2515938">
                  <a:extLst>
                    <a:ext uri="{9D8B030D-6E8A-4147-A177-3AD203B41FA5}">
                      <a16:colId xmlns:a16="http://schemas.microsoft.com/office/drawing/2014/main" val="2111354979"/>
                    </a:ext>
                  </a:extLst>
                </a:gridCol>
                <a:gridCol w="1886166">
                  <a:extLst>
                    <a:ext uri="{9D8B030D-6E8A-4147-A177-3AD203B41FA5}">
                      <a16:colId xmlns:a16="http://schemas.microsoft.com/office/drawing/2014/main" val="1699759580"/>
                    </a:ext>
                  </a:extLst>
                </a:gridCol>
                <a:gridCol w="1592049">
                  <a:extLst>
                    <a:ext uri="{9D8B030D-6E8A-4147-A177-3AD203B41FA5}">
                      <a16:colId xmlns:a16="http://schemas.microsoft.com/office/drawing/2014/main" val="1633992798"/>
                    </a:ext>
                  </a:extLst>
                </a:gridCol>
                <a:gridCol w="1985517">
                  <a:extLst>
                    <a:ext uri="{9D8B030D-6E8A-4147-A177-3AD203B41FA5}">
                      <a16:colId xmlns:a16="http://schemas.microsoft.com/office/drawing/2014/main" val="1969312152"/>
                    </a:ext>
                  </a:extLst>
                </a:gridCol>
                <a:gridCol w="1985517">
                  <a:extLst>
                    <a:ext uri="{9D8B030D-6E8A-4147-A177-3AD203B41FA5}">
                      <a16:colId xmlns:a16="http://schemas.microsoft.com/office/drawing/2014/main" val="3239500292"/>
                    </a:ext>
                  </a:extLst>
                </a:gridCol>
                <a:gridCol w="1985517">
                  <a:extLst>
                    <a:ext uri="{9D8B030D-6E8A-4147-A177-3AD203B41FA5}">
                      <a16:colId xmlns:a16="http://schemas.microsoft.com/office/drawing/2014/main" val="700701673"/>
                    </a:ext>
                  </a:extLst>
                </a:gridCol>
              </a:tblGrid>
              <a:tr h="950751">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Commit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Content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Language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License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0444112"/>
                  </a:ext>
                </a:extLst>
              </a:tr>
              <a:tr h="1311049">
                <a:tc>
                  <a:txBody>
                    <a:bodyPr/>
                    <a:lstStyle/>
                    <a:p>
                      <a:pPr algn="ctr"/>
                      <a:r>
                        <a:rPr lang="en-US" sz="2800" dirty="0"/>
                        <a:t>Number of Rows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265,419,190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281,191,977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2,309,424,945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3,325,634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3,325,634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7109824"/>
                  </a:ext>
                </a:extLst>
              </a:tr>
              <a:tr h="826049">
                <a:tc>
                  <a:txBody>
                    <a:bodyPr/>
                    <a:lstStyle/>
                    <a:p>
                      <a:pPr algn="ctr"/>
                      <a:r>
                        <a:rPr lang="en-US" sz="2800" dirty="0"/>
                        <a:t>Columns Used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Commit, </a:t>
                      </a:r>
                      <a:r>
                        <a:rPr lang="en-US" sz="1400" dirty="0" err="1"/>
                        <a:t>author_name</a:t>
                      </a:r>
                      <a:r>
                        <a:rPr lang="en-US" sz="1400" dirty="0"/>
                        <a:t>, </a:t>
                      </a:r>
                      <a:r>
                        <a:rPr lang="en-US" sz="1400" dirty="0" err="1"/>
                        <a:t>author_time_sec</a:t>
                      </a:r>
                      <a:r>
                        <a:rPr lang="en-US" sz="1400" dirty="0"/>
                        <a:t>, </a:t>
                      </a:r>
                      <a:r>
                        <a:rPr lang="en-US" sz="1400" dirty="0" err="1"/>
                        <a:t>repo_name</a:t>
                      </a:r>
                      <a:r>
                        <a:rPr lang="en-US" sz="1400" dirty="0"/>
                        <a:t>, subject, message, </a:t>
                      </a:r>
                      <a:r>
                        <a:rPr lang="en-US" sz="1400" dirty="0" err="1"/>
                        <a:t>committer_name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ID, content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a:t>Repo_name</a:t>
                      </a:r>
                      <a:r>
                        <a:rPr lang="en-US" dirty="0"/>
                        <a:t>,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a:t>Repo_name</a:t>
                      </a:r>
                      <a:r>
                        <a:rPr lang="en-US" dirty="0"/>
                        <a:t>, </a:t>
                      </a:r>
                      <a:r>
                        <a:rPr lang="en-US" dirty="0" err="1"/>
                        <a:t>language_name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a:t>Repo_name</a:t>
                      </a:r>
                      <a:r>
                        <a:rPr lang="en-US" dirty="0"/>
                        <a:t>, License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225311"/>
                  </a:ext>
                </a:extLst>
              </a:tr>
            </a:tbl>
          </a:graphicData>
        </a:graphic>
      </p:graphicFrame>
      <p:sp>
        <p:nvSpPr>
          <p:cNvPr id="10" name="TextBox 9">
            <a:extLst>
              <a:ext uri="{FF2B5EF4-FFF2-40B4-BE49-F238E27FC236}">
                <a16:creationId xmlns:a16="http://schemas.microsoft.com/office/drawing/2014/main" id="{1263EDD9-443A-486A-F197-0DB9C2B2080F}"/>
              </a:ext>
            </a:extLst>
          </p:cNvPr>
          <p:cNvSpPr txBox="1"/>
          <p:nvPr/>
        </p:nvSpPr>
        <p:spPr>
          <a:xfrm>
            <a:off x="304800" y="5105400"/>
            <a:ext cx="11506200" cy="369332"/>
          </a:xfrm>
          <a:prstGeom prst="rect">
            <a:avLst/>
          </a:prstGeom>
          <a:noFill/>
        </p:spPr>
        <p:txBody>
          <a:bodyPr wrap="square" rtlCol="0">
            <a:spAutoFit/>
          </a:bodyPr>
          <a:lstStyle/>
          <a:p>
            <a:r>
              <a:rPr lang="en-US" dirty="0"/>
              <a:t>*Each file contained some missing values. Null values from the ‘Columns Used’ row were appropriately removed.</a:t>
            </a:r>
          </a:p>
        </p:txBody>
      </p:sp>
    </p:spTree>
    <p:extLst>
      <p:ext uri="{BB962C8B-B14F-4D97-AF65-F5344CB8AC3E}">
        <p14:creationId xmlns:p14="http://schemas.microsoft.com/office/powerpoint/2010/main" val="2115563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5162" y="1325880"/>
            <a:ext cx="11276838" cy="38100"/>
          </a:xfrm>
          <a:custGeom>
            <a:avLst/>
            <a:gdLst/>
            <a:ahLst/>
            <a:cxnLst/>
            <a:rect l="l" t="t" r="r" b="b"/>
            <a:pathLst>
              <a:path w="11276838" h="38100">
                <a:moveTo>
                  <a:pt x="0" y="0"/>
                </a:moveTo>
                <a:lnTo>
                  <a:pt x="11276838" y="0"/>
                </a:lnTo>
                <a:lnTo>
                  <a:pt x="11276838" y="38100"/>
                </a:lnTo>
                <a:lnTo>
                  <a:pt x="0" y="381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63503" y="5968489"/>
            <a:ext cx="12318997" cy="953005"/>
          </a:xfrm>
          <a:custGeom>
            <a:avLst/>
            <a:gdLst/>
            <a:ahLst/>
            <a:cxnLst/>
            <a:rect l="l" t="t" r="r" b="b"/>
            <a:pathLst>
              <a:path w="12318997" h="953005">
                <a:moveTo>
                  <a:pt x="0" y="0"/>
                </a:moveTo>
                <a:lnTo>
                  <a:pt x="12318997" y="0"/>
                </a:lnTo>
                <a:lnTo>
                  <a:pt x="12318997" y="953005"/>
                </a:lnTo>
                <a:lnTo>
                  <a:pt x="0" y="95300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TextBox 4"/>
          <p:cNvSpPr txBox="1"/>
          <p:nvPr/>
        </p:nvSpPr>
        <p:spPr>
          <a:xfrm>
            <a:off x="243840" y="76200"/>
            <a:ext cx="12252960" cy="1239314"/>
          </a:xfrm>
          <a:prstGeom prst="rect">
            <a:avLst/>
          </a:prstGeom>
        </p:spPr>
        <p:txBody>
          <a:bodyPr wrap="square" lIns="0" tIns="0" rIns="0" bIns="0" rtlCol="0" anchor="t">
            <a:spAutoFit/>
          </a:bodyPr>
          <a:lstStyle/>
          <a:p>
            <a:pPr algn="l">
              <a:lnSpc>
                <a:spcPts val="5040"/>
              </a:lnSpc>
            </a:pPr>
            <a:r>
              <a:rPr lang="en-US" sz="3600" spc="-46" dirty="0">
                <a:solidFill>
                  <a:srgbClr val="800000"/>
                </a:solidFill>
                <a:latin typeface="IBM Plex Sans"/>
              </a:rPr>
              <a:t>The timeline ranges from 2008 to 2022 and shows that the number of commits peak at 2016</a:t>
            </a:r>
          </a:p>
        </p:txBody>
      </p:sp>
      <p:pic>
        <p:nvPicPr>
          <p:cNvPr id="6" name="Picture 5">
            <a:extLst>
              <a:ext uri="{FF2B5EF4-FFF2-40B4-BE49-F238E27FC236}">
                <a16:creationId xmlns:a16="http://schemas.microsoft.com/office/drawing/2014/main" id="{9EFCC8AC-6B81-E438-F8D5-666B92A2E001}"/>
              </a:ext>
            </a:extLst>
          </p:cNvPr>
          <p:cNvPicPr>
            <a:picLocks noChangeAspect="1"/>
          </p:cNvPicPr>
          <p:nvPr/>
        </p:nvPicPr>
        <p:blipFill>
          <a:blip r:embed="rId7"/>
          <a:stretch>
            <a:fillRect/>
          </a:stretch>
        </p:blipFill>
        <p:spPr>
          <a:xfrm>
            <a:off x="6019800" y="1676400"/>
            <a:ext cx="6071286" cy="4084320"/>
          </a:xfrm>
          <a:prstGeom prst="rect">
            <a:avLst/>
          </a:prstGeom>
        </p:spPr>
      </p:pic>
      <p:sp>
        <p:nvSpPr>
          <p:cNvPr id="9" name="TextBox 8">
            <a:extLst>
              <a:ext uri="{FF2B5EF4-FFF2-40B4-BE49-F238E27FC236}">
                <a16:creationId xmlns:a16="http://schemas.microsoft.com/office/drawing/2014/main" id="{D5575E06-EAF5-6A00-A437-9653C43C921D}"/>
              </a:ext>
            </a:extLst>
          </p:cNvPr>
          <p:cNvSpPr txBox="1"/>
          <p:nvPr/>
        </p:nvSpPr>
        <p:spPr>
          <a:xfrm>
            <a:off x="152400" y="1600200"/>
            <a:ext cx="5943600" cy="4247317"/>
          </a:xfrm>
          <a:prstGeom prst="rect">
            <a:avLst/>
          </a:prstGeom>
          <a:noFill/>
        </p:spPr>
        <p:txBody>
          <a:bodyPr wrap="square" rtlCol="0">
            <a:spAutoFit/>
          </a:bodyPr>
          <a:lstStyle/>
          <a:p>
            <a:r>
              <a:rPr lang="en-US" dirty="0"/>
              <a:t>The number of commits reaches the peak at around 2016 then dwindles down to previous levels from 2018.</a:t>
            </a:r>
          </a:p>
          <a:p>
            <a:pPr marL="742950" lvl="1" indent="-285750">
              <a:buFont typeface="Arial" panose="020B0604020202020204" pitchFamily="34" charset="0"/>
              <a:buChar char="•"/>
            </a:pPr>
            <a:r>
              <a:rPr lang="en-US" dirty="0"/>
              <a:t>In 2022, GitHub announced that they have experienced </a:t>
            </a:r>
            <a:r>
              <a:rPr lang="en-US" b="1" dirty="0"/>
              <a:t>27% growth in new developers </a:t>
            </a:r>
            <a:r>
              <a:rPr lang="en-US" dirty="0"/>
              <a:t>with a </a:t>
            </a:r>
            <a:r>
              <a:rPr lang="en-US" b="1" dirty="0"/>
              <a:t>20% YoY growth in new repositories</a:t>
            </a:r>
            <a:r>
              <a:rPr lang="en-US" b="1" baseline="30000" dirty="0"/>
              <a:t>1</a:t>
            </a:r>
            <a:r>
              <a:rPr lang="en-US" dirty="0"/>
              <a:t>.</a:t>
            </a:r>
            <a:r>
              <a:rPr lang="en-US" baseline="-25000" dirty="0"/>
              <a:t> </a:t>
            </a:r>
          </a:p>
          <a:p>
            <a:pPr marL="742950" lvl="1" indent="-285750">
              <a:buFont typeface="Arial" panose="020B0604020202020204" pitchFamily="34" charset="0"/>
              <a:buChar char="•"/>
            </a:pPr>
            <a:r>
              <a:rPr lang="en-US" dirty="0"/>
              <a:t>Therefore, it is interesting to note the decline in the number of commits starting from the end 2017.</a:t>
            </a:r>
          </a:p>
          <a:p>
            <a:pPr marL="1200150" lvl="2" indent="-285750">
              <a:buFont typeface="Arial" panose="020B0604020202020204" pitchFamily="34" charset="0"/>
              <a:buChar char="•"/>
            </a:pPr>
            <a:r>
              <a:rPr lang="en-US" dirty="0"/>
              <a:t>Perhaps, the growth was mostly due to the contributions from private repositories or the graph suggests a data collection issue. </a:t>
            </a:r>
          </a:p>
          <a:p>
            <a:r>
              <a:rPr lang="en-US" dirty="0"/>
              <a:t>Throughout the timeline there are a number of sizeable spike.</a:t>
            </a:r>
          </a:p>
          <a:p>
            <a:pPr marL="742950" lvl="1" indent="-285750">
              <a:buFont typeface="Arial" panose="020B0604020202020204" pitchFamily="34" charset="0"/>
              <a:buChar char="•"/>
            </a:pPr>
            <a:r>
              <a:rPr lang="en-US" dirty="0"/>
              <a:t>Upon further inspection of the spikes that are currently being shown on figure, they considered </a:t>
            </a:r>
            <a:r>
              <a:rPr lang="en-US" b="1" dirty="0"/>
              <a:t>‘real’ events</a:t>
            </a:r>
            <a:r>
              <a:rPr lang="en-US" dirty="0"/>
              <a:t> as determined by the unique messages during the specific timeframe.</a:t>
            </a:r>
          </a:p>
        </p:txBody>
      </p:sp>
    </p:spTree>
    <p:extLst>
      <p:ext uri="{BB962C8B-B14F-4D97-AF65-F5344CB8AC3E}">
        <p14:creationId xmlns:p14="http://schemas.microsoft.com/office/powerpoint/2010/main" val="11794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5162" y="1325880"/>
            <a:ext cx="11276838" cy="38100"/>
          </a:xfrm>
          <a:custGeom>
            <a:avLst/>
            <a:gdLst/>
            <a:ahLst/>
            <a:cxnLst/>
            <a:rect l="l" t="t" r="r" b="b"/>
            <a:pathLst>
              <a:path w="11276838" h="38100">
                <a:moveTo>
                  <a:pt x="0" y="0"/>
                </a:moveTo>
                <a:lnTo>
                  <a:pt x="11276838" y="0"/>
                </a:lnTo>
                <a:lnTo>
                  <a:pt x="11276838" y="38100"/>
                </a:lnTo>
                <a:lnTo>
                  <a:pt x="0" y="381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63503" y="5968489"/>
            <a:ext cx="12318997" cy="953005"/>
          </a:xfrm>
          <a:custGeom>
            <a:avLst/>
            <a:gdLst/>
            <a:ahLst/>
            <a:cxnLst/>
            <a:rect l="l" t="t" r="r" b="b"/>
            <a:pathLst>
              <a:path w="12318997" h="953005">
                <a:moveTo>
                  <a:pt x="0" y="0"/>
                </a:moveTo>
                <a:lnTo>
                  <a:pt x="12318997" y="0"/>
                </a:lnTo>
                <a:lnTo>
                  <a:pt x="12318997" y="953005"/>
                </a:lnTo>
                <a:lnTo>
                  <a:pt x="0" y="95300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TextBox 4"/>
          <p:cNvSpPr txBox="1"/>
          <p:nvPr/>
        </p:nvSpPr>
        <p:spPr>
          <a:xfrm>
            <a:off x="929640" y="76200"/>
            <a:ext cx="10043160" cy="1239314"/>
          </a:xfrm>
          <a:prstGeom prst="rect">
            <a:avLst/>
          </a:prstGeom>
        </p:spPr>
        <p:txBody>
          <a:bodyPr wrap="square" lIns="0" tIns="0" rIns="0" bIns="0" rtlCol="0" anchor="t">
            <a:spAutoFit/>
          </a:bodyPr>
          <a:lstStyle/>
          <a:p>
            <a:pPr algn="l">
              <a:lnSpc>
                <a:spcPts val="5040"/>
              </a:lnSpc>
            </a:pPr>
            <a:r>
              <a:rPr lang="en-US" sz="3600" spc="-46" dirty="0">
                <a:solidFill>
                  <a:srgbClr val="800000"/>
                </a:solidFill>
                <a:latin typeface="IBM Plex Sans"/>
              </a:rPr>
              <a:t>The ‘most popular’ programming language changes throughout the years</a:t>
            </a:r>
          </a:p>
        </p:txBody>
      </p:sp>
      <p:graphicFrame>
        <p:nvGraphicFramePr>
          <p:cNvPr id="10" name="Table 9">
            <a:extLst>
              <a:ext uri="{FF2B5EF4-FFF2-40B4-BE49-F238E27FC236}">
                <a16:creationId xmlns:a16="http://schemas.microsoft.com/office/drawing/2014/main" id="{05884029-6AA6-D136-B76F-942CE73C22ED}"/>
              </a:ext>
            </a:extLst>
          </p:cNvPr>
          <p:cNvGraphicFramePr>
            <a:graphicFrameLocks noGrp="1"/>
          </p:cNvGraphicFramePr>
          <p:nvPr>
            <p:extLst>
              <p:ext uri="{D42A27DB-BD31-4B8C-83A1-F6EECF244321}">
                <p14:modId xmlns:p14="http://schemas.microsoft.com/office/powerpoint/2010/main" val="3113482883"/>
              </p:ext>
            </p:extLst>
          </p:nvPr>
        </p:nvGraphicFramePr>
        <p:xfrm>
          <a:off x="838200" y="1600200"/>
          <a:ext cx="10743440" cy="2768600"/>
        </p:xfrm>
        <a:graphic>
          <a:graphicData uri="http://schemas.openxmlformats.org/drawingml/2006/table">
            <a:tbl>
              <a:tblPr firstRow="1" bandRow="1">
                <a:tableStyleId>{2D5ABB26-0587-4C30-8999-92F81FD0307C}</a:tableStyleId>
              </a:tblPr>
              <a:tblGrid>
                <a:gridCol w="2148688">
                  <a:extLst>
                    <a:ext uri="{9D8B030D-6E8A-4147-A177-3AD203B41FA5}">
                      <a16:colId xmlns:a16="http://schemas.microsoft.com/office/drawing/2014/main" val="3431911706"/>
                    </a:ext>
                  </a:extLst>
                </a:gridCol>
                <a:gridCol w="2148688">
                  <a:extLst>
                    <a:ext uri="{9D8B030D-6E8A-4147-A177-3AD203B41FA5}">
                      <a16:colId xmlns:a16="http://schemas.microsoft.com/office/drawing/2014/main" val="2887596603"/>
                    </a:ext>
                  </a:extLst>
                </a:gridCol>
                <a:gridCol w="2148688">
                  <a:extLst>
                    <a:ext uri="{9D8B030D-6E8A-4147-A177-3AD203B41FA5}">
                      <a16:colId xmlns:a16="http://schemas.microsoft.com/office/drawing/2014/main" val="2464850974"/>
                    </a:ext>
                  </a:extLst>
                </a:gridCol>
                <a:gridCol w="2148688">
                  <a:extLst>
                    <a:ext uri="{9D8B030D-6E8A-4147-A177-3AD203B41FA5}">
                      <a16:colId xmlns:a16="http://schemas.microsoft.com/office/drawing/2014/main" val="1939204850"/>
                    </a:ext>
                  </a:extLst>
                </a:gridCol>
                <a:gridCol w="2148688">
                  <a:extLst>
                    <a:ext uri="{9D8B030D-6E8A-4147-A177-3AD203B41FA5}">
                      <a16:colId xmlns:a16="http://schemas.microsoft.com/office/drawing/2014/main" val="207117375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Top 5 Programming Languages Overall</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2008 – 2011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2012 – 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2016 – 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2020 – 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877280"/>
                  </a:ext>
                </a:extLst>
              </a:tr>
              <a:tr h="370840">
                <a:tc>
                  <a:txBody>
                    <a:bodyPr/>
                    <a:lstStyle/>
                    <a:p>
                      <a:pPr algn="ctr"/>
                      <a:r>
                        <a:rPr lang="en-US" dirty="0"/>
                        <a:t>JavaScript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Shell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Shell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Shell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Shell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8166195"/>
                  </a:ext>
                </a:extLst>
              </a:tr>
              <a:tr h="370840">
                <a:tc>
                  <a:txBody>
                    <a:bodyPr/>
                    <a:lstStyle/>
                    <a:p>
                      <a:pPr algn="ctr"/>
                      <a:r>
                        <a:rPr lang="en-US" dirty="0"/>
                        <a:t>CSS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Python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Python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HTML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Python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1171474"/>
                  </a:ext>
                </a:extLst>
              </a:tr>
              <a:tr h="370840">
                <a:tc>
                  <a:txBody>
                    <a:bodyPr/>
                    <a:lstStyle/>
                    <a:p>
                      <a:pPr algn="ctr"/>
                      <a:r>
                        <a:rPr lang="en-US" dirty="0"/>
                        <a:t>HTML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a:t>Makefile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Python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HTML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2039702"/>
                  </a:ext>
                </a:extLst>
              </a:tr>
              <a:tr h="370840">
                <a:tc>
                  <a:txBody>
                    <a:bodyPr/>
                    <a:lstStyle/>
                    <a:p>
                      <a:pPr algn="ctr"/>
                      <a:r>
                        <a:rPr lang="en-US" dirty="0"/>
                        <a:t>Shell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JavaScript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JavaScript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6601911"/>
                  </a:ext>
                </a:extLst>
              </a:tr>
              <a:tr h="370840">
                <a:tc>
                  <a:txBody>
                    <a:bodyPr/>
                    <a:lstStyle/>
                    <a:p>
                      <a:pPr algn="ctr"/>
                      <a:r>
                        <a:rPr lang="en-US" dirty="0"/>
                        <a:t>Python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Perl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a:t>Makefile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a:t>Makefile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2205196"/>
                  </a:ext>
                </a:extLst>
              </a:tr>
            </a:tbl>
          </a:graphicData>
        </a:graphic>
      </p:graphicFrame>
      <p:sp>
        <p:nvSpPr>
          <p:cNvPr id="5" name="TextBox 4">
            <a:extLst>
              <a:ext uri="{FF2B5EF4-FFF2-40B4-BE49-F238E27FC236}">
                <a16:creationId xmlns:a16="http://schemas.microsoft.com/office/drawing/2014/main" id="{1D33B6C4-D14F-2987-04D0-EC49E397DA6E}"/>
              </a:ext>
            </a:extLst>
          </p:cNvPr>
          <p:cNvSpPr txBox="1"/>
          <p:nvPr/>
        </p:nvSpPr>
        <p:spPr>
          <a:xfrm>
            <a:off x="838200" y="4572000"/>
            <a:ext cx="10744200" cy="1200329"/>
          </a:xfrm>
          <a:prstGeom prst="rect">
            <a:avLst/>
          </a:prstGeom>
          <a:noFill/>
        </p:spPr>
        <p:txBody>
          <a:bodyPr wrap="square" rtlCol="0">
            <a:spAutoFit/>
          </a:bodyPr>
          <a:lstStyle/>
          <a:p>
            <a:r>
              <a:rPr lang="en-US" dirty="0"/>
              <a:t>Key Insights:</a:t>
            </a:r>
          </a:p>
          <a:p>
            <a:pPr marL="285750" indent="-285750">
              <a:buFont typeface="Arial" panose="020B0604020202020204" pitchFamily="34" charset="0"/>
              <a:buChar char="•"/>
            </a:pPr>
            <a:r>
              <a:rPr lang="en-US" dirty="0"/>
              <a:t>Found the most popular commits by taking the combining the </a:t>
            </a:r>
            <a:r>
              <a:rPr lang="en-US" b="1" dirty="0"/>
              <a:t>Language </a:t>
            </a:r>
            <a:r>
              <a:rPr lang="en-US" dirty="0"/>
              <a:t>and </a:t>
            </a:r>
            <a:r>
              <a:rPr lang="en-US" b="1" dirty="0"/>
              <a:t>Commits</a:t>
            </a:r>
            <a:r>
              <a:rPr lang="en-US" dirty="0"/>
              <a:t> table. </a:t>
            </a:r>
          </a:p>
          <a:p>
            <a:pPr marL="285750" indent="-285750">
              <a:buFont typeface="Arial" panose="020B0604020202020204" pitchFamily="34" charset="0"/>
              <a:buChar char="•"/>
            </a:pPr>
            <a:r>
              <a:rPr lang="en-US" b="1" dirty="0"/>
              <a:t>Shell and Python</a:t>
            </a:r>
            <a:r>
              <a:rPr lang="en-US" dirty="0"/>
              <a:t> remains to be the most used languages throughout the years</a:t>
            </a:r>
          </a:p>
          <a:p>
            <a:pPr marL="285750" indent="-285750">
              <a:buFont typeface="Arial" panose="020B0604020202020204" pitchFamily="34" charset="0"/>
              <a:buChar char="•"/>
            </a:pPr>
            <a:r>
              <a:rPr lang="en-US" dirty="0"/>
              <a:t>C and C++ phases out throughout the years and are replaced with HTML, JavaScript and </a:t>
            </a:r>
            <a:r>
              <a:rPr lang="en-US" dirty="0" err="1"/>
              <a:t>MakeFile</a:t>
            </a:r>
            <a:r>
              <a:rPr lang="en-US" dirty="0"/>
              <a:t>.</a:t>
            </a:r>
          </a:p>
        </p:txBody>
      </p:sp>
    </p:spTree>
    <p:extLst>
      <p:ext uri="{BB962C8B-B14F-4D97-AF65-F5344CB8AC3E}">
        <p14:creationId xmlns:p14="http://schemas.microsoft.com/office/powerpoint/2010/main" val="385400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5162" y="1143000"/>
            <a:ext cx="11276838" cy="38100"/>
          </a:xfrm>
          <a:custGeom>
            <a:avLst/>
            <a:gdLst/>
            <a:ahLst/>
            <a:cxnLst/>
            <a:rect l="l" t="t" r="r" b="b"/>
            <a:pathLst>
              <a:path w="11276838" h="38100">
                <a:moveTo>
                  <a:pt x="0" y="0"/>
                </a:moveTo>
                <a:lnTo>
                  <a:pt x="11276838" y="0"/>
                </a:lnTo>
                <a:lnTo>
                  <a:pt x="11276838" y="38100"/>
                </a:lnTo>
                <a:lnTo>
                  <a:pt x="0" y="381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63503" y="5968489"/>
            <a:ext cx="12318997" cy="953005"/>
          </a:xfrm>
          <a:custGeom>
            <a:avLst/>
            <a:gdLst/>
            <a:ahLst/>
            <a:cxnLst/>
            <a:rect l="l" t="t" r="r" b="b"/>
            <a:pathLst>
              <a:path w="12318997" h="953005">
                <a:moveTo>
                  <a:pt x="0" y="0"/>
                </a:moveTo>
                <a:lnTo>
                  <a:pt x="12318997" y="0"/>
                </a:lnTo>
                <a:lnTo>
                  <a:pt x="12318997" y="953005"/>
                </a:lnTo>
                <a:lnTo>
                  <a:pt x="0" y="95300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TextBox 4"/>
          <p:cNvSpPr txBox="1"/>
          <p:nvPr/>
        </p:nvSpPr>
        <p:spPr>
          <a:xfrm>
            <a:off x="929640" y="-76200"/>
            <a:ext cx="10043160" cy="1239314"/>
          </a:xfrm>
          <a:prstGeom prst="rect">
            <a:avLst/>
          </a:prstGeom>
        </p:spPr>
        <p:txBody>
          <a:bodyPr wrap="square" lIns="0" tIns="0" rIns="0" bIns="0" rtlCol="0" anchor="t">
            <a:spAutoFit/>
          </a:bodyPr>
          <a:lstStyle/>
          <a:p>
            <a:pPr algn="l">
              <a:lnSpc>
                <a:spcPts val="5040"/>
              </a:lnSpc>
            </a:pPr>
            <a:r>
              <a:rPr lang="en-US" sz="3600" spc="-46" dirty="0">
                <a:solidFill>
                  <a:srgbClr val="800000"/>
                </a:solidFill>
                <a:latin typeface="IBM Plex Sans"/>
              </a:rPr>
              <a:t>The MIT, Apache-2.0 and glp-2.0 licenses are the most used licenses</a:t>
            </a:r>
          </a:p>
        </p:txBody>
      </p:sp>
      <p:pic>
        <p:nvPicPr>
          <p:cNvPr id="9" name="Picture 8">
            <a:extLst>
              <a:ext uri="{FF2B5EF4-FFF2-40B4-BE49-F238E27FC236}">
                <a16:creationId xmlns:a16="http://schemas.microsoft.com/office/drawing/2014/main" id="{92A11B47-D787-0F9D-2515-29369BEF9211}"/>
              </a:ext>
            </a:extLst>
          </p:cNvPr>
          <p:cNvPicPr>
            <a:picLocks noChangeAspect="1"/>
          </p:cNvPicPr>
          <p:nvPr/>
        </p:nvPicPr>
        <p:blipFill>
          <a:blip r:embed="rId7"/>
          <a:stretch>
            <a:fillRect/>
          </a:stretch>
        </p:blipFill>
        <p:spPr>
          <a:xfrm>
            <a:off x="533400" y="1219200"/>
            <a:ext cx="5016758" cy="3553008"/>
          </a:xfrm>
          <a:prstGeom prst="rect">
            <a:avLst/>
          </a:prstGeom>
        </p:spPr>
      </p:pic>
      <p:sp>
        <p:nvSpPr>
          <p:cNvPr id="11" name="Rectangle 10">
            <a:extLst>
              <a:ext uri="{FF2B5EF4-FFF2-40B4-BE49-F238E27FC236}">
                <a16:creationId xmlns:a16="http://schemas.microsoft.com/office/drawing/2014/main" id="{37C21FA5-9445-16FC-5DF0-C0B36F2AEA09}"/>
              </a:ext>
            </a:extLst>
          </p:cNvPr>
          <p:cNvSpPr/>
          <p:nvPr/>
        </p:nvSpPr>
        <p:spPr>
          <a:xfrm>
            <a:off x="1066800" y="1447800"/>
            <a:ext cx="914400" cy="25908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6221D511-0C85-1D1E-C7CF-0A713A0F342C}"/>
              </a:ext>
            </a:extLst>
          </p:cNvPr>
          <p:cNvCxnSpPr>
            <a:cxnSpLocks/>
          </p:cNvCxnSpPr>
          <p:nvPr/>
        </p:nvCxnSpPr>
        <p:spPr>
          <a:xfrm flipV="1">
            <a:off x="1981200" y="1447800"/>
            <a:ext cx="4572000" cy="1332426"/>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109AF68F-8B9A-CEA0-8771-57FBE1012930}"/>
              </a:ext>
            </a:extLst>
          </p:cNvPr>
          <p:cNvCxnSpPr>
            <a:cxnSpLocks/>
          </p:cNvCxnSpPr>
          <p:nvPr/>
        </p:nvCxnSpPr>
        <p:spPr>
          <a:xfrm>
            <a:off x="1981200" y="3048000"/>
            <a:ext cx="4550322" cy="1724208"/>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6" name="Table 15">
            <a:extLst>
              <a:ext uri="{FF2B5EF4-FFF2-40B4-BE49-F238E27FC236}">
                <a16:creationId xmlns:a16="http://schemas.microsoft.com/office/drawing/2014/main" id="{C47F0B49-8DDC-993C-565C-5DF4EE2D22ED}"/>
              </a:ext>
            </a:extLst>
          </p:cNvPr>
          <p:cNvGraphicFramePr>
            <a:graphicFrameLocks noGrp="1"/>
          </p:cNvGraphicFramePr>
          <p:nvPr>
            <p:extLst>
              <p:ext uri="{D42A27DB-BD31-4B8C-83A1-F6EECF244321}">
                <p14:modId xmlns:p14="http://schemas.microsoft.com/office/powerpoint/2010/main" val="3547377695"/>
              </p:ext>
            </p:extLst>
          </p:nvPr>
        </p:nvGraphicFramePr>
        <p:xfrm>
          <a:off x="6553200" y="1399992"/>
          <a:ext cx="5355678" cy="3476808"/>
        </p:xfrm>
        <a:graphic>
          <a:graphicData uri="http://schemas.openxmlformats.org/drawingml/2006/table">
            <a:tbl>
              <a:tblPr firstRow="1" bandRow="1">
                <a:tableStyleId>{2D5ABB26-0587-4C30-8999-92F81FD0307C}</a:tableStyleId>
              </a:tblPr>
              <a:tblGrid>
                <a:gridCol w="1785226">
                  <a:extLst>
                    <a:ext uri="{9D8B030D-6E8A-4147-A177-3AD203B41FA5}">
                      <a16:colId xmlns:a16="http://schemas.microsoft.com/office/drawing/2014/main" val="2560958524"/>
                    </a:ext>
                  </a:extLst>
                </a:gridCol>
                <a:gridCol w="1785226">
                  <a:extLst>
                    <a:ext uri="{9D8B030D-6E8A-4147-A177-3AD203B41FA5}">
                      <a16:colId xmlns:a16="http://schemas.microsoft.com/office/drawing/2014/main" val="2490896775"/>
                    </a:ext>
                  </a:extLst>
                </a:gridCol>
                <a:gridCol w="1785226">
                  <a:extLst>
                    <a:ext uri="{9D8B030D-6E8A-4147-A177-3AD203B41FA5}">
                      <a16:colId xmlns:a16="http://schemas.microsoft.com/office/drawing/2014/main" val="749325184"/>
                    </a:ext>
                  </a:extLst>
                </a:gridCol>
              </a:tblGrid>
              <a:tr h="805290">
                <a:tc>
                  <a:txBody>
                    <a:bodyPr/>
                    <a:lstStyle/>
                    <a:p>
                      <a:pPr algn="ctr"/>
                      <a:r>
                        <a:rPr lang="en-US" sz="2600" b="1" dirty="0"/>
                        <a:t>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600" b="1" dirty="0"/>
                        <a:t>Apache-2.0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600" b="1" dirty="0"/>
                        <a:t>GPL-2.0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6136123"/>
                  </a:ext>
                </a:extLst>
              </a:tr>
              <a:tr h="805290">
                <a:tc>
                  <a:txBody>
                    <a:bodyPr/>
                    <a:lstStyle/>
                    <a:p>
                      <a:pPr algn="ctr"/>
                      <a:r>
                        <a:rPr lang="en-US" dirty="0"/>
                        <a:t>JavaScript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Java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Shell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4402822"/>
                  </a:ext>
                </a:extLst>
              </a:tr>
              <a:tr h="466557">
                <a:tc>
                  <a:txBody>
                    <a:bodyPr/>
                    <a:lstStyle/>
                    <a:p>
                      <a:pPr algn="ctr"/>
                      <a:r>
                        <a:rPr lang="en-US" dirty="0"/>
                        <a:t>CSS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JavaScript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JavaScript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864509"/>
                  </a:ext>
                </a:extLst>
              </a:tr>
              <a:tr h="466557">
                <a:tc>
                  <a:txBody>
                    <a:bodyPr/>
                    <a:lstStyle/>
                    <a:p>
                      <a:pPr algn="ctr"/>
                      <a:r>
                        <a:rPr lang="en-US" dirty="0"/>
                        <a:t>HTML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HTML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8779711"/>
                  </a:ext>
                </a:extLst>
              </a:tr>
              <a:tr h="466557">
                <a:tc>
                  <a:txBody>
                    <a:bodyPr/>
                    <a:lstStyle/>
                    <a:p>
                      <a:pPr algn="ctr"/>
                      <a:r>
                        <a:rPr lang="en-US" dirty="0"/>
                        <a:t>Ruby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Shell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Python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1965710"/>
                  </a:ext>
                </a:extLst>
              </a:tr>
              <a:tr h="466557">
                <a:tc>
                  <a:txBody>
                    <a:bodyPr/>
                    <a:lstStyle/>
                    <a:p>
                      <a:pPr algn="ctr"/>
                      <a:r>
                        <a:rPr lang="en-US" dirty="0"/>
                        <a:t>Shell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5580535"/>
                  </a:ext>
                </a:extLst>
              </a:tr>
            </a:tbl>
          </a:graphicData>
        </a:graphic>
      </p:graphicFrame>
      <p:sp>
        <p:nvSpPr>
          <p:cNvPr id="27" name="TextBox 26">
            <a:extLst>
              <a:ext uri="{FF2B5EF4-FFF2-40B4-BE49-F238E27FC236}">
                <a16:creationId xmlns:a16="http://schemas.microsoft.com/office/drawing/2014/main" id="{7BD7A25A-24CA-3366-F7F1-7239636FF2D0}"/>
              </a:ext>
            </a:extLst>
          </p:cNvPr>
          <p:cNvSpPr txBox="1"/>
          <p:nvPr/>
        </p:nvSpPr>
        <p:spPr>
          <a:xfrm>
            <a:off x="6651078" y="1078468"/>
            <a:ext cx="5105400" cy="369332"/>
          </a:xfrm>
          <a:prstGeom prst="rect">
            <a:avLst/>
          </a:prstGeom>
          <a:noFill/>
        </p:spPr>
        <p:txBody>
          <a:bodyPr wrap="square" rtlCol="0">
            <a:spAutoFit/>
          </a:bodyPr>
          <a:lstStyle/>
          <a:p>
            <a:r>
              <a:rPr lang="en-US" dirty="0"/>
              <a:t>Programming Languages Associated with a License</a:t>
            </a:r>
          </a:p>
        </p:txBody>
      </p:sp>
      <p:sp>
        <p:nvSpPr>
          <p:cNvPr id="28" name="TextBox 27">
            <a:extLst>
              <a:ext uri="{FF2B5EF4-FFF2-40B4-BE49-F238E27FC236}">
                <a16:creationId xmlns:a16="http://schemas.microsoft.com/office/drawing/2014/main" id="{C452E15C-F6F3-38B3-2355-F88D64623FC5}"/>
              </a:ext>
            </a:extLst>
          </p:cNvPr>
          <p:cNvSpPr txBox="1"/>
          <p:nvPr/>
        </p:nvSpPr>
        <p:spPr>
          <a:xfrm>
            <a:off x="304800" y="4876800"/>
            <a:ext cx="116586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JavaScript, Java and Shell are the languages associated with the top 3 licenses.</a:t>
            </a:r>
          </a:p>
          <a:p>
            <a:pPr marL="285750" indent="-285750">
              <a:buFont typeface="Arial" panose="020B0604020202020204" pitchFamily="34" charset="0"/>
              <a:buChar char="•"/>
            </a:pPr>
            <a:r>
              <a:rPr lang="en-US" dirty="0"/>
              <a:t>Different Machine Learning and AI related repositories are licensed under different licenses. </a:t>
            </a:r>
          </a:p>
          <a:p>
            <a:pPr marL="742950" lvl="1" indent="-285750">
              <a:buFont typeface="Arial" panose="020B0604020202020204" pitchFamily="34" charset="0"/>
              <a:buChar char="•"/>
            </a:pPr>
            <a:r>
              <a:rPr lang="en-US" dirty="0"/>
              <a:t>For example, the </a:t>
            </a:r>
            <a:r>
              <a:rPr lang="en-US" dirty="0" err="1"/>
              <a:t>Tensorflow</a:t>
            </a:r>
            <a:r>
              <a:rPr lang="en-US" dirty="0"/>
              <a:t> repository is licensed under Apache 2.0 while scikit is licensed under the BSD license.</a:t>
            </a:r>
          </a:p>
          <a:p>
            <a:pPr marL="1200150" lvl="2" indent="-285750">
              <a:buFont typeface="Arial" panose="020B0604020202020204" pitchFamily="34" charset="0"/>
              <a:buChar char="•"/>
            </a:pPr>
            <a:r>
              <a:rPr lang="en-US" dirty="0"/>
              <a:t>Therefore, it is difficult to highlight any licenses that are specifically for data-science.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6949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5162" y="1325880"/>
            <a:ext cx="11276838" cy="38100"/>
          </a:xfrm>
          <a:custGeom>
            <a:avLst/>
            <a:gdLst/>
            <a:ahLst/>
            <a:cxnLst/>
            <a:rect l="l" t="t" r="r" b="b"/>
            <a:pathLst>
              <a:path w="11276838" h="38100">
                <a:moveTo>
                  <a:pt x="0" y="0"/>
                </a:moveTo>
                <a:lnTo>
                  <a:pt x="11276838" y="0"/>
                </a:lnTo>
                <a:lnTo>
                  <a:pt x="11276838" y="38100"/>
                </a:lnTo>
                <a:lnTo>
                  <a:pt x="0" y="38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3503" y="5968489"/>
            <a:ext cx="12318997" cy="953005"/>
          </a:xfrm>
          <a:custGeom>
            <a:avLst/>
            <a:gdLst/>
            <a:ahLst/>
            <a:cxnLst/>
            <a:rect l="l" t="t" r="r" b="b"/>
            <a:pathLst>
              <a:path w="12318997" h="953005">
                <a:moveTo>
                  <a:pt x="0" y="0"/>
                </a:moveTo>
                <a:lnTo>
                  <a:pt x="12318997" y="0"/>
                </a:lnTo>
                <a:lnTo>
                  <a:pt x="12318997" y="953005"/>
                </a:lnTo>
                <a:lnTo>
                  <a:pt x="0" y="95300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838200" y="123055"/>
            <a:ext cx="11186160" cy="1239314"/>
          </a:xfrm>
          <a:prstGeom prst="rect">
            <a:avLst/>
          </a:prstGeom>
        </p:spPr>
        <p:txBody>
          <a:bodyPr wrap="square" lIns="0" tIns="0" rIns="0" bIns="0" rtlCol="0" anchor="t">
            <a:spAutoFit/>
          </a:bodyPr>
          <a:lstStyle/>
          <a:p>
            <a:pPr algn="l">
              <a:lnSpc>
                <a:spcPts val="5040"/>
              </a:lnSpc>
            </a:pPr>
            <a:r>
              <a:rPr lang="en-US" sz="3600" spc="-46" dirty="0">
                <a:solidFill>
                  <a:srgbClr val="800000"/>
                </a:solidFill>
                <a:latin typeface="IBM Plex Sans"/>
              </a:rPr>
              <a:t>Most popular repositories are associated with Big Tech firms and hints to machine learning</a:t>
            </a:r>
          </a:p>
        </p:txBody>
      </p:sp>
      <p:graphicFrame>
        <p:nvGraphicFramePr>
          <p:cNvPr id="8" name="Table 7">
            <a:extLst>
              <a:ext uri="{FF2B5EF4-FFF2-40B4-BE49-F238E27FC236}">
                <a16:creationId xmlns:a16="http://schemas.microsoft.com/office/drawing/2014/main" id="{22604E94-94D5-F96A-15A8-733ED47805B3}"/>
              </a:ext>
            </a:extLst>
          </p:cNvPr>
          <p:cNvGraphicFramePr>
            <a:graphicFrameLocks noGrp="1"/>
          </p:cNvGraphicFramePr>
          <p:nvPr>
            <p:extLst>
              <p:ext uri="{D42A27DB-BD31-4B8C-83A1-F6EECF244321}">
                <p14:modId xmlns:p14="http://schemas.microsoft.com/office/powerpoint/2010/main" val="3636252008"/>
              </p:ext>
            </p:extLst>
          </p:nvPr>
        </p:nvGraphicFramePr>
        <p:xfrm>
          <a:off x="6350001" y="2316480"/>
          <a:ext cx="5156199" cy="2225040"/>
        </p:xfrm>
        <a:graphic>
          <a:graphicData uri="http://schemas.openxmlformats.org/drawingml/2006/table">
            <a:tbl>
              <a:tblPr firstRow="1" bandRow="1">
                <a:tableStyleId>{2D5ABB26-0587-4C30-8999-92F81FD0307C}</a:tableStyleId>
              </a:tblPr>
              <a:tblGrid>
                <a:gridCol w="2971800">
                  <a:extLst>
                    <a:ext uri="{9D8B030D-6E8A-4147-A177-3AD203B41FA5}">
                      <a16:colId xmlns:a16="http://schemas.microsoft.com/office/drawing/2014/main" val="3784895391"/>
                    </a:ext>
                  </a:extLst>
                </a:gridCol>
                <a:gridCol w="2184399">
                  <a:extLst>
                    <a:ext uri="{9D8B030D-6E8A-4147-A177-3AD203B41FA5}">
                      <a16:colId xmlns:a16="http://schemas.microsoft.com/office/drawing/2014/main" val="2533049905"/>
                    </a:ext>
                  </a:extLst>
                </a:gridCol>
              </a:tblGrid>
              <a:tr h="370840">
                <a:tc>
                  <a:txBody>
                    <a:bodyPr/>
                    <a:lstStyle/>
                    <a:p>
                      <a:r>
                        <a:rPr lang="en-US" b="1" dirty="0"/>
                        <a:t>Repository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5999122"/>
                  </a:ext>
                </a:extLst>
              </a:tr>
              <a:tr h="370840">
                <a:tc>
                  <a:txBody>
                    <a:bodyPr/>
                    <a:lstStyle/>
                    <a:p>
                      <a:r>
                        <a:rPr lang="en-US" dirty="0"/>
                        <a:t>Chromium/chromium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456581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2380192"/>
                  </a:ext>
                </a:extLst>
              </a:tr>
              <a:tr h="370840">
                <a:tc>
                  <a:txBody>
                    <a:bodyPr/>
                    <a:lstStyle/>
                    <a:p>
                      <a:r>
                        <a:rPr lang="en-US" dirty="0" err="1"/>
                        <a:t>Cloudfoundry</a:t>
                      </a:r>
                      <a:r>
                        <a:rPr lang="en-US" dirty="0"/>
                        <a:t>/</a:t>
                      </a:r>
                      <a:r>
                        <a:rPr lang="en-US" dirty="0" err="1"/>
                        <a:t>relint</a:t>
                      </a:r>
                      <a:r>
                        <a:rPr lang="en-US" dirty="0"/>
                        <a:t>-ci-pools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276679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8361899"/>
                  </a:ext>
                </a:extLst>
              </a:tr>
              <a:tr h="370840">
                <a:tc>
                  <a:txBody>
                    <a:bodyPr/>
                    <a:lstStyle/>
                    <a:p>
                      <a:r>
                        <a:rPr lang="en-US" dirty="0" err="1"/>
                        <a:t>Cminyard</a:t>
                      </a:r>
                      <a:r>
                        <a:rPr lang="en-US" dirty="0"/>
                        <a:t>/</a:t>
                      </a:r>
                      <a:r>
                        <a:rPr lang="en-US" dirty="0" err="1"/>
                        <a:t>linux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272580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5476575"/>
                  </a:ext>
                </a:extLst>
              </a:tr>
              <a:tr h="370840">
                <a:tc>
                  <a:txBody>
                    <a:bodyPr/>
                    <a:lstStyle/>
                    <a:p>
                      <a:r>
                        <a:rPr lang="en-US" dirty="0" err="1"/>
                        <a:t>NixOS</a:t>
                      </a:r>
                      <a:r>
                        <a:rPr lang="en-US" dirty="0"/>
                        <a:t>/</a:t>
                      </a:r>
                      <a:r>
                        <a:rPr lang="en-US" dirty="0" err="1"/>
                        <a:t>nixpkgs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263416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9777034"/>
                  </a:ext>
                </a:extLst>
              </a:tr>
              <a:tr h="370840">
                <a:tc>
                  <a:txBody>
                    <a:bodyPr/>
                    <a:lstStyle/>
                    <a:p>
                      <a:r>
                        <a:rPr lang="en-US" dirty="0" err="1"/>
                        <a:t>Mpe</a:t>
                      </a:r>
                      <a:r>
                        <a:rPr lang="en-US" dirty="0"/>
                        <a:t>/</a:t>
                      </a:r>
                      <a:r>
                        <a:rPr lang="en-US" dirty="0" err="1"/>
                        <a:t>powerpc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243515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9908920"/>
                  </a:ext>
                </a:extLst>
              </a:tr>
            </a:tbl>
          </a:graphicData>
        </a:graphic>
      </p:graphicFrame>
      <p:sp>
        <p:nvSpPr>
          <p:cNvPr id="9" name="TextBox 8">
            <a:extLst>
              <a:ext uri="{FF2B5EF4-FFF2-40B4-BE49-F238E27FC236}">
                <a16:creationId xmlns:a16="http://schemas.microsoft.com/office/drawing/2014/main" id="{A45B2FF4-A482-7F0B-C319-7F5E47D09FBE}"/>
              </a:ext>
            </a:extLst>
          </p:cNvPr>
          <p:cNvSpPr txBox="1"/>
          <p:nvPr/>
        </p:nvSpPr>
        <p:spPr>
          <a:xfrm>
            <a:off x="7721601" y="1947148"/>
            <a:ext cx="2590800" cy="369332"/>
          </a:xfrm>
          <a:prstGeom prst="rect">
            <a:avLst/>
          </a:prstGeom>
          <a:noFill/>
        </p:spPr>
        <p:txBody>
          <a:bodyPr wrap="square" rtlCol="0">
            <a:spAutoFit/>
          </a:bodyPr>
          <a:lstStyle/>
          <a:p>
            <a:r>
              <a:rPr lang="en-US" dirty="0"/>
              <a:t>Most Popular Repository</a:t>
            </a:r>
          </a:p>
        </p:txBody>
      </p:sp>
      <p:sp>
        <p:nvSpPr>
          <p:cNvPr id="10" name="TextBox 9">
            <a:extLst>
              <a:ext uri="{FF2B5EF4-FFF2-40B4-BE49-F238E27FC236}">
                <a16:creationId xmlns:a16="http://schemas.microsoft.com/office/drawing/2014/main" id="{7EB75BD9-6EE4-D8A2-8720-C8A76D84BFF3}"/>
              </a:ext>
            </a:extLst>
          </p:cNvPr>
          <p:cNvSpPr txBox="1"/>
          <p:nvPr/>
        </p:nvSpPr>
        <p:spPr>
          <a:xfrm>
            <a:off x="228600" y="1905000"/>
            <a:ext cx="5943600" cy="3139321"/>
          </a:xfrm>
          <a:prstGeom prst="rect">
            <a:avLst/>
          </a:prstGeom>
          <a:noFill/>
        </p:spPr>
        <p:txBody>
          <a:bodyPr wrap="square" rtlCol="0">
            <a:spAutoFit/>
          </a:bodyPr>
          <a:lstStyle/>
          <a:p>
            <a:r>
              <a:rPr lang="en-US" dirty="0"/>
              <a:t>Looking at the most popular repositories, there were several important repositories:</a:t>
            </a:r>
          </a:p>
          <a:p>
            <a:pPr marL="742950" lvl="1" indent="-285750">
              <a:buFont typeface="Arial" panose="020B0604020202020204" pitchFamily="34" charset="0"/>
              <a:buChar char="•"/>
            </a:pPr>
            <a:r>
              <a:rPr lang="en-US" dirty="0"/>
              <a:t>Chromium is an open-source project that aims to build a safer way to experience the web developed by </a:t>
            </a:r>
            <a:r>
              <a:rPr lang="en-US" b="1" u="sng" dirty="0"/>
              <a:t>Google</a:t>
            </a:r>
            <a:r>
              <a:rPr lang="en-US" dirty="0"/>
              <a:t>. </a:t>
            </a:r>
          </a:p>
          <a:p>
            <a:pPr marL="742950" lvl="1" indent="-285750">
              <a:buFont typeface="Arial" panose="020B0604020202020204" pitchFamily="34" charset="0"/>
              <a:buChar char="•"/>
            </a:pPr>
            <a:r>
              <a:rPr lang="en-US" dirty="0" err="1"/>
              <a:t>CloudFoundry</a:t>
            </a:r>
            <a:r>
              <a:rPr lang="en-US" dirty="0"/>
              <a:t> is similar to Kubernetes where it allows developers to build, deploy and run </a:t>
            </a:r>
            <a:r>
              <a:rPr lang="en-US" b="1" u="sng" dirty="0"/>
              <a:t>containerized applications</a:t>
            </a:r>
            <a:r>
              <a:rPr lang="en-US" dirty="0"/>
              <a:t> </a:t>
            </a:r>
          </a:p>
          <a:p>
            <a:pPr marL="742950" lvl="1" indent="-285750">
              <a:buFont typeface="Arial" panose="020B0604020202020204" pitchFamily="34" charset="0"/>
              <a:buChar char="•"/>
            </a:pPr>
            <a:r>
              <a:rPr lang="en-US" dirty="0" err="1"/>
              <a:t>Powerpc</a:t>
            </a:r>
            <a:r>
              <a:rPr lang="en-US" dirty="0"/>
              <a:t> is related to performance computing created by </a:t>
            </a:r>
            <a:r>
              <a:rPr lang="en-US" b="1" dirty="0"/>
              <a:t>Apple – IBM – Motorola alliance</a:t>
            </a:r>
          </a:p>
          <a:p>
            <a:pPr marL="742950" lvl="1"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1607746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4847</TotalTime>
  <Words>2005</Words>
  <Application>Microsoft Office PowerPoint</Application>
  <PresentationFormat>Widescreen</PresentationFormat>
  <Paragraphs>266</Paragraphs>
  <Slides>16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Arial</vt:lpstr>
      <vt:lpstr>IBM Plex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Class 2 v12.pdf</dc:title>
  <dc:creator>Joon Park</dc:creator>
  <cp:lastModifiedBy>Joon Park</cp:lastModifiedBy>
  <cp:revision>15</cp:revision>
  <dcterms:created xsi:type="dcterms:W3CDTF">2006-08-16T00:00:00Z</dcterms:created>
  <dcterms:modified xsi:type="dcterms:W3CDTF">2023-12-09T05:34:12Z</dcterms:modified>
  <dc:identifier>DAF2H3_cFeo</dc:identifier>
</cp:coreProperties>
</file>