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8BC9C4-7A63-4B54-A003-685FE17B505F}">
  <a:tblStyle styleId="{F18BC9C4-7A63-4B54-A003-685FE17B50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5cdafe68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5cdafe68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5cdafe68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5cdafe68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5cdafe68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5cdafe68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5dbbd34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5dbbd34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5f263f9f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5f263f9f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5f263f9f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5f263f9f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5f263f9f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5f263f9f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5f263f9f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5f263f9f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5cdafe68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5cdafe68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5cdafe68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5cdafe68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5cdafe68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5cdafe6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5cdafe6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5cdafe6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5cdafe68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5cdafe68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5dbbd34d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5dbbd34d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5dbbd34d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5dbbd34d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5cdafe68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5cdafe68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5cdafe68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5cdafe68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5cdafe68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5cdafe68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5cdafe68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5cdafe68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5cdafe68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25cdafe68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5cdafe68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5cdafe68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5cdafe68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5cdafe6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5cdafe68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5cdafe68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25cdafe68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25cdafe68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5dbbd34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5dbbd34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5f263f9f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5f263f9f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5cdafe68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25cdafe68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5cdafe68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25cdafe68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5cdafe68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5cdafe68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5cdafe68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5cdafe68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5cdafe68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25cdafe68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5cdafe68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5cdafe68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5f263f9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5f263f9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5dbbd34d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5dbbd34d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5cdafe6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5cdafe6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5cdafe6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5cdafe6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5cdafe68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5cdafe68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  <a:defRPr sz="1800"/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  <a:defRPr sz="1800"/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  <a:defRPr sz="1800"/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  <a:defRPr sz="1800"/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  <a:defRPr sz="1800"/>
            </a:lvl5pPr>
            <a:lvl6pPr indent="-3619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10173" y="4793709"/>
            <a:ext cx="2052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sz="9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sz="9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sz="9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sz="9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sz="9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sz="9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sz="9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sz="9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sz="9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 showMasterSp="0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  <a:defRPr sz="1800"/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  <a:defRPr sz="1800"/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  <a:defRPr sz="1800"/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  <a:defRPr sz="1800"/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  <a:defRPr sz="1800"/>
            </a:lvl5pPr>
            <a:lvl6pPr indent="-3619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310173" y="4793709"/>
            <a:ext cx="2052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sz="9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sz="9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sz="9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sz="9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sz="9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sz="9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sz="9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sz="9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sz="9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hyperlink" Target="https://orcid.org/0000-0002-7414-5523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i.org/10.5281/zenodo.7990927" TargetMode="External"/><Relationship Id="rId4" Type="http://schemas.openxmlformats.org/officeDocument/2006/relationships/hyperlink" Target="https://jhpoelen.nl" TargetMode="External"/><Relationship Id="rId9" Type="http://schemas.openxmlformats.org/officeDocument/2006/relationships/hyperlink" Target="https://fwbg.org/about-us/staff/jason-best/" TargetMode="External"/><Relationship Id="rId5" Type="http://schemas.openxmlformats.org/officeDocument/2006/relationships/hyperlink" Target="https://orcid.org/0000-0003-3138-4118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Relationship Id="rId4" Type="http://schemas.openxmlformats.org/officeDocument/2006/relationships/image" Target="../media/image7.png"/><Relationship Id="rId5" Type="http://schemas.openxmlformats.org/officeDocument/2006/relationships/hyperlink" Target="https://linker.bio/hash://sha256/baefd416a0122a254dd68b97e41ada80764f5a0fcb13d626429b3e08403a4bb2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linker.bio/line:zip:hash://sha256/371984ca4566b7b6bc760d0766873b469e12af2d87ce9218f1da888a1b4c3948!/multimedia.csv!/L134160" TargetMode="External"/><Relationship Id="rId4" Type="http://schemas.openxmlformats.org/officeDocument/2006/relationships/hyperlink" Target="https://sernecportal.org/portal/collections/individual/index.php?occid=17134933" TargetMode="External"/><Relationship Id="rId5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linker.bio/line:zip:hash://sha256/371984ca4566b7b6bc760d0766873b469e12af2d87ce9218f1da888a1b4c3948!/multimedia.csv!/L134160" TargetMode="External"/><Relationship Id="rId4" Type="http://schemas.openxmlformats.org/officeDocument/2006/relationships/hyperlink" Target="https://sernecportal.org/portal/collections/individual/index.php?occid=17134933" TargetMode="External"/><Relationship Id="rId5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5.jpg"/><Relationship Id="rId6" Type="http://schemas.openxmlformats.org/officeDocument/2006/relationships/image" Target="../media/image14.jpg"/><Relationship Id="rId7" Type="http://schemas.openxmlformats.org/officeDocument/2006/relationships/image" Target="../media/image16.jpg"/><Relationship Id="rId8" Type="http://schemas.openxmlformats.org/officeDocument/2006/relationships/image" Target="../media/image1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5.jpg"/><Relationship Id="rId6" Type="http://schemas.openxmlformats.org/officeDocument/2006/relationships/image" Target="../media/image14.jpg"/><Relationship Id="rId7" Type="http://schemas.openxmlformats.org/officeDocument/2006/relationships/image" Target="../media/image16.jpg"/><Relationship Id="rId8" Type="http://schemas.openxmlformats.org/officeDocument/2006/relationships/image" Target="../media/image1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5.jpg"/><Relationship Id="rId6" Type="http://schemas.openxmlformats.org/officeDocument/2006/relationships/image" Target="../media/image14.jpg"/><Relationship Id="rId7" Type="http://schemas.openxmlformats.org/officeDocument/2006/relationships/image" Target="../media/image16.jpg"/><Relationship Id="rId8" Type="http://schemas.openxmlformats.org/officeDocument/2006/relationships/image" Target="../media/image1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5.jpg"/><Relationship Id="rId6" Type="http://schemas.openxmlformats.org/officeDocument/2006/relationships/image" Target="../media/image14.jpg"/><Relationship Id="rId7" Type="http://schemas.openxmlformats.org/officeDocument/2006/relationships/image" Target="../media/image16.jpg"/><Relationship Id="rId8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5.jpg"/><Relationship Id="rId6" Type="http://schemas.openxmlformats.org/officeDocument/2006/relationships/image" Target="../media/image14.jpg"/><Relationship Id="rId7" Type="http://schemas.openxmlformats.org/officeDocument/2006/relationships/image" Target="../media/image16.jpg"/><Relationship Id="rId8" Type="http://schemas.openxmlformats.org/officeDocument/2006/relationships/image" Target="../media/image1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5.jpg"/><Relationship Id="rId6" Type="http://schemas.openxmlformats.org/officeDocument/2006/relationships/image" Target="../media/image14.jpg"/><Relationship Id="rId7" Type="http://schemas.openxmlformats.org/officeDocument/2006/relationships/image" Target="../media/image16.jpg"/><Relationship Id="rId8" Type="http://schemas.openxmlformats.org/officeDocument/2006/relationships/image" Target="../media/image1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311700" y="132575"/>
            <a:ext cx="898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Signed Biodiversity Data Packages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 Method to Cite, Verify, Mobilize, and Future Proof, Large Image Corpora. </a:t>
            </a:r>
            <a:r>
              <a:rPr lang="en" sz="1600"/>
              <a:t>Digital Data in Biodiversity Data Conference 2023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@ Arizona State University 5-7 June 2023.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doi:10.5281/zenodo.7990927</a:t>
            </a:r>
            <a:endParaRPr b="1"/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1756275" y="2363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Jorrit H. Poelen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https://jhpoelen.nl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Ronin Institute, UC Santa Barbara Cheadle Center </a:t>
            </a:r>
            <a:r>
              <a:rPr lang="en" sz="800"/>
              <a:t>for Biodiversity and Ecological Restoration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https://orcid.org/0000-0003-3138-4118</a:t>
            </a:r>
            <a:endParaRPr sz="1800"/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94101" y="4730475"/>
            <a:ext cx="8382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2363550"/>
            <a:ext cx="1301925" cy="13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3723825"/>
            <a:ext cx="1301924" cy="13019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1756275" y="3723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Jason Best 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https://fwbg.org/about-us/staff/jason-best/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Botanical Research Institute Texas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https://orcid.org/0000-0002-7414-5523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311708" y="1270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FFFFFF"/>
                </a:solidFill>
              </a:rPr>
              <a:t>Botanical Research Institute of Texas (BRIT) makes their digital collections available via Darwin Core Archive URLs.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FFFFFF"/>
                </a:solidFill>
              </a:rPr>
              <a:t>And, URLs are prone to link rot and content drift*. 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311700" y="4468350"/>
            <a:ext cx="85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* </a:t>
            </a:r>
            <a:r>
              <a:rPr lang="en" sz="2400">
                <a:solidFill>
                  <a:schemeClr val="lt1"/>
                </a:solidFill>
              </a:rPr>
              <a:t>Elliott et al. 2020 doi:</a:t>
            </a:r>
            <a:r>
              <a:rPr lang="en" sz="2400">
                <a:solidFill>
                  <a:schemeClr val="lt1"/>
                </a:solidFill>
              </a:rPr>
              <a:t>10.1016/j.ecoinf.2020.101132</a:t>
            </a:r>
            <a:endParaRPr sz="1000"/>
          </a:p>
        </p:txBody>
      </p:sp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800" y="3603425"/>
            <a:ext cx="1419025" cy="14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88308" y="1317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FFFFFF"/>
                </a:solidFill>
              </a:rPr>
              <a:t>Version Tracking </a:t>
            </a:r>
            <a:r>
              <a:rPr lang="en" sz="3700">
                <a:solidFill>
                  <a:srgbClr val="FFFFFF"/>
                </a:solidFill>
              </a:rPr>
              <a:t>Workflow</a:t>
            </a:r>
            <a:r>
              <a:rPr lang="en" sz="3700">
                <a:solidFill>
                  <a:srgbClr val="FFFFFF"/>
                </a:solidFill>
              </a:rPr>
              <a:t>*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step 1 of 3: Capture the BRIT DwC-A URLs.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echo\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https://sernecportal.org/portal/content/dwca/VDB_DwC-A.zip\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https://sernecportal.org/portal/content/dwca/NLU_DwC-A.zip\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https://portal.torcherbaria.org/portal/content/dwca/BRIT_DwC-A.zip\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 tr ' ' '\n'\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 preston track\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 grep hasVersion\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 preston cat\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[...]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88308" y="1317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FFFFFF"/>
                </a:solidFill>
              </a:rPr>
              <a:t>Version </a:t>
            </a:r>
            <a:r>
              <a:rPr lang="en" sz="3700">
                <a:solidFill>
                  <a:srgbClr val="FFFFFF"/>
                </a:solidFill>
              </a:rPr>
              <a:t>Tracking Workflow*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step 2 of 3: Version DwC-As and their images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 xargs preston track\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| preston dwc-stream\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| ./list-image-urls.sh\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| xargs -L25 preston track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FFFFFF"/>
                </a:solidFill>
              </a:rPr>
              <a:t>* see https://github.com/bio-guoda/preston-brit-2022 for more info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425" y="131725"/>
            <a:ext cx="2052600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88308" y="1317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FFFFFF"/>
                </a:solidFill>
              </a:rPr>
              <a:t>Version </a:t>
            </a:r>
            <a:r>
              <a:rPr lang="en" sz="3700">
                <a:solidFill>
                  <a:srgbClr val="FFFFFF"/>
                </a:solidFill>
              </a:rPr>
              <a:t>Tracking Workflow*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step 3 of 3: Wait for workflow to complete.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⏲️</a:t>
            </a:r>
            <a:endParaRPr sz="1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388308" y="1317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FFFFFF"/>
                </a:solidFill>
              </a:rPr>
              <a:t>Version Tracking Workflow*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step 3 of 3: Wait for workflow to complete.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⏲️.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800">
              <a:solidFill>
                <a:srgbClr val="FFFFFF"/>
              </a:solidFill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2845350" y="3898900"/>
            <a:ext cx="401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Two Weeks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388308" y="1317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FFFFFF"/>
                </a:solidFill>
              </a:rPr>
              <a:t>Version Tracking Workflow*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step 3 of 3: Wait for workflow to complete.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⏲️..</a:t>
            </a:r>
            <a:endParaRPr sz="1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800">
              <a:solidFill>
                <a:srgbClr val="FFFFFF"/>
              </a:solidFill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2845350" y="3898900"/>
            <a:ext cx="401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Four</a:t>
            </a:r>
            <a:r>
              <a:rPr lang="en" sz="4800">
                <a:solidFill>
                  <a:schemeClr val="lt1"/>
                </a:solidFill>
              </a:rPr>
              <a:t> Weeks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88308" y="1317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FFFFFF"/>
                </a:solidFill>
              </a:rPr>
              <a:t>Version Tracking Workflow*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step 3 of 3: Wait for workflow to complete.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⏲️..	.</a:t>
            </a:r>
            <a:endParaRPr sz="1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800">
              <a:solidFill>
                <a:srgbClr val="FFFFFF"/>
              </a:solidFill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2845350" y="3898900"/>
            <a:ext cx="401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Six</a:t>
            </a:r>
            <a:r>
              <a:rPr lang="en" sz="4800">
                <a:solidFill>
                  <a:schemeClr val="lt1"/>
                </a:solidFill>
              </a:rPr>
              <a:t> Weeks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88308" y="1317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FFFFFF"/>
                </a:solidFill>
              </a:rPr>
              <a:t>Version Tracking Workflow*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step 3 of 3: Wait </a:t>
            </a:r>
            <a:r>
              <a:rPr b="1" lang="en" sz="2400">
                <a:solidFill>
                  <a:schemeClr val="lt1"/>
                </a:solidFill>
              </a:rPr>
              <a:t>two months</a:t>
            </a:r>
            <a:r>
              <a:rPr lang="en" sz="2400">
                <a:solidFill>
                  <a:schemeClr val="lt1"/>
                </a:solidFill>
              </a:rPr>
              <a:t> for workflow to complete.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⏲️..	..</a:t>
            </a:r>
            <a:r>
              <a:rPr lang="en" sz="12800">
                <a:solidFill>
                  <a:schemeClr val="lt1"/>
                </a:solidFill>
              </a:rPr>
              <a:t>💾</a:t>
            </a:r>
            <a:endParaRPr sz="1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800">
              <a:solidFill>
                <a:srgbClr val="FFFFFF"/>
              </a:solidFill>
            </a:endParaRPr>
          </a:p>
        </p:txBody>
      </p:sp>
      <p:sp>
        <p:nvSpPr>
          <p:cNvPr id="157" name="Google Shape;157;p31"/>
          <p:cNvSpPr txBox="1"/>
          <p:nvPr/>
        </p:nvSpPr>
        <p:spPr>
          <a:xfrm>
            <a:off x="2845350" y="3898900"/>
            <a:ext cx="401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Eight</a:t>
            </a:r>
            <a:r>
              <a:rPr lang="en" sz="4800">
                <a:solidFill>
                  <a:schemeClr val="lt1"/>
                </a:solidFill>
              </a:rPr>
              <a:t> Weeks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88308" y="1317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FFFFFF"/>
                </a:solidFill>
              </a:rPr>
              <a:t>(Verifiable) BRIT Stats @ 2022-06-06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preston history\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--remote https://linker.bio\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--anchor hash://sha256/76d40abccfc71bc2cdaf4ea4a6003b9ac49123b27abe9f0d81e233299baf5e94\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| tail -n1 | preston cat | grep zip\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| preston dwc-stream --remote https://linker.bio\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| jq -c 'select(.["http://rs.tdwg.org/dwc/terms/basisOfRecord"] == "PreservedSpecimen")'\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| wc -l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990632 (~1.0M preserved specimen records)*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preston history\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--remote https://linker.bio\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--anchor hash://sha256/76d40abccfc71bc2cdaf4ea4a6003b9ac49123b27abe9f0d81e233299baf5e94\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| tail -n1 | preston cat | grep zip\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| preston dwc-stream --remote https://linker.bio\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| jq -c 'select(.["http://purl.org/dc/terms/type"] == "StillImage")'\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| wc -l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826195 (~0.8M still image records)*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* as of 2023-05-30, same URLs yielded 1155419 (~1.2M) </a:t>
            </a:r>
            <a:r>
              <a:rPr lang="en" sz="1100">
                <a:solidFill>
                  <a:srgbClr val="FFFFFF"/>
                </a:solidFill>
              </a:rPr>
              <a:t>preserved specimen records and 923363 (~0.9M) still image records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FFFFFF"/>
                </a:solidFill>
              </a:rPr>
              <a:t>* see https://github.com/bio-guoda/preston-brit-2022 for more info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chemeClr val="lt1"/>
                </a:solidFill>
              </a:rPr>
              <a:t>1. </a:t>
            </a:r>
            <a:r>
              <a:rPr lang="en" sz="3700">
                <a:solidFill>
                  <a:schemeClr val="lt1"/>
                </a:solidFill>
              </a:rPr>
              <a:t>How do I efficiently access, and verify, hundreds of thousands of images?</a:t>
            </a:r>
            <a:endParaRPr sz="3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highlight>
                  <a:schemeClr val="accent6"/>
                </a:highlight>
              </a:rPr>
              <a:t>2. </a:t>
            </a:r>
            <a:r>
              <a:rPr lang="en" sz="3700">
                <a:highlight>
                  <a:schemeClr val="accent6"/>
                </a:highlight>
              </a:rPr>
              <a:t>How do I cite a version of a large image corpus?</a:t>
            </a:r>
            <a:endParaRPr sz="180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668375"/>
            <a:ext cx="85206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00">
                <a:solidFill>
                  <a:srgbClr val="FFFFFF"/>
                </a:solidFill>
              </a:rPr>
              <a:t>At Digital Data in Biodiversity Conference 2022, Jason Best accepted my offer to make a copy of their 13 TB image corpus for a ☕ and a </a:t>
            </a:r>
            <a:r>
              <a:rPr lang="en" sz="4600">
                <a:solidFill>
                  <a:srgbClr val="FFFFFF"/>
                </a:solidFill>
              </a:rPr>
              <a:t>🍪</a:t>
            </a:r>
            <a:r>
              <a:rPr lang="en" sz="4600">
                <a:solidFill>
                  <a:srgbClr val="FFFFFF"/>
                </a:solidFill>
              </a:rPr>
              <a:t>.</a:t>
            </a:r>
            <a:r>
              <a:rPr lang="en" sz="3700">
                <a:solidFill>
                  <a:srgbClr val="FFFFFF"/>
                </a:solidFill>
              </a:rPr>
              <a:t> 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66433" y="1645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FFFFFF"/>
                </a:solidFill>
              </a:rPr>
              <a:t>Cite BRIT Image Corpus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preston qrcode\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--remote https://linker.bio\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--anchor hash://sha256/76d40abccfc71bc2cdaf4ea4a6003b9ac49123b27abe9f0d81e233299baf5e94\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qrcode.png 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Elliott et al. 2023 </a:t>
            </a:r>
            <a:r>
              <a:rPr i="1" lang="en" sz="2400">
                <a:solidFill>
                  <a:schemeClr val="lt1"/>
                </a:solidFill>
              </a:rPr>
              <a:t>Sci Data</a:t>
            </a:r>
            <a:r>
              <a:rPr lang="en" sz="2400">
                <a:solidFill>
                  <a:schemeClr val="lt1"/>
                </a:solidFill>
              </a:rPr>
              <a:t> doi:10.1038/s41597-023-02230-y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73" name="Google Shape;1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75" y="1840842"/>
            <a:ext cx="8520600" cy="254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4"/>
          <p:cNvPicPr preferRelativeResize="0"/>
          <p:nvPr/>
        </p:nvPicPr>
        <p:blipFill rotWithShape="1">
          <a:blip r:embed="rId4">
            <a:alphaModFix/>
          </a:blip>
          <a:srcRect b="12782" l="11185" r="10975" t="11356"/>
          <a:stretch/>
        </p:blipFill>
        <p:spPr>
          <a:xfrm>
            <a:off x="416362" y="1844750"/>
            <a:ext cx="2608963" cy="25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88308" y="1317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FFFFFF"/>
                </a:solidFill>
              </a:rPr>
              <a:t>Cite Individual Image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80" name="Google Shape;1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7" y="0"/>
            <a:ext cx="342898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3409" y="1577950"/>
            <a:ext cx="2075150" cy="20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5"/>
          <p:cNvSpPr txBox="1"/>
          <p:nvPr/>
        </p:nvSpPr>
        <p:spPr>
          <a:xfrm>
            <a:off x="144150" y="3778725"/>
            <a:ext cx="6840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preston head --anchor\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hash://sha256/76d40abccfc71bc2cdaf4ea4a6003b9ac49123b27abe9f0d81e233299baf5e94\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 preston cat\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 tail -n1 | grep -oE 'hash[^&gt;]*'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hash://sha256/baefd416a0122a254dd68b97e41ada80764f5a0fcb13d626429b3e08403a4bb2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88308" y="1317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FFFFFF"/>
                </a:solidFill>
              </a:rPr>
              <a:t>Cite Individual Image Metadata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8" name="Google Shape;188;p36"/>
          <p:cNvSpPr txBox="1"/>
          <p:nvPr/>
        </p:nvSpPr>
        <p:spPr>
          <a:xfrm>
            <a:off x="78500" y="788350"/>
            <a:ext cx="138018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preston history\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--remote https://linker.bio\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--anchor hash://sha256/76d40abccfc71bc2cdaf4ea4a6003b9ac49123b27abe9f0d81e233299baf5e94\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 tail -n1 | preston cat | grep zip\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 preston dwc-stream --remote https://linker.bio\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 grep "00-bGGY6Kb3fK4hTT6CPQSp5P/resize:1250/format:jpeg"\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 jq --raw-output '.["http://www.w3.org/ns/prov#wasDerivedFrom"]'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line:zip:hash://sha256/371984ca4566b7b6bc760d0766873b469e12af2d87ce9218f1da888a1b4c3948!/multimedia.csv!/L134160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curl 'https://linker.bio/line:zip:hash://sha256/371984ca4566b7b6bc760d0766873b469e12af2d87ce9218f1da888a1b4c3948!/multimedia.csv!/L1,L134160'\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 mlr --icsv --oxtab cat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coreid                     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17134933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Owner                      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Vanderbilt University Herbarium (VDB)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UsageTerms                  CC BY-NC (Attribution-Non-Commercial)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WebStatement                http://creativecommons.org/licenses/by-nc/3.0/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providerManagedID           urn:uuid:bd1740da-ea8c-489f-b3c4-8f0a7b87affd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MetadataDate                2018-01-02 12:35:50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format                      image/jpeg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associatedSpecimenReference </a:t>
            </a:r>
            <a:r>
              <a:rPr b="1" lang="en" sz="1800" u="sng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https://sernecportal[...]?occid=17134933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type                        StillImage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36"/>
          <p:cNvSpPr txBox="1"/>
          <p:nvPr/>
        </p:nvSpPr>
        <p:spPr>
          <a:xfrm>
            <a:off x="144150" y="3778725"/>
            <a:ext cx="684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id="190" name="Google Shape;19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6800" y="43800"/>
            <a:ext cx="1786799" cy="178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/>
        </p:nvSpPr>
        <p:spPr>
          <a:xfrm>
            <a:off x="78500" y="788350"/>
            <a:ext cx="138018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preston history\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--remote https://linker.bio\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--anchor hash://sha256/76d40abccfc71bc2cdaf4ea4a6003b9ac49123b27abe9f0d81e233299baf5e94\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 tail -n1 | preston cat | grep zip\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 preston dwc-stream --remote https://linker.bio\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 grep "00-bGGY6Kb3fK4hTT6CPQSp5P/resize:1250/format:jpeg"\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 jq --raw-output '.["http://www.w3.org/ns/prov#wasDerivedFrom"]'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line:zip:hash://sha256/371984ca4566b7b6bc760d0766873b469e12af2d87ce9218f1da888a1b4c3948!/multimedia.csv!/L134160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curl 'https://linker.bio/line:zip:hash://sha256/371984ca4566b7b6bc760d0766873b469e12af2d87ce9218f1da888a1b4c3948!/multimedia.csv!/L1,L134160'\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 mlr --icsv --oxtab cat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coreid                     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17134933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Owner                      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Vanderbilt University Herbarium (VDB)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UsageTerms                  CC BY-NC (Attribution-Non-Commercial)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WebStatement                http://creativecommons.org/licenses/by-nc/3.0/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providerManagedID           urn:uuid:bd1740da-ea8c-489f-b3c4-8f0a7b87affd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MetadataDate                2018-01-02 12:35:50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format                      image/jpeg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associatedSpecimenReference </a:t>
            </a:r>
            <a:r>
              <a:rPr b="1" lang="en" sz="1800" u="sng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https://sernecportal[...]?occid=17134933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type                        StillImage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7"/>
          <p:cNvSpPr txBox="1"/>
          <p:nvPr/>
        </p:nvSpPr>
        <p:spPr>
          <a:xfrm>
            <a:off x="144150" y="3778725"/>
            <a:ext cx="684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97" name="Google Shape;197;p37"/>
          <p:cNvSpPr txBox="1"/>
          <p:nvPr>
            <p:ph type="title"/>
          </p:nvPr>
        </p:nvSpPr>
        <p:spPr>
          <a:xfrm>
            <a:off x="388308" y="1317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FFFFFF"/>
                </a:solidFill>
              </a:rPr>
              <a:t>Cite Individual Image Metadata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98" name="Google Shape;19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7325" y="0"/>
            <a:ext cx="4526674" cy="44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88302" y="131725"/>
            <a:ext cx="6527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00">
                <a:solidFill>
                  <a:srgbClr val="FFFFFF"/>
                </a:solidFill>
              </a:rPr>
              <a:t>How to transfer our </a:t>
            </a:r>
            <a:endParaRPr sz="4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4600">
                <a:solidFill>
                  <a:srgbClr val="FFFFFF"/>
                </a:solidFill>
              </a:rPr>
              <a:t>verifiable</a:t>
            </a:r>
            <a:r>
              <a:rPr lang="en" sz="4600">
                <a:solidFill>
                  <a:srgbClr val="FFFFFF"/>
                </a:solidFill>
              </a:rPr>
              <a:t> BRIT image corpus using an openly accessible reliable transportation infrastructure?</a:t>
            </a:r>
            <a:endParaRPr sz="4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388308" y="1317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FFFFFF"/>
                </a:solidFill>
              </a:rPr>
              <a:t>Transfer Rates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209" name="Google Shape;209;p39"/>
          <p:cNvGraphicFramePr/>
          <p:nvPr/>
        </p:nvGraphicFramePr>
        <p:xfrm>
          <a:off x="567726" y="113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{F18BC9C4-7A63-4B54-A003-685FE17B505F}</a:tableStyleId>
              </a:tblPr>
              <a:tblGrid>
                <a:gridCol w="2192775"/>
                <a:gridCol w="1809750"/>
                <a:gridCol w="1339175"/>
                <a:gridCol w="2915050"/>
              </a:tblGrid>
              <a:tr h="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Method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Duration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ate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 (image/s)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Locality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Web API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2 months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0.2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US &gt; Germany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rsync via internet*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about a day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10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Germany &gt; MN 55406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rsync via USB 3.0*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about an hour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250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Minnesotan kitchen table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US Postal Service*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3 days**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3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MN 55406 &gt; TX 76107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10" name="Google Shape;210;p39"/>
          <p:cNvSpPr txBox="1"/>
          <p:nvPr/>
        </p:nvSpPr>
        <p:spPr>
          <a:xfrm>
            <a:off x="614750" y="4369200"/>
            <a:ext cx="684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* Signed corpus can be independently verified after transfer.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** Transfer included a weekend.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1" name="Google Shape;211;p3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/>
        </p:nvSpPr>
        <p:spPr>
          <a:xfrm>
            <a:off x="0" y="2371650"/>
            <a:ext cx="63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0" y="188438"/>
            <a:ext cx="2623150" cy="1475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0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5804261" y="67987"/>
            <a:ext cx="2919537" cy="16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0"/>
          <p:cNvPicPr preferRelativeResize="0"/>
          <p:nvPr/>
        </p:nvPicPr>
        <p:blipFill rotWithShape="1">
          <a:blip r:embed="rId5">
            <a:alphaModFix amt="25000"/>
          </a:blip>
          <a:srcRect b="14608" l="9603" r="6664" t="17415"/>
          <a:stretch/>
        </p:blipFill>
        <p:spPr>
          <a:xfrm rot="5400000">
            <a:off x="633926" y="1783076"/>
            <a:ext cx="2123076" cy="3064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0"/>
          <p:cNvPicPr preferRelativeResize="0"/>
          <p:nvPr/>
        </p:nvPicPr>
        <p:blipFill rotWithShape="1">
          <a:blip r:embed="rId6">
            <a:alphaModFix amt="25000"/>
          </a:blip>
          <a:srcRect b="38343" l="0" r="0" t="11336"/>
          <a:stretch/>
        </p:blipFill>
        <p:spPr>
          <a:xfrm>
            <a:off x="3357225" y="2248900"/>
            <a:ext cx="2554275" cy="228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0"/>
          <p:cNvPicPr preferRelativeResize="0"/>
          <p:nvPr/>
        </p:nvPicPr>
        <p:blipFill>
          <a:blip r:embed="rId7">
            <a:alphaModFix amt="25000"/>
          </a:blip>
          <a:stretch>
            <a:fillRect/>
          </a:stretch>
        </p:blipFill>
        <p:spPr>
          <a:xfrm>
            <a:off x="6128700" y="2314638"/>
            <a:ext cx="2755799" cy="206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0"/>
          <p:cNvPicPr preferRelativeResize="0"/>
          <p:nvPr/>
        </p:nvPicPr>
        <p:blipFill rotWithShape="1">
          <a:blip r:embed="rId8">
            <a:alphaModFix amt="25000"/>
          </a:blip>
          <a:srcRect b="0" l="18715" r="10336" t="10801"/>
          <a:stretch/>
        </p:blipFill>
        <p:spPr>
          <a:xfrm>
            <a:off x="3228375" y="142188"/>
            <a:ext cx="2134001" cy="156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0"/>
          <p:cNvSpPr txBox="1"/>
          <p:nvPr/>
        </p:nvSpPr>
        <p:spPr>
          <a:xfrm>
            <a:off x="163350" y="1710200"/>
            <a:ext cx="861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Jorrit receives s</a:t>
            </a:r>
            <a:r>
              <a:rPr lang="en" sz="2400">
                <a:solidFill>
                  <a:schemeClr val="lt1"/>
                </a:solidFill>
              </a:rPr>
              <a:t>torage media from Jason. 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/>
        </p:nvSpPr>
        <p:spPr>
          <a:xfrm>
            <a:off x="0" y="2371650"/>
            <a:ext cx="63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41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63350" y="188438"/>
            <a:ext cx="2623150" cy="1475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1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5804261" y="67987"/>
            <a:ext cx="2919537" cy="16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1"/>
          <p:cNvPicPr preferRelativeResize="0"/>
          <p:nvPr/>
        </p:nvPicPr>
        <p:blipFill rotWithShape="1">
          <a:blip r:embed="rId5">
            <a:alphaModFix amt="25000"/>
          </a:blip>
          <a:srcRect b="14608" l="9603" r="6664" t="17415"/>
          <a:stretch/>
        </p:blipFill>
        <p:spPr>
          <a:xfrm rot="5400000">
            <a:off x="633926" y="1783076"/>
            <a:ext cx="2123076" cy="3064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1"/>
          <p:cNvPicPr preferRelativeResize="0"/>
          <p:nvPr/>
        </p:nvPicPr>
        <p:blipFill rotWithShape="1">
          <a:blip r:embed="rId6">
            <a:alphaModFix amt="25000"/>
          </a:blip>
          <a:srcRect b="38343" l="0" r="0" t="11336"/>
          <a:stretch/>
        </p:blipFill>
        <p:spPr>
          <a:xfrm>
            <a:off x="3357225" y="2248900"/>
            <a:ext cx="2554275" cy="228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1"/>
          <p:cNvPicPr preferRelativeResize="0"/>
          <p:nvPr/>
        </p:nvPicPr>
        <p:blipFill>
          <a:blip r:embed="rId7">
            <a:alphaModFix amt="25000"/>
          </a:blip>
          <a:stretch>
            <a:fillRect/>
          </a:stretch>
        </p:blipFill>
        <p:spPr>
          <a:xfrm>
            <a:off x="6128700" y="2314638"/>
            <a:ext cx="2755799" cy="206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1"/>
          <p:cNvPicPr preferRelativeResize="0"/>
          <p:nvPr/>
        </p:nvPicPr>
        <p:blipFill rotWithShape="1">
          <a:blip r:embed="rId8">
            <a:alphaModFix/>
          </a:blip>
          <a:srcRect b="0" l="18715" r="10336" t="10801"/>
          <a:stretch/>
        </p:blipFill>
        <p:spPr>
          <a:xfrm>
            <a:off x="3228375" y="142188"/>
            <a:ext cx="2134001" cy="156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 txBox="1"/>
          <p:nvPr/>
        </p:nvSpPr>
        <p:spPr>
          <a:xfrm>
            <a:off x="2373150" y="1710200"/>
            <a:ext cx="861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Jorrit transfers BRIT corpus onto</a:t>
            </a:r>
            <a:r>
              <a:rPr lang="en" sz="2400">
                <a:solidFill>
                  <a:schemeClr val="lt1"/>
                </a:solidFill>
              </a:rPr>
              <a:t> storage media.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/>
        </p:nvSpPr>
        <p:spPr>
          <a:xfrm>
            <a:off x="0" y="2371650"/>
            <a:ext cx="63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42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63350" y="188438"/>
            <a:ext cx="2623150" cy="1475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4261" y="67987"/>
            <a:ext cx="2919537" cy="16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2"/>
          <p:cNvPicPr preferRelativeResize="0"/>
          <p:nvPr/>
        </p:nvPicPr>
        <p:blipFill rotWithShape="1">
          <a:blip r:embed="rId5">
            <a:alphaModFix amt="25000"/>
          </a:blip>
          <a:srcRect b="14608" l="9603" r="6664" t="17415"/>
          <a:stretch/>
        </p:blipFill>
        <p:spPr>
          <a:xfrm rot="5400000">
            <a:off x="633926" y="1783076"/>
            <a:ext cx="2123076" cy="3064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 rotWithShape="1">
          <a:blip r:embed="rId6">
            <a:alphaModFix amt="25000"/>
          </a:blip>
          <a:srcRect b="38343" l="0" r="0" t="11336"/>
          <a:stretch/>
        </p:blipFill>
        <p:spPr>
          <a:xfrm>
            <a:off x="3357225" y="2248900"/>
            <a:ext cx="2554275" cy="228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>
          <a:blip r:embed="rId7">
            <a:alphaModFix amt="25000"/>
          </a:blip>
          <a:stretch>
            <a:fillRect/>
          </a:stretch>
        </p:blipFill>
        <p:spPr>
          <a:xfrm>
            <a:off x="6128700" y="2314638"/>
            <a:ext cx="2755799" cy="206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 rotWithShape="1">
          <a:blip r:embed="rId8">
            <a:alphaModFix amt="25000"/>
          </a:blip>
          <a:srcRect b="0" l="18715" r="10336" t="10801"/>
          <a:stretch/>
        </p:blipFill>
        <p:spPr>
          <a:xfrm>
            <a:off x="3228375" y="142188"/>
            <a:ext cx="2134001" cy="156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2"/>
          <p:cNvSpPr txBox="1"/>
          <p:nvPr/>
        </p:nvSpPr>
        <p:spPr>
          <a:xfrm>
            <a:off x="4811550" y="1710200"/>
            <a:ext cx="861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Jorrit labels the storage media.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/>
        </p:nvSpPr>
        <p:spPr>
          <a:xfrm>
            <a:off x="0" y="2371650"/>
            <a:ext cx="63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63350" y="188438"/>
            <a:ext cx="2623150" cy="1475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3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5804261" y="67987"/>
            <a:ext cx="2919537" cy="16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3"/>
          <p:cNvPicPr preferRelativeResize="0"/>
          <p:nvPr/>
        </p:nvPicPr>
        <p:blipFill rotWithShape="1">
          <a:blip r:embed="rId5">
            <a:alphaModFix/>
          </a:blip>
          <a:srcRect b="14608" l="9603" r="6664" t="17415"/>
          <a:stretch/>
        </p:blipFill>
        <p:spPr>
          <a:xfrm rot="5400000">
            <a:off x="633926" y="1783076"/>
            <a:ext cx="2123076" cy="3064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3"/>
          <p:cNvPicPr preferRelativeResize="0"/>
          <p:nvPr/>
        </p:nvPicPr>
        <p:blipFill rotWithShape="1">
          <a:blip r:embed="rId6">
            <a:alphaModFix amt="25000"/>
          </a:blip>
          <a:srcRect b="38343" l="0" r="0" t="11336"/>
          <a:stretch/>
        </p:blipFill>
        <p:spPr>
          <a:xfrm>
            <a:off x="3357225" y="2248900"/>
            <a:ext cx="2554275" cy="228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>
          <a:blip r:embed="rId7">
            <a:alphaModFix amt="25000"/>
          </a:blip>
          <a:stretch>
            <a:fillRect/>
          </a:stretch>
        </p:blipFill>
        <p:spPr>
          <a:xfrm>
            <a:off x="6128700" y="2314638"/>
            <a:ext cx="2755799" cy="206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 rotWithShape="1">
          <a:blip r:embed="rId8">
            <a:alphaModFix amt="25000"/>
          </a:blip>
          <a:srcRect b="0" l="18715" r="10336" t="10801"/>
          <a:stretch/>
        </p:blipFill>
        <p:spPr>
          <a:xfrm>
            <a:off x="3228375" y="142188"/>
            <a:ext cx="2134001" cy="156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3"/>
          <p:cNvSpPr txBox="1"/>
          <p:nvPr/>
        </p:nvSpPr>
        <p:spPr>
          <a:xfrm>
            <a:off x="-11425" y="4494900"/>
            <a:ext cx="861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Jorrit boxes storage media for shipping.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On 05/23/22 14:43, Jorrit Poelen wrote:</a:t>
            </a:r>
            <a:endParaRPr sz="2200">
              <a:solidFill>
                <a:schemeClr val="lt1"/>
              </a:solidFill>
            </a:endParaRPr>
          </a:p>
          <a:p>
            <a:pPr indent="457200" lvl="0" marL="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Hey Jason -</a:t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Thanks for the chat earlier at the Digital Data conference.</a:t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I am serious about taking on this 13 TB image corpus challenge.</a:t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[...]</a:t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thx,</a:t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-jorrit</a:t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/>
        </p:nvSpPr>
        <p:spPr>
          <a:xfrm>
            <a:off x="0" y="2371650"/>
            <a:ext cx="63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4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63350" y="188438"/>
            <a:ext cx="2623150" cy="1475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4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5804261" y="67987"/>
            <a:ext cx="2919537" cy="16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4"/>
          <p:cNvPicPr preferRelativeResize="0"/>
          <p:nvPr/>
        </p:nvPicPr>
        <p:blipFill rotWithShape="1">
          <a:blip r:embed="rId5">
            <a:alphaModFix amt="25000"/>
          </a:blip>
          <a:srcRect b="14608" l="9603" r="6664" t="17415"/>
          <a:stretch/>
        </p:blipFill>
        <p:spPr>
          <a:xfrm rot="5400000">
            <a:off x="633926" y="1783076"/>
            <a:ext cx="2123076" cy="3064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4"/>
          <p:cNvPicPr preferRelativeResize="0"/>
          <p:nvPr/>
        </p:nvPicPr>
        <p:blipFill rotWithShape="1">
          <a:blip r:embed="rId6">
            <a:alphaModFix/>
          </a:blip>
          <a:srcRect b="38343" l="0" r="0" t="11336"/>
          <a:stretch/>
        </p:blipFill>
        <p:spPr>
          <a:xfrm>
            <a:off x="3357225" y="2248900"/>
            <a:ext cx="2554275" cy="228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4"/>
          <p:cNvPicPr preferRelativeResize="0"/>
          <p:nvPr/>
        </p:nvPicPr>
        <p:blipFill>
          <a:blip r:embed="rId7">
            <a:alphaModFix amt="25000"/>
          </a:blip>
          <a:stretch>
            <a:fillRect/>
          </a:stretch>
        </p:blipFill>
        <p:spPr>
          <a:xfrm>
            <a:off x="6128700" y="2314638"/>
            <a:ext cx="2755799" cy="206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4"/>
          <p:cNvPicPr preferRelativeResize="0"/>
          <p:nvPr/>
        </p:nvPicPr>
        <p:blipFill rotWithShape="1">
          <a:blip r:embed="rId8">
            <a:alphaModFix amt="25000"/>
          </a:blip>
          <a:srcRect b="0" l="18715" r="10336" t="10801"/>
          <a:stretch/>
        </p:blipFill>
        <p:spPr>
          <a:xfrm>
            <a:off x="3228375" y="142188"/>
            <a:ext cx="2134001" cy="156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4"/>
          <p:cNvSpPr txBox="1"/>
          <p:nvPr/>
        </p:nvSpPr>
        <p:spPr>
          <a:xfrm>
            <a:off x="3534475" y="4475425"/>
            <a:ext cx="432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USPS acknowledges receipt.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/>
        </p:nvSpPr>
        <p:spPr>
          <a:xfrm>
            <a:off x="0" y="2371650"/>
            <a:ext cx="63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5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63350" y="188438"/>
            <a:ext cx="2623150" cy="1475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5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5804261" y="67987"/>
            <a:ext cx="2919537" cy="16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5"/>
          <p:cNvPicPr preferRelativeResize="0"/>
          <p:nvPr/>
        </p:nvPicPr>
        <p:blipFill rotWithShape="1">
          <a:blip r:embed="rId5">
            <a:alphaModFix amt="25000"/>
          </a:blip>
          <a:srcRect b="14608" l="9603" r="6664" t="17415"/>
          <a:stretch/>
        </p:blipFill>
        <p:spPr>
          <a:xfrm rot="5400000">
            <a:off x="633926" y="1783076"/>
            <a:ext cx="2123076" cy="3064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5"/>
          <p:cNvPicPr preferRelativeResize="0"/>
          <p:nvPr/>
        </p:nvPicPr>
        <p:blipFill rotWithShape="1">
          <a:blip r:embed="rId6">
            <a:alphaModFix amt="25000"/>
          </a:blip>
          <a:srcRect b="38343" l="0" r="0" t="11336"/>
          <a:stretch/>
        </p:blipFill>
        <p:spPr>
          <a:xfrm>
            <a:off x="3357225" y="2248900"/>
            <a:ext cx="2554275" cy="228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8700" y="2314638"/>
            <a:ext cx="2755799" cy="206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5"/>
          <p:cNvPicPr preferRelativeResize="0"/>
          <p:nvPr/>
        </p:nvPicPr>
        <p:blipFill rotWithShape="1">
          <a:blip r:embed="rId8">
            <a:alphaModFix amt="25000"/>
          </a:blip>
          <a:srcRect b="0" l="18715" r="10336" t="10801"/>
          <a:stretch/>
        </p:blipFill>
        <p:spPr>
          <a:xfrm>
            <a:off x="3228375" y="142188"/>
            <a:ext cx="2134001" cy="156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5"/>
          <p:cNvSpPr txBox="1"/>
          <p:nvPr/>
        </p:nvSpPr>
        <p:spPr>
          <a:xfrm>
            <a:off x="2144950" y="4494900"/>
            <a:ext cx="6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Jason</a:t>
            </a:r>
            <a:r>
              <a:rPr lang="en" sz="2400">
                <a:solidFill>
                  <a:schemeClr val="lt1"/>
                </a:solidFill>
              </a:rPr>
              <a:t> copies verified corpus onto BRIT servers.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/>
        </p:nvSpPr>
        <p:spPr>
          <a:xfrm>
            <a:off x="3370625" y="3950650"/>
            <a:ext cx="55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6"/>
          <p:cNvSpPr txBox="1"/>
          <p:nvPr/>
        </p:nvSpPr>
        <p:spPr>
          <a:xfrm>
            <a:off x="2574150" y="1644050"/>
            <a:ext cx="524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290" name="Google Shape;290;p46"/>
          <p:cNvSpPr txBox="1"/>
          <p:nvPr/>
        </p:nvSpPr>
        <p:spPr>
          <a:xfrm>
            <a:off x="325900" y="208800"/>
            <a:ext cx="85713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Incentivized Goal</a:t>
            </a:r>
            <a:endParaRPr sz="3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lt1"/>
                </a:solidFill>
              </a:rPr>
              <a:t>Create</a:t>
            </a:r>
            <a:r>
              <a:rPr lang="en" sz="7200">
                <a:solidFill>
                  <a:schemeClr val="lt1"/>
                </a:solidFill>
              </a:rPr>
              <a:t> </a:t>
            </a:r>
            <a:r>
              <a:rPr lang="en" sz="4600">
                <a:solidFill>
                  <a:schemeClr val="lt1"/>
                </a:solidFill>
              </a:rPr>
              <a:t>💾</a:t>
            </a:r>
            <a:r>
              <a:rPr lang="en" sz="7200">
                <a:solidFill>
                  <a:schemeClr val="lt1"/>
                </a:solidFill>
              </a:rPr>
              <a:t> </a:t>
            </a:r>
            <a:r>
              <a:rPr lang="en" sz="4600">
                <a:solidFill>
                  <a:schemeClr val="lt1"/>
                </a:solidFill>
              </a:rPr>
              <a:t>of [...] three primary and distinct plant collections [...] to get ☕ and 🍪.</a:t>
            </a:r>
            <a:endParaRPr sz="4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/>
        </p:nvSpPr>
        <p:spPr>
          <a:xfrm>
            <a:off x="3370625" y="3950650"/>
            <a:ext cx="55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7"/>
          <p:cNvSpPr txBox="1"/>
          <p:nvPr/>
        </p:nvSpPr>
        <p:spPr>
          <a:xfrm>
            <a:off x="2574150" y="1644050"/>
            <a:ext cx="524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297" name="Google Shape;297;p47"/>
          <p:cNvSpPr txBox="1"/>
          <p:nvPr/>
        </p:nvSpPr>
        <p:spPr>
          <a:xfrm>
            <a:off x="325900" y="208800"/>
            <a:ext cx="85713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Incentivized Goal</a:t>
            </a:r>
            <a:endParaRPr sz="3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lt1"/>
                </a:solidFill>
              </a:rPr>
              <a:t>Create</a:t>
            </a:r>
            <a:r>
              <a:rPr lang="en" sz="7200">
                <a:solidFill>
                  <a:schemeClr val="lt1"/>
                </a:solidFill>
              </a:rPr>
              <a:t> </a:t>
            </a:r>
            <a:r>
              <a:rPr lang="en" sz="4600">
                <a:solidFill>
                  <a:schemeClr val="lt1"/>
                </a:solidFill>
              </a:rPr>
              <a:t>💾</a:t>
            </a:r>
            <a:r>
              <a:rPr lang="en" sz="7200">
                <a:solidFill>
                  <a:schemeClr val="lt1"/>
                </a:solidFill>
              </a:rPr>
              <a:t> </a:t>
            </a:r>
            <a:r>
              <a:rPr lang="en" sz="4600">
                <a:solidFill>
                  <a:schemeClr val="lt1"/>
                </a:solidFill>
              </a:rPr>
              <a:t>of [...] three primary and distinct plant collections [...] to get ☕ and 🍪.</a:t>
            </a:r>
            <a:endParaRPr sz="4600">
              <a:solidFill>
                <a:schemeClr val="lt1"/>
              </a:solidFill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7166075" y="3401575"/>
            <a:ext cx="1830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FF00"/>
                </a:solidFill>
              </a:rPr>
              <a:t>✅</a:t>
            </a:r>
            <a:endParaRPr sz="96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550" y="-1691375"/>
            <a:ext cx="9259100" cy="69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8"/>
          <p:cNvSpPr txBox="1"/>
          <p:nvPr/>
        </p:nvSpPr>
        <p:spPr>
          <a:xfrm>
            <a:off x="0" y="2371650"/>
            <a:ext cx="63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48"/>
          <p:cNvCxnSpPr/>
          <p:nvPr/>
        </p:nvCxnSpPr>
        <p:spPr>
          <a:xfrm>
            <a:off x="930200" y="710350"/>
            <a:ext cx="2922000" cy="1575900"/>
          </a:xfrm>
          <a:prstGeom prst="straightConnector1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48"/>
          <p:cNvSpPr txBox="1"/>
          <p:nvPr/>
        </p:nvSpPr>
        <p:spPr>
          <a:xfrm>
            <a:off x="118750" y="85225"/>
            <a:ext cx="1959000" cy="892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</a:rPr>
              <a:t>coffee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307" name="Google Shape;307;p48"/>
          <p:cNvCxnSpPr/>
          <p:nvPr/>
        </p:nvCxnSpPr>
        <p:spPr>
          <a:xfrm flipH="1">
            <a:off x="6194150" y="797900"/>
            <a:ext cx="1947900" cy="2374800"/>
          </a:xfrm>
          <a:prstGeom prst="straightConnector1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48"/>
          <p:cNvSpPr txBox="1"/>
          <p:nvPr/>
        </p:nvSpPr>
        <p:spPr>
          <a:xfrm>
            <a:off x="6955800" y="85225"/>
            <a:ext cx="2112000" cy="892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</a:rPr>
              <a:t>cookie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9" name="Google Shape;309;p48"/>
          <p:cNvSpPr txBox="1"/>
          <p:nvPr/>
        </p:nvSpPr>
        <p:spPr>
          <a:xfrm>
            <a:off x="52275" y="4707900"/>
            <a:ext cx="8275800" cy="461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order #199255707 / 2022-10-07T08:15-05:00 @ Hark! Cafe, Minneapolis, MN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FFFFFF"/>
                </a:solidFill>
              </a:rPr>
              <a:t>1. How do I efficiently access, and verify, hundreds of thousands of images? </a:t>
            </a:r>
            <a:r>
              <a:rPr b="1" lang="en" sz="3700">
                <a:solidFill>
                  <a:srgbClr val="FFFFFF"/>
                </a:solidFill>
              </a:rPr>
              <a:t>Version, package, and sign.</a:t>
            </a:r>
            <a:endParaRPr b="1"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chemeClr val="lt1"/>
                </a:solidFill>
              </a:rPr>
              <a:t>2. How do I cite a version of a large image corpus? </a:t>
            </a:r>
            <a:r>
              <a:rPr b="1" lang="en" sz="3700">
                <a:solidFill>
                  <a:schemeClr val="lt1"/>
                </a:solidFill>
              </a:rPr>
              <a:t>With</a:t>
            </a:r>
            <a:r>
              <a:rPr b="1" lang="en" sz="3700">
                <a:solidFill>
                  <a:schemeClr val="lt1"/>
                </a:solidFill>
              </a:rPr>
              <a:t> a data package signature.</a:t>
            </a:r>
            <a:endParaRPr b="1"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311708" y="1520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FFFFFF"/>
                </a:solidFill>
              </a:rPr>
              <a:t>Methods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MJ Elliott, JH Poelen, JAB Fortes (2020). Toward Reliable Biodiversity Dataset References. </a:t>
            </a:r>
            <a:r>
              <a:rPr i="1" lang="en" sz="2400">
                <a:solidFill>
                  <a:srgbClr val="FFFFFF"/>
                </a:solidFill>
              </a:rPr>
              <a:t>Ecological Informatics</a:t>
            </a:r>
            <a:r>
              <a:rPr lang="en" sz="2400">
                <a:solidFill>
                  <a:srgbClr val="FFFFFF"/>
                </a:solidFill>
              </a:rPr>
              <a:t>. https://doi.org/10.1016/j.ecoinf.2020.101132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MJ Elliott, JH Poelen, JAB Fortes (2023). Signing data citations enables data verification and citation persistence. </a:t>
            </a:r>
            <a:r>
              <a:rPr i="1" lang="en" sz="2400">
                <a:solidFill>
                  <a:schemeClr val="lt1"/>
                </a:solidFill>
              </a:rPr>
              <a:t>Scientific Data</a:t>
            </a:r>
            <a:r>
              <a:rPr lang="en" sz="2400">
                <a:solidFill>
                  <a:schemeClr val="lt1"/>
                </a:solidFill>
              </a:rPr>
              <a:t>. https://doi.org/10.1038/s41597-023-02230-y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rgbClr val="FFFFFF"/>
              </a:solidFill>
            </a:endParaRPr>
          </a:p>
        </p:txBody>
      </p:sp>
      <p:pic>
        <p:nvPicPr>
          <p:cNvPr id="320" name="Google Shape;32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550" y="152075"/>
            <a:ext cx="1538850" cy="15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FFFFFF"/>
                </a:solidFill>
              </a:rPr>
              <a:t>1. How do </a:t>
            </a:r>
            <a:r>
              <a:rPr b="1" lang="en" sz="3700">
                <a:solidFill>
                  <a:srgbClr val="FFFFFF"/>
                </a:solidFill>
              </a:rPr>
              <a:t>you</a:t>
            </a:r>
            <a:r>
              <a:rPr lang="en" sz="3700">
                <a:solidFill>
                  <a:srgbClr val="FFFFFF"/>
                </a:solidFill>
              </a:rPr>
              <a:t> efficiently access, and verify, hundreds of thousands of images?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chemeClr val="lt1"/>
                </a:solidFill>
              </a:rPr>
              <a:t>2. How do </a:t>
            </a:r>
            <a:r>
              <a:rPr b="1" lang="en" sz="3700">
                <a:solidFill>
                  <a:schemeClr val="lt1"/>
                </a:solidFill>
              </a:rPr>
              <a:t>you</a:t>
            </a:r>
            <a:r>
              <a:rPr lang="en" sz="3700">
                <a:solidFill>
                  <a:schemeClr val="lt1"/>
                </a:solidFill>
              </a:rPr>
              <a:t> cite a version of a large image corpus?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/>
          <p:nvPr>
            <p:ph type="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FFFFFF"/>
                </a:solidFill>
              </a:rPr>
              <a:t>Funding / Acknowledgments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FFFFFF"/>
                </a:solidFill>
              </a:rPr>
              <a:t>Jason Best, USPS, Hark! Cafe in Minneapolis, NSF OAC 1839201 and iDigBio for facilitating discussions on biodiversity informatics. </a:t>
            </a:r>
            <a:endParaRPr sz="3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On 5/23/22 16:32, Jason Best wrote:</a:t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Hello Jorrit,</a:t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Thank you for the offer to provide additional back up for our images! </a:t>
            </a:r>
            <a:r>
              <a:rPr lang="en" sz="2200">
                <a:solidFill>
                  <a:schemeClr val="lt1"/>
                </a:solidFill>
              </a:rPr>
              <a:t>BRIT is home to three primary and distinct plant collections</a:t>
            </a:r>
            <a:r>
              <a:rPr lang="en" sz="2200">
                <a:solidFill>
                  <a:schemeClr val="lt1"/>
                </a:solidFill>
              </a:rPr>
              <a:t> which we acquired when they were orphaned by their original universities. </a:t>
            </a:r>
            <a:endParaRPr sz="2200">
              <a:solidFill>
                <a:schemeClr val="lt1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[...] </a:t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Let me know how you like your coffee and cookies.</a:t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Thanks!</a:t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Jason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On 5/23/22 16:32, Jason Best wrote:</a:t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Hello Jorrit,</a:t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Thank you for the offer to provide additional back up for our images! </a:t>
            </a:r>
            <a:r>
              <a:rPr lang="en" sz="2200">
                <a:highlight>
                  <a:schemeClr val="accent6"/>
                </a:highlight>
              </a:rPr>
              <a:t>BRIT is home to three primary and distinct plant collections</a:t>
            </a:r>
            <a:r>
              <a:rPr lang="en" sz="2200">
                <a:solidFill>
                  <a:schemeClr val="lt1"/>
                </a:solidFill>
              </a:rPr>
              <a:t> which we acquired when they were orphaned by their original universities. </a:t>
            </a:r>
            <a:endParaRPr sz="2200">
              <a:solidFill>
                <a:schemeClr val="lt1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[...] </a:t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highlight>
                  <a:srgbClr val="FFFF00"/>
                </a:highlight>
              </a:rPr>
              <a:t>Let me know how you like your coffee and cookies.</a:t>
            </a:r>
            <a:endParaRPr sz="2200">
              <a:highlight>
                <a:srgbClr val="FFFF00"/>
              </a:highlight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Thanks!</a:t>
            </a:r>
            <a:endParaRPr sz="2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Jason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/>
        </p:nvSpPr>
        <p:spPr>
          <a:xfrm>
            <a:off x="3370625" y="3950650"/>
            <a:ext cx="55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 txBox="1"/>
          <p:nvPr/>
        </p:nvSpPr>
        <p:spPr>
          <a:xfrm>
            <a:off x="2574150" y="1644050"/>
            <a:ext cx="524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94" name="Google Shape;94;p20"/>
          <p:cNvSpPr txBox="1"/>
          <p:nvPr/>
        </p:nvSpPr>
        <p:spPr>
          <a:xfrm>
            <a:off x="325900" y="208800"/>
            <a:ext cx="85713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Incentivized Goal</a:t>
            </a:r>
            <a:endParaRPr sz="3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lt1"/>
                </a:solidFill>
              </a:rPr>
              <a:t>Create</a:t>
            </a:r>
            <a:r>
              <a:rPr lang="en" sz="7200">
                <a:solidFill>
                  <a:schemeClr val="lt1"/>
                </a:solidFill>
              </a:rPr>
              <a:t> </a:t>
            </a:r>
            <a:r>
              <a:rPr lang="en" sz="4600">
                <a:solidFill>
                  <a:schemeClr val="lt1"/>
                </a:solidFill>
              </a:rPr>
              <a:t>💾</a:t>
            </a:r>
            <a:r>
              <a:rPr lang="en" sz="7200">
                <a:solidFill>
                  <a:schemeClr val="lt1"/>
                </a:solidFill>
              </a:rPr>
              <a:t> </a:t>
            </a:r>
            <a:r>
              <a:rPr lang="en" sz="4600">
                <a:solidFill>
                  <a:schemeClr val="lt1"/>
                </a:solidFill>
              </a:rPr>
              <a:t>of </a:t>
            </a:r>
            <a:r>
              <a:rPr lang="en" sz="4600">
                <a:solidFill>
                  <a:schemeClr val="lt1"/>
                </a:solidFill>
              </a:rPr>
              <a:t>[...] three primary and distinct plant collections [...] to get ☕ and 🍪.</a:t>
            </a:r>
            <a:endParaRPr sz="4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FFFFFF"/>
                </a:solidFill>
              </a:rPr>
              <a:t>1. </a:t>
            </a:r>
            <a:r>
              <a:rPr lang="en" sz="3700">
                <a:solidFill>
                  <a:srgbClr val="FFFFFF"/>
                </a:solidFill>
              </a:rPr>
              <a:t>How do I efficiently access, and verify, hundreds of thousands of images?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chemeClr val="lt1"/>
                </a:solidFill>
              </a:rPr>
              <a:t>2. </a:t>
            </a:r>
            <a:r>
              <a:rPr lang="en" sz="3700">
                <a:solidFill>
                  <a:schemeClr val="lt1"/>
                </a:solidFill>
              </a:rPr>
              <a:t>How do I cite a version of a large image corpus?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highlight>
                  <a:schemeClr val="accent6"/>
                </a:highlight>
              </a:rPr>
              <a:t>1. </a:t>
            </a:r>
            <a:r>
              <a:rPr lang="en" sz="3700">
                <a:highlight>
                  <a:schemeClr val="accent6"/>
                </a:highlight>
              </a:rPr>
              <a:t>How do I efficiently access, </a:t>
            </a:r>
            <a:r>
              <a:rPr b="1" lang="en" sz="3700">
                <a:highlight>
                  <a:schemeClr val="accent6"/>
                </a:highlight>
              </a:rPr>
              <a:t>and verify</a:t>
            </a:r>
            <a:r>
              <a:rPr lang="en" sz="3700">
                <a:highlight>
                  <a:schemeClr val="accent6"/>
                </a:highlight>
              </a:rPr>
              <a:t>, hundreds of thousands of images?</a:t>
            </a:r>
            <a:endParaRPr sz="3700"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EEEEEE"/>
                </a:solidFill>
              </a:rPr>
              <a:t>2. How do I cite a version of a large image corpus?</a:t>
            </a:r>
            <a:endParaRPr sz="1800">
              <a:solidFill>
                <a:srgbClr val="EEEEE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311708" y="1270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chemeClr val="lt1"/>
                </a:solidFill>
              </a:rPr>
              <a:t>Botanical Research Institute of Texas (BRIT) makes their digital collections available via Darwin Core Archive URLs.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10" name="Google Shape;110;p23"/>
          <p:cNvSpPr txBox="1"/>
          <p:nvPr/>
        </p:nvSpPr>
        <p:spPr>
          <a:xfrm>
            <a:off x="311700" y="4468350"/>
            <a:ext cx="852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