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0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0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0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0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inker.bio/hash://sha256/f849c870565f608899f183ca261365dce9c9f1c5441b1c779e0db49df9c2a19d" TargetMode="External" /><Relationship Id="rId3" Type="http://schemas.openxmlformats.org/officeDocument/2006/relationships/hyperlink" Target="https://linker.bio/line:hash://sha256/8ac18eb75ff20d40d1d60bb6ad5a745eb528093d1ffbe373e3847c13146091eb!/L12" TargetMode="External" /><Relationship Id="rId4" Type="http://schemas.openxmlformats.org/officeDocument/2006/relationships/hyperlink" Target="https://linker.bio/line:hash://sha256/8ac18eb75ff20d40d1d60bb6ad5a745eb528093d1ffbe373e3847c13146091eb!/L14" TargetMode="External" /><Relationship Id="rId5" Type="http://schemas.openxmlformats.org/officeDocument/2006/relationships/hyperlink" Target="https://linker.bio/line:hash://sha256/8ac18eb75ff20d40d1d60bb6ad5a745eb528093d1ffbe373e3847c13146091eb!/L16" TargetMode="External" /><Relationship Id="rId6" Type="http://schemas.openxmlformats.org/officeDocument/2006/relationships/hyperlink" Target="https://linker.bio/line:hash://sha256/8ac18eb75ff20d40d1d60bb6ad5a745eb528093d1ffbe373e3847c13146091eb!/L18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Bug Pictures Beyond The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Jorrit Poelen https://jhpoelen.nl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Retrieve This Bug Picture 40 Years From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Museum für Naturkunde. (2024). Photo of Specimen BMT0009388. Zenodo. https://doi.org/10.5281/zenodo.13342373</a:t>
            </a:r>
          </a:p>
          <a:p>
            <a:pPr lvl="0" indent="0" marL="0">
              <a:buNone/>
            </a:pPr>
            <a:r>
              <a:rPr/>
              <a:t>Likely will not work due to intricate network of dependencies.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Retrieve This Bug Picture 40 Years From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Proposal: Sign the citation </a:t>
            </a:r>
            <a:r>
              <a:rPr b="1" baseline="30000">
                <a:hlinkClick r:id="rId2" action="ppaction://hlinksldjump"/>
              </a:rPr>
              <a:t>1</a:t>
            </a:r>
          </a:p>
          <a:p>
            <a:pPr lvl="0" indent="0" marL="0">
              <a:buNone/>
            </a:pPr>
            <a:r>
              <a:rPr/>
              <a:t>… by adding some digital fingerprints of the image.</a:t>
            </a:r>
          </a:p>
          <a:p>
            <a:pPr lvl="0" indent="0" marL="1270000">
              <a:buNone/>
            </a:pPr>
            <a:r>
              <a:rPr sz="2000"/>
              <a:t>Museum für Naturkunde. (2024). Photo of Specimen BMT0009388. Zenodo. https://doi.org/10.5281/zenodo.13342373 </a:t>
            </a:r>
            <a:r>
              <a:rPr sz="2000" b="1"/>
              <a:t>hash://md5/f052cbac398bf340a620c421bfefa16d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Retrieve This Bug Picture 40 Years From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 by searching the world (in, and beyond, the internet) for the content with the unique fingerprint hash://md5/f052cbac398bf340a620c421bfefa16d .</a:t>
            </a:r>
          </a:p>
          <a:p>
            <a:pPr lvl="0"/>
            <a:r>
              <a:rPr/>
              <a:t>https://linker.bio/hash://md5/f052cbac398bf340a620c421bfefa16d</a:t>
            </a:r>
          </a:p>
          <a:p>
            <a:pPr lvl="0"/>
            <a:r>
              <a:rPr/>
              <a:t>https://zenodo.org/records/13342373/files/BMT121_BMT0009388_stacked_01.tiff</a:t>
            </a:r>
          </a:p>
          <a:p>
            <a:pPr lvl="0"/>
            <a:r>
              <a:rPr>
                <a:latin typeface="Courier"/>
              </a:rPr>
              <a:t>preston cat --remote https://zenodo.org hash://md5/f052cbac398bf340a620c421bfefa16d</a:t>
            </a:r>
          </a:p>
          <a:p>
            <a:pPr lvl="0"/>
            <a:r>
              <a:rPr>
                <a:latin typeface="Courier"/>
              </a:rPr>
              <a:t>preston cat --remote https://softwareheritage.org hash://sha256/69df9b5bc5df5619448ade01c92d0a5e20bcec2ab4c8b668d2db56f9e5cce6e7</a:t>
            </a:r>
          </a:p>
          <a:p>
            <a:pPr lvl="0"/>
            <a:r>
              <a:rPr>
                <a:latin typeface="Courier"/>
              </a:rPr>
              <a:t>preston cat --remote https://linker.bio,https://zenodo.org hash://md5/f052cbac398bf340a620c421bfefa16d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 Us Carry Our Bug Pictures Into The Future…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preston cat\
 --remote "https://zenodo.org"\
 hash://md5/f052cbac398bf340a620c421bfefa16d\
 &gt; bug.tiff</a:t>
            </a:r>
          </a:p>
        </p:txBody>
      </p:sp>
      <p:pic>
        <p:nvPicPr>
          <p:cNvPr descr="img/BMT121_BMT0009388_stacked_0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Bug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Guiding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</a:t>
            </a:r>
            <a:r>
              <a:rPr i="1"/>
              <a:t>you</a:t>
            </a:r>
            <a:r>
              <a:rPr/>
              <a:t> cite data?</a:t>
            </a:r>
          </a:p>
          <a:p>
            <a:pPr lvl="0"/>
            <a:r>
              <a:rPr/>
              <a:t>How do you look up cited data </a:t>
            </a:r>
            <a:r>
              <a:rPr i="1"/>
              <a:t>now</a:t>
            </a:r>
            <a:r>
              <a:rPr/>
              <a:t>?</a:t>
            </a:r>
          </a:p>
          <a:p>
            <a:pPr lvl="0"/>
            <a:r>
              <a:rPr/>
              <a:t>How do you look up cited data </a:t>
            </a:r>
            <a:r>
              <a:rPr i="1"/>
              <a:t>40 years from now</a:t>
            </a:r>
            <a:r>
              <a:rPr/>
              <a:t>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Extra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Internet Is Designed For </a:t>
            </a:r>
            <a:r>
              <a:rPr i="1"/>
              <a:t>Exchanging</a:t>
            </a:r>
            <a:r>
              <a:rPr/>
              <a:t>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internet is a powerful tool for exchanging digital information. But the Internet’s contents changes constantly: websites are launched and taken down, webpages change, and content gets archived or lost.</a:t>
            </a:r>
            <a:r>
              <a:rPr sz="2000" baseline="30000">
                <a:hlinkClick r:id="rId2" action="ppaction://hlinksldjump"/>
              </a:rPr>
              <a:t>2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Internet Is </a:t>
            </a:r>
            <a:r>
              <a:rPr i="1"/>
              <a:t>Location-based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By design, a web address, or Uniform Resource Locator (URL), points to a specific internet location from which a resource, like a webpage, can be retrieved. However, a URL does not provide a way to verify that a retrieved webpage was the one we asked for. </a:t>
            </a:r>
            <a:r>
              <a:rPr sz="2000" baseline="30000">
                <a:hlinkClick r:id="rId2" action="ppaction://hlinksldjump"/>
              </a:rPr>
              <a:t>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 Content By Their Location Is … Tricky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Imagine using a URL-like reference to find a book at a library: instead of locating a book by what it is (e.g., title, author), you refer to a book by its location (e.g., third shelf on the second row next to the window). With this, a book becomes unfindable if moved to another shelf. And, if you do manage to find a book at the referenced location, how would you know you’ve found the book you are looking for? </a:t>
            </a:r>
            <a:r>
              <a:rPr sz="2000" baseline="30000">
                <a:hlinkClick r:id="rId2" action="ppaction://hlinksldjump"/>
              </a:rPr>
              <a:t>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 Content By Their (Summarized) Content Is … What Librarians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Instead of pointing to where books are located, librarians point to them using a bibliographic reference. For practical reasons, only a few identifying clues are included in such a reference (e.g., author, year of publication, title, and publisher). </a:t>
            </a:r>
            <a:r>
              <a:rPr sz="2000" b="1"/>
              <a:t>So, librarians refer to content by what it is, and knowing where it may be located is secondary.</a:t>
            </a:r>
            <a:r>
              <a:rPr sz="2000"/>
              <a:t> </a:t>
            </a:r>
            <a:r>
              <a:rPr sz="2000" baseline="30000">
                <a:hlinkClick r:id="rId2" action="ppaction://hlinksldjump"/>
              </a:rPr>
              <a:t>5</a:t>
            </a:r>
          </a:p>
          <a:p>
            <a:pPr lvl="0" indent="0" marL="0">
              <a:buNone/>
            </a:pPr>
            <a:r>
              <a:rPr/>
              <a:t>A bibliographic citation:</a:t>
            </a:r>
          </a:p>
          <a:p>
            <a:pPr lvl="0" indent="0" marL="0">
              <a:buNone/>
            </a:pPr>
            <a:r>
              <a:rPr/>
              <a:t>Darwin, C. 1859. On the Origin of Species. John Murray.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Guiding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</a:t>
            </a:r>
            <a:r>
              <a:rPr i="1"/>
              <a:t>you</a:t>
            </a:r>
            <a:r>
              <a:rPr/>
              <a:t> cite data?</a:t>
            </a:r>
          </a:p>
          <a:p>
            <a:pPr lvl="0"/>
            <a:r>
              <a:rPr/>
              <a:t>How do you look up cited data </a:t>
            </a:r>
            <a:r>
              <a:rPr i="1"/>
              <a:t>now</a:t>
            </a:r>
            <a:r>
              <a:rPr/>
              <a:t>?</a:t>
            </a:r>
          </a:p>
          <a:p>
            <a:pPr lvl="0"/>
            <a:r>
              <a:rPr/>
              <a:t>How do you look up cited data </a:t>
            </a:r>
            <a:r>
              <a:rPr i="1"/>
              <a:t>40 years from now</a:t>
            </a:r>
            <a:r>
              <a:rPr/>
              <a:t>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Elliott M.J., Poelen, J.H. &amp; Fortes, J.A.B. (2023) Signing data citations enables data verification and citation persistence. </a:t>
            </a:r>
            <a:r>
              <a:rPr sz="1800" i="1"/>
              <a:t>Sci Data</a:t>
            </a:r>
            <a:r>
              <a:rPr sz="1800"/>
              <a:t>. https://doi.org/10.1038/s41597-023-02230-y </a:t>
            </a:r>
            <a:r>
              <a:rPr sz="1800">
                <a:hlinkClick r:id="rId2"/>
              </a:rPr>
              <a:t>hash://sha256/f849c870565f608899f183ca261365dce9c9f1c5441b1c779e0db49df9c2a19d</a:t>
            </a:r>
          </a:p>
          <a:p>
            <a:pPr lvl="0" indent="0" marL="0">
              <a:buNone/>
            </a:pPr>
            <a:r>
              <a:rPr sz="1800"/>
              <a:t>2. Jorrit Poelen. 2024. Unleashing Digital Knowledge Into The Future. Accessed on 2024-02-06 at https://linker.bio </a:t>
            </a:r>
            <a:r>
              <a:rPr sz="1800">
                <a:hlinkClick r:id="rId3"/>
              </a:rPr>
              <a:t>line:hash://sha256/8ac18eb75ff20d40d1d60bb6ad5a745eb528093d1ffbe373e3847c13146091eb!/L12</a:t>
            </a:r>
          </a:p>
          <a:p>
            <a:pPr lvl="0" indent="0" marL="0">
              <a:buNone/>
            </a:pPr>
            <a:r>
              <a:rPr sz="1800"/>
              <a:t>3. Jorrit Poelen. 2024. Unleashing Digital Knowledge Into The Future. Accessed on 2024-02-06 at https://linker.bio </a:t>
            </a:r>
            <a:r>
              <a:rPr sz="1800">
                <a:hlinkClick r:id="rId4"/>
              </a:rPr>
              <a:t>line:hash://sha256/8ac18eb75ff20d40d1d60bb6ad5a745eb528093d1ffbe373e3847c13146091eb!/L14</a:t>
            </a:r>
          </a:p>
          <a:p>
            <a:pPr lvl="0" indent="0" marL="0">
              <a:buNone/>
            </a:pPr>
            <a:r>
              <a:rPr sz="1800"/>
              <a:t>4. Jorrit Poelen. 2024. Unleashing Digital Knowledge Into The Future. Accessed on 2024-02-06 at https://linker.bio </a:t>
            </a:r>
            <a:r>
              <a:rPr sz="1800">
                <a:hlinkClick r:id="rId5"/>
              </a:rPr>
              <a:t>line:hash://sha256/8ac18eb75ff20d40d1d60bb6ad5a745eb528093d1ffbe373e3847c13146091eb!/L16</a:t>
            </a:r>
          </a:p>
          <a:p>
            <a:pPr lvl="0" indent="0" marL="0">
              <a:buNone/>
            </a:pPr>
            <a:r>
              <a:rPr sz="1800"/>
              <a:t>5. Jorrit Poelen. 2024. Unleashing Digital Knowledge Into The Future. Accessed on 2024-02-06 at https://linker.bio </a:t>
            </a:r>
            <a:r>
              <a:rPr sz="1800">
                <a:hlinkClick r:id="rId6"/>
              </a:rPr>
              <a:t>line:hash://sha256/8ac18eb75ff20d40d1d60bb6ad5a745eb528093d1ffbe373e3847c13146091eb!/L18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There’s A Bug In Zenodo…</a:t>
            </a:r>
          </a:p>
        </p:txBody>
      </p:sp>
      <p:pic>
        <p:nvPicPr>
          <p:cNvPr descr="img/BMT121_BMT0009388_stacked_0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Bug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There’s A Bug in Zenodo…</a:t>
            </a:r>
          </a:p>
        </p:txBody>
      </p:sp>
      <p:pic>
        <p:nvPicPr>
          <p:cNvPr descr="img/BMT121_BMT0009388_landing_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193800"/>
            <a:ext cx="3314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Bug Landing Page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 How’d You Cite This Bug?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Museum für Naturkunde. (2024). Photo of Specimen BMT0009388. Zenodo. https://doi.org/10.5281/zenodo.13342373</a:t>
            </a:r>
          </a:p>
        </p:txBody>
      </p:sp>
      <p:pic>
        <p:nvPicPr>
          <p:cNvPr descr="img/BMT121_BMT0009388_cit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193800"/>
            <a:ext cx="614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Bug Landing Page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Retrieve This Zenodo Bug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this?</a:t>
            </a:r>
          </a:p>
          <a:p>
            <a:pPr lvl="0" indent="0">
              <a:buNone/>
            </a:pPr>
            <a:r>
              <a:rPr>
                <a:latin typeface="Courier"/>
              </a:rPr>
              <a:t>curl -L "https://doi.org/10.5281/zenodo.13342373"\
 &gt; bug.tiff 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Retrieve This Bug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Wait a minute …</a:t>
            </a:r>
          </a:p>
          <a:p>
            <a:pPr lvl="0" indent="0">
              <a:buNone/>
            </a:pPr>
            <a:r>
              <a:rPr>
                <a:latin typeface="Courier"/>
              </a:rPr>
              <a:t>cat bug.tiff
 |  cut -z -b1-62</a:t>
            </a:r>
          </a:p>
          <a:p>
            <a:pPr lvl="0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&lt;!doctype </a:t>
            </a:r>
            <a:r>
              <a:rPr>
                <a:latin typeface="Courier"/>
              </a:rPr>
              <a:t>html</a:t>
            </a:r>
            <a:r>
              <a:rPr>
                <a:solidFill>
                  <a:srgbClr val="902000"/>
                </a:solidFill>
                <a:latin typeface="Courier"/>
              </a:rPr>
              <a:t>&gt;&lt;</a:t>
            </a:r>
            <a:r>
              <a:rPr b="1">
                <a:solidFill>
                  <a:srgbClr val="007020"/>
                </a:solidFill>
                <a:latin typeface="Courier"/>
              </a:rPr>
              <a:t>html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lang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"en_US"</a:t>
            </a:r>
            <a:r>
              <a:rPr>
                <a:solidFill>
                  <a:srgbClr val="902000"/>
                </a:solidFill>
                <a:latin typeface="Courier"/>
              </a:rPr>
              <a:t>&gt;&lt;</a:t>
            </a:r>
            <a:r>
              <a:rPr b="1">
                <a:solidFill>
                  <a:srgbClr val="007020"/>
                </a:solidFill>
                <a:latin typeface="Courier"/>
              </a:rPr>
              <a:t>head</a:t>
            </a:r>
            <a:r>
              <a:rPr>
                <a:solidFill>
                  <a:srgbClr val="902000"/>
                </a:solidFill>
                <a:latin typeface="Courier"/>
              </a:rPr>
              <a:t>&gt;&lt;</a:t>
            </a:r>
            <a:r>
              <a:rPr b="1">
                <a:solidFill>
                  <a:srgbClr val="007020"/>
                </a:solidFill>
                <a:latin typeface="Courier"/>
              </a:rPr>
              <a:t>meta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charset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"UTF-8"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</a:p>
          <a:p>
            <a:pPr lvl="0" indent="0" marL="0">
              <a:buNone/>
            </a:pPr>
            <a:r>
              <a:rPr/>
              <a:t>That ain’t no bug, it is an HTML page.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Retrieve This Bug Picture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Take 2.</a:t>
            </a:r>
          </a:p>
          <a:p>
            <a:pPr lvl="0"/>
            <a:r>
              <a:rPr/>
              <a:t>turn on the internet (still there?)</a:t>
            </a:r>
          </a:p>
          <a:p>
            <a:pPr lvl="0"/>
            <a:r>
              <a:rPr/>
              <a:t>open a web browser</a:t>
            </a:r>
          </a:p>
          <a:p>
            <a:pPr lvl="0"/>
            <a:r>
              <a:rPr/>
              <a:t>load https://doi.org/10.5281/zenodo.13342373</a:t>
            </a:r>
          </a:p>
          <a:p>
            <a:pPr lvl="1"/>
            <a:r>
              <a:rPr/>
              <a:t>and rely on a delicate and complex socio-technical network</a:t>
            </a:r>
          </a:p>
          <a:p>
            <a:pPr lvl="0"/>
            <a:r>
              <a:rPr/>
              <a:t>inspect page</a:t>
            </a:r>
          </a:p>
          <a:p>
            <a:pPr lvl="0"/>
            <a:r>
              <a:rPr/>
              <a:t>use mouse to click on a link that looks like a bug picture</a:t>
            </a:r>
          </a:p>
          <a:p>
            <a:pPr lvl="0"/>
            <a:r>
              <a:rPr/>
              <a:t>download image and </a:t>
            </a:r>
            <a:r>
              <a:rPr b="1"/>
              <a:t>trust</a:t>
            </a:r>
            <a:r>
              <a:rPr/>
              <a:t> its authenticity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DOI Economics and Redirection</a:t>
            </a:r>
          </a:p>
        </p:txBody>
      </p:sp>
      <p:pic>
        <p:nvPicPr>
          <p:cNvPr descr="img/doi-redirec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193800"/>
            <a:ext cx="2743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DOI Redirection Sequence Diagram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Pictures Beyond The Internet</dc:title>
  <dc:creator>Jorrit Poelen https://jhpoelen.nl</dc:creator>
  <cp:keywords/>
  <dcterms:created xsi:type="dcterms:W3CDTF">2024-08-19T16:04:53Z</dcterms:created>
  <dcterms:modified xsi:type="dcterms:W3CDTF">2024-08-19T16:04:53Z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2024-08-19</vt:lpwstr>
  </property>
</Properties>
</file>