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31" r:id="rId2"/>
    <p:sldId id="30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89" d="100"/>
          <a:sy n="89" d="100"/>
        </p:scale>
        <p:origin x="64"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DFA3F-E805-4238-ABA7-0AD6E1109190}"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1F69E-8544-41A1-A200-C1D9CE82E417}" type="slidenum">
              <a:rPr lang="en-US" smtClean="0"/>
              <a:t>‹#›</a:t>
            </a:fld>
            <a:endParaRPr lang="en-US"/>
          </a:p>
        </p:txBody>
      </p:sp>
    </p:spTree>
    <p:extLst>
      <p:ext uri="{BB962C8B-B14F-4D97-AF65-F5344CB8AC3E}">
        <p14:creationId xmlns:p14="http://schemas.microsoft.com/office/powerpoint/2010/main" val="4054476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d0180e625_2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g11d0180e625_2_2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…we followed open access and FAIR (Findable, Accessible, Interoperable, and Reusable) data principles for extracting data and choosing methodologies to liberate ecological knowledge from dark data.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8172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Our gathering did not stop there. A significant amount of the articles we were interested in needed to be physically scanned, borrowed, or obtained through our affiliated libraries to get past paywalls. These obstacles are common and prevent many researchers’ access to information. Doing our part to make knowledge available to all…</a:t>
            </a:r>
            <a:endParaRPr lang="en-US" dirty="0"/>
          </a:p>
        </p:txBody>
      </p:sp>
      <p:sp>
        <p:nvSpPr>
          <p:cNvPr id="4" name="Slide Number Placeholder 3"/>
          <p:cNvSpPr>
            <a:spLocks noGrp="1"/>
          </p:cNvSpPr>
          <p:nvPr>
            <p:ph type="sldNum" sz="quarter" idx="5"/>
          </p:nvPr>
        </p:nvSpPr>
        <p:spPr/>
        <p:txBody>
          <a:bodyPr/>
          <a:lstStyle/>
          <a:p>
            <a:fld id="{EBC7D215-B0B5-47FD-A8F2-9AC0AB2475C3}" type="slidenum">
              <a:rPr lang="en-US" smtClean="0"/>
              <a:t>2</a:t>
            </a:fld>
            <a:endParaRPr lang="en-US"/>
          </a:p>
        </p:txBody>
      </p:sp>
    </p:spTree>
    <p:extLst>
      <p:ext uri="{BB962C8B-B14F-4D97-AF65-F5344CB8AC3E}">
        <p14:creationId xmlns:p14="http://schemas.microsoft.com/office/powerpoint/2010/main" val="118914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018E-BB5F-A280-41B0-8FE8AB1C2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56F357-9A60-5B00-0A7D-BEA6767C3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0B1F6-7FD0-5DBD-59D4-EEE85208B035}"/>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5" name="Footer Placeholder 4">
            <a:extLst>
              <a:ext uri="{FF2B5EF4-FFF2-40B4-BE49-F238E27FC236}">
                <a16:creationId xmlns:a16="http://schemas.microsoft.com/office/drawing/2014/main" id="{ABD88076-74BF-BD3F-B7A5-9D5CF3393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A104C-B7AE-56FA-1C60-1F1B4F4FB22E}"/>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126285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1700-17EB-D9A4-5C0F-855BD376EF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80BAA1-319B-89EC-D556-222235AD4F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23365-E65D-B199-9B32-6CE6F05C92B5}"/>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5" name="Footer Placeholder 4">
            <a:extLst>
              <a:ext uri="{FF2B5EF4-FFF2-40B4-BE49-F238E27FC236}">
                <a16:creationId xmlns:a16="http://schemas.microsoft.com/office/drawing/2014/main" id="{752D78DF-F10E-B1D9-D609-84A1CAB41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DEE46-02BB-830B-68C3-85AD64CC96B4}"/>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37220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BA27CC-A0FA-FC10-5AB2-98F5DBB3E8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4FE606-7862-8AE1-3C9B-7108DF5062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3360C-FCAA-6936-D7C4-216B12BAFFC8}"/>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5" name="Footer Placeholder 4">
            <a:extLst>
              <a:ext uri="{FF2B5EF4-FFF2-40B4-BE49-F238E27FC236}">
                <a16:creationId xmlns:a16="http://schemas.microsoft.com/office/drawing/2014/main" id="{5D5C955E-0CBA-BEC4-4CC8-3A46CDB7E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B5638-E03F-EA6A-AAD6-175583446700}"/>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313941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745A-4435-6C9A-0101-821EE6EE5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7C85D7-BFBE-B475-8C03-BA7D584770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2D483-8C0B-8864-A683-D47CD2489549}"/>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5" name="Footer Placeholder 4">
            <a:extLst>
              <a:ext uri="{FF2B5EF4-FFF2-40B4-BE49-F238E27FC236}">
                <a16:creationId xmlns:a16="http://schemas.microsoft.com/office/drawing/2014/main" id="{5324AF85-163C-ADE6-36ED-E98520CCB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3539E-7F29-BA9D-446C-D8F3C6F352A6}"/>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80063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4AFD-7AC9-47CC-B4C5-359E7DB3D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C24096-85BE-F2BD-A3FD-276BD8ADA9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33D4B-E7E6-9122-71D8-60F434D29757}"/>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5" name="Footer Placeholder 4">
            <a:extLst>
              <a:ext uri="{FF2B5EF4-FFF2-40B4-BE49-F238E27FC236}">
                <a16:creationId xmlns:a16="http://schemas.microsoft.com/office/drawing/2014/main" id="{2DA0A4B3-222F-04A7-8E96-ED228A5DD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F88E4-F5BC-BE61-37AE-5494962A8587}"/>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359385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D682-8E19-10AD-BACC-299F217191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3A6D9-F421-5AF7-3925-5F49FC234F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3636E0-98CE-7343-79E3-1817F39BD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8E9E40-D5C2-F5CE-3401-E028817460DC}"/>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6" name="Footer Placeholder 5">
            <a:extLst>
              <a:ext uri="{FF2B5EF4-FFF2-40B4-BE49-F238E27FC236}">
                <a16:creationId xmlns:a16="http://schemas.microsoft.com/office/drawing/2014/main" id="{D8CF5E49-A032-E0C7-0B14-96C01C58D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C4112-AD6D-F177-60AF-E9603F7B5175}"/>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68227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296A-FDBB-8223-85B0-3ED54282C6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54CAA0-73E7-196A-0B0E-7B8B46E11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3C0CF-46DB-8AF6-7A4F-0404A73209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77F17A-233C-4F9F-294E-EBF0FEB9F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C6153-7BC3-BC26-4689-11C1AFDBA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B7F4E-D691-2B82-1E0C-F163D29D2021}"/>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8" name="Footer Placeholder 7">
            <a:extLst>
              <a:ext uri="{FF2B5EF4-FFF2-40B4-BE49-F238E27FC236}">
                <a16:creationId xmlns:a16="http://schemas.microsoft.com/office/drawing/2014/main" id="{53205EF7-69F9-2667-D43C-9E5180C8BB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1C112E-E0C1-5EE4-BEA6-A97B41EA84DA}"/>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231023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FAE6-76AC-FDCD-9119-B97CCBEC80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EB1754-E945-1BFA-1C83-B448B9E78D6E}"/>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4" name="Footer Placeholder 3">
            <a:extLst>
              <a:ext uri="{FF2B5EF4-FFF2-40B4-BE49-F238E27FC236}">
                <a16:creationId xmlns:a16="http://schemas.microsoft.com/office/drawing/2014/main" id="{2B679738-12E3-012B-C6FF-E498318A08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9CA6DC-777F-1E26-E936-4A2B1034819F}"/>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183933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9FF46-7E55-4DBE-F016-E6FA2C35602D}"/>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3" name="Footer Placeholder 2">
            <a:extLst>
              <a:ext uri="{FF2B5EF4-FFF2-40B4-BE49-F238E27FC236}">
                <a16:creationId xmlns:a16="http://schemas.microsoft.com/office/drawing/2014/main" id="{9EE7EC01-D69A-FEDB-BD03-60BAC8F372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F0EF59-10E4-7436-138A-8119ACE34440}"/>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101398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1344-F2EE-CCB9-41EC-A7A9417B3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467D34-FACC-36BE-C752-5B90D66A5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BD05F-1862-0883-5590-F5674FD05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A2818-BDF3-DE76-CDEE-E1952D86D52C}"/>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6" name="Footer Placeholder 5">
            <a:extLst>
              <a:ext uri="{FF2B5EF4-FFF2-40B4-BE49-F238E27FC236}">
                <a16:creationId xmlns:a16="http://schemas.microsoft.com/office/drawing/2014/main" id="{5672E242-4318-CBF8-444B-30680D169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0215F-25D0-E1FA-5EF1-3B1AEE7E8337}"/>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283527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5222-82C6-225A-0BF3-1CD53FBA1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55FFF-DC1B-249E-DB8D-F019556FE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ECA62-7A4B-21F9-A935-49F61E206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51DC4-51D9-1506-23F7-1C7E007FF80E}"/>
              </a:ext>
            </a:extLst>
          </p:cNvPr>
          <p:cNvSpPr>
            <a:spLocks noGrp="1"/>
          </p:cNvSpPr>
          <p:nvPr>
            <p:ph type="dt" sz="half" idx="10"/>
          </p:nvPr>
        </p:nvSpPr>
        <p:spPr/>
        <p:txBody>
          <a:bodyPr/>
          <a:lstStyle/>
          <a:p>
            <a:fld id="{E0A6ED53-A5DC-49C4-A4B7-B245CC186AF9}" type="datetimeFigureOut">
              <a:rPr lang="en-US" smtClean="0"/>
              <a:t>10/3/2024</a:t>
            </a:fld>
            <a:endParaRPr lang="en-US"/>
          </a:p>
        </p:txBody>
      </p:sp>
      <p:sp>
        <p:nvSpPr>
          <p:cNvPr id="6" name="Footer Placeholder 5">
            <a:extLst>
              <a:ext uri="{FF2B5EF4-FFF2-40B4-BE49-F238E27FC236}">
                <a16:creationId xmlns:a16="http://schemas.microsoft.com/office/drawing/2014/main" id="{BE604498-1050-176E-200D-F60240BA0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3E0AC-317C-3EB2-0741-5779E72BA5ED}"/>
              </a:ext>
            </a:extLst>
          </p:cNvPr>
          <p:cNvSpPr>
            <a:spLocks noGrp="1"/>
          </p:cNvSpPr>
          <p:nvPr>
            <p:ph type="sldNum" sz="quarter" idx="12"/>
          </p:nvPr>
        </p:nvSpPr>
        <p:spPr/>
        <p:txBody>
          <a:bodyPr/>
          <a:lstStyle/>
          <a:p>
            <a:fld id="{159CAEA0-F9C6-4C22-8D6C-9EE646E30357}" type="slidenum">
              <a:rPr lang="en-US" smtClean="0"/>
              <a:t>‹#›</a:t>
            </a:fld>
            <a:endParaRPr lang="en-US"/>
          </a:p>
        </p:txBody>
      </p:sp>
    </p:spTree>
    <p:extLst>
      <p:ext uri="{BB962C8B-B14F-4D97-AF65-F5344CB8AC3E}">
        <p14:creationId xmlns:p14="http://schemas.microsoft.com/office/powerpoint/2010/main" val="222595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BCA4F-5E75-A605-41C0-3332295DF7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859D07-4388-D262-EA92-3B3953F6B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3E128-E999-058C-6481-A4E749FB7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A6ED53-A5DC-49C4-A4B7-B245CC186AF9}" type="datetimeFigureOut">
              <a:rPr lang="en-US" smtClean="0"/>
              <a:t>10/3/2024</a:t>
            </a:fld>
            <a:endParaRPr lang="en-US"/>
          </a:p>
        </p:txBody>
      </p:sp>
      <p:sp>
        <p:nvSpPr>
          <p:cNvPr id="5" name="Footer Placeholder 4">
            <a:extLst>
              <a:ext uri="{FF2B5EF4-FFF2-40B4-BE49-F238E27FC236}">
                <a16:creationId xmlns:a16="http://schemas.microsoft.com/office/drawing/2014/main" id="{F4ED4007-2330-C29F-C866-5D5067A4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D660C9-CFBE-669A-517D-1F9B52EB5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9CAEA0-F9C6-4C22-8D6C-9EE646E30357}" type="slidenum">
              <a:rPr lang="en-US" smtClean="0"/>
              <a:t>‹#›</a:t>
            </a:fld>
            <a:endParaRPr lang="en-US"/>
          </a:p>
        </p:txBody>
      </p:sp>
    </p:spTree>
    <p:extLst>
      <p:ext uri="{BB962C8B-B14F-4D97-AF65-F5344CB8AC3E}">
        <p14:creationId xmlns:p14="http://schemas.microsoft.com/office/powerpoint/2010/main" val="1483869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3"/>
          <p:cNvCxnSpPr/>
          <p:nvPr/>
        </p:nvCxnSpPr>
        <p:spPr>
          <a:xfrm>
            <a:off x="298565" y="586464"/>
            <a:ext cx="12235363" cy="1596"/>
          </a:xfrm>
          <a:prstGeom prst="straightConnector1">
            <a:avLst/>
          </a:prstGeom>
          <a:noFill/>
          <a:ln w="12700" cap="flat" cmpd="sng">
            <a:solidFill>
              <a:srgbClr val="79BB59"/>
            </a:solidFill>
            <a:prstDash val="solid"/>
            <a:miter lim="8000"/>
            <a:headEnd type="none" w="sm" len="sm"/>
            <a:tailEnd type="none" w="sm" len="sm"/>
          </a:ln>
        </p:spPr>
      </p:cxnSp>
      <p:sp>
        <p:nvSpPr>
          <p:cNvPr id="303" name="Google Shape;303;p33"/>
          <p:cNvSpPr txBox="1"/>
          <p:nvPr/>
        </p:nvSpPr>
        <p:spPr>
          <a:xfrm>
            <a:off x="131781" y="408443"/>
            <a:ext cx="11106800" cy="574398"/>
          </a:xfrm>
          <a:prstGeom prst="rect">
            <a:avLst/>
          </a:prstGeom>
          <a:noFill/>
          <a:ln>
            <a:noFill/>
          </a:ln>
        </p:spPr>
        <p:txBody>
          <a:bodyPr spcFirstLastPara="1" wrap="square" lIns="121900" tIns="60933" rIns="121900" bIns="60933" anchor="t" anchorCtr="0">
            <a:spAutoFit/>
          </a:bodyPr>
          <a:lstStyle/>
          <a:p>
            <a:endParaRPr sz="2800">
              <a:solidFill>
                <a:schemeClr val="accent4"/>
              </a:solidFill>
              <a:highlight>
                <a:srgbClr val="000080"/>
              </a:highlight>
              <a:latin typeface="Calibri"/>
              <a:ea typeface="Calibri"/>
              <a:cs typeface="Calibri"/>
              <a:sym typeface="Calibri"/>
            </a:endParaRPr>
          </a:p>
        </p:txBody>
      </p:sp>
      <p:sp>
        <p:nvSpPr>
          <p:cNvPr id="304" name="Google Shape;304;p33"/>
          <p:cNvSpPr txBox="1"/>
          <p:nvPr/>
        </p:nvSpPr>
        <p:spPr>
          <a:xfrm>
            <a:off x="-77735" y="-24336"/>
            <a:ext cx="11106800" cy="738609"/>
          </a:xfrm>
          <a:prstGeom prst="rect">
            <a:avLst/>
          </a:prstGeom>
          <a:noFill/>
          <a:ln>
            <a:noFill/>
          </a:ln>
        </p:spPr>
        <p:txBody>
          <a:bodyPr spcFirstLastPara="1" wrap="square" lIns="121900" tIns="60933" rIns="121900" bIns="60933" anchor="t" anchorCtr="0">
            <a:spAutoFit/>
          </a:bodyPr>
          <a:lstStyle/>
          <a:p>
            <a:r>
              <a:rPr lang="en" sz="4000" dirty="0">
                <a:latin typeface="Calibri"/>
                <a:ea typeface="Calibri"/>
                <a:cs typeface="Calibri"/>
                <a:sym typeface="Calibri"/>
              </a:rPr>
              <a:t>FAIR</a:t>
            </a:r>
            <a:r>
              <a:rPr lang="en" sz="4000" dirty="0">
                <a:solidFill>
                  <a:schemeClr val="accent4"/>
                </a:solidFill>
                <a:latin typeface="Calibri"/>
                <a:ea typeface="Calibri"/>
                <a:cs typeface="Calibri"/>
                <a:sym typeface="Calibri"/>
              </a:rPr>
              <a:t> </a:t>
            </a:r>
            <a:r>
              <a:rPr lang="en" sz="4000" dirty="0">
                <a:latin typeface="Calibri"/>
                <a:ea typeface="Calibri"/>
                <a:cs typeface="Calibri"/>
                <a:sym typeface="Calibri"/>
              </a:rPr>
              <a:t>Data – extracted from publications</a:t>
            </a:r>
            <a:endParaRPr sz="4000" dirty="0">
              <a:latin typeface="Calibri"/>
              <a:ea typeface="Calibri"/>
              <a:cs typeface="Calibri"/>
              <a:sym typeface="Calibri"/>
            </a:endParaRPr>
          </a:p>
        </p:txBody>
      </p:sp>
      <p:sp>
        <p:nvSpPr>
          <p:cNvPr id="28" name="Rectangle 27">
            <a:extLst>
              <a:ext uri="{FF2B5EF4-FFF2-40B4-BE49-F238E27FC236}">
                <a16:creationId xmlns:a16="http://schemas.microsoft.com/office/drawing/2014/main" id="{60F86124-5B82-A11A-FDE2-EEAA4E38D27D}"/>
              </a:ext>
            </a:extLst>
          </p:cNvPr>
          <p:cNvSpPr/>
          <p:nvPr/>
        </p:nvSpPr>
        <p:spPr>
          <a:xfrm>
            <a:off x="75190" y="4538411"/>
            <a:ext cx="1136939" cy="22703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accent4"/>
              </a:solidFill>
              <a:highlight>
                <a:srgbClr val="000080"/>
              </a:highlight>
            </a:endParaRPr>
          </a:p>
        </p:txBody>
      </p:sp>
      <p:pic>
        <p:nvPicPr>
          <p:cNvPr id="41" name="Picture 6" descr="Nate Upham on Twitter: &quot;Glad to share that @ReederLab &amp; I are leading a new  NIH R21 project to liberate mammal-to-virus data from publications -- and  then annotate them w/ supporting evidence">
            <a:extLst>
              <a:ext uri="{FF2B5EF4-FFF2-40B4-BE49-F238E27FC236}">
                <a16:creationId xmlns:a16="http://schemas.microsoft.com/office/drawing/2014/main" id="{B1FDDD8B-F611-F91B-B32D-AA37FA308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533" y="1504136"/>
            <a:ext cx="8806463" cy="5063717"/>
          </a:xfrm>
          <a:prstGeom prst="rect">
            <a:avLst/>
          </a:prstGeom>
          <a:noFill/>
          <a:extLst>
            <a:ext uri="{909E8E84-426E-40DD-AFC4-6F175D3DCCD1}">
              <a14:hiddenFill xmlns:a14="http://schemas.microsoft.com/office/drawing/2010/main">
                <a:solidFill>
                  <a:srgbClr val="FFFFFF"/>
                </a:solidFill>
              </a14:hiddenFill>
            </a:ext>
          </a:extLst>
        </p:spPr>
      </p:pic>
      <p:pic>
        <p:nvPicPr>
          <p:cNvPr id="30722" name="Picture 2" descr="8 Best Bird set free ideas | bird set free, sia lyrics, music heals">
            <a:extLst>
              <a:ext uri="{FF2B5EF4-FFF2-40B4-BE49-F238E27FC236}">
                <a16:creationId xmlns:a16="http://schemas.microsoft.com/office/drawing/2014/main" id="{2059CF32-84FF-D842-EE33-0D82E39C9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1588" y="760701"/>
            <a:ext cx="3052487" cy="227643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Common Data Elements: Standardizing Data Collection">
            <a:extLst>
              <a:ext uri="{FF2B5EF4-FFF2-40B4-BE49-F238E27FC236}">
                <a16:creationId xmlns:a16="http://schemas.microsoft.com/office/drawing/2014/main" id="{7329755F-7B14-231F-BEA6-40C04E6B9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588" y="1670551"/>
            <a:ext cx="2255806" cy="238324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95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D5DE8A-F369-40DC-3FF2-E627F8E71F8D}"/>
              </a:ext>
            </a:extLst>
          </p:cNvPr>
          <p:cNvSpPr txBox="1"/>
          <p:nvPr/>
        </p:nvSpPr>
        <p:spPr>
          <a:xfrm>
            <a:off x="100762" y="75910"/>
            <a:ext cx="7963719" cy="707886"/>
          </a:xfrm>
          <a:prstGeom prst="rect">
            <a:avLst/>
          </a:prstGeom>
          <a:noFill/>
        </p:spPr>
        <p:txBody>
          <a:bodyPr wrap="none" rtlCol="0">
            <a:spAutoFit/>
          </a:bodyPr>
          <a:lstStyle/>
          <a:p>
            <a:r>
              <a:rPr lang="en-US" sz="4000" b="1" dirty="0"/>
              <a:t>Methods - </a:t>
            </a:r>
            <a:r>
              <a:rPr lang="en-US" sz="4000" b="0" i="0" u="none" strike="noStrike" dirty="0">
                <a:solidFill>
                  <a:srgbClr val="000000"/>
                </a:solidFill>
                <a:effectLst/>
                <a:latin typeface="Arial" panose="020B0604020202020204" pitchFamily="34" charset="0"/>
              </a:rPr>
              <a:t>Unattainable Literature  </a:t>
            </a:r>
            <a:endParaRPr lang="nl-NL" sz="4000" dirty="0"/>
          </a:p>
        </p:txBody>
      </p:sp>
      <p:cxnSp>
        <p:nvCxnSpPr>
          <p:cNvPr id="8" name="Straight Connector 7">
            <a:extLst>
              <a:ext uri="{FF2B5EF4-FFF2-40B4-BE49-F238E27FC236}">
                <a16:creationId xmlns:a16="http://schemas.microsoft.com/office/drawing/2014/main" id="{8C6A36F3-3B7C-39E0-2A4A-F16C4A28E580}"/>
              </a:ext>
            </a:extLst>
          </p:cNvPr>
          <p:cNvCxnSpPr/>
          <p:nvPr/>
        </p:nvCxnSpPr>
        <p:spPr>
          <a:xfrm>
            <a:off x="0" y="740229"/>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4" descr="Library Acquires Book Scanner - Van Wylen Library">
            <a:extLst>
              <a:ext uri="{FF2B5EF4-FFF2-40B4-BE49-F238E27FC236}">
                <a16:creationId xmlns:a16="http://schemas.microsoft.com/office/drawing/2014/main" id="{4E2EE734-7C47-E019-9324-2F2EBDE74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01" y="972564"/>
            <a:ext cx="3877924" cy="290844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nter-Library Loan « Guilford Free Library">
            <a:extLst>
              <a:ext uri="{FF2B5EF4-FFF2-40B4-BE49-F238E27FC236}">
                <a16:creationId xmlns:a16="http://schemas.microsoft.com/office/drawing/2014/main" id="{422C77AE-2D73-04F6-40B9-6001F6912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207" y="3947395"/>
            <a:ext cx="5046785" cy="281713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mmunicating Research Beyond the Academic Paywall | by Simon Spichak | The  Faculty | Medium">
            <a:extLst>
              <a:ext uri="{FF2B5EF4-FFF2-40B4-BE49-F238E27FC236}">
                <a16:creationId xmlns:a16="http://schemas.microsoft.com/office/drawing/2014/main" id="{287DA853-E0E7-D167-C5C7-873760DB1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744" y="906178"/>
            <a:ext cx="6451339" cy="304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72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103</Words>
  <Application>Microsoft Office PowerPoint</Application>
  <PresentationFormat>Widescreen</PresentationFormat>
  <Paragraphs>5</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Calibri</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Cullen Geiselman</dc:creator>
  <cp:lastModifiedBy>Cullen Geiselman</cp:lastModifiedBy>
  <cp:revision>1</cp:revision>
  <dcterms:created xsi:type="dcterms:W3CDTF">2024-10-03T19:21:48Z</dcterms:created>
  <dcterms:modified xsi:type="dcterms:W3CDTF">2024-10-03T19:23:50Z</dcterms:modified>
</cp:coreProperties>
</file>