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283" r:id="rId6"/>
    <p:sldId id="281" r:id="rId7"/>
    <p:sldId id="284" r:id="rId8"/>
    <p:sldId id="285" r:id="rId9"/>
    <p:sldId id="286" r:id="rId10"/>
    <p:sldId id="265" r:id="rId11"/>
    <p:sldId id="276" r:id="rId12"/>
    <p:sldId id="287" r:id="rId13"/>
    <p:sldId id="273" r:id="rId14"/>
    <p:sldId id="274" r:id="rId15"/>
    <p:sldId id="288" r:id="rId16"/>
    <p:sldId id="270" r:id="rId17"/>
    <p:sldId id="271" r:id="rId18"/>
    <p:sldId id="266" r:id="rId19"/>
    <p:sldId id="277" r:id="rId20"/>
    <p:sldId id="279" r:id="rId21"/>
    <p:sldId id="289" r:id="rId22"/>
    <p:sldId id="290" r:id="rId23"/>
  </p:sldIdLst>
  <p:sldSz cx="9144000" cy="6858000" type="screen4x3"/>
  <p:notesSz cx="6858000" cy="9144000"/>
  <p:custDataLst>
    <p:tags r:id="rId27"/>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4" d="100"/>
          <a:sy n="84" d="100"/>
        </p:scale>
        <p:origin x="-1122" y="-84"/>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73414DC-F4AA-4702-8595-E84A6057ACEA}"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61925"/>
            <a:ext cx="2071688" cy="6057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161925"/>
            <a:ext cx="6067425" cy="6057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027113"/>
            <a:ext cx="4068763" cy="5192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0263" y="1027113"/>
            <a:ext cx="4070350" cy="5192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10000"/>
              </a:lnSpc>
              <a:spcBef>
                <a:spcPts val="1800"/>
              </a:spcBef>
              <a:spcAft>
                <a:spcPct val="0"/>
              </a:spcAft>
              <a:buClr>
                <a:srgbClr val="339AF1"/>
              </a:buClr>
              <a:buSzPct val="100000"/>
              <a:buFont typeface="Wingdings 3" panose="05040102010807070707" pitchFamily="18" charset="2"/>
              <a:buNone/>
              <a:defRPr/>
            </a:pPr>
            <a:endParaRPr kumimoji="0" lang="zh-CN" altLang="en-US" sz="3200" b="0" i="0" u="none" strike="noStrike" kern="0" cap="none" spc="0" normalizeH="0" baseline="0" noProof="0" smtClean="0">
              <a:ln>
                <a:noFill/>
              </a:ln>
              <a:solidFill>
                <a:srgbClr val="339AF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6"/>
          <p:cNvPicPr>
            <a:picLocks noChangeAspect="1"/>
          </p:cNvPicPr>
          <p:nvPr/>
        </p:nvPicPr>
        <p:blipFill>
          <a:blip r:embed="rId12"/>
          <a:srcRect r="17493" b="2000"/>
          <a:stretch>
            <a:fillRect/>
          </a:stretch>
        </p:blipFill>
        <p:spPr>
          <a:xfrm>
            <a:off x="6034088" y="4814888"/>
            <a:ext cx="3109912" cy="1414462"/>
          </a:xfrm>
          <a:prstGeom prst="rect">
            <a:avLst/>
          </a:prstGeom>
          <a:noFill/>
          <a:ln w="9525">
            <a:noFill/>
          </a:ln>
        </p:spPr>
      </p:pic>
      <p:pic>
        <p:nvPicPr>
          <p:cNvPr id="1027" name="图片 8"/>
          <p:cNvPicPr>
            <a:picLocks noChangeAspect="1"/>
          </p:cNvPicPr>
          <p:nvPr/>
        </p:nvPicPr>
        <p:blipFill>
          <a:blip r:embed="rId13"/>
          <a:stretch>
            <a:fillRect/>
          </a:stretch>
        </p:blipFill>
        <p:spPr>
          <a:xfrm>
            <a:off x="0" y="0"/>
            <a:ext cx="9144000" cy="708025"/>
          </a:xfrm>
          <a:prstGeom prst="rect">
            <a:avLst/>
          </a:prstGeom>
          <a:noFill/>
          <a:ln w="9525">
            <a:noFill/>
          </a:ln>
        </p:spPr>
      </p:pic>
      <p:pic>
        <p:nvPicPr>
          <p:cNvPr id="1028" name="图片 7"/>
          <p:cNvPicPr>
            <a:picLocks noChangeAspect="1"/>
          </p:cNvPicPr>
          <p:nvPr/>
        </p:nvPicPr>
        <p:blipFill>
          <a:blip r:embed="rId14"/>
          <a:stretch>
            <a:fillRect/>
          </a:stretch>
        </p:blipFill>
        <p:spPr>
          <a:xfrm>
            <a:off x="0" y="6149975"/>
            <a:ext cx="9144000" cy="708025"/>
          </a:xfrm>
          <a:prstGeom prst="rect">
            <a:avLst/>
          </a:prstGeom>
          <a:noFill/>
          <a:ln w="9525">
            <a:noFill/>
          </a:ln>
        </p:spPr>
      </p:pic>
      <p:sp>
        <p:nvSpPr>
          <p:cNvPr id="1029" name="KSO_BT1"/>
          <p:cNvSpPr>
            <a:spLocks noGrp="1"/>
          </p:cNvSpPr>
          <p:nvPr>
            <p:ph type="title"/>
          </p:nvPr>
        </p:nvSpPr>
        <p:spPr>
          <a:xfrm>
            <a:off x="419100" y="161925"/>
            <a:ext cx="8291513" cy="700088"/>
          </a:xfrm>
          <a:prstGeom prst="rect">
            <a:avLst/>
          </a:prstGeom>
          <a:noFill/>
          <a:ln w="9525">
            <a:noFill/>
          </a:ln>
        </p:spPr>
        <p:txBody>
          <a:bodyPr anchor="b" anchorCtr="0"/>
          <a:p>
            <a:pPr lvl="0"/>
            <a:r>
              <a:rPr lang="zh-CN" altLang="zh-CN" dirty="0"/>
              <a:t>单击此处编辑母版标题样式</a:t>
            </a:r>
            <a:endParaRPr lang="zh-CN" altLang="zh-CN" dirty="0"/>
          </a:p>
        </p:txBody>
      </p:sp>
      <p:sp>
        <p:nvSpPr>
          <p:cNvPr id="1030"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1"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2"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33" name="KSO_BC1"/>
          <p:cNvSpPr>
            <a:spLocks noGrp="1"/>
          </p:cNvSpPr>
          <p:nvPr>
            <p:ph type="body" idx="1"/>
          </p:nvPr>
        </p:nvSpPr>
        <p:spPr>
          <a:xfrm>
            <a:off x="419100" y="1027113"/>
            <a:ext cx="8291513" cy="5192712"/>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3200" b="1">
          <a:solidFill>
            <a:srgbClr val="339AF1"/>
          </a:solidFill>
          <a:latin typeface="+mj-lt"/>
          <a:ea typeface="+mj-ea"/>
          <a:cs typeface="+mj-cs"/>
        </a:defRPr>
      </a:lvl1pPr>
      <a:lvl2pPr algn="l" rtl="0" eaLnBrk="0" fontAlgn="base" hangingPunct="0">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2pPr>
      <a:lvl3pPr algn="l" rtl="0" eaLnBrk="0" fontAlgn="base" hangingPunct="0">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3pPr>
      <a:lvl4pPr algn="l" rtl="0" eaLnBrk="0" fontAlgn="base" hangingPunct="0">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4pPr>
      <a:lvl5pPr algn="l" rtl="0" eaLnBrk="0" fontAlgn="base" hangingPunct="0">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3200" b="1">
          <a:solidFill>
            <a:srgbClr val="339AF1"/>
          </a:solidFill>
          <a:latin typeface="微软雅黑" panose="020B0503020204020204" pitchFamily="34" charset="-122"/>
          <a:ea typeface="微软雅黑" panose="020B0503020204020204" pitchFamily="34" charset="-122"/>
        </a:defRPr>
      </a:lvl9pPr>
    </p:titleStyle>
    <p:body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pitchFamily="49"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宋体" panose="02010600030101010101" pitchFamily="2" charset="-122"/>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宋体" panose="02010600030101010101" pitchFamily="2" charset="-122"/>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宋体" panose="02010600030101010101" pitchFamily="2" charset="-122"/>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宋体" panose="02010600030101010101" pitchFamily="2" charset="-122"/>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2050" name="Rectangle 2"/>
          <p:cNvSpPr>
            <a:spLocks noGrp="1"/>
          </p:cNvSpPr>
          <p:nvPr>
            <p:ph type="ctrTitle"/>
          </p:nvPr>
        </p:nvSpPr>
        <p:spPr>
          <a:xfrm>
            <a:off x="0" y="3581400"/>
            <a:ext cx="6858000" cy="1905000"/>
          </a:xfrm>
          <a:ln/>
        </p:spPr>
        <p:txBody>
          <a:bodyPr vert="horz" wrap="square" lIns="91440" tIns="45720" rIns="91440" bIns="45720" anchor="b" anchorCtr="0"/>
          <a:p>
            <a:pPr algn="ctr" eaLnBrk="1" hangingPunct="1">
              <a:buClrTx/>
              <a:buSzTx/>
              <a:buFontTx/>
            </a:pPr>
            <a:r>
              <a:rPr lang="en-US" altLang="zh-CN" dirty="0">
                <a:solidFill>
                  <a:schemeClr val="tx1"/>
                </a:solidFill>
              </a:rPr>
              <a:t>A Fast and Elitist Multi-objective Genetic Algorithm:</a:t>
            </a:r>
            <a:br>
              <a:rPr lang="en-US" altLang="zh-CN" dirty="0">
                <a:solidFill>
                  <a:schemeClr val="tx1"/>
                </a:solidFill>
              </a:rPr>
            </a:br>
            <a:r>
              <a:rPr lang="en-US" altLang="zh-CN" dirty="0">
                <a:solidFill>
                  <a:schemeClr val="tx1"/>
                </a:solidFill>
              </a:rPr>
              <a:t>NSGA-II</a:t>
            </a:r>
            <a:endParaRPr lang="zh-CN" altLang="zh-CN" dirty="0">
              <a:solidFill>
                <a:schemeClr val="tx1"/>
              </a:solidFill>
            </a:endParaRPr>
          </a:p>
        </p:txBody>
      </p:sp>
      <p:sp>
        <p:nvSpPr>
          <p:cNvPr id="2051" name="Rectangle 3"/>
          <p:cNvSpPr>
            <a:spLocks noGrp="1"/>
          </p:cNvSpPr>
          <p:nvPr>
            <p:ph type="subTitle" idx="1"/>
          </p:nvPr>
        </p:nvSpPr>
        <p:spPr>
          <a:xfrm>
            <a:off x="6019800" y="5486400"/>
            <a:ext cx="2743200" cy="1219200"/>
          </a:xfrm>
          <a:ln/>
        </p:spPr>
        <p:txBody>
          <a:bodyPr vert="horz" wrap="square" lIns="91440" tIns="45720" rIns="91440" bIns="45720" anchor="t" anchorCtr="0"/>
          <a:p>
            <a:pPr eaLnBrk="1" hangingPunct="1">
              <a:buClr>
                <a:srgbClr val="339AF1"/>
              </a:buClr>
              <a:buSzPct val="100000"/>
            </a:pPr>
            <a:r>
              <a:rPr lang="zh-CN" altLang="en-US" sz="2800" b="1" dirty="0">
                <a:solidFill>
                  <a:schemeClr val="tx1"/>
                </a:solidFill>
                <a:latin typeface="+mn-lt"/>
                <a:ea typeface="+mn-ea"/>
                <a:cs typeface="+mn-cs"/>
              </a:rPr>
              <a:t>主讲：</a:t>
            </a:r>
            <a:endParaRPr lang="zh-CN" altLang="zh-CN" sz="2800" b="1" dirty="0">
              <a:solidFill>
                <a:schemeClr val="tx1"/>
              </a:solidFill>
              <a:latin typeface="+mn-lt"/>
              <a:ea typeface="+mn-ea"/>
              <a:cs typeface="+mn-cs"/>
            </a:endParaRPr>
          </a:p>
        </p:txBody>
      </p:sp>
      <p:sp>
        <p:nvSpPr>
          <p:cNvPr id="2052"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b="1" dirty="0">
                <a:solidFill>
                  <a:srgbClr val="898989"/>
                </a:solidFill>
              </a:rPr>
            </a:fld>
            <a:endParaRPr lang="zh-CN" altLang="en-US" sz="1200" b="1" dirty="0">
              <a:solidFill>
                <a:srgbClr val="898989"/>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ln/>
        </p:spPr>
        <p:txBody>
          <a:bodyPr vert="horz" wrap="square" lIns="91440" tIns="45720" rIns="91440" bIns="45720" anchor="b" anchorCtr="0"/>
          <a:p>
            <a:pPr eaLnBrk="1" hangingPunct="1"/>
            <a:r>
              <a:rPr lang="en-US" altLang="zh-CN" dirty="0"/>
              <a:t>1.NSGA-II</a:t>
            </a:r>
            <a:r>
              <a:rPr lang="zh-CN" altLang="en-US" dirty="0"/>
              <a:t>算法主流程</a:t>
            </a:r>
            <a:endParaRPr lang="zh-CN" altLang="en-US" dirty="0"/>
          </a:p>
        </p:txBody>
      </p:sp>
      <p:sp>
        <p:nvSpPr>
          <p:cNvPr id="11267" name="灯片编号占位符 3"/>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graphicFrame>
        <p:nvGraphicFramePr>
          <p:cNvPr id="11268" name="对象 4"/>
          <p:cNvGraphicFramePr/>
          <p:nvPr/>
        </p:nvGraphicFramePr>
        <p:xfrm>
          <a:off x="1524000" y="990600"/>
          <a:ext cx="4572000" cy="5486400"/>
        </p:xfrm>
        <a:graphic>
          <a:graphicData uri="http://schemas.openxmlformats.org/presentationml/2006/ole">
            <mc:AlternateContent xmlns:mc="http://schemas.openxmlformats.org/markup-compatibility/2006">
              <mc:Choice xmlns:v="urn:schemas-microsoft-com:vml" Requires="v">
                <p:oleObj spid="_x0000_s3076" name="" r:id="rId1" imgW="2157730" imgH="3544570" progId="Visio.Drawing.11">
                  <p:embed/>
                </p:oleObj>
              </mc:Choice>
              <mc:Fallback>
                <p:oleObj name="" r:id="rId1" imgW="2157730" imgH="3544570" progId="Visio.Drawing.11">
                  <p:embed/>
                  <p:pic>
                    <p:nvPicPr>
                      <p:cNvPr id="0" name="图片 3075"/>
                      <p:cNvPicPr/>
                      <p:nvPr/>
                    </p:nvPicPr>
                    <p:blipFill>
                      <a:blip r:embed="rId2"/>
                      <a:stretch>
                        <a:fillRect/>
                      </a:stretch>
                    </p:blipFill>
                    <p:spPr>
                      <a:xfrm>
                        <a:off x="1524000" y="990600"/>
                        <a:ext cx="4572000" cy="548640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ln/>
        </p:spPr>
        <p:txBody>
          <a:bodyPr vert="horz" wrap="square" lIns="91440" tIns="45720" rIns="91440" bIns="45720" anchor="b" anchorCtr="0"/>
          <a:p>
            <a:pPr eaLnBrk="1" hangingPunct="1"/>
            <a:r>
              <a:rPr lang="en-US" altLang="zh-CN" dirty="0"/>
              <a:t>1.</a:t>
            </a:r>
            <a:r>
              <a:rPr lang="zh-CN" altLang="en-US" dirty="0"/>
              <a:t>快速非支配排序</a:t>
            </a:r>
            <a:endParaRPr lang="zh-CN" altLang="en-US" dirty="0"/>
          </a:p>
        </p:txBody>
      </p:sp>
      <p:sp>
        <p:nvSpPr>
          <p:cNvPr id="3" name="内容占位符 2"/>
          <p:cNvSpPr>
            <a:spLocks noGrp="1"/>
          </p:cNvSpPr>
          <p:nvPr>
            <p:ph idx="1"/>
          </p:nvPr>
        </p:nvSpPr>
        <p:spPr>
          <a:xfrm>
            <a:off x="419100" y="1027113"/>
            <a:ext cx="8291513" cy="5192713"/>
          </a:xfrm>
        </p:spPr>
        <p:txBody>
          <a:bodyPr vert="horz" wrap="square" lIns="91440" tIns="45720" rIns="91440" bIns="45720" numCol="1" anchor="t" anchorCtr="0" compatLnSpc="1"/>
          <a:lstStyle/>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该算法需要保存两个量，对于个体</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endParaRPr kumimoji="0" lang="zh-CN" altLang="en-US"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(1).</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可以支配</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的</a:t>
            </a:r>
            <a:r>
              <a:rPr kumimoji="0" lang="zh-CN" altLang="en-US" sz="2000" b="0" i="0" u="none" strike="noStrike" kern="0" cap="none" spc="0" normalizeH="0" baseline="0" noProof="0" dirty="0" smtClean="0">
                <a:ln>
                  <a:noFill/>
                </a:ln>
                <a:solidFill>
                  <a:srgbClr val="FF0000"/>
                </a:solidFill>
                <a:effectLst/>
                <a:uLnTx/>
                <a:uFillTx/>
                <a:latin typeface="+mn-lt"/>
                <a:ea typeface="+mn-ea"/>
                <a:cs typeface="+mn-cs"/>
              </a:rPr>
              <a:t>个体数量</a:t>
            </a:r>
            <a:r>
              <a:rPr kumimoji="0" lang="en-US" altLang="zh-CN" sz="2000" b="0" i="0" u="none" strike="noStrike" kern="0" cap="none" spc="0" normalizeH="0" baseline="0" noProof="0" dirty="0" err="1" smtClean="0">
                <a:ln>
                  <a:noFill/>
                </a:ln>
                <a:solidFill>
                  <a:srgbClr val="339AF1"/>
                </a:solidFill>
                <a:effectLst/>
                <a:uLnTx/>
                <a:uFillTx/>
                <a:latin typeface="+mn-lt"/>
                <a:ea typeface="+mn-ea"/>
                <a:cs typeface="+mn-cs"/>
              </a:rPr>
              <a:t>n</a:t>
            </a:r>
            <a:r>
              <a:rPr kumimoji="0" lang="en-US" altLang="zh-CN" sz="2000" b="0" i="0" u="none" strike="noStrike" kern="0" cap="none" spc="0" normalizeH="0" baseline="-25000" noProof="0" dirty="0" err="1" smtClean="0">
                <a:ln>
                  <a:noFill/>
                </a:ln>
                <a:solidFill>
                  <a:srgbClr val="339AF1"/>
                </a:solidFill>
                <a:effectLst/>
                <a:uLnTx/>
                <a:uFillTx/>
                <a:latin typeface="+mn-lt"/>
                <a:ea typeface="+mn-ea"/>
                <a:cs typeface="+mn-cs"/>
              </a:rPr>
              <a:t>p</a:t>
            </a:r>
            <a:r>
              <a:rPr kumimoji="0" lang="en-US" altLang="zh-CN" sz="2000" b="0" i="0" u="none" strike="noStrike" kern="0" cap="none" spc="0" normalizeH="0" baseline="-25000" noProof="0" dirty="0" smtClean="0">
                <a:ln>
                  <a:noFill/>
                </a:ln>
                <a:solidFill>
                  <a:srgbClr val="339AF1"/>
                </a:solidFill>
                <a:effectLst/>
                <a:uLnTx/>
                <a:uFillTx/>
                <a:latin typeface="+mn-lt"/>
                <a:ea typeface="+mn-ea"/>
                <a:cs typeface="+mn-cs"/>
              </a:rPr>
              <a:t> </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。该量是在解空间中可以支配个体</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的所有个体的数量。</a:t>
            </a:r>
            <a:endParaRPr kumimoji="0" lang="zh-CN" altLang="en-US"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(2).</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被</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支配的</a:t>
            </a:r>
            <a:r>
              <a:rPr kumimoji="0" lang="zh-CN" altLang="en-US" sz="2000" b="0" i="0" u="none" strike="noStrike" kern="0" cap="none" spc="0" normalizeH="0" baseline="0" noProof="0" dirty="0" smtClean="0">
                <a:ln>
                  <a:noFill/>
                </a:ln>
                <a:solidFill>
                  <a:srgbClr val="FF0000"/>
                </a:solidFill>
                <a:effectLst/>
                <a:uLnTx/>
                <a:uFillTx/>
                <a:latin typeface="+mn-lt"/>
                <a:ea typeface="+mn-ea"/>
                <a:cs typeface="+mn-cs"/>
              </a:rPr>
              <a:t>个体集合</a:t>
            </a:r>
            <a:r>
              <a:rPr kumimoji="0" lang="en-US" altLang="zh-CN" sz="2000" b="0" i="0" u="none" strike="noStrike" kern="0" cap="none" spc="0" normalizeH="0" baseline="0" noProof="0" dirty="0" err="1" smtClean="0">
                <a:ln>
                  <a:noFill/>
                </a:ln>
                <a:solidFill>
                  <a:srgbClr val="339AF1"/>
                </a:solidFill>
                <a:effectLst/>
                <a:uLnTx/>
                <a:uFillTx/>
                <a:latin typeface="+mn-lt"/>
                <a:ea typeface="+mn-ea"/>
                <a:cs typeface="+mn-cs"/>
              </a:rPr>
              <a:t>S</a:t>
            </a:r>
            <a:r>
              <a:rPr kumimoji="0" lang="en-US" altLang="zh-CN" sz="2000" b="0" i="0" u="none" strike="noStrike" kern="0" cap="none" spc="0" normalizeH="0" baseline="-25000" noProof="0" dirty="0" err="1">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。该量是可行解空间中所有被个体</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支配的个体组成的集合。</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smtClean="0">
                <a:ln>
                  <a:noFill/>
                </a:ln>
                <a:solidFill>
                  <a:srgbClr val="FF0000"/>
                </a:solidFill>
                <a:effectLst/>
                <a:uLnTx/>
                <a:uFillTx/>
                <a:latin typeface="+mn-lt"/>
                <a:ea typeface="+mn-ea"/>
                <a:cs typeface="+mn-cs"/>
              </a:rPr>
              <a:t>其他定义</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：种群；</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个体</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层级</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t>
            </a:r>
            <a:r>
              <a:rPr kumimoji="0" lang="en-US" altLang="zh-CN" sz="2000" b="0" i="0" u="none" strike="noStrike" kern="0" cap="none" spc="0" normalizeH="0" baseline="-25000" noProof="0" dirty="0" smtClean="0">
                <a:ln>
                  <a:noFill/>
                </a:ln>
                <a:solidFill>
                  <a:srgbClr val="339AF1"/>
                </a:solidFill>
                <a:effectLst/>
                <a:uLnTx/>
                <a:uFillTx/>
                <a:latin typeface="+mn-lt"/>
                <a:ea typeface="+mn-ea"/>
                <a:cs typeface="+mn-cs"/>
              </a:rPr>
              <a:t>rank</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：个体在种群中被分层，层级越小，个体越优；</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F</a:t>
            </a:r>
            <a:r>
              <a:rPr kumimoji="0" lang="en-US" altLang="zh-CN" sz="2000" b="0" i="0" u="none" strike="noStrike" kern="0" cap="none" spc="0" normalizeH="0" baseline="-25000" noProof="0" dirty="0" smtClean="0">
                <a:ln>
                  <a:noFill/>
                </a:ln>
                <a:solidFill>
                  <a:srgbClr val="339AF1"/>
                </a:solidFill>
                <a:effectLst/>
                <a:uLnTx/>
                <a:uFillTx/>
                <a:latin typeface="+mn-lt"/>
                <a:ea typeface="+mn-ea"/>
                <a:cs typeface="+mn-cs"/>
              </a:rPr>
              <a:t>i</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：种群中第</a:t>
            </a:r>
            <a:r>
              <a:rPr kumimoji="0" lang="en-US" altLang="zh-CN" sz="2000" b="0" i="0" u="none" strike="noStrike" kern="0" cap="none" spc="0" normalizeH="0" baseline="0" noProof="0" dirty="0" err="1" smtClean="0">
                <a:ln>
                  <a:noFill/>
                </a:ln>
                <a:solidFill>
                  <a:srgbClr val="339AF1"/>
                </a:solidFill>
                <a:effectLst/>
                <a:uLnTx/>
                <a:uFillTx/>
                <a:latin typeface="+mn-lt"/>
                <a:ea typeface="+mn-ea"/>
                <a:cs typeface="+mn-cs"/>
              </a:rPr>
              <a:t>i</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层级个体的集合</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初始为</a:t>
            </a:r>
            <a:r>
              <a:rPr kumimoji="0" lang="en-US" altLang="zh-CN" sz="2000" b="0" i="0" u="none" strike="noStrike" kern="0" cap="none" spc="0" normalizeH="0" baseline="0" noProof="0" dirty="0" smtClean="0">
                <a:ln>
                  <a:noFill/>
                </a:ln>
                <a:solidFill>
                  <a:srgbClr val="339AF1"/>
                </a:solidFill>
                <a:effectLst/>
                <a:uLnTx/>
                <a:uFillTx/>
                <a:latin typeface="Times New Roman" panose="02020603050405020304"/>
                <a:ea typeface="+mn-ea"/>
                <a:cs typeface="Times New Roman" panose="02020603050405020304"/>
              </a:rPr>
              <a:t>Ø</a:t>
            </a:r>
            <a:r>
              <a:rPr kumimoji="0" lang="zh-CN" altLang="en-US" sz="2000" b="0" i="0" u="none" strike="noStrike" kern="0" cap="none" spc="0" normalizeH="0" baseline="0" noProof="0" dirty="0" smtClean="0">
                <a:ln>
                  <a:noFill/>
                </a:ln>
                <a:solidFill>
                  <a:srgbClr val="339AF1"/>
                </a:solidFill>
                <a:effectLst/>
                <a:uLnTx/>
                <a:uFillTx/>
                <a:latin typeface="Times New Roman" panose="02020603050405020304"/>
                <a:ea typeface="+mn-ea"/>
                <a:cs typeface="Times New Roman" panose="02020603050405020304"/>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Q</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：用来存储下一层的临时集合，初始为</a:t>
            </a:r>
            <a:r>
              <a:rPr kumimoji="0" lang="en-US" altLang="zh-CN" sz="2000" b="0" i="0" u="none" strike="noStrike" kern="0" cap="none" spc="0" normalizeH="0" baseline="0" noProof="0" dirty="0" smtClean="0">
                <a:ln>
                  <a:noFill/>
                </a:ln>
                <a:solidFill>
                  <a:srgbClr val="339AF1"/>
                </a:solidFill>
                <a:effectLst/>
                <a:uLnTx/>
                <a:uFillTx/>
                <a:latin typeface="Times New Roman" panose="02020603050405020304"/>
                <a:ea typeface="+mn-ea"/>
                <a:cs typeface="Times New Roman" panose="02020603050405020304"/>
              </a:rPr>
              <a:t>Ø</a:t>
            </a:r>
            <a:r>
              <a:rPr kumimoji="0" lang="zh-CN" altLang="en-US" sz="2000" b="0" i="0" u="none" strike="noStrike" kern="0" cap="none" spc="0" normalizeH="0" baseline="0" noProof="0" dirty="0" smtClean="0">
                <a:ln>
                  <a:noFill/>
                </a:ln>
                <a:solidFill>
                  <a:srgbClr val="339AF1"/>
                </a:solidFill>
                <a:effectLst/>
                <a:uLnTx/>
                <a:uFillTx/>
                <a:latin typeface="Times New Roman" panose="02020603050405020304"/>
                <a:ea typeface="+mn-ea"/>
                <a:cs typeface="Times New Roman" panose="02020603050405020304"/>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endParaRPr kumimoji="0" lang="zh-CN" altLang="en-US" sz="2000" b="0" i="0" u="none" strike="noStrike" kern="0" cap="none" spc="0" normalizeH="0" baseline="0" noProof="0" dirty="0" smtClean="0">
              <a:ln>
                <a:noFill/>
              </a:ln>
              <a:solidFill>
                <a:srgbClr val="339AF1"/>
              </a:solidFill>
              <a:effectLst/>
              <a:uLnTx/>
              <a:uFillTx/>
              <a:latin typeface="+mn-lt"/>
              <a:ea typeface="+mn-ea"/>
              <a:cs typeface="+mn-cs"/>
            </a:endParaRPr>
          </a:p>
        </p:txBody>
      </p:sp>
      <p:sp>
        <p:nvSpPr>
          <p:cNvPr id="12292"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3"/>
          <p:cNvPicPr>
            <a:picLocks noChangeAspect="1"/>
          </p:cNvPicPr>
          <p:nvPr/>
        </p:nvPicPr>
        <p:blipFill>
          <a:blip r:embed="rId1"/>
          <a:stretch>
            <a:fillRect/>
          </a:stretch>
        </p:blipFill>
        <p:spPr>
          <a:xfrm>
            <a:off x="457200" y="76200"/>
            <a:ext cx="7924800" cy="6718300"/>
          </a:xfrm>
          <a:prstGeom prst="rect">
            <a:avLst/>
          </a:prstGeom>
          <a:noFill/>
          <a:ln w="9525">
            <a:noFill/>
          </a:ln>
        </p:spPr>
      </p:pic>
      <p:sp>
        <p:nvSpPr>
          <p:cNvPr id="13315"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3316" name="矩形 2"/>
          <p:cNvSpPr/>
          <p:nvPr/>
        </p:nvSpPr>
        <p:spPr>
          <a:xfrm>
            <a:off x="2590800" y="609600"/>
            <a:ext cx="2398713" cy="369888"/>
          </a:xfrm>
          <a:prstGeom prst="rect">
            <a:avLst/>
          </a:prstGeom>
          <a:noFill/>
          <a:ln w="9525">
            <a:noFill/>
          </a:ln>
        </p:spPr>
        <p:txBody>
          <a:bodyPr wrap="none">
            <a:spAutoFit/>
          </a:bodyPr>
          <a:p>
            <a:r>
              <a:rPr lang="zh-CN" altLang="en-US" dirty="0">
                <a:latin typeface="Arial" panose="020B0604020202020204" pitchFamily="34" charset="0"/>
              </a:rPr>
              <a:t>被</a:t>
            </a:r>
            <a:r>
              <a:rPr lang="en-US" altLang="zh-CN" dirty="0">
                <a:latin typeface="Arial" panose="020B0604020202020204" pitchFamily="34" charset="0"/>
              </a:rPr>
              <a:t>p</a:t>
            </a:r>
            <a:r>
              <a:rPr lang="zh-CN" altLang="en-US" dirty="0">
                <a:latin typeface="Arial" panose="020B0604020202020204" pitchFamily="34" charset="0"/>
              </a:rPr>
              <a:t>支配的</a:t>
            </a:r>
            <a:r>
              <a:rPr lang="zh-CN" altLang="en-US" dirty="0">
                <a:solidFill>
                  <a:srgbClr val="FF0000"/>
                </a:solidFill>
                <a:latin typeface="Arial" panose="020B0604020202020204" pitchFamily="34" charset="0"/>
              </a:rPr>
              <a:t>个体集合</a:t>
            </a:r>
            <a:r>
              <a:rPr lang="en-US" altLang="zh-CN" dirty="0">
                <a:latin typeface="Arial" panose="020B0604020202020204" pitchFamily="34" charset="0"/>
              </a:rPr>
              <a:t>S</a:t>
            </a:r>
            <a:r>
              <a:rPr lang="en-US" altLang="zh-CN" baseline="-25000" dirty="0">
                <a:latin typeface="Arial" panose="020B0604020202020204" pitchFamily="34" charset="0"/>
              </a:rPr>
              <a:t>p</a:t>
            </a:r>
            <a:endParaRPr lang="zh-CN" altLang="en-US" dirty="0">
              <a:latin typeface="Arial" panose="020B0604020202020204" pitchFamily="34" charset="0"/>
            </a:endParaRPr>
          </a:p>
        </p:txBody>
      </p:sp>
      <p:sp>
        <p:nvSpPr>
          <p:cNvPr id="13317" name="矩形 3"/>
          <p:cNvSpPr/>
          <p:nvPr/>
        </p:nvSpPr>
        <p:spPr>
          <a:xfrm>
            <a:off x="2667000" y="960438"/>
            <a:ext cx="2646363" cy="369887"/>
          </a:xfrm>
          <a:prstGeom prst="rect">
            <a:avLst/>
          </a:prstGeom>
          <a:noFill/>
          <a:ln w="9525">
            <a:noFill/>
          </a:ln>
        </p:spPr>
        <p:txBody>
          <a:bodyPr wrap="none">
            <a:spAutoFit/>
          </a:bodyPr>
          <a:p>
            <a:r>
              <a:rPr lang="zh-CN" altLang="en-US" dirty="0">
                <a:latin typeface="Arial" panose="020B0604020202020204" pitchFamily="34" charset="0"/>
              </a:rPr>
              <a:t>可以支配</a:t>
            </a:r>
            <a:r>
              <a:rPr lang="en-US" altLang="zh-CN" dirty="0">
                <a:latin typeface="Arial" panose="020B0604020202020204" pitchFamily="34" charset="0"/>
              </a:rPr>
              <a:t>p</a:t>
            </a:r>
            <a:r>
              <a:rPr lang="zh-CN" altLang="en-US" dirty="0">
                <a:latin typeface="Arial" panose="020B0604020202020204" pitchFamily="34" charset="0"/>
              </a:rPr>
              <a:t>的</a:t>
            </a:r>
            <a:r>
              <a:rPr lang="zh-CN" altLang="en-US" dirty="0">
                <a:solidFill>
                  <a:srgbClr val="FF0000"/>
                </a:solidFill>
                <a:latin typeface="Arial" panose="020B0604020202020204" pitchFamily="34" charset="0"/>
              </a:rPr>
              <a:t>个体数量</a:t>
            </a:r>
            <a:r>
              <a:rPr lang="en-US" altLang="zh-CN" dirty="0">
                <a:latin typeface="Arial" panose="020B0604020202020204" pitchFamily="34" charset="0"/>
              </a:rPr>
              <a:t>n</a:t>
            </a:r>
            <a:r>
              <a:rPr lang="en-US" altLang="zh-CN" baseline="-25000" dirty="0">
                <a:latin typeface="Arial" panose="020B0604020202020204" pitchFamily="34" charset="0"/>
              </a:rPr>
              <a:t>p </a:t>
            </a:r>
            <a:endParaRPr lang="zh-CN" altLang="en-US"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b" anchorCtr="0"/>
          <a:p>
            <a:r>
              <a:rPr lang="zh-CN" altLang="en-US" dirty="0"/>
              <a:t>举例，目标值越小越好</a:t>
            </a:r>
            <a:endParaRPr lang="zh-CN" altLang="en-US" dirty="0"/>
          </a:p>
        </p:txBody>
      </p:sp>
      <p:sp>
        <p:nvSpPr>
          <p:cNvPr id="14339" name="灯片编号占位符 3"/>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4340" name="TextBox 4"/>
          <p:cNvSpPr txBox="1"/>
          <p:nvPr/>
        </p:nvSpPr>
        <p:spPr>
          <a:xfrm>
            <a:off x="152400" y="990600"/>
            <a:ext cx="8991600" cy="5443538"/>
          </a:xfrm>
          <a:prstGeom prst="rect">
            <a:avLst/>
          </a:prstGeom>
          <a:noFill/>
          <a:ln w="9525">
            <a:noFill/>
          </a:ln>
        </p:spPr>
        <p:txBody>
          <a:bodyPr>
            <a:spAutoFit/>
          </a:bodyPr>
          <a:p>
            <a:pPr>
              <a:lnSpc>
                <a:spcPts val="2800"/>
              </a:lnSpc>
            </a:pPr>
            <a:r>
              <a:rPr lang="zh-CN" altLang="zh-CN" sz="1900" dirty="0">
                <a:latin typeface="Arial" panose="020B0604020202020204" pitchFamily="34" charset="0"/>
              </a:rPr>
              <a:t>种群：</a:t>
            </a:r>
            <a:r>
              <a:rPr lang="en-US" altLang="zh-CN" sz="1900" dirty="0">
                <a:latin typeface="Arial" panose="020B0604020202020204" pitchFamily="34" charset="0"/>
              </a:rPr>
              <a:t>{ {5,3},{1,4},{2,5},{4,3},{3,1}}</a:t>
            </a:r>
            <a:endParaRPr lang="zh-CN" altLang="zh-CN" sz="1900" dirty="0">
              <a:latin typeface="Arial" panose="020B0604020202020204" pitchFamily="34" charset="0"/>
            </a:endParaRPr>
          </a:p>
          <a:p>
            <a:pPr>
              <a:lnSpc>
                <a:spcPts val="2800"/>
              </a:lnSpc>
            </a:pPr>
            <a:r>
              <a:rPr lang="en-US" altLang="zh-CN" sz="1900" dirty="0">
                <a:latin typeface="Arial" panose="020B0604020202020204" pitchFamily="34" charset="0"/>
              </a:rPr>
              <a:t>(1)</a:t>
            </a:r>
            <a:r>
              <a:rPr lang="zh-CN" altLang="zh-CN" sz="1900" dirty="0">
                <a:latin typeface="Arial" panose="020B0604020202020204" pitchFamily="34" charset="0"/>
              </a:rPr>
              <a:t>对于</a:t>
            </a:r>
            <a:r>
              <a:rPr lang="en-US" altLang="zh-CN" sz="1900" dirty="0">
                <a:latin typeface="Arial" panose="020B0604020202020204" pitchFamily="34" charset="0"/>
              </a:rPr>
              <a:t>{5,3}</a:t>
            </a:r>
            <a:r>
              <a:rPr lang="zh-CN" altLang="zh-CN"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=2</a:t>
            </a:r>
            <a:r>
              <a:rPr lang="zh-CN" altLang="zh-CN" sz="1900" dirty="0">
                <a:latin typeface="Arial" panose="020B0604020202020204" pitchFamily="34" charset="0"/>
              </a:rPr>
              <a:t>，</a:t>
            </a:r>
            <a:r>
              <a:rPr lang="en-US" altLang="zh-CN" sz="1900" dirty="0">
                <a:latin typeface="Arial" panose="020B0604020202020204" pitchFamily="34" charset="0"/>
              </a:rPr>
              <a:t>S</a:t>
            </a:r>
            <a:r>
              <a:rPr lang="en-US" altLang="zh-CN" sz="1900" baseline="-25000" dirty="0">
                <a:latin typeface="Arial" panose="020B0604020202020204" pitchFamily="34" charset="0"/>
              </a:rPr>
              <a:t>p</a:t>
            </a:r>
            <a:r>
              <a:rPr lang="en-US" altLang="zh-CN" sz="1900" dirty="0">
                <a:latin typeface="Arial" panose="020B0604020202020204" pitchFamily="34" charset="0"/>
              </a:rPr>
              <a:t>=Ø</a:t>
            </a:r>
            <a:r>
              <a:rPr lang="zh-CN" altLang="zh-CN" sz="1900" dirty="0">
                <a:latin typeface="Arial" panose="020B0604020202020204" pitchFamily="34" charset="0"/>
              </a:rPr>
              <a:t>；对于</a:t>
            </a:r>
            <a:r>
              <a:rPr lang="en-US" altLang="zh-CN" sz="1900" dirty="0">
                <a:latin typeface="Arial" panose="020B0604020202020204" pitchFamily="34" charset="0"/>
              </a:rPr>
              <a:t>{1,4}</a:t>
            </a:r>
            <a:r>
              <a:rPr lang="zh-CN" altLang="zh-CN"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=0</a:t>
            </a:r>
            <a:r>
              <a:rPr lang="zh-CN" altLang="zh-CN" sz="1900" dirty="0">
                <a:latin typeface="Arial" panose="020B0604020202020204" pitchFamily="34" charset="0"/>
              </a:rPr>
              <a:t>，</a:t>
            </a:r>
            <a:r>
              <a:rPr lang="en-US" altLang="zh-CN" sz="1900" dirty="0">
                <a:latin typeface="Arial" panose="020B0604020202020204" pitchFamily="34" charset="0"/>
              </a:rPr>
              <a:t>S</a:t>
            </a:r>
            <a:r>
              <a:rPr lang="en-US" altLang="zh-CN" sz="1900" baseline="-25000" dirty="0">
                <a:latin typeface="Arial" panose="020B0604020202020204" pitchFamily="34" charset="0"/>
              </a:rPr>
              <a:t>p</a:t>
            </a:r>
            <a:r>
              <a:rPr lang="en-US" altLang="zh-CN" sz="1900" dirty="0">
                <a:latin typeface="Arial" panose="020B0604020202020204" pitchFamily="34" charset="0"/>
              </a:rPr>
              <a:t>={{2,5}};</a:t>
            </a:r>
            <a:endParaRPr lang="zh-CN" altLang="zh-CN" sz="1900" dirty="0">
              <a:latin typeface="Arial" panose="020B0604020202020204" pitchFamily="34" charset="0"/>
            </a:endParaRPr>
          </a:p>
          <a:p>
            <a:pPr>
              <a:lnSpc>
                <a:spcPts val="2800"/>
              </a:lnSpc>
            </a:pPr>
            <a:r>
              <a:rPr lang="en-US" altLang="zh-CN" sz="1900" dirty="0">
                <a:latin typeface="Arial" panose="020B0604020202020204" pitchFamily="34" charset="0"/>
              </a:rPr>
              <a:t>    </a:t>
            </a:r>
            <a:r>
              <a:rPr lang="zh-CN" altLang="zh-CN" sz="1900" dirty="0">
                <a:latin typeface="Arial" panose="020B0604020202020204" pitchFamily="34" charset="0"/>
              </a:rPr>
              <a:t>对于</a:t>
            </a:r>
            <a:r>
              <a:rPr lang="en-US" altLang="zh-CN" sz="1900" dirty="0">
                <a:latin typeface="Arial" panose="020B0604020202020204" pitchFamily="34" charset="0"/>
              </a:rPr>
              <a:t>{2,5}</a:t>
            </a:r>
            <a:r>
              <a:rPr lang="zh-CN" altLang="zh-CN"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=1</a:t>
            </a:r>
            <a:r>
              <a:rPr lang="zh-CN" altLang="zh-CN" sz="1900" dirty="0">
                <a:latin typeface="Arial" panose="020B0604020202020204" pitchFamily="34" charset="0"/>
              </a:rPr>
              <a:t>，</a:t>
            </a:r>
            <a:r>
              <a:rPr lang="en-US" altLang="zh-CN" sz="1900" dirty="0">
                <a:latin typeface="Arial" panose="020B0604020202020204" pitchFamily="34" charset="0"/>
              </a:rPr>
              <a:t>S</a:t>
            </a:r>
            <a:r>
              <a:rPr lang="en-US" altLang="zh-CN" sz="1900" baseline="-25000" dirty="0">
                <a:latin typeface="Arial" panose="020B0604020202020204" pitchFamily="34" charset="0"/>
              </a:rPr>
              <a:t>p</a:t>
            </a:r>
            <a:r>
              <a:rPr lang="en-US" altLang="zh-CN" sz="1900" dirty="0">
                <a:latin typeface="Arial" panose="020B0604020202020204" pitchFamily="34" charset="0"/>
              </a:rPr>
              <a:t>=Ø</a:t>
            </a:r>
            <a:r>
              <a:rPr lang="zh-CN" altLang="zh-CN" sz="1900" dirty="0">
                <a:latin typeface="Arial" panose="020B0604020202020204" pitchFamily="34" charset="0"/>
              </a:rPr>
              <a:t>；对于</a:t>
            </a:r>
            <a:r>
              <a:rPr lang="en-US" altLang="zh-CN" sz="1900" dirty="0">
                <a:latin typeface="Arial" panose="020B0604020202020204" pitchFamily="34" charset="0"/>
              </a:rPr>
              <a:t>{4,3}</a:t>
            </a:r>
            <a:r>
              <a:rPr lang="zh-CN" altLang="zh-CN"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=1</a:t>
            </a:r>
            <a:r>
              <a:rPr lang="zh-CN" altLang="zh-CN" sz="1900" dirty="0">
                <a:latin typeface="Arial" panose="020B0604020202020204" pitchFamily="34" charset="0"/>
              </a:rPr>
              <a:t>，</a:t>
            </a:r>
            <a:r>
              <a:rPr lang="en-US" altLang="zh-CN" sz="1900" dirty="0">
                <a:latin typeface="Arial" panose="020B0604020202020204" pitchFamily="34" charset="0"/>
              </a:rPr>
              <a:t>S</a:t>
            </a:r>
            <a:r>
              <a:rPr lang="en-US" altLang="zh-CN" sz="1900" baseline="-25000" dirty="0">
                <a:latin typeface="Arial" panose="020B0604020202020204" pitchFamily="34" charset="0"/>
              </a:rPr>
              <a:t>p</a:t>
            </a:r>
            <a:r>
              <a:rPr lang="en-US" altLang="zh-CN" sz="1900" dirty="0">
                <a:latin typeface="Arial" panose="020B0604020202020204" pitchFamily="34" charset="0"/>
              </a:rPr>
              <a:t>={{5,3}};</a:t>
            </a:r>
            <a:endParaRPr lang="zh-CN" altLang="zh-CN" sz="1900" dirty="0">
              <a:latin typeface="Arial" panose="020B0604020202020204" pitchFamily="34" charset="0"/>
            </a:endParaRPr>
          </a:p>
          <a:p>
            <a:pPr>
              <a:lnSpc>
                <a:spcPts val="2800"/>
              </a:lnSpc>
            </a:pPr>
            <a:r>
              <a:rPr lang="en-US" altLang="zh-CN" sz="1900" dirty="0">
                <a:latin typeface="Arial" panose="020B0604020202020204" pitchFamily="34" charset="0"/>
              </a:rPr>
              <a:t>    </a:t>
            </a:r>
            <a:r>
              <a:rPr lang="zh-CN" altLang="zh-CN" sz="1900" dirty="0">
                <a:latin typeface="Arial" panose="020B0604020202020204" pitchFamily="34" charset="0"/>
              </a:rPr>
              <a:t>对于</a:t>
            </a:r>
            <a:r>
              <a:rPr lang="en-US" altLang="zh-CN" sz="1900" dirty="0">
                <a:latin typeface="Arial" panose="020B0604020202020204" pitchFamily="34" charset="0"/>
              </a:rPr>
              <a:t>{3,1}</a:t>
            </a:r>
            <a:r>
              <a:rPr lang="zh-CN" altLang="zh-CN"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=0</a:t>
            </a:r>
            <a:r>
              <a:rPr lang="zh-CN" altLang="zh-CN" sz="1900" dirty="0">
                <a:latin typeface="Arial" panose="020B0604020202020204" pitchFamily="34" charset="0"/>
              </a:rPr>
              <a:t>，</a:t>
            </a:r>
            <a:r>
              <a:rPr lang="en-US" altLang="zh-CN" sz="1900" dirty="0">
                <a:latin typeface="Arial" panose="020B0604020202020204" pitchFamily="34" charset="0"/>
              </a:rPr>
              <a:t>S</a:t>
            </a:r>
            <a:r>
              <a:rPr lang="en-US" altLang="zh-CN" sz="1900" baseline="-25000" dirty="0">
                <a:latin typeface="Arial" panose="020B0604020202020204" pitchFamily="34" charset="0"/>
              </a:rPr>
              <a:t>p</a:t>
            </a:r>
            <a:r>
              <a:rPr lang="en-US" altLang="zh-CN" sz="1900" dirty="0">
                <a:latin typeface="Arial" panose="020B0604020202020204" pitchFamily="34" charset="0"/>
              </a:rPr>
              <a:t> ={ {5,3},{4,3}};</a:t>
            </a:r>
            <a:endParaRPr lang="zh-CN" altLang="zh-CN" sz="1900" dirty="0">
              <a:latin typeface="Arial" panose="020B0604020202020204" pitchFamily="34" charset="0"/>
            </a:endParaRPr>
          </a:p>
          <a:p>
            <a:pPr>
              <a:lnSpc>
                <a:spcPts val="2800"/>
              </a:lnSpc>
            </a:pPr>
            <a:r>
              <a:rPr lang="en-US" altLang="zh-CN" sz="1900" dirty="0">
                <a:latin typeface="Arial" panose="020B0604020202020204" pitchFamily="34" charset="0"/>
              </a:rPr>
              <a:t>(2)</a:t>
            </a:r>
            <a:r>
              <a:rPr lang="zh-CN" altLang="zh-CN" sz="1900" dirty="0">
                <a:latin typeface="Arial" panose="020B0604020202020204" pitchFamily="34" charset="0"/>
              </a:rPr>
              <a:t>找到</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=0</a:t>
            </a:r>
            <a:r>
              <a:rPr lang="zh-CN" altLang="zh-CN" sz="1900" dirty="0">
                <a:latin typeface="Arial" panose="020B0604020202020204" pitchFamily="34" charset="0"/>
              </a:rPr>
              <a:t>的个体</a:t>
            </a:r>
            <a:r>
              <a:rPr lang="en-US" altLang="zh-CN" sz="1900" dirty="0">
                <a:latin typeface="Arial" panose="020B0604020202020204" pitchFamily="34" charset="0"/>
              </a:rPr>
              <a:t>{1,4}</a:t>
            </a:r>
            <a:r>
              <a:rPr lang="zh-CN" altLang="zh-CN" sz="1900" dirty="0">
                <a:latin typeface="Arial" panose="020B0604020202020204" pitchFamily="34" charset="0"/>
              </a:rPr>
              <a:t>，</a:t>
            </a:r>
            <a:r>
              <a:rPr lang="en-US" altLang="zh-CN" sz="1900" dirty="0">
                <a:latin typeface="Arial" panose="020B0604020202020204" pitchFamily="34" charset="0"/>
              </a:rPr>
              <a:t>{3,1}</a:t>
            </a:r>
            <a:r>
              <a:rPr lang="zh-CN" altLang="zh-CN" sz="1900" dirty="0">
                <a:latin typeface="Arial" panose="020B0604020202020204" pitchFamily="34" charset="0"/>
              </a:rPr>
              <a:t>，它们为第一层级</a:t>
            </a:r>
            <a:r>
              <a:rPr lang="zh-CN" altLang="en-US" sz="1900" dirty="0">
                <a:latin typeface="Arial" panose="020B0604020202020204" pitchFamily="34" charset="0"/>
              </a:rPr>
              <a:t>，</a:t>
            </a:r>
            <a:r>
              <a:rPr lang="en-US" altLang="zh-CN" sz="1900" dirty="0">
                <a:latin typeface="Arial" panose="020B0604020202020204" pitchFamily="34" charset="0"/>
              </a:rPr>
              <a:t>F</a:t>
            </a:r>
            <a:r>
              <a:rPr lang="en-US" altLang="zh-CN" sz="1900" baseline="-25000" dirty="0">
                <a:latin typeface="Arial" panose="020B0604020202020204" pitchFamily="34" charset="0"/>
              </a:rPr>
              <a:t>1</a:t>
            </a:r>
            <a:r>
              <a:rPr lang="en-US" altLang="zh-CN" sz="1900" dirty="0">
                <a:latin typeface="Arial" panose="020B0604020202020204" pitchFamily="34" charset="0"/>
              </a:rPr>
              <a:t>={{1,4}</a:t>
            </a:r>
            <a:r>
              <a:rPr lang="zh-CN" altLang="zh-CN" sz="1900" dirty="0">
                <a:latin typeface="Arial" panose="020B0604020202020204" pitchFamily="34" charset="0"/>
              </a:rPr>
              <a:t>，</a:t>
            </a:r>
            <a:r>
              <a:rPr lang="en-US" altLang="zh-CN" sz="1900" dirty="0">
                <a:latin typeface="Arial" panose="020B0604020202020204" pitchFamily="34" charset="0"/>
              </a:rPr>
              <a:t>{3,1}}</a:t>
            </a:r>
            <a:r>
              <a:rPr lang="zh-CN" altLang="en-US" sz="1900" dirty="0">
                <a:latin typeface="Arial" panose="020B0604020202020204" pitchFamily="34" charset="0"/>
              </a:rPr>
              <a:t>。</a:t>
            </a:r>
            <a:r>
              <a:rPr lang="en-US" altLang="zh-CN" sz="1900" dirty="0">
                <a:latin typeface="Arial" panose="020B0604020202020204" pitchFamily="34" charset="0"/>
              </a:rPr>
              <a:t> </a:t>
            </a:r>
            <a:endParaRPr lang="en-US" altLang="zh-CN" sz="1900" dirty="0">
              <a:latin typeface="Arial" panose="020B0604020202020204" pitchFamily="34" charset="0"/>
            </a:endParaRPr>
          </a:p>
          <a:p>
            <a:pPr>
              <a:lnSpc>
                <a:spcPts val="2800"/>
              </a:lnSpc>
            </a:pPr>
            <a:r>
              <a:rPr lang="en-US" altLang="zh-CN" sz="1900" dirty="0">
                <a:latin typeface="Arial" panose="020B0604020202020204" pitchFamily="34" charset="0"/>
              </a:rPr>
              <a:t>(3)</a:t>
            </a:r>
            <a:r>
              <a:rPr lang="zh-CN" altLang="zh-CN" sz="1900" dirty="0">
                <a:latin typeface="Arial" panose="020B0604020202020204" pitchFamily="34" charset="0"/>
              </a:rPr>
              <a:t>对</a:t>
            </a:r>
            <a:r>
              <a:rPr lang="en-US" altLang="zh-CN" sz="1900" dirty="0">
                <a:latin typeface="Arial" panose="020B0604020202020204" pitchFamily="34" charset="0"/>
              </a:rPr>
              <a:t>F</a:t>
            </a:r>
            <a:r>
              <a:rPr lang="en-US" altLang="zh-CN" sz="1900" baseline="-25000" dirty="0">
                <a:latin typeface="Arial" panose="020B0604020202020204" pitchFamily="34" charset="0"/>
              </a:rPr>
              <a:t>1</a:t>
            </a:r>
            <a:r>
              <a:rPr lang="zh-CN" altLang="zh-CN" sz="1900" dirty="0">
                <a:latin typeface="Arial" panose="020B0604020202020204" pitchFamily="34" charset="0"/>
              </a:rPr>
              <a:t>中的个体</a:t>
            </a:r>
            <a:r>
              <a:rPr lang="en-US" altLang="zh-CN" sz="1900" dirty="0">
                <a:latin typeface="Arial" panose="020B0604020202020204" pitchFamily="34" charset="0"/>
              </a:rPr>
              <a:t>p={1,4}</a:t>
            </a:r>
            <a:r>
              <a:rPr lang="zh-CN" altLang="zh-CN" sz="1900" dirty="0">
                <a:latin typeface="Arial" panose="020B0604020202020204" pitchFamily="34" charset="0"/>
              </a:rPr>
              <a:t>，找到记录的</a:t>
            </a:r>
            <a:r>
              <a:rPr lang="en-US" altLang="zh-CN" sz="1900" dirty="0">
                <a:latin typeface="Arial" panose="020B0604020202020204" pitchFamily="34" charset="0"/>
              </a:rPr>
              <a:t>S</a:t>
            </a:r>
            <a:r>
              <a:rPr lang="en-US" altLang="zh-CN" sz="1900" baseline="-25000" dirty="0">
                <a:latin typeface="Arial" panose="020B0604020202020204" pitchFamily="34" charset="0"/>
              </a:rPr>
              <a:t>{1,4}</a:t>
            </a:r>
            <a:r>
              <a:rPr lang="en-US" altLang="zh-CN" sz="1900" dirty="0">
                <a:latin typeface="Arial" panose="020B0604020202020204" pitchFamily="34" charset="0"/>
              </a:rPr>
              <a:t>={{2,5}}</a:t>
            </a:r>
            <a:r>
              <a:rPr lang="zh-CN" altLang="en-US" sz="1900" dirty="0">
                <a:latin typeface="Arial" panose="020B0604020202020204" pitchFamily="34" charset="0"/>
              </a:rPr>
              <a:t>，对于</a:t>
            </a:r>
            <a:r>
              <a:rPr lang="en-US" altLang="zh-CN" sz="1900" dirty="0">
                <a:latin typeface="Arial" panose="020B0604020202020204" pitchFamily="34" charset="0"/>
              </a:rPr>
              <a:t>S</a:t>
            </a:r>
            <a:r>
              <a:rPr lang="en-US" altLang="zh-CN" sz="1900" baseline="-25000" dirty="0">
                <a:latin typeface="Arial" panose="020B0604020202020204" pitchFamily="34" charset="0"/>
              </a:rPr>
              <a:t>{1,4}</a:t>
            </a:r>
            <a:r>
              <a:rPr lang="zh-CN" altLang="en-US" sz="1900" dirty="0">
                <a:latin typeface="Arial" panose="020B0604020202020204" pitchFamily="34" charset="0"/>
              </a:rPr>
              <a:t>中的每个个体的</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-1</a:t>
            </a:r>
            <a:r>
              <a:rPr lang="zh-CN" altLang="en-US"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{2,5}</a:t>
            </a:r>
            <a:r>
              <a:rPr lang="en-US" altLang="zh-CN" sz="1900" dirty="0">
                <a:latin typeface="Arial" panose="020B0604020202020204" pitchFamily="34" charset="0"/>
              </a:rPr>
              <a:t>=1-1=0</a:t>
            </a:r>
            <a:r>
              <a:rPr lang="zh-CN" altLang="en-US" sz="1900" dirty="0">
                <a:latin typeface="Arial" panose="020B0604020202020204" pitchFamily="34" charset="0"/>
              </a:rPr>
              <a:t>，</a:t>
            </a:r>
            <a:r>
              <a:rPr lang="en-US" altLang="zh-CN" sz="1900" dirty="0">
                <a:latin typeface="Arial" panose="020B0604020202020204" pitchFamily="34" charset="0"/>
              </a:rPr>
              <a:t>Q={{2,5}}</a:t>
            </a:r>
            <a:r>
              <a:rPr lang="zh-CN" altLang="zh-CN" sz="1900" dirty="0">
                <a:latin typeface="Arial" panose="020B0604020202020204" pitchFamily="34" charset="0"/>
              </a:rPr>
              <a:t> ；同理，搜索</a:t>
            </a:r>
            <a:r>
              <a:rPr lang="en-US" altLang="zh-CN" sz="1900" dirty="0">
                <a:latin typeface="Arial" panose="020B0604020202020204" pitchFamily="34" charset="0"/>
              </a:rPr>
              <a:t>F</a:t>
            </a:r>
            <a:r>
              <a:rPr lang="en-US" altLang="zh-CN" sz="1900" baseline="-25000" dirty="0">
                <a:latin typeface="Arial" panose="020B0604020202020204" pitchFamily="34" charset="0"/>
              </a:rPr>
              <a:t>1</a:t>
            </a:r>
            <a:r>
              <a:rPr lang="zh-CN" altLang="zh-CN" sz="1900" dirty="0">
                <a:latin typeface="Arial" panose="020B0604020202020204" pitchFamily="34" charset="0"/>
              </a:rPr>
              <a:t>中另一个体</a:t>
            </a:r>
            <a:r>
              <a:rPr lang="en-US" altLang="zh-CN" sz="1900" dirty="0">
                <a:latin typeface="Arial" panose="020B0604020202020204" pitchFamily="34" charset="0"/>
              </a:rPr>
              <a:t>{3,1}</a:t>
            </a:r>
            <a:r>
              <a:rPr lang="zh-CN" altLang="zh-CN" sz="1900" dirty="0">
                <a:latin typeface="Arial" panose="020B0604020202020204" pitchFamily="34" charset="0"/>
              </a:rPr>
              <a:t>记录</a:t>
            </a:r>
            <a:r>
              <a:rPr lang="en-US" altLang="zh-CN" sz="1900" dirty="0">
                <a:latin typeface="Arial" panose="020B0604020202020204" pitchFamily="34" charset="0"/>
              </a:rPr>
              <a:t>S</a:t>
            </a:r>
            <a:r>
              <a:rPr lang="en-US" altLang="zh-CN" sz="1900" baseline="-25000" dirty="0">
                <a:latin typeface="Arial" panose="020B0604020202020204" pitchFamily="34" charset="0"/>
              </a:rPr>
              <a:t>{3,1}</a:t>
            </a:r>
            <a:r>
              <a:rPr lang="en-US" altLang="zh-CN" sz="1900" dirty="0">
                <a:latin typeface="Arial" panose="020B0604020202020204" pitchFamily="34" charset="0"/>
              </a:rPr>
              <a:t>={{5,3},{4,3}}</a:t>
            </a:r>
            <a:r>
              <a:rPr lang="zh-CN" altLang="en-US" sz="1900" dirty="0">
                <a:latin typeface="Arial" panose="020B0604020202020204" pitchFamily="34" charset="0"/>
              </a:rPr>
              <a:t>，对于</a:t>
            </a:r>
            <a:r>
              <a:rPr lang="en-US" altLang="zh-CN" sz="1900" dirty="0">
                <a:latin typeface="Arial" panose="020B0604020202020204" pitchFamily="34" charset="0"/>
              </a:rPr>
              <a:t>S</a:t>
            </a:r>
            <a:r>
              <a:rPr lang="en-US" altLang="zh-CN" sz="1900" baseline="-25000" dirty="0">
                <a:latin typeface="Arial" panose="020B0604020202020204" pitchFamily="34" charset="0"/>
              </a:rPr>
              <a:t>{3,1}</a:t>
            </a:r>
            <a:r>
              <a:rPr lang="zh-CN" altLang="en-US" sz="1900" dirty="0">
                <a:latin typeface="Arial" panose="020B0604020202020204" pitchFamily="34" charset="0"/>
              </a:rPr>
              <a:t>中的每个个体的</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=n</a:t>
            </a:r>
            <a:r>
              <a:rPr lang="en-US" altLang="zh-CN" sz="1900" baseline="-25000" dirty="0">
                <a:latin typeface="Arial" panose="020B0604020202020204" pitchFamily="34" charset="0"/>
              </a:rPr>
              <a:t>p</a:t>
            </a:r>
            <a:r>
              <a:rPr lang="en-US" altLang="zh-CN" sz="1900" dirty="0">
                <a:latin typeface="Arial" panose="020B0604020202020204" pitchFamily="34" charset="0"/>
              </a:rPr>
              <a:t>-1</a:t>
            </a:r>
            <a:r>
              <a:rPr lang="zh-CN" altLang="en-US"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{5,3}</a:t>
            </a:r>
            <a:r>
              <a:rPr lang="en-US" altLang="zh-CN" sz="1900" dirty="0">
                <a:latin typeface="Arial" panose="020B0604020202020204" pitchFamily="34" charset="0"/>
              </a:rPr>
              <a:t>=2-1=1</a:t>
            </a:r>
            <a:r>
              <a:rPr lang="zh-CN" altLang="en-US" sz="1900" dirty="0">
                <a:latin typeface="Arial" panose="020B0604020202020204" pitchFamily="34" charset="0"/>
              </a:rPr>
              <a:t>，</a:t>
            </a:r>
            <a:r>
              <a:rPr lang="en-US" altLang="zh-CN" sz="1900" dirty="0">
                <a:latin typeface="Arial" panose="020B0604020202020204" pitchFamily="34" charset="0"/>
              </a:rPr>
              <a:t>n</a:t>
            </a:r>
            <a:r>
              <a:rPr lang="en-US" altLang="zh-CN" sz="1900" baseline="-25000" dirty="0">
                <a:latin typeface="Arial" panose="020B0604020202020204" pitchFamily="34" charset="0"/>
              </a:rPr>
              <a:t>{4,3}</a:t>
            </a:r>
            <a:r>
              <a:rPr lang="en-US" altLang="zh-CN" sz="1900" dirty="0">
                <a:latin typeface="Arial" panose="020B0604020202020204" pitchFamily="34" charset="0"/>
              </a:rPr>
              <a:t>=1-1=0</a:t>
            </a:r>
            <a:r>
              <a:rPr lang="zh-CN" altLang="en-US" sz="1900" dirty="0">
                <a:latin typeface="Arial" panose="020B0604020202020204" pitchFamily="34" charset="0"/>
              </a:rPr>
              <a:t>，</a:t>
            </a:r>
            <a:r>
              <a:rPr lang="en-US" altLang="zh-CN" sz="1900" dirty="0">
                <a:latin typeface="Arial" panose="020B0604020202020204" pitchFamily="34" charset="0"/>
              </a:rPr>
              <a:t>Q=F</a:t>
            </a:r>
            <a:r>
              <a:rPr lang="en-US" altLang="zh-CN" sz="1900" baseline="-25000" dirty="0">
                <a:latin typeface="Arial" panose="020B0604020202020204" pitchFamily="34" charset="0"/>
              </a:rPr>
              <a:t>2</a:t>
            </a:r>
            <a:r>
              <a:rPr lang="en-US" altLang="zh-CN" sz="1900" dirty="0">
                <a:latin typeface="Arial" panose="020B0604020202020204" pitchFamily="34" charset="0"/>
              </a:rPr>
              <a:t>={{2,5}</a:t>
            </a:r>
            <a:r>
              <a:rPr lang="zh-CN" altLang="en-US" sz="1900" dirty="0">
                <a:latin typeface="Arial" panose="020B0604020202020204" pitchFamily="34" charset="0"/>
              </a:rPr>
              <a:t>，</a:t>
            </a:r>
            <a:r>
              <a:rPr lang="en-US" altLang="zh-CN" sz="1900" dirty="0">
                <a:latin typeface="Arial" panose="020B0604020202020204" pitchFamily="34" charset="0"/>
              </a:rPr>
              <a:t>{4,3}}</a:t>
            </a:r>
            <a:r>
              <a:rPr lang="zh-CN" altLang="zh-CN" sz="1900" dirty="0">
                <a:latin typeface="Arial" panose="020B0604020202020204" pitchFamily="34" charset="0"/>
              </a:rPr>
              <a:t> </a:t>
            </a:r>
            <a:r>
              <a:rPr lang="zh-CN" altLang="en-US" sz="1900" dirty="0">
                <a:latin typeface="Arial" panose="020B0604020202020204" pitchFamily="34" charset="0"/>
              </a:rPr>
              <a:t>。</a:t>
            </a:r>
            <a:endParaRPr lang="zh-CN" altLang="zh-CN" sz="1900" dirty="0">
              <a:latin typeface="Arial" panose="020B0604020202020204" pitchFamily="34" charset="0"/>
            </a:endParaRPr>
          </a:p>
          <a:p>
            <a:pPr>
              <a:lnSpc>
                <a:spcPts val="2800"/>
              </a:lnSpc>
            </a:pPr>
            <a:r>
              <a:rPr lang="en-US" altLang="zh-CN" sz="1900" dirty="0">
                <a:latin typeface="Arial" panose="020B0604020202020204" pitchFamily="34" charset="0"/>
              </a:rPr>
              <a:t>(4)</a:t>
            </a:r>
            <a:r>
              <a:rPr lang="zh-CN" altLang="zh-CN" sz="1900" dirty="0">
                <a:latin typeface="Arial" panose="020B0604020202020204" pitchFamily="34" charset="0"/>
              </a:rPr>
              <a:t>循环</a:t>
            </a:r>
            <a:r>
              <a:rPr lang="zh-CN" altLang="en-US" sz="1900" dirty="0">
                <a:latin typeface="Arial" panose="020B0604020202020204" pitchFamily="34" charset="0"/>
              </a:rPr>
              <a:t>步骤</a:t>
            </a:r>
            <a:r>
              <a:rPr lang="en-US" altLang="zh-CN" sz="1900" dirty="0">
                <a:latin typeface="Arial" panose="020B0604020202020204" pitchFamily="34" charset="0"/>
              </a:rPr>
              <a:t>(3)</a:t>
            </a:r>
            <a:r>
              <a:rPr lang="zh-CN" altLang="zh-CN" sz="1900" dirty="0">
                <a:latin typeface="Arial" panose="020B0604020202020204" pitchFamily="34" charset="0"/>
              </a:rPr>
              <a:t>得：</a:t>
            </a:r>
            <a:r>
              <a:rPr lang="en-US" altLang="zh-CN" sz="1900" dirty="0">
                <a:latin typeface="Arial" panose="020B0604020202020204" pitchFamily="34" charset="0"/>
              </a:rPr>
              <a:t>  F</a:t>
            </a:r>
            <a:r>
              <a:rPr lang="en-US" altLang="zh-CN" sz="1900" baseline="-25000" dirty="0">
                <a:latin typeface="Arial" panose="020B0604020202020204" pitchFamily="34" charset="0"/>
              </a:rPr>
              <a:t>3</a:t>
            </a:r>
            <a:r>
              <a:rPr lang="en-US" altLang="zh-CN" sz="1900" dirty="0">
                <a:latin typeface="Arial" panose="020B0604020202020204" pitchFamily="34" charset="0"/>
              </a:rPr>
              <a:t>={5,3} </a:t>
            </a:r>
            <a:endParaRPr lang="en-US" altLang="zh-CN" sz="1900" dirty="0">
              <a:latin typeface="Arial" panose="020B0604020202020204" pitchFamily="34" charset="0"/>
            </a:endParaRPr>
          </a:p>
          <a:p>
            <a:pPr>
              <a:lnSpc>
                <a:spcPts val="2800"/>
              </a:lnSpc>
            </a:pPr>
            <a:endParaRPr lang="en-US" altLang="zh-CN" sz="1900" dirty="0">
              <a:latin typeface="Arial" panose="020B0604020202020204" pitchFamily="34" charset="0"/>
            </a:endParaRPr>
          </a:p>
          <a:p>
            <a:pPr>
              <a:lnSpc>
                <a:spcPts val="2800"/>
              </a:lnSpc>
            </a:pPr>
            <a:r>
              <a:rPr lang="zh-CN" altLang="en-US" sz="1900" dirty="0">
                <a:latin typeface="Arial" panose="020B0604020202020204" pitchFamily="34" charset="0"/>
              </a:rPr>
              <a:t>故快速排序后：</a:t>
            </a:r>
            <a:endParaRPr lang="en-US" altLang="zh-CN" sz="1900" dirty="0">
              <a:latin typeface="Arial" panose="020B0604020202020204" pitchFamily="34" charset="0"/>
            </a:endParaRPr>
          </a:p>
          <a:p>
            <a:pPr>
              <a:lnSpc>
                <a:spcPts val="2800"/>
              </a:lnSpc>
            </a:pPr>
            <a:r>
              <a:rPr lang="en-US" altLang="zh-CN" sz="1900" dirty="0">
                <a:latin typeface="Arial" panose="020B0604020202020204" pitchFamily="34" charset="0"/>
              </a:rPr>
              <a:t>F</a:t>
            </a:r>
            <a:r>
              <a:rPr lang="en-US" altLang="zh-CN" sz="1900" baseline="-25000" dirty="0">
                <a:latin typeface="Arial" panose="020B0604020202020204" pitchFamily="34" charset="0"/>
              </a:rPr>
              <a:t>1</a:t>
            </a:r>
            <a:r>
              <a:rPr lang="en-US" altLang="zh-CN" sz="1900" dirty="0">
                <a:latin typeface="Arial" panose="020B0604020202020204" pitchFamily="34" charset="0"/>
              </a:rPr>
              <a:t>={{1,4}</a:t>
            </a:r>
            <a:r>
              <a:rPr lang="zh-CN" altLang="zh-CN" sz="1900" dirty="0">
                <a:latin typeface="Arial" panose="020B0604020202020204" pitchFamily="34" charset="0"/>
              </a:rPr>
              <a:t>，</a:t>
            </a:r>
            <a:r>
              <a:rPr lang="en-US" altLang="zh-CN" sz="1900" dirty="0">
                <a:latin typeface="Arial" panose="020B0604020202020204" pitchFamily="34" charset="0"/>
              </a:rPr>
              <a:t>{3,1}}</a:t>
            </a:r>
            <a:endParaRPr lang="zh-CN" altLang="zh-CN" sz="1900" dirty="0">
              <a:latin typeface="Arial" panose="020B0604020202020204" pitchFamily="34" charset="0"/>
            </a:endParaRPr>
          </a:p>
          <a:p>
            <a:pPr>
              <a:lnSpc>
                <a:spcPts val="2800"/>
              </a:lnSpc>
            </a:pPr>
            <a:r>
              <a:rPr lang="en-US" altLang="zh-CN" sz="1900" dirty="0">
                <a:latin typeface="Arial" panose="020B0604020202020204" pitchFamily="34" charset="0"/>
              </a:rPr>
              <a:t>F</a:t>
            </a:r>
            <a:r>
              <a:rPr lang="en-US" altLang="zh-CN" sz="1900" baseline="-25000" dirty="0">
                <a:latin typeface="Arial" panose="020B0604020202020204" pitchFamily="34" charset="0"/>
              </a:rPr>
              <a:t>2</a:t>
            </a:r>
            <a:r>
              <a:rPr lang="en-US" altLang="zh-CN" sz="1900" dirty="0">
                <a:latin typeface="Arial" panose="020B0604020202020204" pitchFamily="34" charset="0"/>
              </a:rPr>
              <a:t>={{2,5}</a:t>
            </a:r>
            <a:r>
              <a:rPr lang="zh-CN" altLang="en-US" sz="1900" dirty="0">
                <a:latin typeface="Arial" panose="020B0604020202020204" pitchFamily="34" charset="0"/>
              </a:rPr>
              <a:t>，</a:t>
            </a:r>
            <a:r>
              <a:rPr lang="en-US" altLang="zh-CN" sz="1900" dirty="0">
                <a:latin typeface="Arial" panose="020B0604020202020204" pitchFamily="34" charset="0"/>
              </a:rPr>
              <a:t>{4,3}}</a:t>
            </a:r>
            <a:r>
              <a:rPr lang="zh-CN" altLang="zh-CN" sz="1900" dirty="0">
                <a:latin typeface="Arial" panose="020B0604020202020204" pitchFamily="34" charset="0"/>
              </a:rPr>
              <a:t> </a:t>
            </a:r>
            <a:endParaRPr lang="en-US" altLang="zh-CN" sz="1900" dirty="0">
              <a:latin typeface="Arial" panose="020B0604020202020204" pitchFamily="34" charset="0"/>
            </a:endParaRPr>
          </a:p>
          <a:p>
            <a:pPr>
              <a:lnSpc>
                <a:spcPts val="2800"/>
              </a:lnSpc>
            </a:pPr>
            <a:r>
              <a:rPr lang="en-US" altLang="zh-CN" sz="1900" dirty="0">
                <a:latin typeface="Arial" panose="020B0604020202020204" pitchFamily="34" charset="0"/>
              </a:rPr>
              <a:t>F</a:t>
            </a:r>
            <a:r>
              <a:rPr lang="en-US" altLang="zh-CN" sz="1900" baseline="-25000" dirty="0">
                <a:latin typeface="Arial" panose="020B0604020202020204" pitchFamily="34" charset="0"/>
              </a:rPr>
              <a:t>3</a:t>
            </a:r>
            <a:r>
              <a:rPr lang="en-US" altLang="zh-CN" sz="1900" dirty="0">
                <a:latin typeface="Arial" panose="020B0604020202020204" pitchFamily="34" charset="0"/>
              </a:rPr>
              <a:t>={5,3}</a:t>
            </a:r>
            <a:endParaRPr lang="zh-CN" altLang="en-US" sz="1900" dirty="0">
              <a:latin typeface="Arial" panose="020B0604020202020204" pitchFamily="34" charset="0"/>
            </a:endParaRPr>
          </a:p>
        </p:txBody>
      </p:sp>
      <p:pic>
        <p:nvPicPr>
          <p:cNvPr id="14341" name="Picture 6"/>
          <p:cNvPicPr>
            <a:picLocks noChangeAspect="1"/>
          </p:cNvPicPr>
          <p:nvPr/>
        </p:nvPicPr>
        <p:blipFill>
          <a:blip r:embed="rId1"/>
          <a:stretch>
            <a:fillRect/>
          </a:stretch>
        </p:blipFill>
        <p:spPr>
          <a:xfrm>
            <a:off x="3962400" y="4038600"/>
            <a:ext cx="3913188" cy="2662238"/>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b" anchorCtr="0"/>
          <a:p>
            <a:pPr eaLnBrk="1" hangingPunct="1"/>
            <a:r>
              <a:rPr lang="en-US" altLang="zh-CN" dirty="0"/>
              <a:t>3.</a:t>
            </a:r>
            <a:r>
              <a:rPr lang="zh-CN" altLang="en-US" dirty="0"/>
              <a:t>多样性保护</a:t>
            </a:r>
            <a:endParaRPr lang="zh-CN" altLang="en-US" dirty="0"/>
          </a:p>
        </p:txBody>
      </p:sp>
      <p:sp>
        <p:nvSpPr>
          <p:cNvPr id="15363" name="内容占位符 2"/>
          <p:cNvSpPr>
            <a:spLocks noGrp="1"/>
          </p:cNvSpPr>
          <p:nvPr>
            <p:ph idx="1"/>
          </p:nvPr>
        </p:nvSpPr>
        <p:spPr>
          <a:ln/>
        </p:spPr>
        <p:txBody>
          <a:bodyPr vert="horz" wrap="square" lIns="91440" tIns="45720" rIns="91440" bIns="45720" anchor="t" anchorCtr="0"/>
          <a:p>
            <a:pPr eaLnBrk="1" hangingPunct="1"/>
            <a:r>
              <a:rPr lang="en-US" altLang="zh-CN" dirty="0"/>
              <a:t>1</a:t>
            </a:r>
            <a:r>
              <a:rPr lang="zh-CN" altLang="en-US" dirty="0"/>
              <a:t>、密度估计</a:t>
            </a:r>
            <a:endParaRPr lang="en-US" altLang="zh-CN" dirty="0"/>
          </a:p>
          <a:p>
            <a:pPr eaLnBrk="1" hangingPunct="1"/>
            <a:r>
              <a:rPr lang="en-US" altLang="zh-CN" dirty="0"/>
              <a:t>2</a:t>
            </a:r>
            <a:r>
              <a:rPr lang="zh-CN" altLang="en-US" dirty="0"/>
              <a:t>、拥挤度比较算子</a:t>
            </a:r>
            <a:endParaRPr lang="en-US" altLang="zh-CN" dirty="0"/>
          </a:p>
        </p:txBody>
      </p:sp>
      <p:sp>
        <p:nvSpPr>
          <p:cNvPr id="15364"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19100" y="152400"/>
            <a:ext cx="8291513" cy="6067425"/>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
                <a:srgbClr val="339AF1"/>
              </a:buClr>
              <a:buSzPct val="100000"/>
              <a:buFont typeface="Wingdings 3" panose="05040102010807070707" pitchFamily="18" charset="2"/>
              <a:buNone/>
              <a:defRPr/>
            </a:pPr>
            <a:r>
              <a:rPr kumimoji="0" lang="en-US" altLang="zh-CN" sz="3200" b="1" i="0" u="none" strike="noStrike" kern="0" cap="none" spc="0" normalizeH="0" baseline="0" noProof="0" dirty="0">
                <a:ln>
                  <a:noFill/>
                </a:ln>
                <a:solidFill>
                  <a:srgbClr val="339AF1"/>
                </a:solidFill>
                <a:effectLst/>
                <a:uLnTx/>
                <a:uFillTx/>
                <a:latin typeface="+mj-lt"/>
                <a:ea typeface="+mj-ea"/>
                <a:cs typeface="+mj-cs"/>
              </a:rPr>
              <a:t>3.1 </a:t>
            </a:r>
            <a:r>
              <a:rPr kumimoji="0" lang="zh-CN" altLang="en-US" sz="3200" b="1" i="0" u="none" strike="noStrike" kern="0" cap="none" spc="0" normalizeH="0" baseline="0" noProof="0" dirty="0">
                <a:ln>
                  <a:noFill/>
                </a:ln>
                <a:solidFill>
                  <a:srgbClr val="339AF1"/>
                </a:solidFill>
                <a:effectLst/>
                <a:uLnTx/>
                <a:uFillTx/>
                <a:latin typeface="+mj-lt"/>
                <a:ea typeface="+mj-ea"/>
                <a:cs typeface="+mj-cs"/>
              </a:rPr>
              <a:t>密度估计</a:t>
            </a:r>
            <a:endParaRPr kumimoji="0" lang="en-US" altLang="zh-CN" sz="3200" b="1" i="0" u="none" strike="noStrike" kern="0" cap="none" spc="0" normalizeH="0" baseline="0" noProof="0" dirty="0">
              <a:ln>
                <a:noFill/>
              </a:ln>
              <a:solidFill>
                <a:srgbClr val="339AF1"/>
              </a:solidFill>
              <a:effectLst/>
              <a:uLnTx/>
              <a:uFillTx/>
              <a:latin typeface="+mj-lt"/>
              <a:ea typeface="+mj-ea"/>
              <a:cs typeface="+mj-cs"/>
            </a:endParaRPr>
          </a:p>
          <a:p>
            <a:pPr marL="0" marR="0" lvl="0" indent="0" algn="just" defTabSz="914400" rtl="0" eaLnBrk="1" fontAlgn="base" latinLnBrk="0" hangingPunct="1">
              <a:lnSpc>
                <a:spcPct val="1000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为了计算每个解周围的其它解的分</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000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布情况，定义拥塞度描述</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指种群中</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给定</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000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个体</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的周围个体的密度</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1828800" marR="0" lvl="4" indent="0" algn="l"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zh-CN" altLang="en-US" sz="1800" b="0" i="0" u="none" strike="noStrike" kern="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rPr>
              <a:t>                                           </a:t>
            </a:r>
            <a:endParaRPr kumimoji="0" lang="en-US" altLang="zh-CN" sz="1800" b="0" i="0" u="none" strike="noStrike" kern="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endParaRPr kumimoji="0" lang="zh-CN" altLang="en-US" sz="2000" b="0" i="0" u="none" strike="noStrike" kern="0" cap="none" spc="0" normalizeH="0" baseline="0" noProof="0" dirty="0" smtClean="0">
              <a:ln>
                <a:noFill/>
              </a:ln>
              <a:solidFill>
                <a:srgbClr val="339AF1"/>
              </a:solidFill>
              <a:effectLst/>
              <a:uLnTx/>
              <a:uFillTx/>
              <a:latin typeface="+mn-lt"/>
              <a:ea typeface="+mn-ea"/>
              <a:cs typeface="+mn-cs"/>
            </a:endParaRPr>
          </a:p>
        </p:txBody>
      </p:sp>
      <p:pic>
        <p:nvPicPr>
          <p:cNvPr id="16387" name="Picture 2"/>
          <p:cNvPicPr>
            <a:picLocks noChangeAspect="1"/>
          </p:cNvPicPr>
          <p:nvPr/>
        </p:nvPicPr>
        <p:blipFill>
          <a:blip r:embed="rId1"/>
          <a:stretch>
            <a:fillRect/>
          </a:stretch>
        </p:blipFill>
        <p:spPr>
          <a:xfrm>
            <a:off x="228600" y="2438400"/>
            <a:ext cx="5238750" cy="3962400"/>
          </a:xfrm>
          <a:prstGeom prst="rect">
            <a:avLst/>
          </a:prstGeom>
          <a:noFill/>
          <a:ln w="9525">
            <a:noFill/>
          </a:ln>
        </p:spPr>
      </p:pic>
      <p:sp>
        <p:nvSpPr>
          <p:cNvPr id="16388"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6389" name="矩形 5"/>
          <p:cNvSpPr/>
          <p:nvPr/>
        </p:nvSpPr>
        <p:spPr>
          <a:xfrm>
            <a:off x="5467350" y="3200400"/>
            <a:ext cx="3189288" cy="1631950"/>
          </a:xfrm>
          <a:prstGeom prst="rect">
            <a:avLst/>
          </a:prstGeom>
          <a:noFill/>
          <a:ln w="9525">
            <a:noFill/>
          </a:ln>
        </p:spPr>
        <p:txBody>
          <a:bodyPr>
            <a:spAutoFit/>
          </a:bodyPr>
          <a:p>
            <a:r>
              <a:rPr lang="zh-CN" altLang="en-US" sz="2000" dirty="0">
                <a:solidFill>
                  <a:srgbClr val="FF0000"/>
                </a:solidFill>
                <a:latin typeface="Arial" panose="020B0604020202020204" pitchFamily="34" charset="0"/>
              </a:rPr>
              <a:t>这里，</a:t>
            </a:r>
            <a:r>
              <a:rPr lang="en-US" altLang="zh-CN" sz="2000" dirty="0">
                <a:solidFill>
                  <a:srgbClr val="FF0000"/>
                </a:solidFill>
                <a:latin typeface="Arial" panose="020B0604020202020204" pitchFamily="34" charset="0"/>
              </a:rPr>
              <a:t>I[i]m</a:t>
            </a:r>
            <a:r>
              <a:rPr lang="zh-CN" altLang="en-US" sz="2000" dirty="0">
                <a:solidFill>
                  <a:srgbClr val="FF0000"/>
                </a:solidFill>
                <a:latin typeface="Arial" panose="020B0604020202020204" pitchFamily="34" charset="0"/>
              </a:rPr>
              <a:t>表示集合</a:t>
            </a:r>
            <a:r>
              <a:rPr lang="en-US" altLang="zh-CN" sz="2000" dirty="0">
                <a:solidFill>
                  <a:srgbClr val="FF0000"/>
                </a:solidFill>
                <a:latin typeface="Arial" panose="020B0604020202020204" pitchFamily="34" charset="0"/>
              </a:rPr>
              <a:t>I</a:t>
            </a:r>
            <a:r>
              <a:rPr lang="zh-CN" altLang="en-US" sz="2000" dirty="0">
                <a:solidFill>
                  <a:srgbClr val="FF0000"/>
                </a:solidFill>
                <a:latin typeface="Arial" panose="020B0604020202020204" pitchFamily="34" charset="0"/>
              </a:rPr>
              <a:t>中的第</a:t>
            </a:r>
            <a:r>
              <a:rPr lang="en-US" altLang="zh-CN" sz="2000" dirty="0">
                <a:solidFill>
                  <a:srgbClr val="FF0000"/>
                </a:solidFill>
                <a:latin typeface="Arial" panose="020B0604020202020204" pitchFamily="34" charset="0"/>
              </a:rPr>
              <a:t>i</a:t>
            </a:r>
            <a:r>
              <a:rPr lang="zh-CN" altLang="en-US" sz="2000" dirty="0">
                <a:solidFill>
                  <a:srgbClr val="FF0000"/>
                </a:solidFill>
                <a:latin typeface="Arial" panose="020B0604020202020204" pitchFamily="34" charset="0"/>
              </a:rPr>
              <a:t>个个体对于第</a:t>
            </a:r>
            <a:r>
              <a:rPr lang="en-US" altLang="zh-CN" sz="2000" dirty="0">
                <a:solidFill>
                  <a:srgbClr val="FF0000"/>
                </a:solidFill>
                <a:latin typeface="Arial" panose="020B0604020202020204" pitchFamily="34" charset="0"/>
              </a:rPr>
              <a:t>m</a:t>
            </a:r>
            <a:r>
              <a:rPr lang="zh-CN" altLang="en-US" sz="2000" dirty="0">
                <a:solidFill>
                  <a:srgbClr val="FF0000"/>
                </a:solidFill>
                <a:latin typeface="Arial" panose="020B0604020202020204" pitchFamily="34" charset="0"/>
              </a:rPr>
              <a:t>个目标函数的值。</a:t>
            </a:r>
            <a:r>
              <a:rPr lang="en-US" altLang="zh-CN" sz="2000" dirty="0">
                <a:solidFill>
                  <a:srgbClr val="FF0000"/>
                </a:solidFill>
                <a:latin typeface="Arial" panose="020B0604020202020204" pitchFamily="34" charset="0"/>
              </a:rPr>
              <a:t>sort</a:t>
            </a:r>
            <a:r>
              <a:rPr lang="zh-CN" altLang="en-US" sz="2000" dirty="0">
                <a:solidFill>
                  <a:srgbClr val="FF0000"/>
                </a:solidFill>
                <a:latin typeface="Arial" panose="020B0604020202020204" pitchFamily="34" charset="0"/>
              </a:rPr>
              <a:t>（</a:t>
            </a:r>
            <a:r>
              <a:rPr lang="en-US" altLang="zh-CN" sz="2000" dirty="0">
                <a:solidFill>
                  <a:srgbClr val="FF0000"/>
                </a:solidFill>
                <a:latin typeface="Arial" panose="020B0604020202020204" pitchFamily="34" charset="0"/>
              </a:rPr>
              <a:t>I,m</a:t>
            </a:r>
            <a:r>
              <a:rPr lang="zh-CN" altLang="en-US" sz="2000" dirty="0">
                <a:solidFill>
                  <a:srgbClr val="FF0000"/>
                </a:solidFill>
                <a:latin typeface="Arial" panose="020B0604020202020204" pitchFamily="34" charset="0"/>
              </a:rPr>
              <a:t>）是指在目标函数</a:t>
            </a:r>
            <a:r>
              <a:rPr lang="en-US" altLang="zh-CN" sz="2000" dirty="0">
                <a:solidFill>
                  <a:srgbClr val="FF0000"/>
                </a:solidFill>
                <a:latin typeface="Arial" panose="020B0604020202020204" pitchFamily="34" charset="0"/>
              </a:rPr>
              <a:t>m</a:t>
            </a:r>
            <a:r>
              <a:rPr lang="zh-CN" altLang="en-US" sz="2000" dirty="0">
                <a:solidFill>
                  <a:srgbClr val="FF0000"/>
                </a:solidFill>
                <a:latin typeface="Arial" panose="020B0604020202020204" pitchFamily="34" charset="0"/>
              </a:rPr>
              <a:t>下对个体进行升序排序。</a:t>
            </a:r>
            <a:endParaRPr lang="zh-CN" altLang="en-US" sz="2000" dirty="0">
              <a:latin typeface="Arial" panose="020B0604020202020204" pitchFamily="34" charset="0"/>
            </a:endParaRPr>
          </a:p>
        </p:txBody>
      </p:sp>
      <p:sp>
        <p:nvSpPr>
          <p:cNvPr id="16390" name="TextBox 1"/>
          <p:cNvSpPr txBox="1"/>
          <p:nvPr/>
        </p:nvSpPr>
        <p:spPr>
          <a:xfrm>
            <a:off x="3930650" y="4984750"/>
            <a:ext cx="4279900" cy="400050"/>
          </a:xfrm>
          <a:prstGeom prst="rect">
            <a:avLst/>
          </a:prstGeom>
          <a:noFill/>
          <a:ln w="9525">
            <a:noFill/>
          </a:ln>
        </p:spPr>
        <p:txBody>
          <a:bodyPr wrap="none">
            <a:spAutoFit/>
          </a:bodyPr>
          <a:p>
            <a:r>
              <a:rPr lang="en-US" altLang="zh-CN" sz="2000" dirty="0">
                <a:solidFill>
                  <a:srgbClr val="FF0000"/>
                </a:solidFill>
                <a:latin typeface="Arial" panose="020B0604020202020204" pitchFamily="34" charset="0"/>
              </a:rPr>
              <a:t>I[i]</a:t>
            </a:r>
            <a:r>
              <a:rPr lang="en-US" altLang="zh-CN" sz="2000" baseline="-25000" dirty="0">
                <a:solidFill>
                  <a:srgbClr val="FF0000"/>
                </a:solidFill>
                <a:latin typeface="Arial" panose="020B0604020202020204" pitchFamily="34" charset="0"/>
              </a:rPr>
              <a:t>d</a:t>
            </a:r>
            <a:r>
              <a:rPr lang="en-US" altLang="zh-CN" sz="2000" dirty="0">
                <a:solidFill>
                  <a:srgbClr val="FF0000"/>
                </a:solidFill>
                <a:latin typeface="Arial" panose="020B0604020202020204" pitchFamily="34" charset="0"/>
              </a:rPr>
              <a:t>=0+(4-1)/(10-0)+(3-1)/(10-0)=0.5</a:t>
            </a:r>
            <a:endParaRPr lang="zh-CN" altLang="en-US" sz="2000" dirty="0">
              <a:latin typeface="Arial" panose="020B0604020202020204" pitchFamily="34" charset="0"/>
            </a:endParaRPr>
          </a:p>
        </p:txBody>
      </p:sp>
      <p:pic>
        <p:nvPicPr>
          <p:cNvPr id="16391" name="Picture 9"/>
          <p:cNvPicPr>
            <a:picLocks noChangeAspect="1"/>
          </p:cNvPicPr>
          <p:nvPr/>
        </p:nvPicPr>
        <p:blipFill>
          <a:blip r:embed="rId2"/>
          <a:stretch>
            <a:fillRect/>
          </a:stretch>
        </p:blipFill>
        <p:spPr>
          <a:xfrm>
            <a:off x="5286375" y="152400"/>
            <a:ext cx="3551238" cy="2703513"/>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ln/>
        </p:spPr>
        <p:txBody>
          <a:bodyPr vert="horz" wrap="square" lIns="91440" tIns="45720" rIns="91440" bIns="45720" anchor="b" anchorCtr="0"/>
          <a:p>
            <a:pPr eaLnBrk="1" hangingPunct="1"/>
            <a:r>
              <a:rPr lang="en-US" altLang="zh-CN" dirty="0"/>
              <a:t>3.2 </a:t>
            </a:r>
            <a:r>
              <a:rPr lang="zh-CN" altLang="en-US" dirty="0"/>
              <a:t>拥挤度比较算子</a:t>
            </a:r>
            <a:endParaRPr lang="zh-CN" altLang="en-US" dirty="0"/>
          </a:p>
        </p:txBody>
      </p:sp>
      <p:sp>
        <p:nvSpPr>
          <p:cNvPr id="3" name="内容占位符 2"/>
          <p:cNvSpPr>
            <a:spLocks noGrp="1"/>
          </p:cNvSpPr>
          <p:nvPr>
            <p:ph idx="1"/>
          </p:nvPr>
        </p:nvSpPr>
        <p:spPr>
          <a:xfrm>
            <a:off x="419100" y="1027113"/>
            <a:ext cx="8291513" cy="5192713"/>
          </a:xfrm>
        </p:spPr>
        <p:txBody>
          <a:bodyPr vert="horz" wrap="square" lIns="91440" tIns="45720" rIns="91440" bIns="45720" numCol="1" anchor="t" anchorCtr="0" compatLnSpc="1"/>
          <a:lstStyle/>
          <a:p>
            <a:pPr marL="357505" marR="0" lvl="0" indent="-357505"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Char char=""/>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当</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I[i]</a:t>
            </a:r>
            <a:r>
              <a:rPr kumimoji="0" lang="en-US" altLang="zh-CN" sz="2000" b="0" i="0" u="none" strike="noStrike" kern="0" cap="none" spc="0" normalizeH="0" baseline="-25000" noProof="0" dirty="0" smtClean="0">
                <a:ln>
                  <a:noFill/>
                </a:ln>
                <a:solidFill>
                  <a:srgbClr val="339AF1"/>
                </a:solidFill>
                <a:effectLst/>
                <a:uLnTx/>
                <a:uFillTx/>
                <a:latin typeface="+mn-lt"/>
                <a:ea typeface="+mn-ea"/>
                <a:cs typeface="+mn-cs"/>
              </a:rPr>
              <a:t>d</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值较小时表示该个体周围比较拥挤。为了维持种群的多样性，我们需要一个比较拥挤度的算子以确保算法能够收敛到一个均匀分布的</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Pareto</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面上。</a:t>
            </a:r>
            <a:endParaRPr kumimoji="0" lang="zh-CN" altLang="en-US"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(1)</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非支配排序层级</a:t>
            </a:r>
            <a:r>
              <a:rPr kumimoji="0" lang="en-US" altLang="zh-CN" sz="2000" b="0" i="0" u="none" strike="noStrike" kern="0" cap="none" spc="0" normalizeH="0" baseline="0" noProof="0" dirty="0" err="1" smtClean="0">
                <a:ln>
                  <a:noFill/>
                </a:ln>
                <a:solidFill>
                  <a:srgbClr val="339AF1"/>
                </a:solidFill>
                <a:effectLst/>
                <a:uLnTx/>
                <a:uFillTx/>
                <a:latin typeface="+mn-lt"/>
                <a:ea typeface="+mn-ea"/>
                <a:cs typeface="+mn-cs"/>
              </a:rPr>
              <a:t>i</a:t>
            </a:r>
            <a:r>
              <a:rPr kumimoji="0" lang="en-US" altLang="zh-CN" sz="2000" b="0" i="0" u="none" strike="noStrike" kern="0" cap="none" spc="0" normalizeH="0" baseline="-25000" noProof="0" dirty="0" err="1" smtClean="0">
                <a:ln>
                  <a:noFill/>
                </a:ln>
                <a:solidFill>
                  <a:srgbClr val="339AF1"/>
                </a:solidFill>
                <a:effectLst/>
                <a:uLnTx/>
                <a:uFillTx/>
                <a:latin typeface="+mn-lt"/>
                <a:ea typeface="+mn-ea"/>
                <a:cs typeface="+mn-cs"/>
              </a:rPr>
              <a:t>rank</a:t>
            </a:r>
            <a:r>
              <a:rPr kumimoji="0" lang="zh-CN" altLang="en-US" sz="2000" b="0" i="0" u="none" strike="noStrike" kern="0" cap="none" spc="0" normalizeH="0" baseline="-2500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2500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(2)</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拥挤度</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i</a:t>
            </a:r>
            <a:r>
              <a:rPr kumimoji="0" lang="en-US" altLang="zh-CN" sz="2000" b="0" i="0" u="none" strike="noStrike" kern="0" cap="none" spc="0" normalizeH="0" baseline="-25000" noProof="0" dirty="0" smtClean="0">
                <a:ln>
                  <a:noFill/>
                </a:ln>
                <a:solidFill>
                  <a:srgbClr val="339AF1"/>
                </a:solidFill>
                <a:effectLst/>
                <a:uLnTx/>
                <a:uFillTx/>
                <a:latin typeface="+mn-lt"/>
                <a:ea typeface="+mn-ea"/>
                <a:cs typeface="+mn-cs"/>
              </a:rPr>
              <a:t>d</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ct val="110000"/>
              </a:lnSpc>
              <a:spcBef>
                <a:spcPts val="1800"/>
              </a:spcBef>
              <a:spcAft>
                <a:spcPct val="0"/>
              </a:spcAft>
              <a:buClr>
                <a:srgbClr val="339AF1"/>
              </a:buClr>
              <a:buSzPct val="100000"/>
              <a:buFont typeface="Wingdings 3" panose="05040102010807070707" pitchFamily="18" charset="2"/>
              <a:buNone/>
              <a:defRPr/>
            </a:pPr>
            <a:endParaRPr kumimoji="0" lang="zh-CN" altLang="en-US" sz="2000" b="0" i="0" u="none" strike="noStrike" kern="0" cap="none" spc="0" normalizeH="0" baseline="0" noProof="0" dirty="0" smtClean="0">
              <a:ln>
                <a:noFill/>
              </a:ln>
              <a:solidFill>
                <a:srgbClr val="339AF1"/>
              </a:solidFill>
              <a:effectLst/>
              <a:uLnTx/>
              <a:uFillTx/>
              <a:latin typeface="+mn-lt"/>
              <a:ea typeface="+mn-ea"/>
              <a:cs typeface="+mn-cs"/>
            </a:endParaRPr>
          </a:p>
        </p:txBody>
      </p:sp>
      <p:pic>
        <p:nvPicPr>
          <p:cNvPr id="17412" name="Picture 2"/>
          <p:cNvPicPr>
            <a:picLocks noChangeAspect="1"/>
          </p:cNvPicPr>
          <p:nvPr/>
        </p:nvPicPr>
        <p:blipFill>
          <a:blip r:embed="rId1"/>
          <a:stretch>
            <a:fillRect/>
          </a:stretch>
        </p:blipFill>
        <p:spPr>
          <a:xfrm>
            <a:off x="561975" y="3425825"/>
            <a:ext cx="6534150" cy="3051175"/>
          </a:xfrm>
          <a:prstGeom prst="rect">
            <a:avLst/>
          </a:prstGeom>
          <a:noFill/>
          <a:ln w="9525">
            <a:noFill/>
          </a:ln>
        </p:spPr>
      </p:pic>
      <p:sp>
        <p:nvSpPr>
          <p:cNvPr id="17413"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b" anchorCtr="0"/>
          <a:p>
            <a:pPr eaLnBrk="1" hangingPunct="1"/>
            <a:r>
              <a:rPr lang="en-US" altLang="zh-CN" dirty="0"/>
              <a:t>4.</a:t>
            </a:r>
            <a:r>
              <a:rPr lang="zh-CN" altLang="en-US" dirty="0"/>
              <a:t>主体循环部分</a:t>
            </a:r>
            <a:endParaRPr lang="zh-CN" altLang="en-US" dirty="0"/>
          </a:p>
        </p:txBody>
      </p:sp>
      <p:sp>
        <p:nvSpPr>
          <p:cNvPr id="18435" name="内容占位符 2"/>
          <p:cNvSpPr>
            <a:spLocks noGrp="1"/>
          </p:cNvSpPr>
          <p:nvPr>
            <p:ph idx="1"/>
          </p:nvPr>
        </p:nvSpPr>
        <p:spPr>
          <a:ln/>
        </p:spPr>
        <p:txBody>
          <a:bodyPr vert="horz" wrap="square" lIns="91440" tIns="45720" rIns="91440" bIns="45720" anchor="t" anchorCtr="0"/>
          <a:p>
            <a:pPr eaLnBrk="1" hangingPunct="1"/>
            <a:r>
              <a:rPr lang="en-US" altLang="zh-CN" dirty="0"/>
              <a:t>(1)</a:t>
            </a:r>
            <a:r>
              <a:rPr lang="zh-CN" altLang="en-US" dirty="0"/>
              <a:t>随机初始化开始种群</a:t>
            </a:r>
            <a:r>
              <a:rPr lang="en-US" altLang="zh-CN" dirty="0"/>
              <a:t>P</a:t>
            </a:r>
            <a:r>
              <a:rPr lang="en-US" altLang="zh-CN" baseline="-25000" dirty="0"/>
              <a:t>0</a:t>
            </a:r>
            <a:r>
              <a:rPr lang="zh-CN" altLang="en-US" dirty="0"/>
              <a:t> ，数量为</a:t>
            </a:r>
            <a:r>
              <a:rPr lang="en-US" altLang="zh-CN" dirty="0"/>
              <a:t>n</a:t>
            </a:r>
            <a:r>
              <a:rPr lang="zh-CN" altLang="en-US" dirty="0"/>
              <a:t>。并对</a:t>
            </a:r>
            <a:r>
              <a:rPr lang="en-US" altLang="zh-CN" dirty="0"/>
              <a:t>P</a:t>
            </a:r>
            <a:r>
              <a:rPr lang="en-US" altLang="zh-CN" baseline="-25000" dirty="0"/>
              <a:t>0</a:t>
            </a:r>
            <a:r>
              <a:rPr lang="zh-CN" altLang="en-US" dirty="0"/>
              <a:t>进行非支配排序，初始化每个个体的</a:t>
            </a:r>
            <a:r>
              <a:rPr lang="en-US" altLang="zh-CN" dirty="0"/>
              <a:t>rank</a:t>
            </a:r>
            <a:r>
              <a:rPr lang="zh-CN" altLang="en-US" dirty="0"/>
              <a:t>值；</a:t>
            </a:r>
            <a:endParaRPr lang="zh-CN" altLang="en-US" dirty="0"/>
          </a:p>
          <a:p>
            <a:pPr eaLnBrk="1" hangingPunct="1"/>
            <a:r>
              <a:rPr lang="en-US" altLang="zh-CN" dirty="0"/>
              <a:t>(2)t = 0</a:t>
            </a:r>
            <a:r>
              <a:rPr lang="zh-CN" altLang="en-US" dirty="0"/>
              <a:t>；</a:t>
            </a:r>
            <a:endParaRPr lang="en-US" altLang="zh-CN" dirty="0"/>
          </a:p>
          <a:p>
            <a:pPr eaLnBrk="1" hangingPunct="1"/>
            <a:r>
              <a:rPr lang="en-US" altLang="zh-CN" dirty="0"/>
              <a:t>(3)</a:t>
            </a:r>
            <a:r>
              <a:rPr lang="zh-CN" altLang="en-US" dirty="0"/>
              <a:t>通过选择操作从</a:t>
            </a:r>
            <a:r>
              <a:rPr lang="en-US" altLang="zh-CN" dirty="0"/>
              <a:t>P</a:t>
            </a:r>
            <a:r>
              <a:rPr lang="en-US" altLang="zh-CN" baseline="-25000" dirty="0"/>
              <a:t>t</a:t>
            </a:r>
            <a:r>
              <a:rPr lang="zh-CN" altLang="en-US" dirty="0"/>
              <a:t>选择个体，并进行交叉和变异操作，产生新一代种群</a:t>
            </a:r>
            <a:r>
              <a:rPr lang="en-US" altLang="zh-CN" dirty="0"/>
              <a:t>Q</a:t>
            </a:r>
            <a:r>
              <a:rPr lang="en-US" altLang="zh-CN" baseline="-25000" dirty="0"/>
              <a:t>t</a:t>
            </a:r>
            <a:r>
              <a:rPr lang="zh-CN" altLang="en-US" dirty="0"/>
              <a:t>；</a:t>
            </a:r>
            <a:endParaRPr lang="zh-CN" altLang="en-US" dirty="0"/>
          </a:p>
          <a:p>
            <a:pPr eaLnBrk="1" hangingPunct="1"/>
            <a:r>
              <a:rPr lang="en-US" altLang="zh-CN" dirty="0"/>
              <a:t>(4)</a:t>
            </a:r>
            <a:r>
              <a:rPr lang="zh-CN" altLang="en-US" dirty="0"/>
              <a:t>通过合并</a:t>
            </a:r>
            <a:r>
              <a:rPr lang="en-US" altLang="zh-CN" dirty="0"/>
              <a:t>P</a:t>
            </a:r>
            <a:r>
              <a:rPr lang="en-US" altLang="zh-CN" baseline="-25000" dirty="0"/>
              <a:t>t </a:t>
            </a:r>
            <a:r>
              <a:rPr lang="zh-CN" altLang="en-US" dirty="0"/>
              <a:t>和 </a:t>
            </a:r>
            <a:r>
              <a:rPr lang="en-US" altLang="zh-CN" dirty="0"/>
              <a:t>Q</a:t>
            </a:r>
            <a:r>
              <a:rPr lang="en-US" altLang="zh-CN" baseline="-25000" dirty="0"/>
              <a:t>t </a:t>
            </a:r>
            <a:r>
              <a:rPr lang="zh-CN" altLang="en-US" dirty="0"/>
              <a:t>产生出组合种群</a:t>
            </a:r>
            <a:r>
              <a:rPr lang="en-US" altLang="zh-CN" dirty="0"/>
              <a:t>R</a:t>
            </a:r>
            <a:r>
              <a:rPr lang="en-US" altLang="zh-CN" baseline="-25000" dirty="0"/>
              <a:t>t</a:t>
            </a:r>
            <a:r>
              <a:rPr lang="zh-CN" altLang="en-US" dirty="0"/>
              <a:t> </a:t>
            </a:r>
            <a:r>
              <a:rPr lang="en-US" altLang="zh-CN" dirty="0"/>
              <a:t>=  P</a:t>
            </a:r>
            <a:r>
              <a:rPr lang="en-US" altLang="zh-CN" baseline="-25000" dirty="0"/>
              <a:t>t </a:t>
            </a:r>
            <a:r>
              <a:rPr lang="en-US" altLang="zh-CN" dirty="0"/>
              <a:t>UQ</a:t>
            </a:r>
            <a:r>
              <a:rPr lang="en-US" altLang="zh-CN" baseline="-25000" dirty="0"/>
              <a:t>t </a:t>
            </a:r>
            <a:r>
              <a:rPr lang="zh-CN" altLang="en-US" dirty="0"/>
              <a:t>；</a:t>
            </a:r>
            <a:endParaRPr lang="zh-CN" altLang="en-US" dirty="0"/>
          </a:p>
          <a:p>
            <a:pPr eaLnBrk="1" hangingPunct="1"/>
            <a:r>
              <a:rPr lang="en-US" altLang="zh-CN" dirty="0"/>
              <a:t>(5)</a:t>
            </a:r>
            <a:r>
              <a:rPr lang="zh-CN" altLang="en-US" dirty="0"/>
              <a:t>对</a:t>
            </a:r>
            <a:r>
              <a:rPr lang="en-US" altLang="zh-CN" dirty="0"/>
              <a:t>R</a:t>
            </a:r>
            <a:r>
              <a:rPr lang="en-US" altLang="zh-CN" baseline="-25000" dirty="0"/>
              <a:t>t</a:t>
            </a:r>
            <a:r>
              <a:rPr lang="zh-CN" altLang="en-US" dirty="0"/>
              <a:t>进行非支配排序，并</a:t>
            </a:r>
            <a:r>
              <a:rPr lang="zh-CN" altLang="en-US" dirty="0">
                <a:solidFill>
                  <a:srgbClr val="FF0000"/>
                </a:solidFill>
              </a:rPr>
              <a:t>选出</a:t>
            </a:r>
            <a:r>
              <a:rPr lang="en-US" altLang="zh-CN" dirty="0">
                <a:solidFill>
                  <a:srgbClr val="FF0000"/>
                </a:solidFill>
              </a:rPr>
              <a:t>n</a:t>
            </a:r>
            <a:r>
              <a:rPr lang="zh-CN" altLang="en-US" dirty="0">
                <a:solidFill>
                  <a:srgbClr val="FF0000"/>
                </a:solidFill>
              </a:rPr>
              <a:t>个个体</a:t>
            </a:r>
            <a:r>
              <a:rPr lang="zh-CN" altLang="en-US" dirty="0"/>
              <a:t>，组成新一代种群</a:t>
            </a:r>
            <a:r>
              <a:rPr lang="en-US" altLang="zh-CN" dirty="0"/>
              <a:t>P</a:t>
            </a:r>
            <a:r>
              <a:rPr lang="en-US" altLang="zh-CN" baseline="-25000" dirty="0"/>
              <a:t>t+1</a:t>
            </a:r>
            <a:r>
              <a:rPr lang="zh-CN" altLang="en-US" dirty="0"/>
              <a:t>；</a:t>
            </a:r>
            <a:endParaRPr lang="zh-CN" altLang="en-US" dirty="0"/>
          </a:p>
          <a:p>
            <a:pPr eaLnBrk="1" hangingPunct="1"/>
            <a:r>
              <a:rPr lang="en-US" altLang="zh-CN" dirty="0"/>
              <a:t>(6)</a:t>
            </a:r>
            <a:r>
              <a:rPr lang="zh-CN" altLang="en-US" dirty="0"/>
              <a:t>跳转到步骤</a:t>
            </a:r>
            <a:r>
              <a:rPr lang="en-US" altLang="zh-CN" dirty="0"/>
              <a:t>3</a:t>
            </a:r>
            <a:r>
              <a:rPr lang="zh-CN" altLang="en-US" dirty="0"/>
              <a:t>，并循环，直至满足结束条件。</a:t>
            </a:r>
            <a:endParaRPr lang="zh-CN" altLang="en-US" dirty="0"/>
          </a:p>
          <a:p>
            <a:pPr eaLnBrk="1" hangingPunct="1"/>
            <a:endParaRPr lang="zh-CN" altLang="en-US" dirty="0"/>
          </a:p>
        </p:txBody>
      </p:sp>
      <p:sp>
        <p:nvSpPr>
          <p:cNvPr id="18436"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b" anchorCtr="0"/>
          <a:p>
            <a:pPr eaLnBrk="1" hangingPunct="1"/>
            <a:r>
              <a:rPr lang="zh-CN" altLang="en-US" dirty="0"/>
              <a:t>选择下一代种群</a:t>
            </a:r>
            <a:endParaRPr lang="zh-CN" altLang="en-US" dirty="0"/>
          </a:p>
        </p:txBody>
      </p:sp>
      <p:pic>
        <p:nvPicPr>
          <p:cNvPr id="19459" name="Picture 5"/>
          <p:cNvPicPr>
            <a:picLocks noChangeAspect="1"/>
          </p:cNvPicPr>
          <p:nvPr/>
        </p:nvPicPr>
        <p:blipFill>
          <a:blip r:embed="rId1"/>
          <a:stretch>
            <a:fillRect/>
          </a:stretch>
        </p:blipFill>
        <p:spPr>
          <a:xfrm>
            <a:off x="457200" y="1066800"/>
            <a:ext cx="7389813" cy="4800600"/>
          </a:xfrm>
          <a:prstGeom prst="rect">
            <a:avLst/>
          </a:prstGeom>
          <a:noFill/>
          <a:ln w="9525">
            <a:noFill/>
          </a:ln>
        </p:spPr>
      </p:pic>
      <p:sp>
        <p:nvSpPr>
          <p:cNvPr id="19460"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91440" tIns="45720" rIns="91440" bIns="45720" anchor="b" anchorCtr="0"/>
          <a:p>
            <a:r>
              <a:rPr lang="en-US" altLang="zh-CN" dirty="0"/>
              <a:t>5.</a:t>
            </a:r>
            <a:r>
              <a:rPr lang="zh-CN" altLang="en-US" dirty="0"/>
              <a:t>相比</a:t>
            </a:r>
            <a:r>
              <a:rPr lang="en-US" altLang="zh-CN" dirty="0"/>
              <a:t>NSGA</a:t>
            </a:r>
            <a:r>
              <a:rPr lang="zh-CN" altLang="en-US" dirty="0"/>
              <a:t>的改进</a:t>
            </a:r>
            <a:endParaRPr lang="zh-CN" altLang="en-US" dirty="0"/>
          </a:p>
        </p:txBody>
      </p:sp>
      <p:sp>
        <p:nvSpPr>
          <p:cNvPr id="20483" name="内容占位符 2"/>
          <p:cNvSpPr>
            <a:spLocks noGrp="1"/>
          </p:cNvSpPr>
          <p:nvPr>
            <p:ph idx="1"/>
          </p:nvPr>
        </p:nvSpPr>
        <p:spPr>
          <a:ln/>
        </p:spPr>
        <p:txBody>
          <a:bodyPr vert="horz" wrap="square" lIns="91440" tIns="45720" rIns="91440" bIns="45720" anchor="t" anchorCtr="0"/>
          <a:p>
            <a:r>
              <a:rPr lang="en-US" altLang="zh-CN" dirty="0"/>
              <a:t>1.</a:t>
            </a:r>
            <a:r>
              <a:rPr lang="zh-CN" altLang="en-US" dirty="0"/>
              <a:t> 快速非支配排序法将时间复杂度改进为</a:t>
            </a:r>
            <a:r>
              <a:rPr lang="en-US" altLang="zh-CN" dirty="0"/>
              <a:t>O(MN</a:t>
            </a:r>
            <a:r>
              <a:rPr lang="en-US" altLang="zh-CN" baseline="30000" dirty="0"/>
              <a:t>2</a:t>
            </a:r>
            <a:r>
              <a:rPr lang="en-US" altLang="zh-CN" dirty="0"/>
              <a:t>)</a:t>
            </a:r>
            <a:r>
              <a:rPr lang="zh-CN" altLang="en-US" dirty="0"/>
              <a:t>；</a:t>
            </a:r>
            <a:endParaRPr lang="en-US" altLang="zh-CN" dirty="0"/>
          </a:p>
          <a:p>
            <a:r>
              <a:rPr lang="en-US" altLang="zh-CN" dirty="0"/>
              <a:t>2.</a:t>
            </a:r>
            <a:r>
              <a:rPr lang="zh-CN" altLang="en-US" dirty="0"/>
              <a:t>使用拥塞距离代替代替共享函数算法保持种群多样性；</a:t>
            </a:r>
            <a:endParaRPr lang="en-US" altLang="zh-CN" dirty="0"/>
          </a:p>
          <a:p>
            <a:r>
              <a:rPr lang="zh-CN" altLang="en-US" dirty="0"/>
              <a:t>引入精英保留策略。</a:t>
            </a:r>
            <a:endParaRPr lang="zh-CN" altLang="en-US" dirty="0"/>
          </a:p>
        </p:txBody>
      </p:sp>
      <p:sp>
        <p:nvSpPr>
          <p:cNvPr id="20484" name="灯片编号占位符 3"/>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ln/>
        </p:spPr>
        <p:txBody>
          <a:bodyPr vert="horz" wrap="square" lIns="91440" tIns="45720" rIns="91440" bIns="45720" anchor="b" anchorCtr="0"/>
          <a:p>
            <a:pPr algn="ctr" eaLnBrk="1" hangingPunct="1"/>
            <a:r>
              <a:rPr lang="zh-CN" altLang="en-US" dirty="0"/>
              <a:t>提 纲</a:t>
            </a:r>
            <a:endParaRPr lang="zh-CN" altLang="zh-CN" dirty="0"/>
          </a:p>
        </p:txBody>
      </p:sp>
      <p:sp>
        <p:nvSpPr>
          <p:cNvPr id="3075" name="Rectangle 3"/>
          <p:cNvSpPr>
            <a:spLocks noGrp="1"/>
          </p:cNvSpPr>
          <p:nvPr>
            <p:ph idx="1"/>
          </p:nvPr>
        </p:nvSpPr>
        <p:spPr>
          <a:ln/>
        </p:spPr>
        <p:txBody>
          <a:bodyPr vert="horz" wrap="square" lIns="91440" tIns="45720" rIns="91440" bIns="45720" anchor="t" anchorCtr="0"/>
          <a:p>
            <a:pPr eaLnBrk="1" hangingPunct="1"/>
            <a:r>
              <a:rPr lang="en-US" altLang="zh-CN" dirty="0"/>
              <a:t>NSGA</a:t>
            </a:r>
            <a:r>
              <a:rPr lang="zh-CN" altLang="en-US" dirty="0"/>
              <a:t>算法</a:t>
            </a:r>
            <a:endParaRPr lang="en-US" altLang="zh-CN" dirty="0"/>
          </a:p>
          <a:p>
            <a:pPr eaLnBrk="1" hangingPunct="1"/>
            <a:r>
              <a:rPr lang="en-US" altLang="zh-CN" dirty="0"/>
              <a:t>NSGA</a:t>
            </a:r>
            <a:r>
              <a:rPr lang="zh-CN" altLang="en-US" dirty="0"/>
              <a:t>算法缺陷</a:t>
            </a:r>
            <a:endParaRPr lang="en-US" altLang="zh-CN" dirty="0"/>
          </a:p>
          <a:p>
            <a:pPr eaLnBrk="1" hangingPunct="1"/>
            <a:r>
              <a:rPr lang="en-US" altLang="zh-CN" dirty="0"/>
              <a:t>NSGA-II</a:t>
            </a:r>
            <a:r>
              <a:rPr lang="zh-CN" altLang="en-US" dirty="0"/>
              <a:t>算法</a:t>
            </a:r>
            <a:endParaRPr lang="en-US" altLang="zh-CN" dirty="0"/>
          </a:p>
          <a:p>
            <a:pPr eaLnBrk="1" hangingPunct="1"/>
            <a:r>
              <a:rPr lang="zh-CN" altLang="en-US" dirty="0"/>
              <a:t>总结</a:t>
            </a:r>
            <a:endParaRPr lang="zh-CN" altLang="zh-CN" dirty="0"/>
          </a:p>
        </p:txBody>
      </p:sp>
      <p:sp>
        <p:nvSpPr>
          <p:cNvPr id="3076"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304800" y="2971800"/>
            <a:ext cx="8291513" cy="700088"/>
          </a:xfrm>
          <a:ln/>
        </p:spPr>
        <p:txBody>
          <a:bodyPr vert="horz" wrap="square" lIns="91440" tIns="45720" rIns="91440" bIns="45720" anchor="b" anchorCtr="0"/>
          <a:p>
            <a:pPr algn="ctr"/>
            <a:r>
              <a:rPr lang="zh-CN" altLang="en-US" dirty="0"/>
              <a:t>谢谢，请指正！</a:t>
            </a:r>
            <a:endParaRPr lang="zh-CN" altLang="en-US" dirty="0"/>
          </a:p>
        </p:txBody>
      </p:sp>
      <p:sp>
        <p:nvSpPr>
          <p:cNvPr id="21507" name="灯片编号占位符 3"/>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ln/>
        </p:spPr>
        <p:txBody>
          <a:bodyPr vert="horz" wrap="square" lIns="91440" tIns="45720" rIns="91440" bIns="45720" anchor="b" anchorCtr="0"/>
          <a:p>
            <a:r>
              <a:rPr lang="zh-CN" altLang="en-US" dirty="0"/>
              <a:t>名词解释</a:t>
            </a:r>
            <a:endParaRPr lang="zh-CN" altLang="en-US" dirty="0"/>
          </a:p>
        </p:txBody>
      </p:sp>
      <p:sp>
        <p:nvSpPr>
          <p:cNvPr id="3" name="内容占位符 2"/>
          <p:cNvSpPr>
            <a:spLocks noGrp="1"/>
          </p:cNvSpPr>
          <p:nvPr>
            <p:ph idx="1"/>
          </p:nvPr>
        </p:nvSpPr>
        <p:spPr>
          <a:xfrm>
            <a:off x="419100" y="1027113"/>
            <a:ext cx="8291513" cy="5192713"/>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rgbClr val="339AF1"/>
              </a:buClr>
              <a:buSzPct val="100000"/>
              <a:buFont typeface="Wingdings 3" panose="05040102010807070707" pitchFamily="18" charset="2"/>
              <a:buChar char=""/>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NSGA</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rgbClr val="339AF1"/>
                </a:solidFill>
                <a:effectLst/>
                <a:uLnTx/>
                <a:uFillTx/>
                <a:latin typeface="+mn-lt"/>
                <a:ea typeface="+mn-ea"/>
                <a:cs typeface="+mn-cs"/>
              </a:rPr>
              <a:t>nondominated</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sorting genetic algorithms-</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非支配排序遗传算法</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0" fontAlgn="base" latinLnBrk="0" hangingPunct="0">
              <a:lnSpc>
                <a:spcPct val="110000"/>
              </a:lnSpc>
              <a:spcBef>
                <a:spcPts val="1800"/>
              </a:spcBef>
              <a:spcAft>
                <a:spcPct val="0"/>
              </a:spcAft>
              <a:buClr>
                <a:srgbClr val="339AF1"/>
              </a:buClr>
              <a:buSzPct val="100000"/>
              <a:buFont typeface="Wingdings 3" panose="05040102010807070707" pitchFamily="18" charset="2"/>
              <a:buChar char=""/>
              <a:defRPr/>
            </a:pPr>
            <a:r>
              <a:rPr kumimoji="0" lang="en-US" altLang="zh-CN" sz="2000" b="0" i="0" u="none" strike="noStrike" kern="0" cap="none" spc="0" normalizeH="0" baseline="0" noProof="0" dirty="0" err="1" smtClean="0">
                <a:ln>
                  <a:noFill/>
                </a:ln>
                <a:solidFill>
                  <a:srgbClr val="339AF1"/>
                </a:solidFill>
                <a:effectLst/>
                <a:uLnTx/>
                <a:uFillTx/>
                <a:latin typeface="+mn-lt"/>
                <a:ea typeface="+mn-ea"/>
                <a:cs typeface="+mn-cs"/>
              </a:rPr>
              <a:t>nondominated</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：非支配</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357505" marR="0" lvl="0" indent="-357505" algn="just" defTabSz="914400" rtl="0" eaLnBrk="0" fontAlgn="base" latinLnBrk="0" hangingPunct="0">
              <a:lnSpc>
                <a:spcPct val="110000"/>
              </a:lnSpc>
              <a:spcBef>
                <a:spcPts val="1800"/>
              </a:spcBef>
              <a:spcAft>
                <a:spcPct val="0"/>
              </a:spcAft>
              <a:buClr>
                <a:srgbClr val="339AF1"/>
              </a:buClr>
              <a:buSzPct val="100000"/>
              <a:buFont typeface="Wingdings 3" panose="05040102010807070707" pitchFamily="18" charset="2"/>
              <a:buChar char=""/>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例：回家，两目标（费用，时间），均越小越好</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1" indent="0" algn="just" defTabSz="914400" rtl="0" eaLnBrk="0" fontAlgn="base" latinLnBrk="0" hangingPunct="0">
              <a:lnSpc>
                <a:spcPct val="110000"/>
              </a:lnSpc>
              <a:spcBef>
                <a:spcPts val="1800"/>
              </a:spcBef>
              <a:spcAft>
                <a:spcPct val="0"/>
              </a:spcAft>
              <a:buClr>
                <a:srgbClr val="339AF1"/>
              </a:buClr>
              <a:buSzPct val="100000"/>
              <a:buFont typeface="幼圆" panose="02010509060101010101" pitchFamily="49" charset="-122"/>
              <a:buNone/>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       动车</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A</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270 , 7</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），普</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快</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B</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120</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 , </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10</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飞机</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C</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240</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1" indent="0" algn="just" defTabSz="914400" rtl="0" eaLnBrk="0" fontAlgn="base" latinLnBrk="0" hangingPunct="0">
              <a:lnSpc>
                <a:spcPct val="110000"/>
              </a:lnSpc>
              <a:spcBef>
                <a:spcPts val="1800"/>
              </a:spcBef>
              <a:spcAft>
                <a:spcPct val="0"/>
              </a:spcAft>
              <a:buClr>
                <a:srgbClr val="339AF1"/>
              </a:buClr>
              <a:buSzPct val="100000"/>
              <a:buFont typeface="幼圆" panose="02010509060101010101" pitchFamily="49" charset="-12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C</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240</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）支配</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A</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270</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 ， </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7</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a:ln>
                <a:noFill/>
              </a:ln>
              <a:solidFill>
                <a:srgbClr val="339AF1"/>
              </a:solidFill>
              <a:effectLst/>
              <a:uLnTx/>
              <a:uFillTx/>
              <a:latin typeface="+mn-lt"/>
              <a:ea typeface="+mn-ea"/>
              <a:cs typeface="+mn-cs"/>
            </a:endParaRPr>
          </a:p>
          <a:p>
            <a:pPr marL="0" marR="0" lvl="1" indent="0" algn="just" defTabSz="914400" rtl="0" eaLnBrk="0" fontAlgn="base" latinLnBrk="0" hangingPunct="0">
              <a:lnSpc>
                <a:spcPct val="110000"/>
              </a:lnSpc>
              <a:spcBef>
                <a:spcPts val="1800"/>
              </a:spcBef>
              <a:spcAft>
                <a:spcPct val="0"/>
              </a:spcAft>
              <a:buClr>
                <a:srgbClr val="339AF1"/>
              </a:buClr>
              <a:buSzPct val="100000"/>
              <a:buFont typeface="幼圆" panose="02010509060101010101" pitchFamily="49" charset="-12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A</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270 , 7</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）被</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C</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240</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支配</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a:ln>
                <a:noFill/>
              </a:ln>
              <a:solidFill>
                <a:srgbClr val="339AF1"/>
              </a:solidFill>
              <a:effectLst/>
              <a:uLnTx/>
              <a:uFillTx/>
              <a:latin typeface="+mn-lt"/>
              <a:ea typeface="+mn-ea"/>
              <a:cs typeface="+mn-cs"/>
            </a:endParaRPr>
          </a:p>
          <a:p>
            <a:pPr marL="0" marR="0" lvl="1" indent="0" algn="just" defTabSz="914400" rtl="0" eaLnBrk="0" fontAlgn="base" latinLnBrk="0" hangingPunct="0">
              <a:lnSpc>
                <a:spcPct val="110000"/>
              </a:lnSpc>
              <a:spcBef>
                <a:spcPts val="1800"/>
              </a:spcBef>
              <a:spcAft>
                <a:spcPct val="0"/>
              </a:spcAft>
              <a:buClr>
                <a:srgbClr val="339AF1"/>
              </a:buClr>
              <a:buSzPct val="100000"/>
              <a:buFont typeface="幼圆" panose="02010509060101010101" pitchFamily="49" charset="-12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B</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120 , 10</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）和</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C</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240</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2</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）不可比，即非</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支配。</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1" indent="0" algn="just" defTabSz="914400" rtl="0" eaLnBrk="0" fontAlgn="base" latinLnBrk="0" hangingPunct="0">
              <a:lnSpc>
                <a:spcPct val="110000"/>
              </a:lnSpc>
              <a:spcBef>
                <a:spcPts val="1800"/>
              </a:spcBef>
              <a:spcAft>
                <a:spcPct val="0"/>
              </a:spcAft>
              <a:buClr>
                <a:srgbClr val="339AF1"/>
              </a:buClr>
              <a:buSzPct val="100000"/>
              <a:buFont typeface="幼圆" panose="02010509060101010101" pitchFamily="49" charset="-122"/>
              <a:buNone/>
              <a:defRPr/>
            </a:pPr>
            <a:r>
              <a:rPr kumimoji="0" lang="zh-CN" altLang="en-US" sz="2000" b="0" i="0" u="none" strike="noStrike" kern="0" cap="none" spc="0" normalizeH="0" baseline="0" noProof="0" dirty="0" smtClean="0">
                <a:ln>
                  <a:noFill/>
                </a:ln>
                <a:solidFill>
                  <a:srgbClr val="FF0000"/>
                </a:solidFill>
                <a:effectLst/>
                <a:uLnTx/>
                <a:uFillTx/>
                <a:latin typeface="+mn-lt"/>
                <a:ea typeface="+mn-ea"/>
                <a:cs typeface="+mn-cs"/>
              </a:rPr>
              <a:t>目的：得到一组非支配的解</a:t>
            </a:r>
            <a:r>
              <a:rPr kumimoji="0" lang="en-US" altLang="zh-CN" sz="2000" b="0" i="0" u="none" strike="noStrike" kern="0" cap="none" spc="0" normalizeH="0" baseline="0" noProof="0" dirty="0" smtClean="0">
                <a:ln>
                  <a:noFill/>
                </a:ln>
                <a:solidFill>
                  <a:srgbClr val="FF0000"/>
                </a:solidFill>
                <a:effectLst/>
                <a:uLnTx/>
                <a:uFillTx/>
                <a:latin typeface="+mn-lt"/>
                <a:ea typeface="+mn-ea"/>
                <a:cs typeface="+mn-cs"/>
              </a:rPr>
              <a:t>--Pareto</a:t>
            </a:r>
            <a:r>
              <a:rPr kumimoji="0" lang="zh-CN" altLang="en-US" sz="2000" b="0" i="0" u="none" strike="noStrike" kern="0" cap="none" spc="0" normalizeH="0" baseline="0" noProof="0" dirty="0">
                <a:ln>
                  <a:noFill/>
                </a:ln>
                <a:solidFill>
                  <a:srgbClr val="FF0000"/>
                </a:solidFill>
                <a:effectLst/>
                <a:uLnTx/>
                <a:uFillTx/>
                <a:latin typeface="+mn-lt"/>
                <a:ea typeface="+mn-ea"/>
                <a:cs typeface="+mn-cs"/>
              </a:rPr>
              <a:t>最优解集</a:t>
            </a:r>
            <a:r>
              <a:rPr kumimoji="0" lang="zh-CN" altLang="en-US" sz="2000" b="0" i="0" u="none" strike="noStrike" kern="0" cap="none" spc="0" normalizeH="0" baseline="0" noProof="0" dirty="0" smtClean="0">
                <a:ln>
                  <a:noFill/>
                </a:ln>
                <a:solidFill>
                  <a:srgbClr val="FF0000"/>
                </a:solidFill>
                <a:effectLst/>
                <a:uLnTx/>
                <a:uFillTx/>
                <a:latin typeface="+mn-lt"/>
                <a:ea typeface="+mn-ea"/>
                <a:cs typeface="+mn-cs"/>
              </a:rPr>
              <a:t>。</a:t>
            </a:r>
            <a:endParaRPr kumimoji="0" lang="en-US" altLang="zh-CN" sz="2000" b="0" i="0" u="none" strike="noStrike" kern="0" cap="none" spc="0" normalizeH="0" baseline="0" noProof="0" dirty="0">
              <a:ln>
                <a:noFill/>
              </a:ln>
              <a:solidFill>
                <a:srgbClr val="FF0000"/>
              </a:solidFill>
              <a:effectLst/>
              <a:uLnTx/>
              <a:uFillTx/>
              <a:latin typeface="+mn-lt"/>
              <a:ea typeface="+mn-ea"/>
              <a:cs typeface="+mn-cs"/>
            </a:endParaRPr>
          </a:p>
        </p:txBody>
      </p:sp>
      <p:sp>
        <p:nvSpPr>
          <p:cNvPr id="4100" name="灯片编号占位符 3"/>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a:ln/>
        </p:spPr>
        <p:txBody>
          <a:bodyPr vert="horz" wrap="square" lIns="91440" tIns="45720" rIns="91440" bIns="45720" anchor="b" anchorCtr="0"/>
          <a:p>
            <a:pPr eaLnBrk="1" hangingPunct="1"/>
            <a:r>
              <a:rPr lang="en-US" altLang="zh-CN" dirty="0"/>
              <a:t>NSGA</a:t>
            </a:r>
            <a:r>
              <a:rPr lang="zh-CN" altLang="en-US" dirty="0"/>
              <a:t>算法</a:t>
            </a:r>
            <a:endParaRPr lang="zh-CN" altLang="en-US" dirty="0"/>
          </a:p>
        </p:txBody>
      </p:sp>
      <p:sp>
        <p:nvSpPr>
          <p:cNvPr id="5123" name="内容占位符 2"/>
          <p:cNvSpPr>
            <a:spLocks noGrp="1"/>
          </p:cNvSpPr>
          <p:nvPr>
            <p:ph idx="1"/>
          </p:nvPr>
        </p:nvSpPr>
        <p:spPr>
          <a:ln/>
        </p:spPr>
        <p:txBody>
          <a:bodyPr vert="horz" wrap="square" lIns="91440" tIns="45720" rIns="91440" bIns="45720" anchor="t" anchorCtr="0"/>
          <a:p>
            <a:pPr eaLnBrk="1" hangingPunct="1"/>
            <a:r>
              <a:rPr lang="en-US" altLang="zh-CN" dirty="0"/>
              <a:t>NSGA</a:t>
            </a:r>
            <a:r>
              <a:rPr lang="zh-CN" altLang="en-US" dirty="0"/>
              <a:t>算法流程图</a:t>
            </a:r>
            <a:endParaRPr lang="zh-CN" altLang="en-US" dirty="0"/>
          </a:p>
        </p:txBody>
      </p:sp>
      <p:pic>
        <p:nvPicPr>
          <p:cNvPr id="5124" name="Picture 2"/>
          <p:cNvPicPr>
            <a:picLocks noChangeAspect="1"/>
          </p:cNvPicPr>
          <p:nvPr/>
        </p:nvPicPr>
        <p:blipFill>
          <a:blip r:embed="rId1"/>
          <a:stretch>
            <a:fillRect/>
          </a:stretch>
        </p:blipFill>
        <p:spPr>
          <a:xfrm>
            <a:off x="914400" y="1447800"/>
            <a:ext cx="7086600" cy="5327650"/>
          </a:xfrm>
          <a:prstGeom prst="rect">
            <a:avLst/>
          </a:prstGeom>
          <a:noFill/>
          <a:ln w="9525">
            <a:noFill/>
          </a:ln>
        </p:spPr>
      </p:pic>
      <p:sp>
        <p:nvSpPr>
          <p:cNvPr id="5125"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ln/>
        </p:spPr>
        <p:txBody>
          <a:bodyPr vert="horz" wrap="square" lIns="91440" tIns="45720" rIns="91440" bIns="45720" anchor="b" anchorCtr="0"/>
          <a:p>
            <a:pPr eaLnBrk="1" hangingPunct="1"/>
            <a:r>
              <a:rPr lang="zh-CN" altLang="en-US" dirty="0"/>
              <a:t>非支配排序</a:t>
            </a:r>
            <a:endParaRPr lang="zh-CN" altLang="en-US" dirty="0"/>
          </a:p>
        </p:txBody>
      </p:sp>
      <p:sp>
        <p:nvSpPr>
          <p:cNvPr id="3" name="内容占位符 2"/>
          <p:cNvSpPr>
            <a:spLocks noGrp="1"/>
          </p:cNvSpPr>
          <p:nvPr>
            <p:ph idx="1"/>
          </p:nvPr>
        </p:nvSpPr>
        <p:spPr>
          <a:xfrm>
            <a:off x="419100" y="914400"/>
            <a:ext cx="8291513" cy="5715000"/>
          </a:xfrm>
        </p:spPr>
        <p:txBody>
          <a:bodyPr vert="horz" wrap="square" lIns="91440" tIns="45720" rIns="91440" bIns="45720" numCol="1" anchor="t" anchorCtr="0" compatLnSpc="1"/>
          <a:lstStyle/>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种群：</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{5,3},{8,7},{1,4},{7,9},{2,5},{4,3},{6,4},{3,1}}</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M</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为目标数，</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N</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为个体数量。</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(1)  {</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5,3}</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与其他</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(N-1)</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个在</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M</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个目标上比较</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          </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    M</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*(N-1</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457200" marR="0" lvl="0" indent="-45720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AutoNum type="arabicParenBoth" startAt="2"/>
              <a:defRPr/>
            </a:pP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8,7}…{3,1}</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与其他</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(N-1)</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个在</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M</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个目标上比较</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    M*(N-1) *(N-1</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457200" marR="0" lvl="0" indent="-45720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AutoNum type="arabicParenBoth" startAt="2"/>
              <a:defRPr/>
            </a:pPr>
            <a:r>
              <a:rPr kumimoji="0" lang="zh-CN" altLang="en-US" sz="2000" b="0" i="0" u="none" strike="noStrike" kern="0" cap="none" spc="0" normalizeH="0" baseline="0" noProof="0" dirty="0">
                <a:ln>
                  <a:noFill/>
                </a:ln>
                <a:solidFill>
                  <a:srgbClr val="339AF1"/>
                </a:solidFill>
                <a:effectLst/>
                <a:uLnTx/>
                <a:uFillTx/>
                <a:latin typeface="+mn-lt"/>
                <a:ea typeface="+mn-ea"/>
                <a:cs typeface="+mn-cs"/>
              </a:rPr>
              <a:t>找出不被其他个体支配的个体，为第一层，取出放一边。对于剩下的</a:t>
            </a:r>
            <a:endParaRPr kumimoji="0" lang="en-US" altLang="zh-CN" sz="2000" b="0" i="0" u="none" strike="noStrike" kern="0" cap="none" spc="0" normalizeH="0" baseline="0" noProof="0" dirty="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a:ln>
                  <a:noFill/>
                </a:ln>
                <a:solidFill>
                  <a:srgbClr val="339AF1"/>
                </a:solidFill>
                <a:effectLst/>
                <a:uLnTx/>
                <a:uFillTx/>
                <a:latin typeface="+mn-lt"/>
                <a:ea typeface="+mn-ea"/>
                <a:cs typeface="+mn-cs"/>
              </a:rPr>
              <a:t>个体重复</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(1)(2)</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操作，直到对所有个体分层。最坏</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情况分为</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N</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层，每层</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一</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smtClean="0">
                <a:ln>
                  <a:noFill/>
                </a:ln>
                <a:solidFill>
                  <a:srgbClr val="339AF1"/>
                </a:solidFill>
                <a:effectLst/>
                <a:uLnTx/>
                <a:uFillTx/>
                <a:latin typeface="+mn-lt"/>
                <a:ea typeface="+mn-ea"/>
                <a:cs typeface="+mn-cs"/>
              </a:rPr>
              <a:t>个个体</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，故计算复杂度较高</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为</a:t>
            </a:r>
            <a:r>
              <a:rPr kumimoji="0" lang="en-US" altLang="zh-CN" sz="2000" b="0" i="0" u="none" strike="noStrike" kern="0" cap="none" spc="0" normalizeH="0" baseline="0" noProof="0" dirty="0">
                <a:ln>
                  <a:noFill/>
                </a:ln>
                <a:solidFill>
                  <a:srgbClr val="339AF1"/>
                </a:solidFill>
                <a:effectLst/>
                <a:uLnTx/>
                <a:uFillTx/>
                <a:latin typeface="+mn-lt"/>
                <a:ea typeface="+mn-ea"/>
                <a:cs typeface="+mn-cs"/>
              </a:rPr>
              <a:t>O(MN3)</a:t>
            </a:r>
            <a:endParaRPr kumimoji="0" lang="zh-CN" altLang="en-US" sz="2000" b="0" i="0" u="none" strike="noStrike" kern="0" cap="none" spc="0" normalizeH="0" baseline="0" noProof="0" dirty="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对所有个体非支配排序后：</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a:ln>
                  <a:noFill/>
                </a:ln>
                <a:solidFill>
                  <a:srgbClr val="339AF1"/>
                </a:solidFill>
                <a:effectLst/>
                <a:uLnTx/>
                <a:uFillTx/>
                <a:latin typeface="+mn-lt"/>
                <a:ea typeface="+mn-ea"/>
                <a:cs typeface="+mn-cs"/>
              </a:rPr>
              <a:t>第一</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层</a:t>
            </a:r>
            <a:r>
              <a:rPr kumimoji="0" lang="zh-CN" altLang="en-US" sz="2000" b="0" i="0" u="none" strike="noStrike" kern="0" cap="none" spc="0" normalizeH="0" baseline="0" noProof="0" dirty="0">
                <a:ln>
                  <a:noFill/>
                </a:ln>
                <a:solidFill>
                  <a:srgbClr val="339AF1"/>
                </a:solidFill>
                <a:effectLst/>
                <a:uLnTx/>
                <a:uFillTx/>
                <a:latin typeface="+mn-lt"/>
                <a:ea typeface="+mn-ea"/>
                <a:cs typeface="+mn-cs"/>
              </a:rPr>
              <a:t>：</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{1,4},{3,1} </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a:ln>
                  <a:noFill/>
                </a:ln>
                <a:solidFill>
                  <a:srgbClr val="339AF1"/>
                </a:solidFill>
                <a:effectLst/>
                <a:uLnTx/>
                <a:uFillTx/>
                <a:latin typeface="+mn-lt"/>
                <a:ea typeface="+mn-ea"/>
                <a:cs typeface="+mn-cs"/>
              </a:rPr>
              <a:t>第二</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层：</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{2,5},{4,3}</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a:ln>
                  <a:noFill/>
                </a:ln>
                <a:solidFill>
                  <a:srgbClr val="339AF1"/>
                </a:solidFill>
                <a:effectLst/>
                <a:uLnTx/>
                <a:uFillTx/>
                <a:latin typeface="+mn-lt"/>
                <a:ea typeface="+mn-ea"/>
                <a:cs typeface="+mn-cs"/>
              </a:rPr>
              <a:t>第三</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层：</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{5,3}</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a:ln>
                  <a:noFill/>
                </a:ln>
                <a:solidFill>
                  <a:srgbClr val="339AF1"/>
                </a:solidFill>
                <a:effectLst/>
                <a:uLnTx/>
                <a:uFillTx/>
                <a:latin typeface="+mn-lt"/>
                <a:ea typeface="+mn-ea"/>
                <a:cs typeface="+mn-cs"/>
              </a:rPr>
              <a:t>第四</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层：</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{6,4}</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a:p>
            <a:pPr marL="0" marR="0" lvl="0" indent="0" algn="just" defTabSz="914400" rtl="0" eaLnBrk="1" fontAlgn="base" latinLnBrk="0" hangingPunct="1">
              <a:lnSpc>
                <a:spcPts val="1700"/>
              </a:lnSpc>
              <a:spcBef>
                <a:spcPts val="1800"/>
              </a:spcBef>
              <a:spcAft>
                <a:spcPct val="0"/>
              </a:spcAft>
              <a:buClr>
                <a:srgbClr val="339AF1"/>
              </a:buClr>
              <a:buSzPct val="100000"/>
              <a:buFont typeface="Wingdings 3" panose="05040102010807070707" pitchFamily="18" charset="2"/>
              <a:buNone/>
              <a:defRPr/>
            </a:pPr>
            <a:r>
              <a:rPr kumimoji="0" lang="zh-CN" altLang="en-US" sz="2000" b="0" i="0" u="none" strike="noStrike" kern="0" cap="none" spc="0" normalizeH="0" baseline="0" noProof="0" dirty="0">
                <a:ln>
                  <a:noFill/>
                </a:ln>
                <a:solidFill>
                  <a:srgbClr val="339AF1"/>
                </a:solidFill>
                <a:effectLst/>
                <a:uLnTx/>
                <a:uFillTx/>
                <a:latin typeface="+mn-lt"/>
                <a:ea typeface="+mn-ea"/>
                <a:cs typeface="+mn-cs"/>
              </a:rPr>
              <a:t>第五</a:t>
            </a:r>
            <a:r>
              <a:rPr kumimoji="0" lang="zh-CN" altLang="en-US" sz="2000" b="0" i="0" u="none" strike="noStrike" kern="0" cap="none" spc="0" normalizeH="0" baseline="0" noProof="0" dirty="0" smtClean="0">
                <a:ln>
                  <a:noFill/>
                </a:ln>
                <a:solidFill>
                  <a:srgbClr val="339AF1"/>
                </a:solidFill>
                <a:effectLst/>
                <a:uLnTx/>
                <a:uFillTx/>
                <a:latin typeface="+mn-lt"/>
                <a:ea typeface="+mn-ea"/>
                <a:cs typeface="+mn-cs"/>
              </a:rPr>
              <a:t>层：</a:t>
            </a:r>
            <a:r>
              <a:rPr kumimoji="0" lang="en-US" altLang="zh-CN" sz="2000" b="0" i="0" u="none" strike="noStrike" kern="0" cap="none" spc="0" normalizeH="0" baseline="0" noProof="0" dirty="0" smtClean="0">
                <a:ln>
                  <a:noFill/>
                </a:ln>
                <a:solidFill>
                  <a:srgbClr val="339AF1"/>
                </a:solidFill>
                <a:effectLst/>
                <a:uLnTx/>
                <a:uFillTx/>
                <a:latin typeface="+mn-lt"/>
                <a:ea typeface="+mn-ea"/>
                <a:cs typeface="+mn-cs"/>
              </a:rPr>
              <a:t>{8,7},{7,9}</a:t>
            </a:r>
            <a:endParaRPr kumimoji="0" lang="en-US" altLang="zh-CN" sz="2000" b="0" i="0" u="none" strike="noStrike" kern="0" cap="none" spc="0" normalizeH="0" baseline="0" noProof="0" dirty="0" smtClean="0">
              <a:ln>
                <a:noFill/>
              </a:ln>
              <a:solidFill>
                <a:srgbClr val="339AF1"/>
              </a:solidFill>
              <a:effectLst/>
              <a:uLnTx/>
              <a:uFillTx/>
              <a:latin typeface="+mn-lt"/>
              <a:ea typeface="+mn-ea"/>
              <a:cs typeface="+mn-cs"/>
            </a:endParaRPr>
          </a:p>
        </p:txBody>
      </p:sp>
      <p:sp>
        <p:nvSpPr>
          <p:cNvPr id="6148" name="灯片编号占位符 6"/>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ln/>
        </p:spPr>
        <p:txBody>
          <a:bodyPr vert="horz" wrap="square" lIns="91440" tIns="45720" rIns="91440" bIns="45720" anchor="b" anchorCtr="0"/>
          <a:p>
            <a:r>
              <a:rPr lang="zh-CN" altLang="en-US" dirty="0"/>
              <a:t>指定虚拟适应度值</a:t>
            </a:r>
            <a:endParaRPr lang="zh-CN" altLang="en-US" dirty="0"/>
          </a:p>
        </p:txBody>
      </p:sp>
      <p:sp>
        <p:nvSpPr>
          <p:cNvPr id="7171" name="内容占位符 2"/>
          <p:cNvSpPr>
            <a:spLocks noGrp="1"/>
          </p:cNvSpPr>
          <p:nvPr>
            <p:ph idx="1"/>
          </p:nvPr>
        </p:nvSpPr>
        <p:spPr>
          <a:ln/>
        </p:spPr>
        <p:txBody>
          <a:bodyPr vert="horz" wrap="square" lIns="91440" tIns="45720" rIns="91440" bIns="45720" anchor="t" anchorCtr="0"/>
          <a:p>
            <a:r>
              <a:rPr lang="zh-CN" altLang="en-US" dirty="0"/>
              <a:t>在对种群进行非支配排序的过程中</a:t>
            </a:r>
            <a:r>
              <a:rPr lang="en-US" altLang="zh-CN" dirty="0"/>
              <a:t>,</a:t>
            </a:r>
            <a:r>
              <a:rPr lang="zh-CN" altLang="en-US" dirty="0"/>
              <a:t>需要给每一个非支配层指定一个虚拟适应度值。</a:t>
            </a:r>
            <a:endParaRPr lang="en-US" altLang="zh-CN" dirty="0"/>
          </a:p>
          <a:p>
            <a:r>
              <a:rPr lang="zh-CN" altLang="en-US" dirty="0"/>
              <a:t>级数越大</a:t>
            </a:r>
            <a:r>
              <a:rPr lang="en-US" altLang="zh-CN" dirty="0"/>
              <a:t>,</a:t>
            </a:r>
            <a:r>
              <a:rPr lang="zh-CN" altLang="en-US" dirty="0"/>
              <a:t>虚拟适应度值越小</a:t>
            </a:r>
            <a:r>
              <a:rPr lang="en-US" altLang="zh-CN" dirty="0"/>
              <a:t>;</a:t>
            </a:r>
            <a:r>
              <a:rPr lang="zh-CN" altLang="en-US" dirty="0"/>
              <a:t>反之</a:t>
            </a:r>
            <a:r>
              <a:rPr lang="en-US" altLang="zh-CN" dirty="0"/>
              <a:t>,</a:t>
            </a:r>
            <a:r>
              <a:rPr lang="zh-CN" altLang="en-US" dirty="0"/>
              <a:t>虚拟适应度值越大。</a:t>
            </a:r>
            <a:endParaRPr lang="en-US" altLang="zh-CN" dirty="0"/>
          </a:p>
          <a:p>
            <a:r>
              <a:rPr lang="zh-CN" altLang="en-US" dirty="0">
                <a:solidFill>
                  <a:srgbClr val="FF0000"/>
                </a:solidFill>
              </a:rPr>
              <a:t>这样可以保证在选择操作中等级较低的非支配个体有更多的机会被选择进入下一代</a:t>
            </a:r>
            <a:r>
              <a:rPr lang="en-US" altLang="zh-CN" dirty="0">
                <a:solidFill>
                  <a:srgbClr val="FF0000"/>
                </a:solidFill>
              </a:rPr>
              <a:t>,</a:t>
            </a:r>
            <a:r>
              <a:rPr lang="zh-CN" altLang="en-US" dirty="0">
                <a:solidFill>
                  <a:srgbClr val="FF0000"/>
                </a:solidFill>
              </a:rPr>
              <a:t>使得算法以最快的速度收敛。</a:t>
            </a:r>
            <a:endParaRPr lang="en-US" altLang="zh-CN" dirty="0">
              <a:solidFill>
                <a:srgbClr val="FF0000"/>
              </a:solidFill>
            </a:endParaRPr>
          </a:p>
        </p:txBody>
      </p:sp>
      <p:sp>
        <p:nvSpPr>
          <p:cNvPr id="7172" name="灯片编号占位符 3"/>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ln/>
        </p:spPr>
        <p:txBody>
          <a:bodyPr vert="horz" wrap="square" lIns="91440" tIns="45720" rIns="91440" bIns="45720" anchor="b" anchorCtr="0"/>
          <a:p>
            <a:r>
              <a:rPr lang="zh-CN" altLang="en-US" dirty="0"/>
              <a:t>应用于适应度共享小生境</a:t>
            </a:r>
            <a:endParaRPr lang="zh-CN" altLang="en-US" dirty="0"/>
          </a:p>
        </p:txBody>
      </p:sp>
      <p:sp>
        <p:nvSpPr>
          <p:cNvPr id="8195" name="内容占位符 2"/>
          <p:cNvSpPr>
            <a:spLocks noGrp="1"/>
          </p:cNvSpPr>
          <p:nvPr>
            <p:ph idx="1"/>
          </p:nvPr>
        </p:nvSpPr>
        <p:spPr>
          <a:ln/>
        </p:spPr>
        <p:txBody>
          <a:bodyPr vert="horz" wrap="square" lIns="91440" tIns="45720" rIns="91440" bIns="45720" anchor="t" anchorCtr="0"/>
          <a:p>
            <a:r>
              <a:rPr lang="zh-CN" altLang="en-US" dirty="0"/>
              <a:t>另一方面</a:t>
            </a:r>
            <a:r>
              <a:rPr lang="en-US" altLang="zh-CN" dirty="0"/>
              <a:t>,</a:t>
            </a:r>
            <a:r>
              <a:rPr lang="zh-CN" altLang="en-US" dirty="0"/>
              <a:t>为了得到分布均匀的</a:t>
            </a:r>
            <a:r>
              <a:rPr lang="en-US" altLang="zh-CN" dirty="0"/>
              <a:t>Pareto</a:t>
            </a:r>
            <a:r>
              <a:rPr lang="zh-CN" altLang="en-US" dirty="0"/>
              <a:t>最优解集</a:t>
            </a:r>
            <a:r>
              <a:rPr lang="en-US" altLang="zh-CN" dirty="0"/>
              <a:t>,</a:t>
            </a:r>
            <a:r>
              <a:rPr lang="zh-CN" altLang="en-US" dirty="0"/>
              <a:t>就要保证当前非支配层上的个体具有</a:t>
            </a:r>
            <a:r>
              <a:rPr lang="zh-CN" altLang="en-US" dirty="0">
                <a:solidFill>
                  <a:srgbClr val="FF0000"/>
                </a:solidFill>
              </a:rPr>
              <a:t>多样性</a:t>
            </a:r>
            <a:r>
              <a:rPr lang="zh-CN" altLang="en-US" dirty="0"/>
              <a:t>。</a:t>
            </a:r>
            <a:endParaRPr lang="zh-CN" altLang="en-US" dirty="0"/>
          </a:p>
          <a:p>
            <a:endParaRPr lang="zh-CN" altLang="en-US" dirty="0"/>
          </a:p>
        </p:txBody>
      </p:sp>
      <p:pic>
        <p:nvPicPr>
          <p:cNvPr id="8196" name="Picture 2"/>
          <p:cNvPicPr>
            <a:picLocks noChangeAspect="1"/>
          </p:cNvPicPr>
          <p:nvPr/>
        </p:nvPicPr>
        <p:blipFill>
          <a:blip r:embed="rId1"/>
          <a:stretch>
            <a:fillRect/>
          </a:stretch>
        </p:blipFill>
        <p:spPr>
          <a:xfrm>
            <a:off x="2362200" y="1755775"/>
            <a:ext cx="6629400" cy="4984750"/>
          </a:xfrm>
          <a:prstGeom prst="rect">
            <a:avLst/>
          </a:prstGeom>
          <a:noFill/>
          <a:ln w="9525">
            <a:noFill/>
          </a:ln>
        </p:spPr>
      </p:pic>
      <p:sp>
        <p:nvSpPr>
          <p:cNvPr id="8197" name="矩形 3"/>
          <p:cNvSpPr/>
          <p:nvPr/>
        </p:nvSpPr>
        <p:spPr>
          <a:xfrm>
            <a:off x="6781800" y="4038600"/>
            <a:ext cx="1981200" cy="574675"/>
          </a:xfrm>
          <a:prstGeom prst="rect">
            <a:avLst/>
          </a:prstGeom>
          <a:noFill/>
          <a:ln w="38100" cap="flat" cmpd="sng">
            <a:solidFill>
              <a:srgbClr val="FF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198" name="灯片编号占位符 5"/>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ln/>
        </p:spPr>
        <p:txBody>
          <a:bodyPr vert="horz" wrap="square" lIns="91440" tIns="45720" rIns="91440" bIns="45720" anchor="b" anchorCtr="0"/>
          <a:p>
            <a:pPr eaLnBrk="1" hangingPunct="1"/>
            <a:br>
              <a:rPr lang="en-US" altLang="zh-CN" dirty="0"/>
            </a:br>
            <a:r>
              <a:rPr lang="en-US" altLang="zh-CN" dirty="0"/>
              <a:t>NSGA</a:t>
            </a:r>
            <a:r>
              <a:rPr lang="zh-CN" altLang="en-US" dirty="0"/>
              <a:t>算法的主要缺陷</a:t>
            </a:r>
            <a:endParaRPr lang="zh-CN" altLang="en-US" dirty="0"/>
          </a:p>
        </p:txBody>
      </p:sp>
      <p:sp>
        <p:nvSpPr>
          <p:cNvPr id="9219" name="内容占位符 2"/>
          <p:cNvSpPr>
            <a:spLocks noGrp="1"/>
          </p:cNvSpPr>
          <p:nvPr>
            <p:ph idx="1"/>
          </p:nvPr>
        </p:nvSpPr>
        <p:spPr>
          <a:ln/>
        </p:spPr>
        <p:txBody>
          <a:bodyPr vert="horz" wrap="square" lIns="91440" tIns="45720" rIns="91440" bIns="45720" anchor="t" anchorCtr="0"/>
          <a:p>
            <a:pPr eaLnBrk="1" hangingPunct="1">
              <a:lnSpc>
                <a:spcPct val="150000"/>
              </a:lnSpc>
            </a:pPr>
            <a:r>
              <a:rPr lang="zh-CN" altLang="en-US" sz="2400" dirty="0"/>
              <a:t>非支配排序的复杂度较高</a:t>
            </a:r>
            <a:r>
              <a:rPr lang="en-US" altLang="zh-CN" sz="2400" dirty="0"/>
              <a:t>: O(MN</a:t>
            </a:r>
            <a:r>
              <a:rPr lang="en-US" altLang="zh-CN" sz="2400" baseline="30000" dirty="0"/>
              <a:t>3</a:t>
            </a:r>
            <a:r>
              <a:rPr lang="en-US" altLang="zh-CN" sz="2400" dirty="0"/>
              <a:t>) </a:t>
            </a:r>
            <a:r>
              <a:rPr lang="zh-CN" altLang="en-US" sz="2400" dirty="0"/>
              <a:t>（</a:t>
            </a:r>
            <a:r>
              <a:rPr lang="en-US" altLang="zh-CN" sz="2400" dirty="0"/>
              <a:t>M</a:t>
            </a:r>
            <a:r>
              <a:rPr lang="zh-CN" altLang="en-US" sz="2400" dirty="0"/>
              <a:t>是目标函数的个数，</a:t>
            </a:r>
            <a:r>
              <a:rPr lang="en-US" altLang="zh-CN" sz="2400" dirty="0"/>
              <a:t>N</a:t>
            </a:r>
            <a:r>
              <a:rPr lang="zh-CN" altLang="en-US" sz="2400" dirty="0"/>
              <a:t>是种群大小</a:t>
            </a:r>
            <a:r>
              <a:rPr lang="en-US" altLang="zh-CN" sz="2400" dirty="0"/>
              <a:t>)</a:t>
            </a:r>
            <a:r>
              <a:rPr lang="zh-CN" altLang="en-US" sz="2400" dirty="0"/>
              <a:t>；</a:t>
            </a:r>
            <a:endParaRPr lang="en-US" altLang="zh-CN" sz="2400" dirty="0"/>
          </a:p>
          <a:p>
            <a:pPr eaLnBrk="1" hangingPunct="1">
              <a:lnSpc>
                <a:spcPct val="150000"/>
              </a:lnSpc>
            </a:pPr>
            <a:r>
              <a:rPr lang="zh-CN" altLang="en-US" sz="2400" dirty="0"/>
              <a:t>缺少精英保留策略；</a:t>
            </a:r>
            <a:endParaRPr lang="en-US" altLang="zh-CN" sz="2400" dirty="0"/>
          </a:p>
          <a:p>
            <a:pPr eaLnBrk="1" hangingPunct="1">
              <a:lnSpc>
                <a:spcPct val="150000"/>
              </a:lnSpc>
            </a:pPr>
            <a:r>
              <a:rPr lang="zh-CN" altLang="en-US" sz="2400" dirty="0"/>
              <a:t>需要人为指定共享参数</a:t>
            </a:r>
            <a:r>
              <a:rPr lang="el-GR" altLang="zh-CN" sz="2400" dirty="0"/>
              <a:t>σ</a:t>
            </a:r>
            <a:r>
              <a:rPr lang="en-US" altLang="zh-CN" sz="2400" baseline="-25000" dirty="0"/>
              <a:t>share</a:t>
            </a:r>
            <a:r>
              <a:rPr lang="zh-CN" altLang="en-US" sz="2400" dirty="0"/>
              <a:t>（共享小生境步骤）。</a:t>
            </a:r>
            <a:endParaRPr lang="zh-CN" altLang="en-US" sz="2400" dirty="0"/>
          </a:p>
        </p:txBody>
      </p:sp>
      <p:sp>
        <p:nvSpPr>
          <p:cNvPr id="9220"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ln/>
        </p:spPr>
        <p:txBody>
          <a:bodyPr vert="horz" wrap="square" lIns="91440" tIns="45720" rIns="91440" bIns="45720" anchor="b" anchorCtr="0"/>
          <a:p>
            <a:pPr eaLnBrk="1" hangingPunct="1"/>
            <a:r>
              <a:rPr lang="en-US" altLang="zh-CN" b="0" dirty="0"/>
              <a:t>NSGA-II</a:t>
            </a:r>
            <a:r>
              <a:rPr lang="zh-CN" altLang="en-US" b="0" dirty="0"/>
              <a:t>算法</a:t>
            </a:r>
            <a:endParaRPr lang="zh-CN" altLang="en-US" dirty="0"/>
          </a:p>
        </p:txBody>
      </p:sp>
      <p:sp>
        <p:nvSpPr>
          <p:cNvPr id="10243" name="内容占位符 2"/>
          <p:cNvSpPr>
            <a:spLocks noGrp="1"/>
          </p:cNvSpPr>
          <p:nvPr>
            <p:ph idx="1"/>
          </p:nvPr>
        </p:nvSpPr>
        <p:spPr>
          <a:ln/>
        </p:spPr>
        <p:txBody>
          <a:bodyPr vert="horz" wrap="square" lIns="91440" tIns="45720" rIns="91440" bIns="45720" anchor="t" anchorCtr="0"/>
          <a:p>
            <a:pPr eaLnBrk="1" hangingPunct="1"/>
            <a:r>
              <a:rPr lang="en-US" altLang="zh-CN" dirty="0"/>
              <a:t>1</a:t>
            </a:r>
            <a:r>
              <a:rPr lang="zh-CN" altLang="en-US" dirty="0"/>
              <a:t>、算法主流程</a:t>
            </a:r>
            <a:endParaRPr lang="en-US" altLang="zh-CN" dirty="0"/>
          </a:p>
          <a:p>
            <a:pPr eaLnBrk="1" hangingPunct="1"/>
            <a:r>
              <a:rPr lang="en-US" altLang="zh-CN" dirty="0"/>
              <a:t>2</a:t>
            </a:r>
            <a:r>
              <a:rPr lang="zh-CN" altLang="en-US" dirty="0"/>
              <a:t>、快速非支配排序</a:t>
            </a:r>
            <a:endParaRPr lang="en-US" altLang="zh-CN" dirty="0"/>
          </a:p>
          <a:p>
            <a:pPr eaLnBrk="1" hangingPunct="1"/>
            <a:r>
              <a:rPr lang="en-US" altLang="zh-CN" dirty="0"/>
              <a:t>3</a:t>
            </a:r>
            <a:r>
              <a:rPr lang="zh-CN" altLang="en-US" dirty="0"/>
              <a:t>、种群中个体多样性的保留</a:t>
            </a:r>
            <a:endParaRPr lang="en-US" altLang="zh-CN" dirty="0"/>
          </a:p>
          <a:p>
            <a:pPr eaLnBrk="1" hangingPunct="1"/>
            <a:r>
              <a:rPr lang="en-US" altLang="zh-CN" dirty="0"/>
              <a:t>4</a:t>
            </a:r>
            <a:r>
              <a:rPr lang="zh-CN" altLang="en-US" dirty="0"/>
              <a:t>、主体循环部分</a:t>
            </a:r>
            <a:endParaRPr lang="en-US" altLang="zh-CN" dirty="0"/>
          </a:p>
          <a:p>
            <a:pPr eaLnBrk="1" hangingPunct="1"/>
            <a:r>
              <a:rPr lang="en-US" altLang="zh-CN" dirty="0"/>
              <a:t>5</a:t>
            </a:r>
            <a:r>
              <a:rPr lang="zh-CN" altLang="en-US" dirty="0"/>
              <a:t>、相比</a:t>
            </a:r>
            <a:r>
              <a:rPr lang="en-US" altLang="zh-CN" dirty="0"/>
              <a:t>NSGA</a:t>
            </a:r>
            <a:r>
              <a:rPr lang="zh-CN" altLang="en-US" dirty="0"/>
              <a:t>的改进</a:t>
            </a:r>
            <a:endParaRPr lang="en-US" altLang="zh-CN" dirty="0"/>
          </a:p>
        </p:txBody>
      </p:sp>
      <p:sp>
        <p:nvSpPr>
          <p:cNvPr id="10244" name="灯片编号占位符 1"/>
          <p:cNvSpPr txBox="1">
            <a:spLocks noGrp="1"/>
          </p:cNvSpPr>
          <p:nvPr>
            <p:ph type="sldNum" sz="quarter" idx="1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tags/tag1.xml><?xml version="1.0" encoding="utf-8"?>
<p:tagLst xmlns:p="http://schemas.openxmlformats.org/presentationml/2006/main">
  <p:tag name="KSO_WPP_MARK_KEY" val="11989ec6-2fe7-4b98-8374-c62f62c5d7c0"/>
  <p:tag name="COMMONDATA" val="eyJoZGlkIjoiMmVhYjIwYTFkMDUyN2RmOGI2OTNiMWRjYmY5MjBlYTUifQ=="/>
</p:tagLst>
</file>

<file path=ppt/theme/theme1.xml><?xml version="1.0" encoding="utf-8"?>
<a:theme xmlns:a="http://schemas.openxmlformats.org/drawingml/2006/main" name="5440d1b9e5e02">
  <a:themeElements>
    <a:clrScheme name="5440d1b9e5e02 1">
      <a:dk1>
        <a:srgbClr val="000000"/>
      </a:dk1>
      <a:lt1>
        <a:srgbClr val="FFFFFF"/>
      </a:lt1>
      <a:dk2>
        <a:srgbClr val="292929"/>
      </a:dk2>
      <a:lt2>
        <a:srgbClr val="E5DEDB"/>
      </a:lt2>
      <a:accent1>
        <a:srgbClr val="8EC7F7"/>
      </a:accent1>
      <a:accent2>
        <a:srgbClr val="6374BD"/>
      </a:accent2>
      <a:accent3>
        <a:srgbClr val="FFFFFF"/>
      </a:accent3>
      <a:accent4>
        <a:srgbClr val="000000"/>
      </a:accent4>
      <a:accent5>
        <a:srgbClr val="C6E0FA"/>
      </a:accent5>
      <a:accent6>
        <a:srgbClr val="5968AB"/>
      </a:accent6>
      <a:hlink>
        <a:srgbClr val="00B0F0"/>
      </a:hlink>
      <a:folHlink>
        <a:srgbClr val="949494"/>
      </a:folHlink>
    </a:clrScheme>
    <a:fontScheme name="5440d1b9e5e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440d1b9e5e02 1">
        <a:dk1>
          <a:srgbClr val="000000"/>
        </a:dk1>
        <a:lt1>
          <a:srgbClr val="FFFFFF"/>
        </a:lt1>
        <a:dk2>
          <a:srgbClr val="292929"/>
        </a:dk2>
        <a:lt2>
          <a:srgbClr val="E5DEDB"/>
        </a:lt2>
        <a:accent1>
          <a:srgbClr val="8EC7F7"/>
        </a:accent1>
        <a:accent2>
          <a:srgbClr val="6374BD"/>
        </a:accent2>
        <a:accent3>
          <a:srgbClr val="FFFFFF"/>
        </a:accent3>
        <a:accent4>
          <a:srgbClr val="000000"/>
        </a:accent4>
        <a:accent5>
          <a:srgbClr val="C6E0FA"/>
        </a:accent5>
        <a:accent6>
          <a:srgbClr val="5968AB"/>
        </a:accent6>
        <a:hlink>
          <a:srgbClr val="00B0F0"/>
        </a:hlink>
        <a:folHlink>
          <a:srgbClr val="94949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2407</Words>
  <Application>WPS 演示</Application>
  <PresentationFormat>全屏显示(4:3)</PresentationFormat>
  <Paragraphs>189</Paragraphs>
  <Slides>20</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Wingdings 3</vt:lpstr>
      <vt:lpstr>幼圆</vt:lpstr>
      <vt:lpstr>Calibri</vt:lpstr>
      <vt:lpstr>Times New Roman</vt:lpstr>
      <vt:lpstr>Arial Unicode MS</vt:lpstr>
      <vt:lpstr>Times New Roman</vt:lpstr>
      <vt:lpstr>5440d1b9e5e02</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独夜行</cp:lastModifiedBy>
  <cp:revision>84</cp:revision>
  <dcterms:created xsi:type="dcterms:W3CDTF">2014-10-20T12:24:24Z</dcterms:created>
  <dcterms:modified xsi:type="dcterms:W3CDTF">2022-12-20T12:23:45Z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2052-11.1.0.12763</vt:lpwstr>
  </property>
  <property fmtid="{D5CDD505-2E9C-101B-9397-08002B2CF9AE}" pid="4" name="ICV">
    <vt:lpwstr>D110E17BE80F43D0A3908FD7F3B7F028</vt:lpwstr>
  </property>
</Properties>
</file>