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Roboto Slab"/>
      <p:regular r:id="rId53"/>
      <p:bold r:id="rId54"/>
    </p:embeddedFont>
    <p:embeddedFont>
      <p:font typeface="Muli"/>
      <p:regular r:id="rId55"/>
      <p:bold r:id="rId56"/>
      <p:italic r:id="rId57"/>
      <p:boldItalic r:id="rId58"/>
    </p:embeddedFont>
    <p:embeddedFont>
      <p:font typeface="Muli Light"/>
      <p:regular r:id="rId59"/>
      <p:bold r:id="rId60"/>
      <p:italic r:id="rId61"/>
      <p:boldItalic r:id="rId62"/>
    </p:embeddedFont>
    <p:embeddedFont>
      <p:font typeface="Muli Black"/>
      <p:bold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uliLight-boldItalic.fntdata"/><Relationship Id="rId61" Type="http://schemas.openxmlformats.org/officeDocument/2006/relationships/font" Target="fonts/MuliLight-italic.fntdata"/><Relationship Id="rId20" Type="http://schemas.openxmlformats.org/officeDocument/2006/relationships/slide" Target="slides/slide16.xml"/><Relationship Id="rId64" Type="http://schemas.openxmlformats.org/officeDocument/2006/relationships/font" Target="fonts/MuliBlack-boldItalic.fntdata"/><Relationship Id="rId63" Type="http://schemas.openxmlformats.org/officeDocument/2006/relationships/font" Target="fonts/MuliBlack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MuliLight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RobotoSlab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uli-regular.fntdata"/><Relationship Id="rId10" Type="http://schemas.openxmlformats.org/officeDocument/2006/relationships/slide" Target="slides/slide6.xml"/><Relationship Id="rId54" Type="http://schemas.openxmlformats.org/officeDocument/2006/relationships/font" Target="fonts/RobotoSlab-bold.fntdata"/><Relationship Id="rId13" Type="http://schemas.openxmlformats.org/officeDocument/2006/relationships/slide" Target="slides/slide9.xml"/><Relationship Id="rId57" Type="http://schemas.openxmlformats.org/officeDocument/2006/relationships/font" Target="fonts/Muli-italic.fntdata"/><Relationship Id="rId12" Type="http://schemas.openxmlformats.org/officeDocument/2006/relationships/slide" Target="slides/slide8.xml"/><Relationship Id="rId56" Type="http://schemas.openxmlformats.org/officeDocument/2006/relationships/font" Target="fonts/Muli-bold.fntdata"/><Relationship Id="rId15" Type="http://schemas.openxmlformats.org/officeDocument/2006/relationships/slide" Target="slides/slide11.xml"/><Relationship Id="rId59" Type="http://schemas.openxmlformats.org/officeDocument/2006/relationships/font" Target="fonts/MuliLight-regular.fntdata"/><Relationship Id="rId14" Type="http://schemas.openxmlformats.org/officeDocument/2006/relationships/slide" Target="slides/slide10.xml"/><Relationship Id="rId58" Type="http://schemas.openxmlformats.org/officeDocument/2006/relationships/font" Target="fonts/Muli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Shape 1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Shape 1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Shape 1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hape 15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Shape 1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Shape 15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Shape 1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Shape 15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Shape 1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Shape 15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Shape 1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Shape 16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Shape 1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Shape 1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Shape 16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Shape 1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Shape 16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Shape 1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Shape 14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Shape 1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Shape 16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Shape 1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Shape 1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Shape 16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Shape 1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Shape 16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Shape 1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Shape 16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Shape 1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Shape 16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Shape 16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Shape 169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Shape 1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Shape 16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Shape 17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Shape 17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Shape 17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Shape 17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Shape 17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Shape 17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Shape 17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Shape 17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Shape 17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Shape 17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Shape 1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Shape 17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Shape 17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Shape 17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Shape 1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Shape 17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Shape 17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Shape 17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Shape 17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Shape 17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Shape 17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Shape 17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Shape 17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Shape 14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Shape 1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Shape 17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Shape 1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Shape 17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Shape 17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Shape 18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Shape 1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Shape 18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Shape 18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9" name="Shape 18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Shape 18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Shape 18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Shape 18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Shape 18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Shape 18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Shape 15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Shape 1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Shape 15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Shape 1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Shape 1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Shape 15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Shape 1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Shape 15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Shape 1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Shape 1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Shape 3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Shape 46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Shape 6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Shape 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Shape 8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Shape 9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Shape 56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Shape 566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Shape 575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Shape 58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Shape 59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Shape 60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Shape 610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Shape 617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CUSTOM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/>
        </p:nvSpPr>
        <p:spPr>
          <a:xfrm flipH="1" rot="10800000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 flipH="1" rot="10800000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 flipH="1" rot="10800000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 flipH="1" rot="10800000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 flipH="1" rot="10800000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 flipH="1" rot="10800000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/>
        </p:nvSpPr>
        <p:spPr>
          <a:xfrm flipH="1" rot="10800000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/>
        </p:nvSpPr>
        <p:spPr>
          <a:xfrm flipH="1" rot="10800000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 flipH="1" rot="10800000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 flipH="1" rot="10800000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 flipH="1" rot="10800000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 flipH="1" rot="10800000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 flipH="1" rot="10800000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/>
        </p:nvSpPr>
        <p:spPr>
          <a:xfrm flipH="1" rot="10800000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/>
        </p:nvSpPr>
        <p:spPr>
          <a:xfrm flipH="1" rot="10800000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 flipH="1" rot="10800000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 flipH="1" rot="10800000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 flipH="1" rot="10800000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 flipH="1" rot="10800000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 flipH="1" rot="10800000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 flipH="1" rot="10800000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 flipH="1" rot="10800000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 flipH="1" rot="10800000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/>
        </p:nvSpPr>
        <p:spPr>
          <a:xfrm flipH="1" rot="10800000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 txBox="1"/>
          <p:nvPr>
            <p:ph idx="12" type="sldNum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 mosaic">
  <p:cSld name="BLANK_2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Shape 719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Shape 745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Shape 770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Shape 79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Shape 79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Shape 821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Shape 84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 mosaic small">
  <p:cSld name="BLANK_1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Shape 870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Shape 871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Shape 872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Shape 873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Shape 875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Shape 876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Shape 882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Shape 885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Shape 887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Shape 888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Shape 889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Shape 890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Shape 892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Shape 893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Shape 896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Shape 89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Shape 898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Shape 899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Shape 900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Shape 901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Shape 903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Shape 908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Shape 909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Shape 912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Shape 913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Shape 9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Shape 916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Shape 917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Shape 919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Shape 920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3" name="Shape 923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Shape 92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Shape 929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Shape 932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Shape 935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Shape 937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Shape 938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Shape 949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Shape 956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Shape 962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Shape 963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Shape 96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Shape 965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Shape 966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Shape 967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Shape 968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Shape 969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Shape 970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Shape 971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Shape 972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Shape 973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5" name="Shape 975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Shape 976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Shape 97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Shape 97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Shape 97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Shape 98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Shape 98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Shape 98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Shape 98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Shape 98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Shape 98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Shape 98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Shape 98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Shape 98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Shape 99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Shape 99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Shape 99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Shape 99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Shape 99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Shape 99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Shape 99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Shape 99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Shape 99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1" name="Shape 1001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Shape 100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Shape 100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Shape 100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Shape 101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Shape 101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Shape 102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Shape 102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6" name="Shape 1026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Shape 102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Shape 102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Shape 103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Shape 103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Shape 103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Shape 104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1" name="Shape 1051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Shape 105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Shape 106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Shape 107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Shape 107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6" name="Shape 1076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Shape 1077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Shape 107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Shape 108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Shape 108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Shape 108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Shape 108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Shape 108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Shape 108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Shape 109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Shape 109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Shape 110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Shape 110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2" name="Shape 1102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Shape 110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Shape 110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Shape 111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Shape 111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Shape 112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Shape 112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Shape 112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7" name="Shape 1127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Shape 112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Shape 113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Shape 113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Shape 113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Shape 113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Shape 113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Shape 113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Shape 113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Shape 114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Shape 114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Shape 114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Shape 114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Shape 114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Shape 114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Shape 115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Shape 115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2" name="Shape 1152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Shape 115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Shape 115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Shape 116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Shape 116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Shape 116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Shape 116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Shape 116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Shape 117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Shape 117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7" name="Shape 1177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Shape 1178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Shape 1180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Shape 1181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Shape 1187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Shape 1188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Shape 1190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Shape 1193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Shape 119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4" name="Shape 12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Shape 1205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Shape 1217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Shape 1223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Shape 122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Shape 1225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Shape 1228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0" name="Shape 1230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Shape 1231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Shape 1233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Shape 123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Shape 1236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Shape 1237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Shape 1238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Shape 1239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Shape 1240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Shape 1241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Shape 1242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Shape 1243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Shape 124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Shape 1246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Shape 1247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Shape 1248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Shape 1249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Shape 1250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Shape 1252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Shape 125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6" name="Shape 1256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Shape 1257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Shape 1258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Shape 1259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Shape 1262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Shape 126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Shape 1267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Shape 1268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Shape 1273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Shape 1277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Shape 1278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2" name="Shape 1282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Shape 1283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Shape 1285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Shape 1286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Shape 1289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Shape 1290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Shape 1291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Shape 1292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Shape 1301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Shape 1306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Shape 130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Shape 1313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Shape 13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Shape 1317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Shape 1318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Shape 1329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Shape 1330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Shape 1331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Shape 1332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Shape 1333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Shape 1335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Shape 1338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Shape 1348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Shape 1349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5" name="Shape 1355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Shape 1356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Shape 1357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Shape 1358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Shape 1359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Shape 1360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Shape 1361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Shape 1362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Shape 1363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Shape 136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Shape 1365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Shape 1367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Shape 1370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Shape 1376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Shape 1377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Shape 1378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9" name="Shape 1379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Shape 1380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Shape 1381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Shape 1382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Shape 1383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Shape 1386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Shape 1388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Shape 1389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Shape 1390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Shape 1391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Shape 1392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Shape 139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Shape 1398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Shape 1401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Shape 1402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4" name="Shape 14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Shape 1405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Shape 1407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Shape 1408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Shape 1410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Shape 1411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Shape 1412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Shape 1413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Shape 14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Shape 1415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Shape 1416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Shape 1417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Shape 1428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Shape 1429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2" name="Shape 1452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Shape 1453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Shape 146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Shape 1465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Shape 1467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Shape 1468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Shape 1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Shape 125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Shape 137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Shape 150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Shape 16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Shape 17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Shape 190"/>
          <p:cNvSpPr txBox="1"/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Shape 19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94" name="Shape 194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09" name="Shape 209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23" name="Shape 22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39" name="Shape 23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57" name="Shape 257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71" name="Shape 27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Shape 28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013594" y="-4550"/>
            <a:ext cx="1143300" cy="11433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3593400" y="-60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□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Shape 288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Shape 28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Shape 29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Shape 29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Shape 30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Shape 311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Shape 31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Shape 321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Shape 325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Shape 326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Shape 33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Shape 350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Shape 36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Shape 379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Shape 39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Shape 403"/>
          <p:cNvSpPr txBox="1"/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Shape 40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Shape 408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Shape 4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Shape 41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Shape 42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Shape 430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Shape 43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Shape 440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42" name="Shape 442"/>
          <p:cNvSpPr txBox="1"/>
          <p:nvPr>
            <p:ph idx="2" type="body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Shape 445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Shape 44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Shape 450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Shape 45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Shape 45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Shape 464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Shape 467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69" name="Shape 469"/>
          <p:cNvSpPr txBox="1"/>
          <p:nvPr>
            <p:ph idx="2" type="body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70" name="Shape 470"/>
          <p:cNvSpPr txBox="1"/>
          <p:nvPr>
            <p:ph idx="3" type="body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Shape 474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Shape 47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Shape 480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Shape 48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Shape 48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Shape 49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Shape 50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Shape 507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Shape 5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11" name="Shape 5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0" name="Shape 52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7" name="Shape 527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36" name="Shape 53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47" name="Shape 547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55" name="Shape 55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Shape 562"/>
          <p:cNvSpPr txBox="1"/>
          <p:nvPr>
            <p:ph idx="1" type="body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Relationship Id="rId4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Shape 1480"/>
          <p:cNvSpPr txBox="1"/>
          <p:nvPr>
            <p:ph type="ctrTitle"/>
          </p:nvPr>
        </p:nvSpPr>
        <p:spPr>
          <a:xfrm>
            <a:off x="573425" y="1210975"/>
            <a:ext cx="45459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D155"/>
                </a:solidFill>
              </a:rPr>
              <a:t>Logic without Flowcharts:</a:t>
            </a:r>
            <a:endParaRPr b="1">
              <a:solidFill>
                <a:srgbClr val="9ED155"/>
              </a:solidFill>
            </a:endParaRPr>
          </a:p>
        </p:txBody>
      </p:sp>
      <p:sp>
        <p:nvSpPr>
          <p:cNvPr id="1481" name="Shape 1481"/>
          <p:cNvSpPr txBox="1"/>
          <p:nvPr/>
        </p:nvSpPr>
        <p:spPr>
          <a:xfrm>
            <a:off x="603700" y="2499300"/>
            <a:ext cx="51012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7868B"/>
                </a:solidFill>
                <a:latin typeface="Muli"/>
                <a:ea typeface="Muli"/>
                <a:cs typeface="Muli"/>
                <a:sym typeface="Muli"/>
              </a:rPr>
              <a:t>Taming complex interviews in docassemble</a:t>
            </a:r>
            <a:endParaRPr i="1"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82" name="Shape 1482"/>
          <p:cNvSpPr txBox="1"/>
          <p:nvPr/>
        </p:nvSpPr>
        <p:spPr>
          <a:xfrm>
            <a:off x="603700" y="3391500"/>
            <a:ext cx="3787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rgbClr val="6A6A6A"/>
                </a:solidFill>
                <a:latin typeface="Muli"/>
                <a:ea typeface="Muli"/>
                <a:cs typeface="Muli"/>
                <a:sym typeface="Muli"/>
              </a:rPr>
              <a:t>Docacon, June 22, 2018</a:t>
            </a:r>
            <a:endParaRPr i="1" sz="2400">
              <a:solidFill>
                <a:srgbClr val="6A6A6A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Shape 1562"/>
          <p:cNvSpPr txBox="1"/>
          <p:nvPr>
            <p:ph type="title"/>
          </p:nvPr>
        </p:nvSpPr>
        <p:spPr>
          <a:xfrm>
            <a:off x="457200" y="-22625"/>
            <a:ext cx="6408300" cy="10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Reasonable autonomy</a:t>
            </a:r>
            <a:endParaRPr/>
          </a:p>
        </p:txBody>
      </p:sp>
      <p:sp>
        <p:nvSpPr>
          <p:cNvPr id="1563" name="Shape 1563"/>
          <p:cNvSpPr txBox="1"/>
          <p:nvPr>
            <p:ph idx="1" type="body"/>
          </p:nvPr>
        </p:nvSpPr>
        <p:spPr>
          <a:xfrm>
            <a:off x="457200" y="1177500"/>
            <a:ext cx="6408300" cy="35055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mandatory: True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code: |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start_page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user.name.full()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if not jurisdiction_proper: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explain_that_jurisdiction_is_improper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summary_of_damages_incurred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summary_of_available_relief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end_page</a:t>
            </a:r>
            <a:endParaRPr/>
          </a:p>
        </p:txBody>
      </p:sp>
      <p:sp>
        <p:nvSpPr>
          <p:cNvPr id="1564" name="Shape 1564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 txBox="1"/>
          <p:nvPr>
            <p:ph type="ctrTitle"/>
          </p:nvPr>
        </p:nvSpPr>
        <p:spPr>
          <a:xfrm>
            <a:off x="543900" y="2056805"/>
            <a:ext cx="3438600" cy="18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50B883"/>
                </a:solidFill>
              </a:rPr>
              <a:t>2</a:t>
            </a:r>
            <a:r>
              <a:rPr b="1" lang="en" sz="7200">
                <a:solidFill>
                  <a:srgbClr val="50B883"/>
                </a:solidFill>
              </a:rPr>
              <a:t>.</a:t>
            </a:r>
            <a:endParaRPr b="1" sz="7200">
              <a:solidFill>
                <a:srgbClr val="50B88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one question block instead of many</a:t>
            </a:r>
            <a:endParaRPr/>
          </a:p>
        </p:txBody>
      </p:sp>
      <p:sp>
        <p:nvSpPr>
          <p:cNvPr id="1570" name="Shape 1570"/>
          <p:cNvSpPr txBox="1"/>
          <p:nvPr>
            <p:ph idx="1" type="subTitle"/>
          </p:nvPr>
        </p:nvSpPr>
        <p:spPr>
          <a:xfrm>
            <a:off x="543900" y="3745793"/>
            <a:ext cx="3438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 don't let friends copy and paste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Shape 1575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6" name="Shape 15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05" y="909000"/>
            <a:ext cx="4619625" cy="2200275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400000" dist="9525">
              <a:srgbClr val="000000">
                <a:alpha val="50000"/>
              </a:srgbClr>
            </a:outerShdw>
          </a:effectLst>
        </p:spPr>
      </p:pic>
      <p:pic>
        <p:nvPicPr>
          <p:cNvPr id="1577" name="Shape 15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1125" y="2072600"/>
            <a:ext cx="4619624" cy="2233770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400000" dist="95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3" name="Shape 1583"/>
          <p:cNvSpPr txBox="1"/>
          <p:nvPr>
            <p:ph idx="4294967295" type="body"/>
          </p:nvPr>
        </p:nvSpPr>
        <p:spPr>
          <a:xfrm>
            <a:off x="615772" y="628500"/>
            <a:ext cx="3811500" cy="38865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question: |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How much do you wish to claim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 damages for property damage?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fields: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- Amount: property_damage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datatype: currency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question: |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How much do you wish to claim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 damages for back rent?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fields: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- Amount: back_rent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datatype: currency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4" name="Shape 1584"/>
          <p:cNvSpPr txBox="1"/>
          <p:nvPr>
            <p:ph idx="4294967295" type="body"/>
          </p:nvPr>
        </p:nvSpPr>
        <p:spPr>
          <a:xfrm>
            <a:off x="4887775" y="628500"/>
            <a:ext cx="3646800" cy="38865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objects: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- damages: DADict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question: |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How much do you wish to claim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 damages for ${i}?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fields: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- Amount: damages[i]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datatype: currency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5" name="Shape 1585"/>
          <p:cNvSpPr/>
          <p:nvPr/>
        </p:nvSpPr>
        <p:spPr>
          <a:xfrm>
            <a:off x="4430472" y="2318850"/>
            <a:ext cx="457200" cy="50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Shape 1590"/>
          <p:cNvSpPr txBox="1"/>
          <p:nvPr>
            <p:ph idx="4294967295" type="body"/>
          </p:nvPr>
        </p:nvSpPr>
        <p:spPr>
          <a:xfrm>
            <a:off x="641400" y="1187375"/>
            <a:ext cx="5673300" cy="3325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question: |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Summary of claim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subquestion: |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You are asking for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${ currency(sum(damages.values()))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from defendant.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Proceed?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yesno: ok_to_file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1" name="Shape 1591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2" name="Shape 1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475" y="670450"/>
            <a:ext cx="4209651" cy="1905603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95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Shape 1597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8" name="Shape 15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00" y="909225"/>
            <a:ext cx="4046049" cy="2269125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9525">
              <a:srgbClr val="000000">
                <a:alpha val="50000"/>
              </a:srgbClr>
            </a:outerShdw>
          </a:effectLst>
        </p:spPr>
      </p:pic>
      <p:pic>
        <p:nvPicPr>
          <p:cNvPr id="1599" name="Shape 15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900" y="1836025"/>
            <a:ext cx="4046050" cy="2375204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95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Shape 1604"/>
          <p:cNvSpPr/>
          <p:nvPr/>
        </p:nvSpPr>
        <p:spPr>
          <a:xfrm>
            <a:off x="4368750" y="570050"/>
            <a:ext cx="3897900" cy="398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Shape 1605"/>
          <p:cNvSpPr/>
          <p:nvPr/>
        </p:nvSpPr>
        <p:spPr>
          <a:xfrm>
            <a:off x="4179409" y="1899525"/>
            <a:ext cx="4293600" cy="789300"/>
          </a:xfrm>
          <a:prstGeom prst="bracePai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Shape 1606"/>
          <p:cNvSpPr/>
          <p:nvPr/>
        </p:nvSpPr>
        <p:spPr>
          <a:xfrm>
            <a:off x="4368750" y="3862175"/>
            <a:ext cx="3894600" cy="69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Shape 1607"/>
          <p:cNvSpPr/>
          <p:nvPr/>
        </p:nvSpPr>
        <p:spPr>
          <a:xfrm>
            <a:off x="4368875" y="1883925"/>
            <a:ext cx="3894600" cy="789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Shape 1608"/>
          <p:cNvSpPr txBox="1"/>
          <p:nvPr>
            <p:ph idx="4294967295" type="body"/>
          </p:nvPr>
        </p:nvSpPr>
        <p:spPr>
          <a:xfrm>
            <a:off x="4368600" y="570475"/>
            <a:ext cx="3897900" cy="398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question: |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How much do you wish to claim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in damages for ${i}?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subquestion: |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% if i == 'attorney fees':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Be reasonable.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% endif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fields: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- Amount: damages[i]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  datatype: currency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- Reason for fine: fines_reason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  show if: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    code: i == 'fines'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9" name="Shape 1609"/>
          <p:cNvSpPr/>
          <p:nvPr/>
        </p:nvSpPr>
        <p:spPr>
          <a:xfrm>
            <a:off x="4176275" y="3862175"/>
            <a:ext cx="4293600" cy="697200"/>
          </a:xfrm>
          <a:prstGeom prst="bracePai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Shape 1610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1" name="Shape 1611"/>
          <p:cNvSpPr txBox="1"/>
          <p:nvPr/>
        </p:nvSpPr>
        <p:spPr>
          <a:xfrm>
            <a:off x="2971550" y="2007975"/>
            <a:ext cx="1085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Mako</a:t>
            </a:r>
            <a:endParaRPr sz="240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2" name="Shape 1612"/>
          <p:cNvSpPr txBox="1"/>
          <p:nvPr/>
        </p:nvSpPr>
        <p:spPr>
          <a:xfrm>
            <a:off x="2416475" y="3685106"/>
            <a:ext cx="17598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show if code</a:t>
            </a:r>
            <a:endParaRPr sz="240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3" name="Shape 1613"/>
          <p:cNvSpPr txBox="1"/>
          <p:nvPr>
            <p:ph idx="4294967295" type="title"/>
          </p:nvPr>
        </p:nvSpPr>
        <p:spPr>
          <a:xfrm>
            <a:off x="811325" y="810300"/>
            <a:ext cx="2432700" cy="19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</a:t>
            </a:r>
            <a:r>
              <a:rPr lang="en"/>
              <a:t>uestion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variations: </a:t>
            </a:r>
            <a:r>
              <a:rPr lang="en">
                <a:solidFill>
                  <a:srgbClr val="266D78"/>
                </a:solidFill>
              </a:rPr>
              <a:t>c</a:t>
            </a:r>
            <a:r>
              <a:rPr lang="en">
                <a:solidFill>
                  <a:srgbClr val="266D78"/>
                </a:solidFill>
              </a:rPr>
              <a:t>onditional expressions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9" name="Shape 1619"/>
          <p:cNvSpPr txBox="1"/>
          <p:nvPr>
            <p:ph idx="4294967295" type="body"/>
          </p:nvPr>
        </p:nvSpPr>
        <p:spPr>
          <a:xfrm>
            <a:off x="4463437" y="577050"/>
            <a:ext cx="3731400" cy="3989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question: |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How much do you wish to claim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in damages for ${i}?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fields: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- Amount: damages[i]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  datatype: currency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if: i == "back rent"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question: |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Back rent amount?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fields: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- Amount due: damages[i]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   datatype: currency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0" name="Shape 1620"/>
          <p:cNvSpPr txBox="1"/>
          <p:nvPr>
            <p:ph idx="4294967295" type="title"/>
          </p:nvPr>
        </p:nvSpPr>
        <p:spPr>
          <a:xfrm>
            <a:off x="658925" y="581700"/>
            <a:ext cx="21264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</a:t>
            </a:r>
            <a:r>
              <a:rPr lang="en"/>
              <a:t>uestion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6D78"/>
                </a:solidFill>
              </a:rPr>
              <a:t>general rule &amp; exception</a:t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621" name="Shape 1621"/>
          <p:cNvSpPr/>
          <p:nvPr/>
        </p:nvSpPr>
        <p:spPr>
          <a:xfrm>
            <a:off x="4107175" y="727425"/>
            <a:ext cx="4443900" cy="1764000"/>
          </a:xfrm>
          <a:prstGeom prst="bracePai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Shape 1622"/>
          <p:cNvSpPr/>
          <p:nvPr/>
        </p:nvSpPr>
        <p:spPr>
          <a:xfrm>
            <a:off x="4107175" y="2771700"/>
            <a:ext cx="4443900" cy="1764000"/>
          </a:xfrm>
          <a:prstGeom prst="bracePai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Shape 1623"/>
          <p:cNvSpPr txBox="1"/>
          <p:nvPr/>
        </p:nvSpPr>
        <p:spPr>
          <a:xfrm>
            <a:off x="2600400" y="1119294"/>
            <a:ext cx="13884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General rule</a:t>
            </a:r>
            <a:endParaRPr sz="240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24" name="Shape 1624"/>
          <p:cNvSpPr txBox="1"/>
          <p:nvPr/>
        </p:nvSpPr>
        <p:spPr>
          <a:xfrm>
            <a:off x="2230200" y="3367500"/>
            <a:ext cx="1758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Exception</a:t>
            </a:r>
            <a:endParaRPr sz="240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Shape 1629"/>
          <p:cNvSpPr txBox="1"/>
          <p:nvPr>
            <p:ph type="ctrTitle"/>
          </p:nvPr>
        </p:nvSpPr>
        <p:spPr>
          <a:xfrm>
            <a:off x="543900" y="3076451"/>
            <a:ext cx="3438600" cy="12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50B883"/>
                </a:solidFill>
              </a:rPr>
              <a:t>3</a:t>
            </a:r>
            <a:r>
              <a:rPr b="1" lang="en" sz="7200">
                <a:solidFill>
                  <a:srgbClr val="50B883"/>
                </a:solidFill>
              </a:rPr>
              <a:t>.</a:t>
            </a:r>
            <a:endParaRPr b="1" sz="7200">
              <a:solidFill>
                <a:srgbClr val="50B88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Embrace the framework</a:t>
            </a:r>
            <a:endParaRPr/>
          </a:p>
        </p:txBody>
      </p:sp>
      <p:sp>
        <p:nvSpPr>
          <p:cNvPr id="1630" name="Shape 1630"/>
          <p:cNvSpPr txBox="1"/>
          <p:nvPr>
            <p:ph idx="1" type="subTitle"/>
          </p:nvPr>
        </p:nvSpPr>
        <p:spPr>
          <a:xfrm>
            <a:off x="543900" y="4279193"/>
            <a:ext cx="3438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micromanage</a:t>
            </a:r>
            <a:endParaRPr/>
          </a:p>
        </p:txBody>
      </p:sp>
      <p:pic>
        <p:nvPicPr>
          <p:cNvPr id="1631" name="Shape 1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300" y="185025"/>
            <a:ext cx="3065550" cy="20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Shape 1636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7" name="Shape 1637"/>
          <p:cNvSpPr txBox="1"/>
          <p:nvPr>
            <p:ph type="title"/>
          </p:nvPr>
        </p:nvSpPr>
        <p:spPr>
          <a:xfrm>
            <a:off x="457200" y="53575"/>
            <a:ext cx="311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do this</a:t>
            </a:r>
            <a:endParaRPr/>
          </a:p>
        </p:txBody>
      </p:sp>
      <p:sp>
        <p:nvSpPr>
          <p:cNvPr id="1638" name="Shape 1638"/>
          <p:cNvSpPr txBox="1"/>
          <p:nvPr>
            <p:ph idx="1" type="body"/>
          </p:nvPr>
        </p:nvSpPr>
        <p:spPr>
          <a:xfrm>
            <a:off x="457200" y="910975"/>
            <a:ext cx="3110400" cy="3660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mandatory: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question: 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mandatory: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question: 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mandatory: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question: 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9" name="Shape 1639"/>
          <p:cNvSpPr txBox="1"/>
          <p:nvPr>
            <p:ph idx="2" type="body"/>
          </p:nvPr>
        </p:nvSpPr>
        <p:spPr>
          <a:xfrm>
            <a:off x="3755025" y="911025"/>
            <a:ext cx="3110400" cy="3660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question: 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question: 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question: 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mandatory: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code: |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end_result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0" name="Shape 1640"/>
          <p:cNvSpPr txBox="1"/>
          <p:nvPr>
            <p:ph type="title"/>
          </p:nvPr>
        </p:nvSpPr>
        <p:spPr>
          <a:xfrm>
            <a:off x="3755025" y="53575"/>
            <a:ext cx="311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this instead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Shape 1487"/>
          <p:cNvSpPr txBox="1"/>
          <p:nvPr>
            <p:ph type="title"/>
          </p:nvPr>
        </p:nvSpPr>
        <p:spPr>
          <a:xfrm>
            <a:off x="235000" y="313450"/>
            <a:ext cx="275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Promise</a:t>
            </a:r>
            <a:endParaRPr sz="4800"/>
          </a:p>
        </p:txBody>
      </p:sp>
      <p:sp>
        <p:nvSpPr>
          <p:cNvPr id="1488" name="Shape 1488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9" name="Shape 1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000" y="0"/>
            <a:ext cx="37704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Shape 1645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6" name="Shape 1646"/>
          <p:cNvSpPr/>
          <p:nvPr/>
        </p:nvSpPr>
        <p:spPr>
          <a:xfrm>
            <a:off x="362225" y="386350"/>
            <a:ext cx="4068900" cy="1533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How do I integrate React.js and a Java servlet farm with docassemble?</a:t>
            </a:r>
            <a:endParaRPr sz="24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7" name="Shape 1647"/>
          <p:cNvSpPr/>
          <p:nvPr/>
        </p:nvSpPr>
        <p:spPr>
          <a:xfrm flipH="1">
            <a:off x="2983175" y="2438925"/>
            <a:ext cx="3839400" cy="1154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How about you use Bootstrap and Python? </a:t>
            </a:r>
            <a:endParaRPr sz="24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648" name="Shape 16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24144" y="3868275"/>
            <a:ext cx="1799025" cy="12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9" name="Shape 16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577" y="2109050"/>
            <a:ext cx="1284425" cy="17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Shape 1654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5" name="Shape 1655"/>
          <p:cNvSpPr txBox="1"/>
          <p:nvPr>
            <p:ph type="title"/>
          </p:nvPr>
        </p:nvSpPr>
        <p:spPr>
          <a:xfrm>
            <a:off x="457200" y="53575"/>
            <a:ext cx="311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do this</a:t>
            </a:r>
            <a:endParaRPr/>
          </a:p>
        </p:txBody>
      </p:sp>
      <p:sp>
        <p:nvSpPr>
          <p:cNvPr id="1656" name="Shape 1656"/>
          <p:cNvSpPr txBox="1"/>
          <p:nvPr>
            <p:ph idx="1" type="body"/>
          </p:nvPr>
        </p:nvSpPr>
        <p:spPr>
          <a:xfrm>
            <a:off x="457200" y="910975"/>
            <a:ext cx="3110400" cy="4172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features: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javascript: myfuncs.js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css: myclasses.css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question: |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&lt;span class="megabig"&gt;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Are you doing well?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&lt;/span&gt;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under: |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&lt;div id="logo"&gt;&lt;/div&gt;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script: |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&lt;script&gt;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animate($("#logo"));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&lt;/script&gt;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7" name="Shape 1657"/>
          <p:cNvSpPr txBox="1"/>
          <p:nvPr>
            <p:ph idx="2" type="body"/>
          </p:nvPr>
        </p:nvSpPr>
        <p:spPr>
          <a:xfrm>
            <a:off x="3755025" y="911025"/>
            <a:ext cx="3259800" cy="4172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features: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bootstrap theme: nice.css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question: |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Are you doing well?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yesno: doing_well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8" name="Shape 1658"/>
          <p:cNvSpPr txBox="1"/>
          <p:nvPr>
            <p:ph type="title"/>
          </p:nvPr>
        </p:nvSpPr>
        <p:spPr>
          <a:xfrm>
            <a:off x="3755025" y="53575"/>
            <a:ext cx="311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this instead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Shape 1663"/>
          <p:cNvSpPr txBox="1"/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50B883"/>
                </a:solidFill>
              </a:rPr>
              <a:t>4</a:t>
            </a:r>
            <a:r>
              <a:rPr b="1" lang="en" sz="7200">
                <a:solidFill>
                  <a:srgbClr val="50B883"/>
                </a:solidFill>
              </a:rPr>
              <a:t>.</a:t>
            </a:r>
            <a:endParaRPr b="1" sz="7200">
              <a:solidFill>
                <a:srgbClr val="50B88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use advanced features</a:t>
            </a:r>
            <a:endParaRPr/>
          </a:p>
        </p:txBody>
      </p:sp>
      <p:sp>
        <p:nvSpPr>
          <p:cNvPr id="1664" name="Shape 1664"/>
          <p:cNvSpPr txBox="1"/>
          <p:nvPr>
            <p:ph idx="1" type="subTitle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simple features are sufficient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/>
          <p:nvPr>
            <p:ph idx="12" type="sldNum"/>
          </p:nvPr>
        </p:nvSpPr>
        <p:spPr>
          <a:xfrm>
            <a:off x="363950" y="4268475"/>
            <a:ext cx="8601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0" name="Shape 1670"/>
          <p:cNvPicPr preferRelativeResize="0"/>
          <p:nvPr/>
        </p:nvPicPr>
        <p:blipFill rotWithShape="1">
          <a:blip r:embed="rId3">
            <a:alphaModFix/>
          </a:blip>
          <a:srcRect b="0" l="9307" r="12082" t="0"/>
          <a:stretch/>
        </p:blipFill>
        <p:spPr>
          <a:xfrm>
            <a:off x="4318725" y="2644252"/>
            <a:ext cx="4566575" cy="22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Shape 1671"/>
          <p:cNvPicPr preferRelativeResize="0"/>
          <p:nvPr/>
        </p:nvPicPr>
        <p:blipFill rotWithShape="1">
          <a:blip r:embed="rId4">
            <a:alphaModFix/>
          </a:blip>
          <a:srcRect b="14770" l="0" r="0" t="0"/>
          <a:stretch/>
        </p:blipFill>
        <p:spPr>
          <a:xfrm>
            <a:off x="279425" y="277100"/>
            <a:ext cx="4027225" cy="23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2" name="Shape 1672"/>
          <p:cNvSpPr txBox="1"/>
          <p:nvPr>
            <p:ph idx="4294967295" type="subTitle"/>
          </p:nvPr>
        </p:nvSpPr>
        <p:spPr>
          <a:xfrm>
            <a:off x="4882713" y="884604"/>
            <a:ext cx="3438600" cy="1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Mercedes S class,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 . . .</a:t>
            </a:r>
            <a:endParaRPr/>
          </a:p>
        </p:txBody>
      </p:sp>
      <p:sp>
        <p:nvSpPr>
          <p:cNvPr id="1673" name="Shape 1673"/>
          <p:cNvSpPr txBox="1"/>
          <p:nvPr>
            <p:ph idx="4294967295" type="subTitle"/>
          </p:nvPr>
        </p:nvSpPr>
        <p:spPr>
          <a:xfrm>
            <a:off x="1169538" y="3458401"/>
            <a:ext cx="22470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Ford Fusion?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Shape 1678"/>
          <p:cNvSpPr txBox="1"/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50B883"/>
                </a:solidFill>
              </a:rPr>
              <a:t>5</a:t>
            </a:r>
            <a:r>
              <a:rPr b="1" lang="en" sz="7200">
                <a:solidFill>
                  <a:srgbClr val="50B883"/>
                </a:solidFill>
              </a:rPr>
              <a:t>.</a:t>
            </a:r>
            <a:endParaRPr b="1" sz="7200">
              <a:solidFill>
                <a:srgbClr val="50B88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multiple question files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Shape 168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4" name="Shape 1684"/>
          <p:cNvSpPr txBox="1"/>
          <p:nvPr/>
        </p:nvSpPr>
        <p:spPr>
          <a:xfrm>
            <a:off x="370050" y="851100"/>
            <a:ext cx="6537300" cy="344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6D78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3000">
              <a:solidFill>
                <a:srgbClr val="266D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6D78"/>
                </a:solidFill>
                <a:latin typeface="Courier New"/>
                <a:ea typeface="Courier New"/>
                <a:cs typeface="Courier New"/>
                <a:sym typeface="Courier New"/>
              </a:rPr>
              <a:t>include:</a:t>
            </a:r>
            <a:endParaRPr sz="3000">
              <a:solidFill>
                <a:srgbClr val="266D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6D78"/>
                </a:solidFill>
                <a:latin typeface="Courier New"/>
                <a:ea typeface="Courier New"/>
                <a:cs typeface="Courier New"/>
                <a:sym typeface="Courier New"/>
              </a:rPr>
              <a:t>  - contact_info.yml</a:t>
            </a:r>
            <a:endParaRPr sz="3000">
              <a:solidFill>
                <a:srgbClr val="266D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6D78"/>
                </a:solidFill>
                <a:latin typeface="Courier New"/>
                <a:ea typeface="Courier New"/>
                <a:cs typeface="Courier New"/>
                <a:sym typeface="Courier New"/>
              </a:rPr>
              <a:t>  - marital_property.yml</a:t>
            </a:r>
            <a:endParaRPr sz="3000">
              <a:solidFill>
                <a:srgbClr val="266D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6D78"/>
                </a:solidFill>
                <a:latin typeface="Courier New"/>
                <a:ea typeface="Courier New"/>
                <a:cs typeface="Courier New"/>
                <a:sym typeface="Courier New"/>
              </a:rPr>
              <a:t>  - fault.yml</a:t>
            </a:r>
            <a:endParaRPr sz="3000">
              <a:solidFill>
                <a:srgbClr val="266D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6D78"/>
                </a:solidFill>
                <a:latin typeface="Courier New"/>
                <a:ea typeface="Courier New"/>
                <a:cs typeface="Courier New"/>
                <a:sym typeface="Courier New"/>
              </a:rPr>
              <a:t>  - non_fault.yml</a:t>
            </a:r>
            <a:endParaRPr sz="3000">
              <a:solidFill>
                <a:srgbClr val="266D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66D78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3000">
              <a:solidFill>
                <a:srgbClr val="266D7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Shape 1689"/>
          <p:cNvSpPr txBox="1"/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50B883"/>
                </a:solidFill>
              </a:rPr>
              <a:t>6</a:t>
            </a:r>
            <a:r>
              <a:rPr b="1" lang="en" sz="7200">
                <a:solidFill>
                  <a:srgbClr val="50B883"/>
                </a:solidFill>
              </a:rPr>
              <a:t>.</a:t>
            </a:r>
            <a:endParaRPr b="1" sz="7200">
              <a:solidFill>
                <a:srgbClr val="50B88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proper text editor</a:t>
            </a:r>
            <a:endParaRPr/>
          </a:p>
        </p:txBody>
      </p:sp>
      <p:sp>
        <p:nvSpPr>
          <p:cNvPr id="1690" name="Shape 1690"/>
          <p:cNvSpPr txBox="1"/>
          <p:nvPr>
            <p:ph idx="1" type="subTitle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Along with Google Drive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Shape 1695"/>
          <p:cNvSpPr txBox="1"/>
          <p:nvPr>
            <p:ph type="title"/>
          </p:nvPr>
        </p:nvSpPr>
        <p:spPr>
          <a:xfrm>
            <a:off x="457200" y="535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Sublime Text</a:t>
            </a:r>
            <a:endParaRPr/>
          </a:p>
        </p:txBody>
      </p:sp>
      <p:sp>
        <p:nvSpPr>
          <p:cNvPr id="1696" name="Shape 1696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7" name="Shape 16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0675"/>
            <a:ext cx="7450051" cy="39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Shape 1702"/>
          <p:cNvSpPr txBox="1"/>
          <p:nvPr>
            <p:ph type="title"/>
          </p:nvPr>
        </p:nvSpPr>
        <p:spPr>
          <a:xfrm>
            <a:off x="457200" y="185025"/>
            <a:ext cx="6408300" cy="6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Notepad++</a:t>
            </a:r>
            <a:endParaRPr/>
          </a:p>
        </p:txBody>
      </p:sp>
      <p:sp>
        <p:nvSpPr>
          <p:cNvPr id="1703" name="Shape 170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4" name="Shape 1704"/>
          <p:cNvPicPr preferRelativeResize="0"/>
          <p:nvPr/>
        </p:nvPicPr>
        <p:blipFill rotWithShape="1">
          <a:blip r:embed="rId3">
            <a:alphaModFix/>
          </a:blip>
          <a:srcRect b="0" l="0" r="0" t="6015"/>
          <a:stretch/>
        </p:blipFill>
        <p:spPr>
          <a:xfrm>
            <a:off x="228600" y="856481"/>
            <a:ext cx="6865500" cy="413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Shape 1709"/>
          <p:cNvSpPr txBox="1"/>
          <p:nvPr>
            <p:ph idx="1" type="body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Search, don’t sort.</a:t>
            </a:r>
            <a:endParaRPr sz="4800"/>
          </a:p>
          <a:p>
            <a:pPr indent="-457200" lvl="0" marL="457200">
              <a:spcBef>
                <a:spcPts val="600"/>
              </a:spcBef>
              <a:spcAft>
                <a:spcPts val="0"/>
              </a:spcAft>
              <a:buSzPts val="3600"/>
              <a:buChar char="-"/>
            </a:pPr>
            <a:r>
              <a:rPr lang="en" sz="3600"/>
              <a:t>GMail, 2004</a:t>
            </a:r>
            <a:endParaRPr sz="3600"/>
          </a:p>
        </p:txBody>
      </p:sp>
      <p:sp>
        <p:nvSpPr>
          <p:cNvPr id="1710" name="Shape 1710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5" name="Shape 1495"/>
          <p:cNvPicPr preferRelativeResize="0"/>
          <p:nvPr/>
        </p:nvPicPr>
        <p:blipFill rotWithShape="1">
          <a:blip r:embed="rId3">
            <a:alphaModFix/>
          </a:blip>
          <a:srcRect b="4316" l="7629" r="5970" t="4798"/>
          <a:stretch/>
        </p:blipFill>
        <p:spPr>
          <a:xfrm>
            <a:off x="2804000" y="0"/>
            <a:ext cx="42749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6" name="Shape 1496"/>
          <p:cNvSpPr txBox="1"/>
          <p:nvPr>
            <p:ph idx="4294967295" type="ctrTitle"/>
          </p:nvPr>
        </p:nvSpPr>
        <p:spPr>
          <a:xfrm>
            <a:off x="218225" y="254550"/>
            <a:ext cx="2443500" cy="8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Reality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Shape 1715"/>
          <p:cNvSpPr txBox="1"/>
          <p:nvPr>
            <p:ph type="title"/>
          </p:nvPr>
        </p:nvSpPr>
        <p:spPr>
          <a:xfrm>
            <a:off x="457200" y="535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Emacs</a:t>
            </a:r>
            <a:endParaRPr/>
          </a:p>
        </p:txBody>
      </p:sp>
      <p:sp>
        <p:nvSpPr>
          <p:cNvPr id="1716" name="Shape 1716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7" name="Shape 17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34775"/>
            <a:ext cx="6610084" cy="42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Shape 1722"/>
          <p:cNvSpPr txBox="1"/>
          <p:nvPr>
            <p:ph type="title"/>
          </p:nvPr>
        </p:nvSpPr>
        <p:spPr>
          <a:xfrm>
            <a:off x="457200" y="-2262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</a:t>
            </a:r>
            <a:endParaRPr/>
          </a:p>
        </p:txBody>
      </p:sp>
      <p:sp>
        <p:nvSpPr>
          <p:cNvPr id="1723" name="Shape 172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4" name="Shape 17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39099"/>
            <a:ext cx="6408300" cy="425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9" name="Shape 17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375" y="-73850"/>
            <a:ext cx="3308925" cy="432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0" name="Shape 1730"/>
          <p:cNvSpPr txBox="1"/>
          <p:nvPr>
            <p:ph type="ctrTitle"/>
          </p:nvPr>
        </p:nvSpPr>
        <p:spPr>
          <a:xfrm>
            <a:off x="543900" y="3457451"/>
            <a:ext cx="3438600" cy="12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50B883"/>
                </a:solidFill>
              </a:rPr>
              <a:t>7</a:t>
            </a:r>
            <a:r>
              <a:rPr b="1" lang="en" sz="7200">
                <a:solidFill>
                  <a:srgbClr val="50B883"/>
                </a:solidFill>
              </a:rPr>
              <a:t>.</a:t>
            </a:r>
            <a:endParaRPr b="1" sz="7200">
              <a:solidFill>
                <a:srgbClr val="50B88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a diary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Shape 1735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6" name="Shape 17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00" y="569962"/>
            <a:ext cx="7574600" cy="40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Shape 1741"/>
          <p:cNvSpPr txBox="1"/>
          <p:nvPr>
            <p:ph type="ctrTitle"/>
          </p:nvPr>
        </p:nvSpPr>
        <p:spPr>
          <a:xfrm>
            <a:off x="543900" y="3457451"/>
            <a:ext cx="3438600" cy="12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50B883"/>
                </a:solidFill>
              </a:rPr>
              <a:t>8</a:t>
            </a:r>
            <a:r>
              <a:rPr b="1" lang="en" sz="7200">
                <a:solidFill>
                  <a:srgbClr val="50B883"/>
                </a:solidFill>
              </a:rPr>
              <a:t>.</a:t>
            </a:r>
            <a:endParaRPr b="1" sz="7200">
              <a:solidFill>
                <a:srgbClr val="50B88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for readability</a:t>
            </a:r>
            <a:endParaRPr/>
          </a:p>
        </p:txBody>
      </p:sp>
      <p:pic>
        <p:nvPicPr>
          <p:cNvPr id="1742" name="Shape 17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770" y="188622"/>
            <a:ext cx="2885774" cy="27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Shape 1747"/>
          <p:cNvSpPr txBox="1"/>
          <p:nvPr>
            <p:ph type="title"/>
          </p:nvPr>
        </p:nvSpPr>
        <p:spPr>
          <a:xfrm>
            <a:off x="457200" y="2059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descriptive variable names</a:t>
            </a:r>
            <a:endParaRPr/>
          </a:p>
        </p:txBody>
      </p:sp>
      <p:sp>
        <p:nvSpPr>
          <p:cNvPr id="1748" name="Shape 1748"/>
          <p:cNvSpPr txBox="1"/>
          <p:nvPr>
            <p:ph idx="1" type="body"/>
          </p:nvPr>
        </p:nvSpPr>
        <p:spPr>
          <a:xfrm>
            <a:off x="457200" y="2431925"/>
            <a:ext cx="3110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Do:</a:t>
            </a:r>
            <a:endParaRPr/>
          </a:p>
        </p:txBody>
      </p:sp>
      <p:sp>
        <p:nvSpPr>
          <p:cNvPr id="1749" name="Shape 1749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0" name="Shape 1750"/>
          <p:cNvSpPr txBox="1"/>
          <p:nvPr>
            <p:ph idx="2" type="body"/>
          </p:nvPr>
        </p:nvSpPr>
        <p:spPr>
          <a:xfrm>
            <a:off x="457200" y="3009075"/>
            <a:ext cx="6539400" cy="669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% if case.claim.arises_under_state_law: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1" name="Shape 1751"/>
          <p:cNvSpPr txBox="1"/>
          <p:nvPr>
            <p:ph idx="2" type="body"/>
          </p:nvPr>
        </p:nvSpPr>
        <p:spPr>
          <a:xfrm>
            <a:off x="457200" y="1153300"/>
            <a:ext cx="3110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Instead of this</a:t>
            </a:r>
            <a:r>
              <a:rPr lang="en"/>
              <a:t>:</a:t>
            </a:r>
            <a:endParaRPr/>
          </a:p>
        </p:txBody>
      </p:sp>
      <p:sp>
        <p:nvSpPr>
          <p:cNvPr id="1752" name="Shape 1752"/>
          <p:cNvSpPr txBox="1"/>
          <p:nvPr>
            <p:ph idx="2" type="body"/>
          </p:nvPr>
        </p:nvSpPr>
        <p:spPr>
          <a:xfrm>
            <a:off x="457200" y="1701175"/>
            <a:ext cx="6539400" cy="669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% if sLawClaim: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Shape 1757"/>
          <p:cNvSpPr txBox="1"/>
          <p:nvPr>
            <p:ph idx="1" type="body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only two hard things in computer science: cache invalidation and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naming things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– Phil Karlton</a:t>
            </a:r>
            <a:endParaRPr/>
          </a:p>
        </p:txBody>
      </p:sp>
      <p:sp>
        <p:nvSpPr>
          <p:cNvPr id="1758" name="Shape 1758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Shape 1763"/>
          <p:cNvSpPr txBox="1"/>
          <p:nvPr>
            <p:ph type="title"/>
          </p:nvPr>
        </p:nvSpPr>
        <p:spPr>
          <a:xfrm>
            <a:off x="302388" y="31114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question blocks short</a:t>
            </a:r>
            <a:endParaRPr/>
          </a:p>
        </p:txBody>
      </p:sp>
      <p:sp>
        <p:nvSpPr>
          <p:cNvPr id="1764" name="Shape 1764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5" name="Shape 1765"/>
          <p:cNvSpPr txBox="1"/>
          <p:nvPr>
            <p:ph idx="1" type="body"/>
          </p:nvPr>
        </p:nvSpPr>
        <p:spPr>
          <a:xfrm>
            <a:off x="302388" y="1499889"/>
            <a:ext cx="3271200" cy="31158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question: |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Do you wish to file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the complaint?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help text: |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Bear in mind that by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filing this complaint,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you will expose yourself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to potential expenses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&lt;100 more lines&gt;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yesno: ok_to_proceed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6" name="Shape 1766"/>
          <p:cNvSpPr txBox="1"/>
          <p:nvPr>
            <p:ph idx="1" type="body"/>
          </p:nvPr>
        </p:nvSpPr>
        <p:spPr>
          <a:xfrm>
            <a:off x="3801438" y="1499889"/>
            <a:ext cx="3332400" cy="31158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question: |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Do you wish to file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the complaint?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help text: |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${ help_for_complaint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yesno: ok_to_proceed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template: help_for_complaint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content: |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Bear in mind that by 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7" name="Shape 1767"/>
          <p:cNvSpPr txBox="1"/>
          <p:nvPr>
            <p:ph idx="1" type="body"/>
          </p:nvPr>
        </p:nvSpPr>
        <p:spPr>
          <a:xfrm>
            <a:off x="302388" y="927489"/>
            <a:ext cx="3110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Instead of doing this</a:t>
            </a:r>
            <a:r>
              <a:rPr lang="en"/>
              <a:t>:</a:t>
            </a:r>
            <a:endParaRPr/>
          </a:p>
        </p:txBody>
      </p:sp>
      <p:sp>
        <p:nvSpPr>
          <p:cNvPr id="1768" name="Shape 1768"/>
          <p:cNvSpPr txBox="1"/>
          <p:nvPr>
            <p:ph idx="1" type="body"/>
          </p:nvPr>
        </p:nvSpPr>
        <p:spPr>
          <a:xfrm>
            <a:off x="3801438" y="927489"/>
            <a:ext cx="3110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 this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Shape 177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4" name="Shape 1774"/>
          <p:cNvSpPr txBox="1"/>
          <p:nvPr>
            <p:ph idx="4294967295" type="body"/>
          </p:nvPr>
        </p:nvSpPr>
        <p:spPr>
          <a:xfrm>
            <a:off x="3392000" y="794400"/>
            <a:ext cx="4793400" cy="3540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include: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- definitions.yml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modules: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- .functions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question: |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Was the complaint served?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yesno: complaint_served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5" name="Shape 1775"/>
          <p:cNvSpPr/>
          <p:nvPr/>
        </p:nvSpPr>
        <p:spPr>
          <a:xfrm>
            <a:off x="3126353" y="794400"/>
            <a:ext cx="5324400" cy="1017600"/>
          </a:xfrm>
          <a:prstGeom prst="bracePai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Shape 1776"/>
          <p:cNvSpPr txBox="1"/>
          <p:nvPr/>
        </p:nvSpPr>
        <p:spPr>
          <a:xfrm>
            <a:off x="1049625" y="685800"/>
            <a:ext cx="19725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Isolate</a:t>
            </a:r>
            <a:r>
              <a:rPr lang="en" sz="240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 complicated blocks</a:t>
            </a:r>
            <a:endParaRPr sz="240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7" name="Shape 1777"/>
          <p:cNvSpPr txBox="1"/>
          <p:nvPr/>
        </p:nvSpPr>
        <p:spPr>
          <a:xfrm>
            <a:off x="929625" y="1926225"/>
            <a:ext cx="20925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Put code in modules</a:t>
            </a:r>
            <a:endParaRPr sz="240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8" name="Shape 1778"/>
          <p:cNvSpPr/>
          <p:nvPr/>
        </p:nvSpPr>
        <p:spPr>
          <a:xfrm>
            <a:off x="3126503" y="1860230"/>
            <a:ext cx="5324400" cy="1017600"/>
          </a:xfrm>
          <a:prstGeom prst="bracePai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Shape 1779"/>
          <p:cNvSpPr txBox="1"/>
          <p:nvPr/>
        </p:nvSpPr>
        <p:spPr>
          <a:xfrm>
            <a:off x="676150" y="3006300"/>
            <a:ext cx="23460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Then the rest is easier to read...</a:t>
            </a:r>
            <a:endParaRPr sz="2400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Shape 1784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5" name="Shape 1785"/>
          <p:cNvSpPr txBox="1"/>
          <p:nvPr>
            <p:ph idx="4294967295" type="body"/>
          </p:nvPr>
        </p:nvSpPr>
        <p:spPr>
          <a:xfrm>
            <a:off x="678150" y="1504075"/>
            <a:ext cx="7787700" cy="2820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code: |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p_states = set([y.address.state for y in plaintiff])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_states = set([y.address.state for y in defendant])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if len(p_states &amp; d_states):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state_diversity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= False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state_diversity = True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6" name="Shape 1786"/>
          <p:cNvSpPr txBox="1"/>
          <p:nvPr>
            <p:ph idx="4294967295" type="title"/>
          </p:nvPr>
        </p:nvSpPr>
        <p:spPr>
          <a:xfrm>
            <a:off x="754350" y="672375"/>
            <a:ext cx="6408300" cy="6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Ugh, looks like gobbledygook!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hape 1501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Shape 1502"/>
          <p:cNvSpPr txBox="1"/>
          <p:nvPr>
            <p:ph idx="1" type="body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Shape 150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4" name="Shape 1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Shape 1791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2" name="Shape 1792"/>
          <p:cNvSpPr txBox="1"/>
          <p:nvPr>
            <p:ph idx="4294967295" type="title"/>
          </p:nvPr>
        </p:nvSpPr>
        <p:spPr>
          <a:xfrm>
            <a:off x="754350" y="672375"/>
            <a:ext cx="6408300" cy="6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it in a module</a:t>
            </a:r>
            <a:endParaRPr/>
          </a:p>
        </p:txBody>
      </p:sp>
      <p:sp>
        <p:nvSpPr>
          <p:cNvPr id="1793" name="Shape 1793"/>
          <p:cNvSpPr txBox="1"/>
          <p:nvPr>
            <p:ph idx="4294967295" type="body"/>
          </p:nvPr>
        </p:nvSpPr>
        <p:spPr>
          <a:xfrm>
            <a:off x="678150" y="1747049"/>
            <a:ext cx="7787700" cy="1649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state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_diversity_exists(a, b):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a_states = set([y.address.state for y in a])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b_states = set([y.address.state for y in b])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return False if len(a_states &amp; b_states) else True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4" name="Shape 1794"/>
          <p:cNvSpPr txBox="1"/>
          <p:nvPr/>
        </p:nvSpPr>
        <p:spPr>
          <a:xfrm>
            <a:off x="6715050" y="3396450"/>
            <a:ext cx="1750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functions.py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95" name="Shape 17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650" y="637325"/>
            <a:ext cx="1109725" cy="11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Shape 1800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1" name="Shape 1801"/>
          <p:cNvSpPr txBox="1"/>
          <p:nvPr>
            <p:ph idx="4294967295" type="body"/>
          </p:nvPr>
        </p:nvSpPr>
        <p:spPr>
          <a:xfrm>
            <a:off x="678145" y="1330500"/>
            <a:ext cx="7787700" cy="2482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|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if state_diversity_exists(plaintiff, defendant) \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and amount_in_controversy &gt; 75000: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diversity_jurisdiction_is_proper = True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diversity_jurisdiction_is_proper = False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2" name="Shape 1802"/>
          <p:cNvSpPr txBox="1"/>
          <p:nvPr>
            <p:ph idx="4294967295" type="title"/>
          </p:nvPr>
        </p:nvSpPr>
        <p:spPr>
          <a:xfrm>
            <a:off x="754350" y="672375"/>
            <a:ext cx="6408300" cy="6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this is readable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Shape 1807"/>
          <p:cNvSpPr txBox="1"/>
          <p:nvPr>
            <p:ph type="ctrTitle"/>
          </p:nvPr>
        </p:nvSpPr>
        <p:spPr>
          <a:xfrm>
            <a:off x="543900" y="3457451"/>
            <a:ext cx="3438600" cy="12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50B883"/>
                </a:solidFill>
              </a:rPr>
              <a:t>9</a:t>
            </a:r>
            <a:r>
              <a:rPr b="1" lang="en" sz="7200">
                <a:solidFill>
                  <a:srgbClr val="50B883"/>
                </a:solidFill>
              </a:rPr>
              <a:t>.</a:t>
            </a:r>
            <a:endParaRPr b="1" sz="7200">
              <a:solidFill>
                <a:srgbClr val="50B88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libraries</a:t>
            </a:r>
            <a:endParaRPr/>
          </a:p>
        </p:txBody>
      </p:sp>
      <p:pic>
        <p:nvPicPr>
          <p:cNvPr id="1808" name="Shape 18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11" y="320850"/>
            <a:ext cx="3881700" cy="25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/>
          <p:nvPr>
            <p:ph type="title"/>
          </p:nvPr>
        </p:nvSpPr>
        <p:spPr>
          <a:xfrm>
            <a:off x="457200" y="87266"/>
            <a:ext cx="6408300" cy="7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your blocks reusable</a:t>
            </a:r>
            <a:endParaRPr/>
          </a:p>
        </p:txBody>
      </p:sp>
      <p:sp>
        <p:nvSpPr>
          <p:cNvPr id="1814" name="Shape 1814"/>
          <p:cNvSpPr txBox="1"/>
          <p:nvPr>
            <p:ph idx="1" type="body"/>
          </p:nvPr>
        </p:nvSpPr>
        <p:spPr>
          <a:xfrm>
            <a:off x="457200" y="830716"/>
            <a:ext cx="3110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Custody</a:t>
            </a:r>
            <a:endParaRPr/>
          </a:p>
        </p:txBody>
      </p:sp>
      <p:sp>
        <p:nvSpPr>
          <p:cNvPr id="1815" name="Shape 1815"/>
          <p:cNvSpPr txBox="1"/>
          <p:nvPr>
            <p:ph idx="2" type="body"/>
          </p:nvPr>
        </p:nvSpPr>
        <p:spPr>
          <a:xfrm>
            <a:off x="3863700" y="830716"/>
            <a:ext cx="3110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Divorce</a:t>
            </a:r>
            <a:endParaRPr/>
          </a:p>
        </p:txBody>
      </p:sp>
      <p:sp>
        <p:nvSpPr>
          <p:cNvPr id="1816" name="Shape 1816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7" name="Shape 1817"/>
          <p:cNvSpPr txBox="1"/>
          <p:nvPr>
            <p:ph idx="1" type="body"/>
          </p:nvPr>
        </p:nvSpPr>
        <p:spPr>
          <a:xfrm>
            <a:off x="457200" y="1484066"/>
            <a:ext cx="3110400" cy="1310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include: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- common.yml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- custody_law.yml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8" name="Shape 1818"/>
          <p:cNvSpPr txBox="1"/>
          <p:nvPr>
            <p:ph idx="1" type="body"/>
          </p:nvPr>
        </p:nvSpPr>
        <p:spPr>
          <a:xfrm>
            <a:off x="3863700" y="1484066"/>
            <a:ext cx="3110400" cy="1310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include: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- common.yml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- divorce_law.yml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9" name="Shape 1819"/>
          <p:cNvSpPr txBox="1"/>
          <p:nvPr>
            <p:ph idx="2" type="body"/>
          </p:nvPr>
        </p:nvSpPr>
        <p:spPr>
          <a:xfrm>
            <a:off x="457200" y="3032200"/>
            <a:ext cx="6516900" cy="1617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question: |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Before I can proceed with your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${ case_type } case, I have some questions.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field: intro_given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0" name="Shape 1820"/>
          <p:cNvSpPr txBox="1"/>
          <p:nvPr/>
        </p:nvSpPr>
        <p:spPr>
          <a:xfrm>
            <a:off x="5223300" y="4623703"/>
            <a:ext cx="1750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common</a:t>
            </a:r>
            <a:r>
              <a:rPr lang="en" sz="1800">
                <a:solidFill>
                  <a:schemeClr val="dk2"/>
                </a:solidFill>
              </a:rPr>
              <a:t>.yml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Shape 1825"/>
          <p:cNvSpPr txBox="1"/>
          <p:nvPr>
            <p:ph type="ctrTitle"/>
          </p:nvPr>
        </p:nvSpPr>
        <p:spPr>
          <a:xfrm>
            <a:off x="543900" y="3457451"/>
            <a:ext cx="3438600" cy="12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50B883"/>
                </a:solidFill>
              </a:rPr>
              <a:t>10.</a:t>
            </a:r>
            <a:endParaRPr b="1" sz="7200">
              <a:solidFill>
                <a:srgbClr val="50B88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objects</a:t>
            </a:r>
            <a:endParaRPr/>
          </a:p>
        </p:txBody>
      </p:sp>
      <p:pic>
        <p:nvPicPr>
          <p:cNvPr id="1826" name="Shape 18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88" y="317650"/>
            <a:ext cx="3606825" cy="24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Shape 1831"/>
          <p:cNvSpPr txBox="1"/>
          <p:nvPr>
            <p:ph idx="12" type="sldNum"/>
          </p:nvPr>
        </p:nvSpPr>
        <p:spPr>
          <a:xfrm>
            <a:off x="8570575" y="4593511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2" name="Shape 1832"/>
          <p:cNvSpPr txBox="1"/>
          <p:nvPr>
            <p:ph idx="4294967295" type="body"/>
          </p:nvPr>
        </p:nvSpPr>
        <p:spPr>
          <a:xfrm>
            <a:off x="678150" y="996873"/>
            <a:ext cx="7787700" cy="31128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objects: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- case: TortCase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question: |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In which court would you like to file your claim?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choices: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code: case.courts_with_jurisdiction()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field: case.court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3" name="Shape 1833"/>
          <p:cNvSpPr txBox="1"/>
          <p:nvPr/>
        </p:nvSpPr>
        <p:spPr>
          <a:xfrm>
            <a:off x="6715050" y="4109676"/>
            <a:ext cx="1750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interview</a:t>
            </a:r>
            <a:r>
              <a:rPr lang="en" sz="1800">
                <a:solidFill>
                  <a:schemeClr val="dk2"/>
                </a:solidFill>
              </a:rPr>
              <a:t>.yml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9" name="Shape 1839"/>
          <p:cNvSpPr txBox="1"/>
          <p:nvPr>
            <p:ph idx="4294967295" type="body"/>
          </p:nvPr>
        </p:nvSpPr>
        <p:spPr>
          <a:xfrm>
            <a:off x="678150" y="1026300"/>
            <a:ext cx="7787700" cy="3090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from docassemble.base.legal import Case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TortCase(Case):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def courts_with_jurisdiction(self):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if self.amount_in_controversy &gt; 10000: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if self.cause_of_action in federal_questions: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0" name="Shape 1840"/>
          <p:cNvSpPr txBox="1"/>
          <p:nvPr/>
        </p:nvSpPr>
        <p:spPr>
          <a:xfrm>
            <a:off x="6715050" y="4117194"/>
            <a:ext cx="1750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objects.py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Shape 1845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6" name="Shape 1846"/>
          <p:cNvSpPr txBox="1"/>
          <p:nvPr>
            <p:ph idx="4294967295" type="body"/>
          </p:nvPr>
        </p:nvSpPr>
        <p:spPr>
          <a:xfrm>
            <a:off x="678150" y="685275"/>
            <a:ext cx="7787700" cy="3779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question: All done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attachment: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- name: Personal Injury Complaint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- content: |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${ case.caption()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${ case.plaintiff.as_noun(capitalize=True) }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${ case.plaintiff.does_verb('bring') } this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action against ${ case.defendant } for heinous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misdeeds and egregious omissions related to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2" name="Shape 1852"/>
          <p:cNvSpPr txBox="1"/>
          <p:nvPr>
            <p:ph idx="4294967295" type="ctrTitle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1853" name="Shape 1853"/>
          <p:cNvSpPr txBox="1"/>
          <p:nvPr>
            <p:ph idx="4294967295" type="subTitle"/>
          </p:nvPr>
        </p:nvSpPr>
        <p:spPr>
          <a:xfrm>
            <a:off x="1564975" y="2783522"/>
            <a:ext cx="25419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@jpyle</a:t>
            </a:r>
            <a:endParaRPr sz="3000"/>
          </a:p>
        </p:txBody>
      </p:sp>
      <p:pic>
        <p:nvPicPr>
          <p:cNvPr id="1854" name="Shape 18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750" y="2879109"/>
            <a:ext cx="423225" cy="4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Shape 1855"/>
          <p:cNvSpPr txBox="1"/>
          <p:nvPr>
            <p:ph idx="4294967295" type="subTitle"/>
          </p:nvPr>
        </p:nvSpPr>
        <p:spPr>
          <a:xfrm>
            <a:off x="1023041" y="2199150"/>
            <a:ext cx="36087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😸 Jonathan Pyle</a:t>
            </a:r>
            <a:endParaRPr sz="3000"/>
          </a:p>
        </p:txBody>
      </p:sp>
      <p:pic>
        <p:nvPicPr>
          <p:cNvPr id="1856" name="Shape 18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885" y="3350257"/>
            <a:ext cx="540950" cy="540970"/>
          </a:xfrm>
          <a:prstGeom prst="rect">
            <a:avLst/>
          </a:prstGeom>
          <a:noFill/>
          <a:ln>
            <a:noFill/>
          </a:ln>
        </p:spPr>
      </p:pic>
      <p:sp>
        <p:nvSpPr>
          <p:cNvPr id="1857" name="Shape 1857"/>
          <p:cNvSpPr txBox="1"/>
          <p:nvPr>
            <p:ph idx="4294967295" type="subTitle"/>
          </p:nvPr>
        </p:nvSpPr>
        <p:spPr>
          <a:xfrm>
            <a:off x="1564975" y="3350250"/>
            <a:ext cx="32442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@docassemble</a:t>
            </a:r>
            <a:endParaRPr sz="3000"/>
          </a:p>
        </p:txBody>
      </p:sp>
      <p:pic>
        <p:nvPicPr>
          <p:cNvPr id="1858" name="Shape 1858"/>
          <p:cNvPicPr preferRelativeResize="0"/>
          <p:nvPr/>
        </p:nvPicPr>
        <p:blipFill rotWithShape="1">
          <a:blip r:embed="rId5">
            <a:alphaModFix/>
          </a:blip>
          <a:srcRect b="0" l="0" r="29448" t="0"/>
          <a:stretch/>
        </p:blipFill>
        <p:spPr>
          <a:xfrm>
            <a:off x="4468400" y="583975"/>
            <a:ext cx="4102175" cy="393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 txBox="1"/>
          <p:nvPr>
            <p:ph idx="12" type="sldNum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0" name="Shape 15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50" y="1207425"/>
            <a:ext cx="4013150" cy="33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1" name="Shape 1511"/>
          <p:cNvPicPr preferRelativeResize="0"/>
          <p:nvPr/>
        </p:nvPicPr>
        <p:blipFill rotWithShape="1">
          <a:blip r:embed="rId4">
            <a:alphaModFix/>
          </a:blip>
          <a:srcRect b="0" l="3465" r="0" t="0"/>
          <a:stretch/>
        </p:blipFill>
        <p:spPr>
          <a:xfrm>
            <a:off x="4539100" y="1207425"/>
            <a:ext cx="4349949" cy="33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Shape 1512"/>
          <p:cNvSpPr txBox="1"/>
          <p:nvPr/>
        </p:nvSpPr>
        <p:spPr>
          <a:xfrm>
            <a:off x="1239675" y="415000"/>
            <a:ext cx="2109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Option A</a:t>
            </a:r>
            <a:endParaRPr sz="30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13" name="Shape 1513"/>
          <p:cNvSpPr txBox="1"/>
          <p:nvPr/>
        </p:nvSpPr>
        <p:spPr>
          <a:xfrm>
            <a:off x="5659425" y="415000"/>
            <a:ext cx="2109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Option B</a:t>
            </a:r>
            <a:endParaRPr sz="30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868B"/>
        </a:solidFill>
      </p:bgPr>
    </p:bg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Shape 1518"/>
          <p:cNvSpPr txBox="1"/>
          <p:nvPr>
            <p:ph idx="4294967295" type="ctrTitle"/>
          </p:nvPr>
        </p:nvSpPr>
        <p:spPr>
          <a:xfrm>
            <a:off x="1164350" y="831050"/>
            <a:ext cx="5540100" cy="22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COMPLEXITY SUCKS</a:t>
            </a:r>
            <a:endParaRPr sz="6000"/>
          </a:p>
        </p:txBody>
      </p:sp>
      <p:sp>
        <p:nvSpPr>
          <p:cNvPr id="1519" name="Shape 1519"/>
          <p:cNvSpPr txBox="1"/>
          <p:nvPr>
            <p:ph idx="4294967295" type="subTitle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But you can manage.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0" name="Shape 1520"/>
          <p:cNvSpPr/>
          <p:nvPr/>
        </p:nvSpPr>
        <p:spPr>
          <a:xfrm>
            <a:off x="7025850" y="3487561"/>
            <a:ext cx="306704" cy="29285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1" name="Shape 1521"/>
          <p:cNvGrpSpPr/>
          <p:nvPr/>
        </p:nvGrpSpPr>
        <p:grpSpPr>
          <a:xfrm rot="1057023">
            <a:off x="5531166" y="3104810"/>
            <a:ext cx="868134" cy="868199"/>
            <a:chOff x="570875" y="4322250"/>
            <a:chExt cx="443300" cy="443325"/>
          </a:xfrm>
        </p:grpSpPr>
        <p:sp>
          <p:nvSpPr>
            <p:cNvPr id="1522" name="Shape 1522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6" name="Shape 1526"/>
          <p:cNvSpPr/>
          <p:nvPr/>
        </p:nvSpPr>
        <p:spPr>
          <a:xfrm rot="2466788">
            <a:off x="5476253" y="2097745"/>
            <a:ext cx="426131" cy="40688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Shape 1527"/>
          <p:cNvSpPr/>
          <p:nvPr/>
        </p:nvSpPr>
        <p:spPr>
          <a:xfrm rot="-1609468">
            <a:off x="6099461" y="2353755"/>
            <a:ext cx="306650" cy="29279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Shape 1528"/>
          <p:cNvSpPr/>
          <p:nvPr/>
        </p:nvSpPr>
        <p:spPr>
          <a:xfrm rot="2926179">
            <a:off x="7958852" y="2585725"/>
            <a:ext cx="229657" cy="21928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Shape 1529"/>
          <p:cNvSpPr/>
          <p:nvPr/>
        </p:nvSpPr>
        <p:spPr>
          <a:xfrm rot="-1609376">
            <a:off x="7003170" y="1116717"/>
            <a:ext cx="206905" cy="19756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Shape 1530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31" name="Shape 1531"/>
          <p:cNvGrpSpPr/>
          <p:nvPr/>
        </p:nvGrpSpPr>
        <p:grpSpPr>
          <a:xfrm>
            <a:off x="6714012" y="1678973"/>
            <a:ext cx="1191985" cy="1162405"/>
            <a:chOff x="5241175" y="4959100"/>
            <a:chExt cx="539775" cy="517775"/>
          </a:xfrm>
        </p:grpSpPr>
        <p:sp>
          <p:nvSpPr>
            <p:cNvPr id="1532" name="Shape 153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66D78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Shape 1542"/>
          <p:cNvSpPr txBox="1"/>
          <p:nvPr>
            <p:ph type="ctrTitle"/>
          </p:nvPr>
        </p:nvSpPr>
        <p:spPr>
          <a:xfrm>
            <a:off x="543900" y="3784491"/>
            <a:ext cx="34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50B883"/>
                </a:solidFill>
              </a:rPr>
              <a:t>1</a:t>
            </a:r>
            <a:r>
              <a:rPr b="1" lang="en" sz="7200">
                <a:solidFill>
                  <a:srgbClr val="50B883"/>
                </a:solidFill>
              </a:rPr>
              <a:t>.</a:t>
            </a:r>
            <a:endParaRPr b="1" sz="7200">
              <a:solidFill>
                <a:srgbClr val="50B88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your interview autonomy</a:t>
            </a:r>
            <a:endParaRPr/>
          </a:p>
        </p:txBody>
      </p:sp>
      <p:pic>
        <p:nvPicPr>
          <p:cNvPr id="1543" name="Shape 1543"/>
          <p:cNvPicPr preferRelativeResize="0"/>
          <p:nvPr/>
        </p:nvPicPr>
        <p:blipFill rotWithShape="1">
          <a:blip r:embed="rId3">
            <a:alphaModFix/>
          </a:blip>
          <a:srcRect b="0" l="7192" r="0" t="0"/>
          <a:stretch/>
        </p:blipFill>
        <p:spPr>
          <a:xfrm>
            <a:off x="1345700" y="167626"/>
            <a:ext cx="3086400" cy="207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Shape 1548"/>
          <p:cNvSpPr txBox="1"/>
          <p:nvPr>
            <p:ph type="title"/>
          </p:nvPr>
        </p:nvSpPr>
        <p:spPr>
          <a:xfrm>
            <a:off x="457200" y="-98825"/>
            <a:ext cx="6408300" cy="10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much freedom</a:t>
            </a:r>
            <a:endParaRPr/>
          </a:p>
        </p:txBody>
      </p:sp>
      <p:sp>
        <p:nvSpPr>
          <p:cNvPr id="1549" name="Shape 1549"/>
          <p:cNvSpPr txBox="1"/>
          <p:nvPr>
            <p:ph idx="1" type="body"/>
          </p:nvPr>
        </p:nvSpPr>
        <p:spPr>
          <a:xfrm>
            <a:off x="457200" y="1012575"/>
            <a:ext cx="6408300" cy="3738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mandatory: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question: |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Here is your pleading.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attachment: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name: Answer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docx template file: answer.docx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&lt;100 non-mandatory questions&gt;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0" name="Shape 1550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Shape 1555"/>
          <p:cNvSpPr txBox="1"/>
          <p:nvPr>
            <p:ph type="title"/>
          </p:nvPr>
        </p:nvSpPr>
        <p:spPr>
          <a:xfrm>
            <a:off x="457200" y="535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little freedom</a:t>
            </a:r>
            <a:endParaRPr/>
          </a:p>
        </p:txBody>
      </p:sp>
      <p:sp>
        <p:nvSpPr>
          <p:cNvPr id="1556" name="Shape 1556"/>
          <p:cNvSpPr txBox="1"/>
          <p:nvPr>
            <p:ph idx="1" type="body"/>
          </p:nvPr>
        </p:nvSpPr>
        <p:spPr>
          <a:xfrm>
            <a:off x="457200" y="971550"/>
            <a:ext cx="6408300" cy="4095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mandatory: True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code: |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start_page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user.name.first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user.name.last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user.monthly_income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user.birthplace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user.is_plaintiff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user.is_in_military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&lt;400 similar lines&gt;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end_page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7" name="Shape 1557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