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73" r:id="rId2"/>
    <p:sldId id="270" r:id="rId3"/>
    <p:sldId id="274" r:id="rId4"/>
    <p:sldId id="282" r:id="rId5"/>
    <p:sldId id="279" r:id="rId6"/>
    <p:sldId id="280" r:id="rId7"/>
    <p:sldId id="276" r:id="rId8"/>
    <p:sldId id="277" r:id="rId9"/>
    <p:sldId id="278" r:id="rId10"/>
    <p:sldId id="281" r:id="rId11"/>
    <p:sldId id="283" r:id="rId12"/>
    <p:sldId id="284" r:id="rId13"/>
    <p:sldId id="285" r:id="rId14"/>
    <p:sldId id="286" r:id="rId15"/>
    <p:sldId id="287" r:id="rId16"/>
    <p:sldId id="288" r:id="rId17"/>
    <p:sldId id="289" r:id="rId18"/>
    <p:sldId id="290" r:id="rId19"/>
    <p:sldId id="291" r:id="rId20"/>
    <p:sldId id="292" r:id="rId21"/>
    <p:sldId id="275" r:id="rId2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73"/>
            <p14:sldId id="270"/>
            <p14:sldId id="274"/>
            <p14:sldId id="282"/>
            <p14:sldId id="279"/>
            <p14:sldId id="280"/>
            <p14:sldId id="276"/>
            <p14:sldId id="277"/>
            <p14:sldId id="278"/>
            <p14:sldId id="281"/>
            <p14:sldId id="283"/>
            <p14:sldId id="284"/>
            <p14:sldId id="285"/>
            <p14:sldId id="286"/>
            <p14:sldId id="287"/>
            <p14:sldId id="288"/>
            <p14:sldId id="289"/>
            <p14:sldId id="290"/>
            <p14:sldId id="291"/>
            <p14:sldId id="292"/>
            <p14:sldId id="27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4A11"/>
    <a:srgbClr val="DD462F"/>
    <a:srgbClr val="D24726"/>
    <a:srgbClr val="EBEBEB"/>
    <a:srgbClr val="F8F8F8"/>
    <a:srgbClr val="D2B4A6"/>
    <a:srgbClr val="734F29"/>
    <a:srgbClr val="AEB785"/>
    <a:srgbClr val="EFD5A2"/>
    <a:srgbClr val="3B3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5" autoAdjust="0"/>
    <p:restoredTop sz="87774" autoAdjust="0"/>
  </p:normalViewPr>
  <p:slideViewPr>
    <p:cSldViewPr snapToGrid="0">
      <p:cViewPr varScale="1">
        <p:scale>
          <a:sx n="96" d="100"/>
          <a:sy n="96" d="100"/>
        </p:scale>
        <p:origin x="592" y="168"/>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78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D84727-9587-0547-8A76-89716147B470}" type="doc">
      <dgm:prSet loTypeId="urn:microsoft.com/office/officeart/2005/8/layout/hProcess9" loCatId="" qsTypeId="urn:microsoft.com/office/officeart/2005/8/quickstyle/simple1" qsCatId="simple" csTypeId="urn:microsoft.com/office/officeart/2005/8/colors/colorful2" csCatId="colorful" phldr="1"/>
      <dgm:spPr/>
    </dgm:pt>
    <dgm:pt modelId="{FC39CC8B-2AD5-6841-9331-0221DD9CF5E7}">
      <dgm:prSet phldrT="[文本]"/>
      <dgm:spPr/>
      <dgm:t>
        <a:bodyPr/>
        <a:lstStyle/>
        <a:p>
          <a:r>
            <a:rPr lang="zh-CN" altLang="en-US" dirty="0"/>
            <a:t>根节点</a:t>
          </a:r>
        </a:p>
      </dgm:t>
    </dgm:pt>
    <dgm:pt modelId="{88C3DD6B-5BD8-2C49-8E01-4F88B8612F47}" type="parTrans" cxnId="{92B78CBB-5DDC-D04F-82FB-ECC4EFF60191}">
      <dgm:prSet/>
      <dgm:spPr/>
      <dgm:t>
        <a:bodyPr/>
        <a:lstStyle/>
        <a:p>
          <a:endParaRPr lang="zh-CN" altLang="en-US"/>
        </a:p>
      </dgm:t>
    </dgm:pt>
    <dgm:pt modelId="{FE97FE4F-8EB8-EE48-ABBE-9E27257FD459}" type="sibTrans" cxnId="{92B78CBB-5DDC-D04F-82FB-ECC4EFF60191}">
      <dgm:prSet/>
      <dgm:spPr/>
      <dgm:t>
        <a:bodyPr/>
        <a:lstStyle/>
        <a:p>
          <a:endParaRPr lang="zh-CN" altLang="en-US"/>
        </a:p>
      </dgm:t>
    </dgm:pt>
    <dgm:pt modelId="{B54293B4-1C1A-9E4F-8FF6-76B9BA53B6D7}">
      <dgm:prSet phldrT="[文本]"/>
      <dgm:spPr/>
      <dgm:t>
        <a:bodyPr/>
        <a:lstStyle/>
        <a:p>
          <a:r>
            <a:rPr lang="zh-CN" altLang="en-US" dirty="0"/>
            <a:t>父节点是黑色</a:t>
          </a:r>
        </a:p>
      </dgm:t>
    </dgm:pt>
    <dgm:pt modelId="{88BCD80B-9732-A64C-A58C-648855C18265}" type="parTrans" cxnId="{5BEBBCEB-4292-6E4E-97C5-A3FB01A407E1}">
      <dgm:prSet/>
      <dgm:spPr/>
      <dgm:t>
        <a:bodyPr/>
        <a:lstStyle/>
        <a:p>
          <a:endParaRPr lang="zh-CN" altLang="en-US"/>
        </a:p>
      </dgm:t>
    </dgm:pt>
    <dgm:pt modelId="{1545FBA9-81CA-4F40-A929-E7723C6520CC}" type="sibTrans" cxnId="{5BEBBCEB-4292-6E4E-97C5-A3FB01A407E1}">
      <dgm:prSet/>
      <dgm:spPr/>
      <dgm:t>
        <a:bodyPr/>
        <a:lstStyle/>
        <a:p>
          <a:endParaRPr lang="zh-CN" altLang="en-US"/>
        </a:p>
      </dgm:t>
    </dgm:pt>
    <dgm:pt modelId="{F743CF3B-276A-6A46-BAF7-1BEB251A6181}">
      <dgm:prSet phldrT="[文本]"/>
      <dgm:spPr/>
      <dgm:t>
        <a:bodyPr/>
        <a:lstStyle/>
        <a:p>
          <a:r>
            <a:rPr lang="zh-CN" altLang="en-US" dirty="0"/>
            <a:t>父节点是红色</a:t>
          </a:r>
        </a:p>
      </dgm:t>
    </dgm:pt>
    <dgm:pt modelId="{5C21ED3C-0747-DE44-938A-3A217483B161}" type="parTrans" cxnId="{374D9645-377F-9E47-8DE0-A57E7736749B}">
      <dgm:prSet/>
      <dgm:spPr/>
      <dgm:t>
        <a:bodyPr/>
        <a:lstStyle/>
        <a:p>
          <a:endParaRPr lang="zh-CN" altLang="en-US"/>
        </a:p>
      </dgm:t>
    </dgm:pt>
    <dgm:pt modelId="{AEF04EF5-819F-8F48-BADA-E436D40AA116}" type="sibTrans" cxnId="{374D9645-377F-9E47-8DE0-A57E7736749B}">
      <dgm:prSet/>
      <dgm:spPr/>
      <dgm:t>
        <a:bodyPr/>
        <a:lstStyle/>
        <a:p>
          <a:endParaRPr lang="zh-CN" altLang="en-US"/>
        </a:p>
      </dgm:t>
    </dgm:pt>
    <dgm:pt modelId="{5A6A06EF-F722-EC48-8B82-5D1FAA3E9A7C}" type="pres">
      <dgm:prSet presAssocID="{0ED84727-9587-0547-8A76-89716147B470}" presName="CompostProcess" presStyleCnt="0">
        <dgm:presLayoutVars>
          <dgm:dir/>
          <dgm:resizeHandles val="exact"/>
        </dgm:presLayoutVars>
      </dgm:prSet>
      <dgm:spPr/>
    </dgm:pt>
    <dgm:pt modelId="{D34B6B15-A97D-EF4D-8199-3B594FCC3F31}" type="pres">
      <dgm:prSet presAssocID="{0ED84727-9587-0547-8A76-89716147B470}" presName="arrow" presStyleLbl="bgShp" presStyleIdx="0" presStyleCnt="1" custScaleX="95534" custLinFactNeighborX="-11284" custLinFactNeighborY="4438"/>
      <dgm:spPr/>
    </dgm:pt>
    <dgm:pt modelId="{DB148FDB-22A3-CD4E-8A11-A525FCFFAFBB}" type="pres">
      <dgm:prSet presAssocID="{0ED84727-9587-0547-8A76-89716147B470}" presName="linearProcess" presStyleCnt="0"/>
      <dgm:spPr/>
    </dgm:pt>
    <dgm:pt modelId="{E9905F9F-644F-7B45-8D0F-A2BB344E6ACB}" type="pres">
      <dgm:prSet presAssocID="{FC39CC8B-2AD5-6841-9331-0221DD9CF5E7}" presName="textNode" presStyleLbl="node1" presStyleIdx="0" presStyleCnt="3">
        <dgm:presLayoutVars>
          <dgm:bulletEnabled val="1"/>
        </dgm:presLayoutVars>
      </dgm:prSet>
      <dgm:spPr/>
    </dgm:pt>
    <dgm:pt modelId="{A20B4F48-9B6B-6745-B492-B9F5D1539301}" type="pres">
      <dgm:prSet presAssocID="{FE97FE4F-8EB8-EE48-ABBE-9E27257FD459}" presName="sibTrans" presStyleCnt="0"/>
      <dgm:spPr/>
    </dgm:pt>
    <dgm:pt modelId="{AA9CBB1B-DBFD-0842-8D6B-16D0776B1209}" type="pres">
      <dgm:prSet presAssocID="{B54293B4-1C1A-9E4F-8FF6-76B9BA53B6D7}" presName="textNode" presStyleLbl="node1" presStyleIdx="1" presStyleCnt="3">
        <dgm:presLayoutVars>
          <dgm:bulletEnabled val="1"/>
        </dgm:presLayoutVars>
      </dgm:prSet>
      <dgm:spPr/>
    </dgm:pt>
    <dgm:pt modelId="{3D30131E-704F-4F43-A966-FE505CC10F15}" type="pres">
      <dgm:prSet presAssocID="{1545FBA9-81CA-4F40-A929-E7723C6520CC}" presName="sibTrans" presStyleCnt="0"/>
      <dgm:spPr/>
    </dgm:pt>
    <dgm:pt modelId="{C81297D4-C520-834C-8282-22745471CA98}" type="pres">
      <dgm:prSet presAssocID="{F743CF3B-276A-6A46-BAF7-1BEB251A6181}" presName="textNode" presStyleLbl="node1" presStyleIdx="2" presStyleCnt="3">
        <dgm:presLayoutVars>
          <dgm:bulletEnabled val="1"/>
        </dgm:presLayoutVars>
      </dgm:prSet>
      <dgm:spPr/>
    </dgm:pt>
  </dgm:ptLst>
  <dgm:cxnLst>
    <dgm:cxn modelId="{CDA80A27-C8F7-A947-8E66-B7C67E5BC338}" type="presOf" srcId="{FC39CC8B-2AD5-6841-9331-0221DD9CF5E7}" destId="{E9905F9F-644F-7B45-8D0F-A2BB344E6ACB}" srcOrd="0" destOrd="0" presId="urn:microsoft.com/office/officeart/2005/8/layout/hProcess9"/>
    <dgm:cxn modelId="{374D9645-377F-9E47-8DE0-A57E7736749B}" srcId="{0ED84727-9587-0547-8A76-89716147B470}" destId="{F743CF3B-276A-6A46-BAF7-1BEB251A6181}" srcOrd="2" destOrd="0" parTransId="{5C21ED3C-0747-DE44-938A-3A217483B161}" sibTransId="{AEF04EF5-819F-8F48-BADA-E436D40AA116}"/>
    <dgm:cxn modelId="{2484EBAF-8349-A44F-9783-9B636D4A0661}" type="presOf" srcId="{B54293B4-1C1A-9E4F-8FF6-76B9BA53B6D7}" destId="{AA9CBB1B-DBFD-0842-8D6B-16D0776B1209}" srcOrd="0" destOrd="0" presId="urn:microsoft.com/office/officeart/2005/8/layout/hProcess9"/>
    <dgm:cxn modelId="{92B78CBB-5DDC-D04F-82FB-ECC4EFF60191}" srcId="{0ED84727-9587-0547-8A76-89716147B470}" destId="{FC39CC8B-2AD5-6841-9331-0221DD9CF5E7}" srcOrd="0" destOrd="0" parTransId="{88C3DD6B-5BD8-2C49-8E01-4F88B8612F47}" sibTransId="{FE97FE4F-8EB8-EE48-ABBE-9E27257FD459}"/>
    <dgm:cxn modelId="{425A24C0-461F-1040-8932-32353DF81E8A}" type="presOf" srcId="{0ED84727-9587-0547-8A76-89716147B470}" destId="{5A6A06EF-F722-EC48-8B82-5D1FAA3E9A7C}" srcOrd="0" destOrd="0" presId="urn:microsoft.com/office/officeart/2005/8/layout/hProcess9"/>
    <dgm:cxn modelId="{77BF5ADA-ADE5-A54F-A3D9-C653AB0C0969}" type="presOf" srcId="{F743CF3B-276A-6A46-BAF7-1BEB251A6181}" destId="{C81297D4-C520-834C-8282-22745471CA98}" srcOrd="0" destOrd="0" presId="urn:microsoft.com/office/officeart/2005/8/layout/hProcess9"/>
    <dgm:cxn modelId="{5BEBBCEB-4292-6E4E-97C5-A3FB01A407E1}" srcId="{0ED84727-9587-0547-8A76-89716147B470}" destId="{B54293B4-1C1A-9E4F-8FF6-76B9BA53B6D7}" srcOrd="1" destOrd="0" parTransId="{88BCD80B-9732-A64C-A58C-648855C18265}" sibTransId="{1545FBA9-81CA-4F40-A929-E7723C6520CC}"/>
    <dgm:cxn modelId="{5AE69602-FCB5-4141-BAA1-FA5D01814B9F}" type="presParOf" srcId="{5A6A06EF-F722-EC48-8B82-5D1FAA3E9A7C}" destId="{D34B6B15-A97D-EF4D-8199-3B594FCC3F31}" srcOrd="0" destOrd="0" presId="urn:microsoft.com/office/officeart/2005/8/layout/hProcess9"/>
    <dgm:cxn modelId="{55E15721-F5E0-B047-B1B5-E5420A77CE78}" type="presParOf" srcId="{5A6A06EF-F722-EC48-8B82-5D1FAA3E9A7C}" destId="{DB148FDB-22A3-CD4E-8A11-A525FCFFAFBB}" srcOrd="1" destOrd="0" presId="urn:microsoft.com/office/officeart/2005/8/layout/hProcess9"/>
    <dgm:cxn modelId="{B448F055-1311-B54D-9677-EF65E40901FA}" type="presParOf" srcId="{DB148FDB-22A3-CD4E-8A11-A525FCFFAFBB}" destId="{E9905F9F-644F-7B45-8D0F-A2BB344E6ACB}" srcOrd="0" destOrd="0" presId="urn:microsoft.com/office/officeart/2005/8/layout/hProcess9"/>
    <dgm:cxn modelId="{77D0DC10-D8AF-2147-885F-EACC02C218B3}" type="presParOf" srcId="{DB148FDB-22A3-CD4E-8A11-A525FCFFAFBB}" destId="{A20B4F48-9B6B-6745-B492-B9F5D1539301}" srcOrd="1" destOrd="0" presId="urn:microsoft.com/office/officeart/2005/8/layout/hProcess9"/>
    <dgm:cxn modelId="{9CC69C70-DE1A-0145-B948-1268BAB0F813}" type="presParOf" srcId="{DB148FDB-22A3-CD4E-8A11-A525FCFFAFBB}" destId="{AA9CBB1B-DBFD-0842-8D6B-16D0776B1209}" srcOrd="2" destOrd="0" presId="urn:microsoft.com/office/officeart/2005/8/layout/hProcess9"/>
    <dgm:cxn modelId="{28635D72-06DE-944B-AED3-DF517276A04B}" type="presParOf" srcId="{DB148FDB-22A3-CD4E-8A11-A525FCFFAFBB}" destId="{3D30131E-704F-4F43-A966-FE505CC10F15}" srcOrd="3" destOrd="0" presId="urn:microsoft.com/office/officeart/2005/8/layout/hProcess9"/>
    <dgm:cxn modelId="{48310F88-7ABC-324C-A2BA-A8061C68ACC9}" type="presParOf" srcId="{DB148FDB-22A3-CD4E-8A11-A525FCFFAFBB}" destId="{C81297D4-C520-834C-8282-22745471CA98}"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B6B15-A97D-EF4D-8199-3B594FCC3F31}">
      <dsp:nvSpPr>
        <dsp:cNvPr id="0" name=""/>
        <dsp:cNvSpPr/>
      </dsp:nvSpPr>
      <dsp:spPr>
        <a:xfrm>
          <a:off x="0" y="0"/>
          <a:ext cx="6484051" cy="435305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905F9F-644F-7B45-8D0F-A2BB344E6ACB}">
      <dsp:nvSpPr>
        <dsp:cNvPr id="0" name=""/>
        <dsp:cNvSpPr/>
      </dsp:nvSpPr>
      <dsp:spPr>
        <a:xfrm>
          <a:off x="219116" y="1305917"/>
          <a:ext cx="2395470" cy="174122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根节点</a:t>
          </a:r>
        </a:p>
      </dsp:txBody>
      <dsp:txXfrm>
        <a:off x="304116" y="1390917"/>
        <a:ext cx="2225470" cy="1571223"/>
      </dsp:txXfrm>
    </dsp:sp>
    <dsp:sp modelId="{AA9CBB1B-DBFD-0842-8D6B-16D0776B1209}">
      <dsp:nvSpPr>
        <dsp:cNvPr id="0" name=""/>
        <dsp:cNvSpPr/>
      </dsp:nvSpPr>
      <dsp:spPr>
        <a:xfrm>
          <a:off x="2794715" y="1305917"/>
          <a:ext cx="2395470" cy="1741223"/>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父节点是黑色</a:t>
          </a:r>
        </a:p>
      </dsp:txBody>
      <dsp:txXfrm>
        <a:off x="2879715" y="1390917"/>
        <a:ext cx="2225470" cy="1571223"/>
      </dsp:txXfrm>
    </dsp:sp>
    <dsp:sp modelId="{C81297D4-C520-834C-8282-22745471CA98}">
      <dsp:nvSpPr>
        <dsp:cNvPr id="0" name=""/>
        <dsp:cNvSpPr/>
      </dsp:nvSpPr>
      <dsp:spPr>
        <a:xfrm>
          <a:off x="5370314" y="1305917"/>
          <a:ext cx="2395470" cy="174122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父节点是红色</a:t>
          </a:r>
        </a:p>
      </dsp:txBody>
      <dsp:txXfrm>
        <a:off x="5455314" y="1390917"/>
        <a:ext cx="2225470" cy="157122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A33CDF6-CC3F-41B1-8979-AF0AC31794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D9CA17CF-163C-499D-A480-07F9EEC56C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44022C-5079-4642-AC6E-7894F9978BBA}" type="datetime2">
              <a:rPr lang="zh-CN" altLang="en-US" smtClean="0">
                <a:latin typeface="Microsoft YaHei UI" panose="020B0503020204020204" pitchFamily="34" charset="-122"/>
                <a:ea typeface="Microsoft YaHei UI" panose="020B0503020204020204" pitchFamily="34" charset="-122"/>
              </a:rPr>
              <a:t>2021年3月6日 Saturday</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3E4FD741-ECD4-468A-8F85-031E765AA1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2963D4AA-8819-45EA-BDFB-441DA124CC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BE3BD5-D202-4020-A93E-A1AA1A84DE69}"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56375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70747F27-0AFF-49DE-ABD2-AA502995B8AE}" type="datetime2">
              <a:rPr lang="zh-CN" altLang="en-US" smtClean="0"/>
              <a:pPr/>
              <a:t>2021年3月6日 Saturday</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dirty="0"/>
          </a:p>
        </p:txBody>
      </p:sp>
    </p:spTree>
    <p:extLst>
      <p:ext uri="{BB962C8B-B14F-4D97-AF65-F5344CB8AC3E}">
        <p14:creationId xmlns:p14="http://schemas.microsoft.com/office/powerpoint/2010/main" val="2370055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11</a:t>
            </a:fld>
            <a:endParaRPr lang="en-US"/>
          </a:p>
        </p:txBody>
      </p:sp>
    </p:spTree>
    <p:extLst>
      <p:ext uri="{BB962C8B-B14F-4D97-AF65-F5344CB8AC3E}">
        <p14:creationId xmlns:p14="http://schemas.microsoft.com/office/powerpoint/2010/main" val="2386472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12</a:t>
            </a:fld>
            <a:endParaRPr lang="en-US"/>
          </a:p>
        </p:txBody>
      </p:sp>
    </p:spTree>
    <p:extLst>
      <p:ext uri="{BB962C8B-B14F-4D97-AF65-F5344CB8AC3E}">
        <p14:creationId xmlns:p14="http://schemas.microsoft.com/office/powerpoint/2010/main" val="1225662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13</a:t>
            </a:fld>
            <a:endParaRPr lang="en-US"/>
          </a:p>
        </p:txBody>
      </p:sp>
    </p:spTree>
    <p:extLst>
      <p:ext uri="{BB962C8B-B14F-4D97-AF65-F5344CB8AC3E}">
        <p14:creationId xmlns:p14="http://schemas.microsoft.com/office/powerpoint/2010/main" val="1093583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14</a:t>
            </a:fld>
            <a:endParaRPr lang="en-US"/>
          </a:p>
        </p:txBody>
      </p:sp>
    </p:spTree>
    <p:extLst>
      <p:ext uri="{BB962C8B-B14F-4D97-AF65-F5344CB8AC3E}">
        <p14:creationId xmlns:p14="http://schemas.microsoft.com/office/powerpoint/2010/main" val="1136245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en-US" altLang="zh-CN" dirty="0"/>
              <a:t>②</a:t>
            </a:r>
            <a:r>
              <a:rPr lang="zh-CN" altLang="en-US" dirty="0"/>
              <a:t>时违背了，红色节点的子节点必须是黑色节点</a:t>
            </a:r>
            <a:endParaRPr lang="en-US" altLang="zh-CN" dirty="0"/>
          </a:p>
          <a:p>
            <a:pPr rtl="0"/>
            <a:endParaRPr lang="en-US" altLang="zh-CN" dirty="0"/>
          </a:p>
          <a:p>
            <a:pPr rtl="0"/>
            <a:r>
              <a:rPr lang="zh-CN" altLang="en-US" dirty="0"/>
              <a:t>从</a:t>
            </a:r>
            <a:r>
              <a:rPr lang="en-US" altLang="zh-CN" dirty="0"/>
              <a:t>①</a:t>
            </a:r>
            <a:r>
              <a:rPr lang="zh-CN" altLang="en-US" dirty="0"/>
              <a:t>状态时过</a:t>
            </a:r>
            <a:r>
              <a:rPr lang="en-US" altLang="zh-CN" dirty="0"/>
              <a:t>30</a:t>
            </a:r>
            <a:r>
              <a:rPr lang="zh-CN" altLang="en-US" dirty="0"/>
              <a:t>和</a:t>
            </a:r>
            <a:r>
              <a:rPr lang="en-US" altLang="zh-CN" dirty="0"/>
              <a:t>60</a:t>
            </a:r>
            <a:r>
              <a:rPr lang="zh-CN" altLang="en-US" dirty="0"/>
              <a:t>节点黑色节点数为</a:t>
            </a:r>
            <a:r>
              <a:rPr lang="en-US" altLang="zh-CN" dirty="0"/>
              <a:t>1</a:t>
            </a:r>
            <a:r>
              <a:rPr lang="zh-CN" altLang="en-US" dirty="0"/>
              <a:t>，即</a:t>
            </a:r>
            <a:r>
              <a:rPr lang="en-US" altLang="zh-CN" dirty="0"/>
              <a:t>50</a:t>
            </a:r>
            <a:r>
              <a:rPr lang="zh-CN" altLang="en-US" dirty="0"/>
              <a:t>节点，</a:t>
            </a:r>
            <a:r>
              <a:rPr lang="en-US" altLang="zh-CN" dirty="0"/>
              <a:t>⑤</a:t>
            </a:r>
            <a:r>
              <a:rPr lang="zh-CN" altLang="en-US" dirty="0"/>
              <a:t>状态时过</a:t>
            </a:r>
            <a:r>
              <a:rPr lang="en-US" altLang="zh-CN" dirty="0"/>
              <a:t>30</a:t>
            </a:r>
            <a:r>
              <a:rPr lang="zh-CN" altLang="en-US" dirty="0"/>
              <a:t>和</a:t>
            </a:r>
            <a:r>
              <a:rPr lang="en-US" altLang="zh-CN" dirty="0"/>
              <a:t>60</a:t>
            </a:r>
            <a:r>
              <a:rPr lang="zh-CN" altLang="en-US" dirty="0"/>
              <a:t>节点黑色节点数也为</a:t>
            </a:r>
            <a:r>
              <a:rPr lang="en-US" altLang="zh-CN" dirty="0"/>
              <a:t>1</a:t>
            </a:r>
            <a:r>
              <a:rPr lang="zh-CN" altLang="en-US" dirty="0"/>
              <a:t>，分别是</a:t>
            </a:r>
            <a:r>
              <a:rPr lang="en-US" altLang="zh-CN" dirty="0"/>
              <a:t>30</a:t>
            </a:r>
            <a:r>
              <a:rPr lang="zh-CN" altLang="en-US" dirty="0"/>
              <a:t>和</a:t>
            </a:r>
            <a:r>
              <a:rPr lang="en-US" altLang="zh-CN" dirty="0"/>
              <a:t>60</a:t>
            </a:r>
            <a:r>
              <a:rPr lang="zh-CN" altLang="en-US" dirty="0"/>
              <a:t>，变色后没有影响原来的红黑树特性</a:t>
            </a:r>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15</a:t>
            </a:fld>
            <a:endParaRPr lang="en-US"/>
          </a:p>
        </p:txBody>
      </p:sp>
    </p:spTree>
    <p:extLst>
      <p:ext uri="{BB962C8B-B14F-4D97-AF65-F5344CB8AC3E}">
        <p14:creationId xmlns:p14="http://schemas.microsoft.com/office/powerpoint/2010/main" val="701809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en-US" altLang="zh-CN" dirty="0"/>
              <a:t>①</a:t>
            </a:r>
            <a:r>
              <a:rPr lang="zh-CN" altLang="en-US" dirty="0"/>
              <a:t>状态时过</a:t>
            </a:r>
            <a:r>
              <a:rPr lang="en-US" altLang="zh-CN" dirty="0"/>
              <a:t>30</a:t>
            </a:r>
            <a:r>
              <a:rPr lang="zh-CN" altLang="en-US" dirty="0"/>
              <a:t>和</a:t>
            </a:r>
            <a:r>
              <a:rPr lang="en-US" altLang="zh-CN" dirty="0"/>
              <a:t>60</a:t>
            </a:r>
            <a:r>
              <a:rPr lang="zh-CN" altLang="en-US" dirty="0"/>
              <a:t>的黑色节点数量分别为</a:t>
            </a:r>
            <a:r>
              <a:rPr lang="en-US" altLang="zh-CN" dirty="0"/>
              <a:t>1</a:t>
            </a:r>
            <a:r>
              <a:rPr lang="zh-CN" altLang="en-US" dirty="0"/>
              <a:t>和</a:t>
            </a:r>
            <a:r>
              <a:rPr lang="en-US" altLang="zh-CN" dirty="0"/>
              <a:t>2</a:t>
            </a:r>
          </a:p>
          <a:p>
            <a:pPr rtl="0"/>
            <a:r>
              <a:rPr lang="en-US" altLang="zh-CN" dirty="0"/>
              <a:t>③</a:t>
            </a:r>
            <a:r>
              <a:rPr lang="zh-CN" altLang="en-US" dirty="0"/>
              <a:t>状态过</a:t>
            </a:r>
            <a:r>
              <a:rPr lang="en-US" altLang="zh-CN" dirty="0"/>
              <a:t>30</a:t>
            </a:r>
            <a:r>
              <a:rPr lang="zh-CN" altLang="en-US" dirty="0"/>
              <a:t>和</a:t>
            </a:r>
            <a:r>
              <a:rPr lang="en-US" altLang="zh-CN" dirty="0"/>
              <a:t>60</a:t>
            </a:r>
            <a:r>
              <a:rPr lang="zh-CN" altLang="en-US" dirty="0"/>
              <a:t>的黑色节点数量也分别为</a:t>
            </a:r>
            <a:r>
              <a:rPr lang="en-US" altLang="zh-CN" dirty="0"/>
              <a:t>1</a:t>
            </a:r>
            <a:r>
              <a:rPr lang="zh-CN" altLang="en-US" dirty="0"/>
              <a:t>和</a:t>
            </a:r>
            <a:endParaRPr lang="en-US" altLang="zh-CN" dirty="0"/>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16</a:t>
            </a:fld>
            <a:endParaRPr lang="en-US"/>
          </a:p>
        </p:txBody>
      </p:sp>
    </p:spTree>
    <p:extLst>
      <p:ext uri="{BB962C8B-B14F-4D97-AF65-F5344CB8AC3E}">
        <p14:creationId xmlns:p14="http://schemas.microsoft.com/office/powerpoint/2010/main" val="1228284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en-US" altLang="zh-CN" dirty="0"/>
              <a:t>①</a:t>
            </a:r>
            <a:r>
              <a:rPr lang="zh-CN" altLang="en-US" dirty="0"/>
              <a:t>状态过</a:t>
            </a:r>
            <a:r>
              <a:rPr lang="en-US" altLang="zh-CN" dirty="0"/>
              <a:t>30</a:t>
            </a:r>
            <a:r>
              <a:rPr lang="zh-CN" altLang="en-US" dirty="0"/>
              <a:t>和</a:t>
            </a:r>
            <a:r>
              <a:rPr lang="en-US" altLang="zh-CN" dirty="0"/>
              <a:t>60</a:t>
            </a:r>
            <a:r>
              <a:rPr lang="zh-CN" altLang="en-US" dirty="0"/>
              <a:t>的黑色节点数量分别为</a:t>
            </a:r>
            <a:r>
              <a:rPr lang="en-US" altLang="zh-CN" dirty="0"/>
              <a:t>1</a:t>
            </a:r>
            <a:r>
              <a:rPr lang="zh-CN" altLang="en-US" dirty="0"/>
              <a:t>和</a:t>
            </a:r>
            <a:r>
              <a:rPr lang="en-US" altLang="zh-CN" dirty="0"/>
              <a:t>2</a:t>
            </a:r>
          </a:p>
          <a:p>
            <a:pPr rtl="0"/>
            <a:r>
              <a:rPr lang="en-US" altLang="zh-CN" dirty="0"/>
              <a:t>④</a:t>
            </a:r>
            <a:r>
              <a:rPr lang="zh-CN" altLang="en-US" dirty="0"/>
              <a:t>状态过</a:t>
            </a:r>
            <a:r>
              <a:rPr lang="en-US" altLang="zh-CN" dirty="0"/>
              <a:t>30</a:t>
            </a:r>
            <a:r>
              <a:rPr lang="zh-CN" altLang="en-US" dirty="0"/>
              <a:t>和</a:t>
            </a:r>
            <a:r>
              <a:rPr lang="en-US" altLang="zh-CN" dirty="0"/>
              <a:t>60</a:t>
            </a:r>
            <a:r>
              <a:rPr lang="zh-CN" altLang="en-US" dirty="0"/>
              <a:t>的黑色节点数量也分别为</a:t>
            </a:r>
            <a:r>
              <a:rPr lang="en-US" altLang="zh-CN" dirty="0"/>
              <a:t>1</a:t>
            </a:r>
            <a:r>
              <a:rPr lang="zh-CN" altLang="en-US" dirty="0"/>
              <a:t>和</a:t>
            </a:r>
            <a:r>
              <a:rPr lang="en-US" altLang="zh-CN" dirty="0"/>
              <a:t>2</a:t>
            </a:r>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17</a:t>
            </a:fld>
            <a:endParaRPr lang="en-US"/>
          </a:p>
        </p:txBody>
      </p:sp>
    </p:spTree>
    <p:extLst>
      <p:ext uri="{BB962C8B-B14F-4D97-AF65-F5344CB8AC3E}">
        <p14:creationId xmlns:p14="http://schemas.microsoft.com/office/powerpoint/2010/main" val="3925722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18</a:t>
            </a:fld>
            <a:endParaRPr lang="en-US"/>
          </a:p>
        </p:txBody>
      </p:sp>
    </p:spTree>
    <p:extLst>
      <p:ext uri="{BB962C8B-B14F-4D97-AF65-F5344CB8AC3E}">
        <p14:creationId xmlns:p14="http://schemas.microsoft.com/office/powerpoint/2010/main" val="604130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19</a:t>
            </a:fld>
            <a:endParaRPr lang="en-US"/>
          </a:p>
        </p:txBody>
      </p:sp>
    </p:spTree>
    <p:extLst>
      <p:ext uri="{BB962C8B-B14F-4D97-AF65-F5344CB8AC3E}">
        <p14:creationId xmlns:p14="http://schemas.microsoft.com/office/powerpoint/2010/main" val="3849607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20</a:t>
            </a:fld>
            <a:endParaRPr lang="en-US"/>
          </a:p>
        </p:txBody>
      </p:sp>
    </p:spTree>
    <p:extLst>
      <p:ext uri="{BB962C8B-B14F-4D97-AF65-F5344CB8AC3E}">
        <p14:creationId xmlns:p14="http://schemas.microsoft.com/office/powerpoint/2010/main" val="337553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2</a:t>
            </a:fld>
            <a:endParaRPr lang="en-US"/>
          </a:p>
        </p:txBody>
      </p:sp>
    </p:spTree>
    <p:extLst>
      <p:ext uri="{BB962C8B-B14F-4D97-AF65-F5344CB8AC3E}">
        <p14:creationId xmlns:p14="http://schemas.microsoft.com/office/powerpoint/2010/main" val="2985640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altLang="zh-CN" smtClean="0"/>
              <a:t>21</a:t>
            </a:fld>
            <a:endParaRPr lang="zh-CN" altLang="en-US" dirty="0"/>
          </a:p>
        </p:txBody>
      </p:sp>
    </p:spTree>
    <p:extLst>
      <p:ext uri="{BB962C8B-B14F-4D97-AF65-F5344CB8AC3E}">
        <p14:creationId xmlns:p14="http://schemas.microsoft.com/office/powerpoint/2010/main" val="192426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4</a:t>
            </a:fld>
            <a:endParaRPr lang="en-US"/>
          </a:p>
        </p:txBody>
      </p:sp>
    </p:spTree>
    <p:extLst>
      <p:ext uri="{BB962C8B-B14F-4D97-AF65-F5344CB8AC3E}">
        <p14:creationId xmlns:p14="http://schemas.microsoft.com/office/powerpoint/2010/main" val="2155376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5</a:t>
            </a:fld>
            <a:endParaRPr lang="en-US"/>
          </a:p>
        </p:txBody>
      </p:sp>
    </p:spTree>
    <p:extLst>
      <p:ext uri="{BB962C8B-B14F-4D97-AF65-F5344CB8AC3E}">
        <p14:creationId xmlns:p14="http://schemas.microsoft.com/office/powerpoint/2010/main" val="3239182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6</a:t>
            </a:fld>
            <a:endParaRPr lang="en-US"/>
          </a:p>
        </p:txBody>
      </p:sp>
    </p:spTree>
    <p:extLst>
      <p:ext uri="{BB962C8B-B14F-4D97-AF65-F5344CB8AC3E}">
        <p14:creationId xmlns:p14="http://schemas.microsoft.com/office/powerpoint/2010/main" val="2777421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7</a:t>
            </a:fld>
            <a:endParaRPr lang="en-US"/>
          </a:p>
        </p:txBody>
      </p:sp>
    </p:spTree>
    <p:extLst>
      <p:ext uri="{BB962C8B-B14F-4D97-AF65-F5344CB8AC3E}">
        <p14:creationId xmlns:p14="http://schemas.microsoft.com/office/powerpoint/2010/main" val="3936532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8</a:t>
            </a:fld>
            <a:endParaRPr lang="en-US"/>
          </a:p>
        </p:txBody>
      </p:sp>
    </p:spTree>
    <p:extLst>
      <p:ext uri="{BB962C8B-B14F-4D97-AF65-F5344CB8AC3E}">
        <p14:creationId xmlns:p14="http://schemas.microsoft.com/office/powerpoint/2010/main" val="244859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9</a:t>
            </a:fld>
            <a:endParaRPr lang="en-US"/>
          </a:p>
        </p:txBody>
      </p:sp>
    </p:spTree>
    <p:extLst>
      <p:ext uri="{BB962C8B-B14F-4D97-AF65-F5344CB8AC3E}">
        <p14:creationId xmlns:p14="http://schemas.microsoft.com/office/powerpoint/2010/main" val="2190271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10</a:t>
            </a:fld>
            <a:endParaRPr lang="en-US"/>
          </a:p>
        </p:txBody>
      </p:sp>
    </p:spTree>
    <p:extLst>
      <p:ext uri="{BB962C8B-B14F-4D97-AF65-F5344CB8AC3E}">
        <p14:creationId xmlns:p14="http://schemas.microsoft.com/office/powerpoint/2010/main" val="858863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长方形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Microsoft YaHei UI" panose="020B0503020204020204" pitchFamily="34" charset="-122"/>
            </a:endParaRPr>
          </a:p>
        </p:txBody>
      </p:sp>
    </p:spTree>
    <p:extLst>
      <p:ext uri="{BB962C8B-B14F-4D97-AF65-F5344CB8AC3E}">
        <p14:creationId xmlns:p14="http://schemas.microsoft.com/office/powerpoint/2010/main" val="248280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长方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04434" y="0"/>
            <a:ext cx="10749367" cy="1208868"/>
          </a:xfrm>
        </p:spPr>
        <p:txBody>
          <a:bodyPr rtlCol="0" anchor="b">
            <a:normAutofit/>
          </a:bodyPr>
          <a:lstStyle>
            <a:lvl1pPr>
              <a:defRPr sz="3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838201" y="1825625"/>
            <a:ext cx="4167753" cy="4351338"/>
          </a:xfrm>
        </p:spPr>
        <p:txBody>
          <a:bodyPr lIns="0" tIns="0" rIns="0" bIns="0" rtlCol="0">
            <a:normAutofit/>
          </a:bodyPr>
          <a:lstStyle>
            <a:lvl1pPr marL="0" indent="0">
              <a:lnSpc>
                <a:spcPct val="130000"/>
              </a:lnSpc>
              <a:spcBef>
                <a:spcPts val="500"/>
              </a:spcBef>
              <a:spcAft>
                <a:spcPts val="1000"/>
              </a:spcAft>
              <a:buNone/>
              <a:defRPr sz="16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vl2pPr>
              <a:lnSpc>
                <a:spcPct val="130000"/>
              </a:lnSpc>
              <a:spcBef>
                <a:spcPts val="500"/>
              </a:spcBef>
              <a:spcAft>
                <a:spcPts val="1000"/>
              </a:spcAft>
              <a:defRPr sz="1400" baseline="0">
                <a:solidFill>
                  <a:schemeClr val="tx1">
                    <a:lumMod val="65000"/>
                    <a:lumOff val="35000"/>
                  </a:schemeClr>
                </a:solidFill>
                <a:latin typeface="Microsoft YaHei UI" panose="020B0503020204020204" pitchFamily="34" charset="-122"/>
                <a:ea typeface="Microsoft YaHei UI" panose="020B0503020204020204" pitchFamily="34" charset="-122"/>
              </a:defRPr>
            </a:lvl2pPr>
            <a:lvl3pPr>
              <a:lnSpc>
                <a:spcPct val="130000"/>
              </a:lnSpc>
              <a:spcAft>
                <a:spcPts val="1000"/>
              </a:spcAft>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3pPr>
            <a:lvl4pPr>
              <a:lnSpc>
                <a:spcPct val="130000"/>
              </a:lnSpc>
              <a:spcAft>
                <a:spcPts val="1000"/>
              </a:spcAft>
              <a:defRPr sz="1100" baseline="0">
                <a:solidFill>
                  <a:schemeClr val="tx1">
                    <a:lumMod val="65000"/>
                    <a:lumOff val="35000"/>
                  </a:schemeClr>
                </a:solidFill>
                <a:latin typeface="Microsoft YaHei UI" panose="020B0503020204020204" pitchFamily="34" charset="-122"/>
                <a:ea typeface="Microsoft YaHei UI" panose="020B0503020204020204" pitchFamily="34" charset="-122"/>
              </a:defRPr>
            </a:lvl4pPr>
            <a:lvl5pPr>
              <a:lnSpc>
                <a:spcPct val="130000"/>
              </a:lnSpc>
              <a:spcAft>
                <a:spcPts val="1000"/>
              </a:spcAft>
              <a:defRPr sz="1100" baseline="0">
                <a:solidFill>
                  <a:schemeClr val="tx1">
                    <a:lumMod val="65000"/>
                    <a:lumOff val="35000"/>
                  </a:schemeClr>
                </a:solidFill>
                <a:latin typeface="Microsoft YaHei UI" panose="020B0503020204020204" pitchFamily="34" charset="-122"/>
                <a:ea typeface="Microsoft YaHei UI" panose="020B0503020204020204" pitchFamily="34" charset="-122"/>
              </a:defRPr>
            </a:lvl5pPr>
          </a:lstStyle>
          <a:p>
            <a:pPr lvl="0" rtl="0"/>
            <a:r>
              <a:rPr lang="zh-CN" altLang="en-US"/>
              <a:t>编辑母版文本样式
第二级
第三级
第四级
第五级</a:t>
            </a:r>
            <a:endParaRPr lang="en-US" dirty="0"/>
          </a:p>
        </p:txBody>
      </p:sp>
      <p:sp>
        <p:nvSpPr>
          <p:cNvPr id="4" name="日期占位符 3"/>
          <p:cNvSpPr>
            <a:spLocks noGrp="1"/>
          </p:cNvSpPr>
          <p:nvPr>
            <p:ph type="dt" sz="half" idx="10"/>
          </p:nvPr>
        </p:nvSpPr>
        <p:spPr/>
        <p:txBody>
          <a:bodyPr rtlCol="0"/>
          <a:lstStyle>
            <a:lvl1pPr>
              <a:defRPr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4B3CDE5-BC73-4849-8D92-CB00948283D7}" type="datetime2">
              <a:rPr lang="zh-CN" altLang="en-US" smtClean="0"/>
              <a:pPr/>
              <a:t>2021年3月6日 Saturday</a:t>
            </a:fld>
            <a:endParaRPr lang="en-US"/>
          </a:p>
        </p:txBody>
      </p:sp>
      <p:sp>
        <p:nvSpPr>
          <p:cNvPr id="5" name="页脚占位符 4"/>
          <p:cNvSpPr>
            <a:spLocks noGrp="1"/>
          </p:cNvSpPr>
          <p:nvPr>
            <p:ph type="ftr" sz="quarter" idx="11"/>
          </p:nvPr>
        </p:nvSpPr>
        <p:spPr/>
        <p:txBody>
          <a:bodyPr rtlCol="0"/>
          <a:lstStyle>
            <a:lvl1pPr>
              <a:defRPr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en-US"/>
          </a:p>
        </p:txBody>
      </p:sp>
      <p:sp>
        <p:nvSpPr>
          <p:cNvPr id="6" name="灯片编号占位符 5"/>
          <p:cNvSpPr>
            <a:spLocks noGrp="1"/>
          </p:cNvSpPr>
          <p:nvPr>
            <p:ph type="sldNum" sz="quarter" idx="12"/>
          </p:nvPr>
        </p:nvSpPr>
        <p:spPr/>
        <p:txBody>
          <a:bodyPr rtlCol="0"/>
          <a:lstStyle>
            <a:lvl1pPr>
              <a:defRPr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131E3292-D461-4042-A5EB-629C7A8279A7}" type="datetime2">
              <a:rPr lang="zh-CN" altLang="en-US" smtClean="0"/>
              <a:pPr/>
              <a:t>2021年3月6日 Saturday</a:t>
            </a:fld>
            <a:endParaRPr lang="zh-CN" altLang="en-US" dirty="0"/>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73" r:id="rId1"/>
    <p:sldLayoutId id="2147483662" r:id="rId2"/>
  </p:sldLayoutIdLst>
  <p:hf sldNum="0" hdr="0" ftr="0" dt="0"/>
  <p:txStyles>
    <p:titleStyle>
      <a:lvl1pPr algn="l" defTabSz="914400" rtl="0" eaLnBrk="1" latinLnBrk="0" hangingPunct="1">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4617187" y="2844845"/>
            <a:ext cx="1981321" cy="1047534"/>
          </a:xfrm>
        </p:spPr>
        <p:txBody>
          <a:bodyPr rtlCol="0">
            <a:normAutofit/>
          </a:bodyPr>
          <a:lstStyle/>
          <a:p>
            <a:pPr rtl="0"/>
            <a:r>
              <a:rPr lang="zh-CN" altLang="en-US" sz="4600" dirty="0">
                <a:solidFill>
                  <a:schemeClr val="bg1"/>
                </a:solidFill>
                <a:cs typeface="Arial" panose="020B0604020202020204" pitchFamily="34" charset="0"/>
              </a:rPr>
              <a:t>红黑树</a:t>
            </a:r>
            <a:endParaRPr lang="zh-cn" sz="4600" dirty="0">
              <a:solidFill>
                <a:schemeClr val="bg1"/>
              </a:solidFill>
              <a:cs typeface="Arial" panose="020B0604020202020204" pitchFamily="34" charset="0"/>
            </a:endParaRPr>
          </a:p>
        </p:txBody>
      </p:sp>
    </p:spTree>
    <p:extLst>
      <p:ext uri="{BB962C8B-B14F-4D97-AF65-F5344CB8AC3E}">
        <p14:creationId xmlns:p14="http://schemas.microsoft.com/office/powerpoint/2010/main" val="1615315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78" y="345989"/>
            <a:ext cx="10749367" cy="578673"/>
          </a:xfrm>
        </p:spPr>
        <p:txBody>
          <a:bodyPr rtlCol="0">
            <a:normAutofit/>
          </a:bodyPr>
          <a:lstStyle/>
          <a:p>
            <a:r>
              <a:rPr lang="zh-CN" altLang="en-US" sz="2800" dirty="0">
                <a:latin typeface="Microsoft YaHei" panose="020B0503020204020204" pitchFamily="34" charset="-122"/>
                <a:ea typeface="Microsoft YaHei" panose="020B0503020204020204" pitchFamily="34" charset="-122"/>
              </a:rPr>
              <a:t>红黑树实现</a:t>
            </a:r>
          </a:p>
        </p:txBody>
      </p:sp>
      <p:sp>
        <p:nvSpPr>
          <p:cNvPr id="4" name="矩形 3">
            <a:extLst>
              <a:ext uri="{FF2B5EF4-FFF2-40B4-BE49-F238E27FC236}">
                <a16:creationId xmlns:a16="http://schemas.microsoft.com/office/drawing/2014/main" id="{ABE7132F-C537-DD4F-8FFB-92B70117FE84}"/>
              </a:ext>
            </a:extLst>
          </p:cNvPr>
          <p:cNvSpPr/>
          <p:nvPr/>
        </p:nvSpPr>
        <p:spPr>
          <a:xfrm>
            <a:off x="1790164" y="1897977"/>
            <a:ext cx="9040969" cy="3970318"/>
          </a:xfrm>
          <a:prstGeom prst="rect">
            <a:avLst/>
          </a:prstGeom>
        </p:spPr>
        <p:txBody>
          <a:bodyPr wrap="square">
            <a:spAutoFit/>
          </a:bodyPr>
          <a:lstStyle/>
          <a:p>
            <a:r>
              <a:rPr lang="zh-CN" altLang="en-US" sz="2800" dirty="0"/>
              <a:t>红黑树实现主要实现插入和删除，查找过程和二叉搜索树一样</a:t>
            </a:r>
            <a:endParaRPr lang="en-US" altLang="zh-CN" sz="2800" dirty="0"/>
          </a:p>
          <a:p>
            <a:endParaRPr lang="en-US" altLang="zh-CN" sz="2800" dirty="0"/>
          </a:p>
          <a:p>
            <a:r>
              <a:rPr lang="zh-CN" altLang="en-US" sz="2800" dirty="0"/>
              <a:t>在红黑树中插入新节点是，首先要将节点的颜色设置为</a:t>
            </a:r>
            <a:r>
              <a:rPr lang="zh-CN" altLang="en-US" sz="2800" dirty="0">
                <a:solidFill>
                  <a:srgbClr val="FF0000"/>
                </a:solidFill>
              </a:rPr>
              <a:t>红色</a:t>
            </a:r>
            <a:r>
              <a:rPr lang="zh-CN" altLang="en-US" sz="2800" dirty="0"/>
              <a:t>，为什么？</a:t>
            </a:r>
            <a:endParaRPr lang="en-US" altLang="zh-CN" sz="2800" dirty="0"/>
          </a:p>
          <a:p>
            <a:endParaRPr lang="en-US" altLang="zh-CN" sz="2800" dirty="0"/>
          </a:p>
          <a:p>
            <a:r>
              <a:rPr lang="zh-CN" altLang="en-US" sz="2800" dirty="0"/>
              <a:t>       因为设置为红色不会违背特性</a:t>
            </a:r>
            <a:r>
              <a:rPr lang="en-US" altLang="zh-CN" sz="2800" dirty="0"/>
              <a:t>5(</a:t>
            </a:r>
            <a:r>
              <a:rPr lang="zh-CN" altLang="en-US" sz="2800" b="1" dirty="0">
                <a:solidFill>
                  <a:srgbClr val="FF0000"/>
                </a:solidFill>
              </a:rPr>
              <a:t>从任一节点到每个叶子节点的路径包含相同数目的黑节点</a:t>
            </a:r>
            <a:r>
              <a:rPr lang="en-US" altLang="zh-CN" sz="2800" dirty="0"/>
              <a:t>)</a:t>
            </a:r>
            <a:r>
              <a:rPr lang="zh-CN" altLang="en-US" sz="2800" dirty="0"/>
              <a:t>，违背的原则更少，需要处理的情况就会越少。</a:t>
            </a:r>
          </a:p>
        </p:txBody>
      </p:sp>
    </p:spTree>
    <p:extLst>
      <p:ext uri="{BB962C8B-B14F-4D97-AF65-F5344CB8AC3E}">
        <p14:creationId xmlns:p14="http://schemas.microsoft.com/office/powerpoint/2010/main" val="69094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78" y="345989"/>
            <a:ext cx="10749367" cy="578673"/>
          </a:xfrm>
        </p:spPr>
        <p:txBody>
          <a:bodyPr rtlCol="0">
            <a:normAutofit/>
          </a:bodyPr>
          <a:lstStyle/>
          <a:p>
            <a:r>
              <a:rPr lang="zh-CN" altLang="en-US" sz="2800" dirty="0">
                <a:latin typeface="Microsoft YaHei" panose="020B0503020204020204" pitchFamily="34" charset="-122"/>
                <a:ea typeface="Microsoft YaHei" panose="020B0503020204020204" pitchFamily="34" charset="-122"/>
              </a:rPr>
              <a:t>红黑树插入</a:t>
            </a:r>
          </a:p>
        </p:txBody>
      </p:sp>
      <p:graphicFrame>
        <p:nvGraphicFramePr>
          <p:cNvPr id="3" name="图示 2">
            <a:extLst>
              <a:ext uri="{FF2B5EF4-FFF2-40B4-BE49-F238E27FC236}">
                <a16:creationId xmlns:a16="http://schemas.microsoft.com/office/drawing/2014/main" id="{2DEC0088-190C-864E-A323-E036B6F685D0}"/>
              </a:ext>
            </a:extLst>
          </p:cNvPr>
          <p:cNvGraphicFramePr/>
          <p:nvPr>
            <p:extLst>
              <p:ext uri="{D42A27DB-BD31-4B8C-83A1-F6EECF244321}">
                <p14:modId xmlns:p14="http://schemas.microsoft.com/office/powerpoint/2010/main" val="2321382071"/>
              </p:ext>
            </p:extLst>
          </p:nvPr>
        </p:nvGraphicFramePr>
        <p:xfrm>
          <a:off x="2112136" y="1738647"/>
          <a:ext cx="7984902" cy="43530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3406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78" y="345989"/>
            <a:ext cx="10749367" cy="578673"/>
          </a:xfrm>
        </p:spPr>
        <p:txBody>
          <a:bodyPr rtlCol="0">
            <a:normAutofit/>
          </a:bodyPr>
          <a:lstStyle/>
          <a:p>
            <a:r>
              <a:rPr lang="zh-CN" altLang="en-US" sz="2800" dirty="0">
                <a:latin typeface="Microsoft YaHei" panose="020B0503020204020204" pitchFamily="34" charset="-122"/>
                <a:ea typeface="Microsoft YaHei" panose="020B0503020204020204" pitchFamily="34" charset="-122"/>
              </a:rPr>
              <a:t>红黑树插入</a:t>
            </a:r>
            <a:r>
              <a:rPr lang="en-US" altLang="zh-CN" sz="2800" dirty="0">
                <a:latin typeface="Microsoft YaHei" panose="020B0503020204020204" pitchFamily="34" charset="-122"/>
                <a:ea typeface="Microsoft YaHei" panose="020B0503020204020204" pitchFamily="34" charset="-122"/>
              </a:rPr>
              <a:t>Case1:</a:t>
            </a:r>
            <a:r>
              <a:rPr lang="zh-CN" altLang="en-US" sz="2800" dirty="0">
                <a:latin typeface="Microsoft YaHei" panose="020B0503020204020204" pitchFamily="34" charset="-122"/>
                <a:ea typeface="Microsoft YaHei" panose="020B0503020204020204" pitchFamily="34" charset="-122"/>
              </a:rPr>
              <a:t> 插入根节点</a:t>
            </a:r>
          </a:p>
        </p:txBody>
      </p:sp>
      <p:sp>
        <p:nvSpPr>
          <p:cNvPr id="3" name="椭圆 2">
            <a:extLst>
              <a:ext uri="{FF2B5EF4-FFF2-40B4-BE49-F238E27FC236}">
                <a16:creationId xmlns:a16="http://schemas.microsoft.com/office/drawing/2014/main" id="{ADABDCC7-400A-5540-9359-D829963D7F17}"/>
              </a:ext>
            </a:extLst>
          </p:cNvPr>
          <p:cNvSpPr/>
          <p:nvPr/>
        </p:nvSpPr>
        <p:spPr>
          <a:xfrm>
            <a:off x="3009810" y="2774427"/>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4" name="椭圆 3">
            <a:extLst>
              <a:ext uri="{FF2B5EF4-FFF2-40B4-BE49-F238E27FC236}">
                <a16:creationId xmlns:a16="http://schemas.microsoft.com/office/drawing/2014/main" id="{79DD1D47-4145-E746-819D-5F91238AD2A8}"/>
              </a:ext>
            </a:extLst>
          </p:cNvPr>
          <p:cNvSpPr/>
          <p:nvPr/>
        </p:nvSpPr>
        <p:spPr>
          <a:xfrm>
            <a:off x="7272716" y="2774427"/>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7" name="文本框 6">
            <a:extLst>
              <a:ext uri="{FF2B5EF4-FFF2-40B4-BE49-F238E27FC236}">
                <a16:creationId xmlns:a16="http://schemas.microsoft.com/office/drawing/2014/main" id="{BDD707AE-BBCE-C94C-A6B3-7AD20F66D4CA}"/>
              </a:ext>
            </a:extLst>
          </p:cNvPr>
          <p:cNvSpPr txBox="1"/>
          <p:nvPr/>
        </p:nvSpPr>
        <p:spPr>
          <a:xfrm>
            <a:off x="2218540" y="4966861"/>
            <a:ext cx="7007046" cy="954107"/>
          </a:xfrm>
          <a:prstGeom prst="rect">
            <a:avLst/>
          </a:prstGeom>
          <a:noFill/>
        </p:spPr>
        <p:txBody>
          <a:bodyPr wrap="none" rtlCol="0">
            <a:spAutoFit/>
          </a:bodyPr>
          <a:lstStyle/>
          <a:p>
            <a:pPr algn="ctr"/>
            <a:r>
              <a:rPr kumimoji="1" lang="zh-CN" altLang="en-US" sz="2800" dirty="0"/>
              <a:t>此时仅需要把节点颜色变为黑色即可，因为</a:t>
            </a:r>
            <a:endParaRPr kumimoji="1" lang="en-US" altLang="zh-CN" sz="2800" dirty="0"/>
          </a:p>
          <a:p>
            <a:pPr algn="ctr"/>
            <a:r>
              <a:rPr kumimoji="1" lang="zh-CN" altLang="en-US" sz="2800" dirty="0"/>
              <a:t>红黑树根节点必须是黑色。</a:t>
            </a:r>
          </a:p>
        </p:txBody>
      </p:sp>
      <p:sp>
        <p:nvSpPr>
          <p:cNvPr id="9" name="右箭头 8">
            <a:extLst>
              <a:ext uri="{FF2B5EF4-FFF2-40B4-BE49-F238E27FC236}">
                <a16:creationId xmlns:a16="http://schemas.microsoft.com/office/drawing/2014/main" id="{745F7A8D-FF4C-654A-A438-33D4A2A5AFD2}"/>
              </a:ext>
            </a:extLst>
          </p:cNvPr>
          <p:cNvSpPr/>
          <p:nvPr/>
        </p:nvSpPr>
        <p:spPr>
          <a:xfrm>
            <a:off x="5003113" y="2994310"/>
            <a:ext cx="992991" cy="2769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38759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78" y="345989"/>
            <a:ext cx="10749367" cy="578673"/>
          </a:xfrm>
        </p:spPr>
        <p:txBody>
          <a:bodyPr rtlCol="0">
            <a:normAutofit/>
          </a:bodyPr>
          <a:lstStyle/>
          <a:p>
            <a:r>
              <a:rPr lang="zh-CN" altLang="en-US" sz="2800" dirty="0">
                <a:latin typeface="Microsoft YaHei" panose="020B0503020204020204" pitchFamily="34" charset="-122"/>
                <a:ea typeface="Microsoft YaHei" panose="020B0503020204020204" pitchFamily="34" charset="-122"/>
              </a:rPr>
              <a:t>红黑树插入</a:t>
            </a:r>
            <a:r>
              <a:rPr lang="en-US" altLang="zh-CN" sz="2800" dirty="0">
                <a:latin typeface="Microsoft YaHei" panose="020B0503020204020204" pitchFamily="34" charset="-122"/>
                <a:ea typeface="Microsoft YaHei" panose="020B0503020204020204" pitchFamily="34" charset="-122"/>
              </a:rPr>
              <a:t>Case2:</a:t>
            </a:r>
            <a:r>
              <a:rPr lang="zh-CN" altLang="en-US" sz="2800" dirty="0">
                <a:latin typeface="Microsoft YaHei" panose="020B0503020204020204" pitchFamily="34" charset="-122"/>
                <a:ea typeface="Microsoft YaHei" panose="020B0503020204020204" pitchFamily="34" charset="-122"/>
              </a:rPr>
              <a:t> 父节点是黑色</a:t>
            </a:r>
          </a:p>
        </p:txBody>
      </p:sp>
      <p:sp>
        <p:nvSpPr>
          <p:cNvPr id="3" name="椭圆 2">
            <a:extLst>
              <a:ext uri="{FF2B5EF4-FFF2-40B4-BE49-F238E27FC236}">
                <a16:creationId xmlns:a16="http://schemas.microsoft.com/office/drawing/2014/main" id="{ADABDCC7-400A-5540-9359-D829963D7F17}"/>
              </a:ext>
            </a:extLst>
          </p:cNvPr>
          <p:cNvSpPr/>
          <p:nvPr/>
        </p:nvSpPr>
        <p:spPr>
          <a:xfrm>
            <a:off x="2314351" y="2169120"/>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4" name="椭圆 3">
            <a:extLst>
              <a:ext uri="{FF2B5EF4-FFF2-40B4-BE49-F238E27FC236}">
                <a16:creationId xmlns:a16="http://schemas.microsoft.com/office/drawing/2014/main" id="{79DD1D47-4145-E746-819D-5F91238AD2A8}"/>
              </a:ext>
            </a:extLst>
          </p:cNvPr>
          <p:cNvSpPr/>
          <p:nvPr/>
        </p:nvSpPr>
        <p:spPr>
          <a:xfrm>
            <a:off x="4890126" y="2169120"/>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12" name="椭圆 11">
            <a:extLst>
              <a:ext uri="{FF2B5EF4-FFF2-40B4-BE49-F238E27FC236}">
                <a16:creationId xmlns:a16="http://schemas.microsoft.com/office/drawing/2014/main" id="{1BF26D61-76DA-D34C-90E9-E7B7E673D25C}"/>
              </a:ext>
            </a:extLst>
          </p:cNvPr>
          <p:cNvSpPr/>
          <p:nvPr/>
        </p:nvSpPr>
        <p:spPr>
          <a:xfrm>
            <a:off x="3818586" y="3413579"/>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30</a:t>
            </a:r>
            <a:endParaRPr kumimoji="1" lang="zh-CN" altLang="en-US" dirty="0">
              <a:solidFill>
                <a:schemeClr val="bg1"/>
              </a:solidFill>
            </a:endParaRPr>
          </a:p>
        </p:txBody>
      </p:sp>
      <p:cxnSp>
        <p:nvCxnSpPr>
          <p:cNvPr id="13" name="直线箭头连接符 12">
            <a:extLst>
              <a:ext uri="{FF2B5EF4-FFF2-40B4-BE49-F238E27FC236}">
                <a16:creationId xmlns:a16="http://schemas.microsoft.com/office/drawing/2014/main" id="{CE3599A0-AF0E-AC4B-AFE3-6D716B7932EC}"/>
              </a:ext>
            </a:extLst>
          </p:cNvPr>
          <p:cNvCxnSpPr>
            <a:cxnSpLocks/>
            <a:stCxn id="4" idx="3"/>
          </p:cNvCxnSpPr>
          <p:nvPr/>
        </p:nvCxnSpPr>
        <p:spPr>
          <a:xfrm flipH="1">
            <a:off x="4430333" y="2780855"/>
            <a:ext cx="564750" cy="63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右箭头 15">
            <a:extLst>
              <a:ext uri="{FF2B5EF4-FFF2-40B4-BE49-F238E27FC236}">
                <a16:creationId xmlns:a16="http://schemas.microsoft.com/office/drawing/2014/main" id="{57AB1377-4FA9-1243-960E-38AD7C2B2BC6}"/>
              </a:ext>
            </a:extLst>
          </p:cNvPr>
          <p:cNvSpPr/>
          <p:nvPr/>
        </p:nvSpPr>
        <p:spPr>
          <a:xfrm>
            <a:off x="3542287" y="2389003"/>
            <a:ext cx="992991" cy="2769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17" name="右箭头 16">
            <a:extLst>
              <a:ext uri="{FF2B5EF4-FFF2-40B4-BE49-F238E27FC236}">
                <a16:creationId xmlns:a16="http://schemas.microsoft.com/office/drawing/2014/main" id="{AC54FDBD-EAB2-8A4C-92CC-F37505340B34}"/>
              </a:ext>
            </a:extLst>
          </p:cNvPr>
          <p:cNvSpPr/>
          <p:nvPr/>
        </p:nvSpPr>
        <p:spPr>
          <a:xfrm>
            <a:off x="6083348" y="2389003"/>
            <a:ext cx="992991" cy="2769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18" name="椭圆 17">
            <a:extLst>
              <a:ext uri="{FF2B5EF4-FFF2-40B4-BE49-F238E27FC236}">
                <a16:creationId xmlns:a16="http://schemas.microsoft.com/office/drawing/2014/main" id="{E8BB45E0-CC89-394E-9A07-E383EDD0DC5D}"/>
              </a:ext>
            </a:extLst>
          </p:cNvPr>
          <p:cNvSpPr/>
          <p:nvPr/>
        </p:nvSpPr>
        <p:spPr>
          <a:xfrm>
            <a:off x="7749238" y="2118544"/>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19" name="椭圆 18">
            <a:extLst>
              <a:ext uri="{FF2B5EF4-FFF2-40B4-BE49-F238E27FC236}">
                <a16:creationId xmlns:a16="http://schemas.microsoft.com/office/drawing/2014/main" id="{8F0E0D20-BFA6-D346-83C1-26C9AC5D8AA9}"/>
              </a:ext>
            </a:extLst>
          </p:cNvPr>
          <p:cNvSpPr/>
          <p:nvPr/>
        </p:nvSpPr>
        <p:spPr>
          <a:xfrm>
            <a:off x="6677698" y="3363003"/>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30</a:t>
            </a:r>
            <a:endParaRPr kumimoji="1" lang="zh-CN" altLang="en-US" dirty="0">
              <a:solidFill>
                <a:schemeClr val="bg1"/>
              </a:solidFill>
            </a:endParaRPr>
          </a:p>
        </p:txBody>
      </p:sp>
      <p:cxnSp>
        <p:nvCxnSpPr>
          <p:cNvPr id="20" name="直线箭头连接符 19">
            <a:extLst>
              <a:ext uri="{FF2B5EF4-FFF2-40B4-BE49-F238E27FC236}">
                <a16:creationId xmlns:a16="http://schemas.microsoft.com/office/drawing/2014/main" id="{0B721579-0610-414E-A7F9-367CB2E8D564}"/>
              </a:ext>
            </a:extLst>
          </p:cNvPr>
          <p:cNvCxnSpPr>
            <a:cxnSpLocks/>
            <a:stCxn id="18" idx="3"/>
          </p:cNvCxnSpPr>
          <p:nvPr/>
        </p:nvCxnSpPr>
        <p:spPr>
          <a:xfrm flipH="1">
            <a:off x="7289445" y="2730279"/>
            <a:ext cx="564750" cy="63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07264083-0690-DA4E-BAB7-33731B7236D5}"/>
              </a:ext>
            </a:extLst>
          </p:cNvPr>
          <p:cNvSpPr/>
          <p:nvPr/>
        </p:nvSpPr>
        <p:spPr>
          <a:xfrm>
            <a:off x="8776955" y="3363003"/>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60</a:t>
            </a:r>
            <a:endParaRPr kumimoji="1" lang="zh-CN" altLang="en-US" dirty="0">
              <a:solidFill>
                <a:schemeClr val="bg1"/>
              </a:solidFill>
            </a:endParaRPr>
          </a:p>
        </p:txBody>
      </p:sp>
      <p:cxnSp>
        <p:nvCxnSpPr>
          <p:cNvPr id="22" name="直线箭头连接符 21">
            <a:extLst>
              <a:ext uri="{FF2B5EF4-FFF2-40B4-BE49-F238E27FC236}">
                <a16:creationId xmlns:a16="http://schemas.microsoft.com/office/drawing/2014/main" id="{35B76DB3-CF57-D54C-AB8A-7C5433F74378}"/>
              </a:ext>
            </a:extLst>
          </p:cNvPr>
          <p:cNvCxnSpPr>
            <a:cxnSpLocks/>
            <a:stCxn id="18" idx="5"/>
          </p:cNvCxnSpPr>
          <p:nvPr/>
        </p:nvCxnSpPr>
        <p:spPr>
          <a:xfrm>
            <a:off x="8360973" y="2730279"/>
            <a:ext cx="564750" cy="6833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56A16FF8-5129-1B4D-AC65-27C5A71C9984}"/>
              </a:ext>
            </a:extLst>
          </p:cNvPr>
          <p:cNvSpPr txBox="1"/>
          <p:nvPr/>
        </p:nvSpPr>
        <p:spPr>
          <a:xfrm>
            <a:off x="1026077" y="4735006"/>
            <a:ext cx="9161482" cy="1384995"/>
          </a:xfrm>
          <a:prstGeom prst="rect">
            <a:avLst/>
          </a:prstGeom>
          <a:noFill/>
        </p:spPr>
        <p:txBody>
          <a:bodyPr wrap="none" rtlCol="0">
            <a:spAutoFit/>
          </a:bodyPr>
          <a:lstStyle/>
          <a:p>
            <a:pPr algn="ctr"/>
            <a:r>
              <a:rPr kumimoji="1" lang="zh-CN" altLang="en-US" sz="2800" dirty="0"/>
              <a:t>从上图我们可以看到，当插入节点的父节点是黑色时，我</a:t>
            </a:r>
            <a:endParaRPr kumimoji="1" lang="en-US" altLang="zh-CN" sz="2800" dirty="0"/>
          </a:p>
          <a:p>
            <a:pPr algn="ctr"/>
            <a:r>
              <a:rPr kumimoji="1" lang="zh-CN" altLang="en-US" sz="2800" dirty="0"/>
              <a:t>们直接做插入即可，由于插入节点的颜色是红色，此时不</a:t>
            </a:r>
            <a:endParaRPr kumimoji="1" lang="en-US" altLang="zh-CN" sz="2800" dirty="0"/>
          </a:p>
          <a:p>
            <a:pPr algn="ctr"/>
            <a:r>
              <a:rPr kumimoji="1" lang="zh-CN" altLang="en-US" sz="2800" dirty="0"/>
              <a:t>会违背红黑树的五个特征。</a:t>
            </a:r>
          </a:p>
        </p:txBody>
      </p:sp>
    </p:spTree>
    <p:extLst>
      <p:ext uri="{BB962C8B-B14F-4D97-AF65-F5344CB8AC3E}">
        <p14:creationId xmlns:p14="http://schemas.microsoft.com/office/powerpoint/2010/main" val="58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78" y="345989"/>
            <a:ext cx="10749367" cy="578673"/>
          </a:xfrm>
        </p:spPr>
        <p:txBody>
          <a:bodyPr rtlCol="0">
            <a:normAutofit/>
          </a:bodyPr>
          <a:lstStyle/>
          <a:p>
            <a:r>
              <a:rPr lang="zh-CN" altLang="en-US" sz="2800" dirty="0">
                <a:latin typeface="Microsoft YaHei" panose="020B0503020204020204" pitchFamily="34" charset="-122"/>
                <a:ea typeface="Microsoft YaHei" panose="020B0503020204020204" pitchFamily="34" charset="-122"/>
              </a:rPr>
              <a:t>红黑树插入</a:t>
            </a:r>
            <a:r>
              <a:rPr lang="en-US" altLang="zh-CN" sz="2800" dirty="0">
                <a:latin typeface="Microsoft YaHei" panose="020B0503020204020204" pitchFamily="34" charset="-122"/>
                <a:ea typeface="Microsoft YaHei" panose="020B0503020204020204" pitchFamily="34" charset="-122"/>
              </a:rPr>
              <a:t>Case3:</a:t>
            </a:r>
            <a:r>
              <a:rPr lang="zh-CN" altLang="en-US" sz="2800" dirty="0">
                <a:latin typeface="Microsoft YaHei" panose="020B0503020204020204" pitchFamily="34" charset="-122"/>
                <a:ea typeface="Microsoft YaHei" panose="020B0503020204020204" pitchFamily="34" charset="-122"/>
              </a:rPr>
              <a:t> 父节点是红色</a:t>
            </a:r>
          </a:p>
        </p:txBody>
      </p:sp>
      <p:sp>
        <p:nvSpPr>
          <p:cNvPr id="18" name="椭圆 17">
            <a:extLst>
              <a:ext uri="{FF2B5EF4-FFF2-40B4-BE49-F238E27FC236}">
                <a16:creationId xmlns:a16="http://schemas.microsoft.com/office/drawing/2014/main" id="{E8BB45E0-CC89-394E-9A07-E383EDD0DC5D}"/>
              </a:ext>
            </a:extLst>
          </p:cNvPr>
          <p:cNvSpPr/>
          <p:nvPr/>
        </p:nvSpPr>
        <p:spPr>
          <a:xfrm>
            <a:off x="3283470" y="3521286"/>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19" name="椭圆 18">
            <a:extLst>
              <a:ext uri="{FF2B5EF4-FFF2-40B4-BE49-F238E27FC236}">
                <a16:creationId xmlns:a16="http://schemas.microsoft.com/office/drawing/2014/main" id="{8F0E0D20-BFA6-D346-83C1-26C9AC5D8AA9}"/>
              </a:ext>
            </a:extLst>
          </p:cNvPr>
          <p:cNvSpPr/>
          <p:nvPr/>
        </p:nvSpPr>
        <p:spPr>
          <a:xfrm>
            <a:off x="2211930" y="4765745"/>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30</a:t>
            </a:r>
            <a:endParaRPr kumimoji="1" lang="zh-CN" altLang="en-US" dirty="0">
              <a:solidFill>
                <a:schemeClr val="bg1"/>
              </a:solidFill>
            </a:endParaRPr>
          </a:p>
        </p:txBody>
      </p:sp>
      <p:cxnSp>
        <p:nvCxnSpPr>
          <p:cNvPr id="20" name="直线箭头连接符 19">
            <a:extLst>
              <a:ext uri="{FF2B5EF4-FFF2-40B4-BE49-F238E27FC236}">
                <a16:creationId xmlns:a16="http://schemas.microsoft.com/office/drawing/2014/main" id="{0B721579-0610-414E-A7F9-367CB2E8D564}"/>
              </a:ext>
            </a:extLst>
          </p:cNvPr>
          <p:cNvCxnSpPr>
            <a:cxnSpLocks/>
            <a:stCxn id="18" idx="3"/>
          </p:cNvCxnSpPr>
          <p:nvPr/>
        </p:nvCxnSpPr>
        <p:spPr>
          <a:xfrm flipH="1">
            <a:off x="2823677" y="4133021"/>
            <a:ext cx="564750" cy="63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右箭头 14">
            <a:extLst>
              <a:ext uri="{FF2B5EF4-FFF2-40B4-BE49-F238E27FC236}">
                <a16:creationId xmlns:a16="http://schemas.microsoft.com/office/drawing/2014/main" id="{1063F4B9-6E36-474E-AF4D-ECC2417FD2A0}"/>
              </a:ext>
            </a:extLst>
          </p:cNvPr>
          <p:cNvSpPr/>
          <p:nvPr/>
        </p:nvSpPr>
        <p:spPr>
          <a:xfrm>
            <a:off x="5306694" y="3741169"/>
            <a:ext cx="992991" cy="2769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EE8EEFC1-CF2D-8840-AF40-BADF3DD31651}"/>
              </a:ext>
            </a:extLst>
          </p:cNvPr>
          <p:cNvSpPr/>
          <p:nvPr/>
        </p:nvSpPr>
        <p:spPr>
          <a:xfrm>
            <a:off x="7371225" y="3492321"/>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24" name="椭圆 23">
            <a:extLst>
              <a:ext uri="{FF2B5EF4-FFF2-40B4-BE49-F238E27FC236}">
                <a16:creationId xmlns:a16="http://schemas.microsoft.com/office/drawing/2014/main" id="{3BE8C39E-C736-254D-A379-BE978D37B74A}"/>
              </a:ext>
            </a:extLst>
          </p:cNvPr>
          <p:cNvSpPr/>
          <p:nvPr/>
        </p:nvSpPr>
        <p:spPr>
          <a:xfrm>
            <a:off x="6325443" y="4672385"/>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30</a:t>
            </a:r>
            <a:endParaRPr kumimoji="1" lang="zh-CN" altLang="en-US" dirty="0">
              <a:solidFill>
                <a:schemeClr val="bg1"/>
              </a:solidFill>
            </a:endParaRPr>
          </a:p>
        </p:txBody>
      </p:sp>
      <p:cxnSp>
        <p:nvCxnSpPr>
          <p:cNvPr id="26" name="直线箭头连接符 25">
            <a:extLst>
              <a:ext uri="{FF2B5EF4-FFF2-40B4-BE49-F238E27FC236}">
                <a16:creationId xmlns:a16="http://schemas.microsoft.com/office/drawing/2014/main" id="{511F5663-B3F2-9241-B049-CDC0E9D56EC4}"/>
              </a:ext>
            </a:extLst>
          </p:cNvPr>
          <p:cNvCxnSpPr>
            <a:cxnSpLocks/>
            <a:stCxn id="23" idx="3"/>
          </p:cNvCxnSpPr>
          <p:nvPr/>
        </p:nvCxnSpPr>
        <p:spPr>
          <a:xfrm flipH="1">
            <a:off x="6911432" y="4104056"/>
            <a:ext cx="564750" cy="63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6C41340B-43AA-CA4C-A5CC-3E792B488AC2}"/>
              </a:ext>
            </a:extLst>
          </p:cNvPr>
          <p:cNvSpPr/>
          <p:nvPr/>
        </p:nvSpPr>
        <p:spPr>
          <a:xfrm>
            <a:off x="5616446" y="5957406"/>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20</a:t>
            </a:r>
            <a:endParaRPr kumimoji="1" lang="zh-CN" altLang="en-US" dirty="0">
              <a:solidFill>
                <a:schemeClr val="bg1"/>
              </a:solidFill>
            </a:endParaRPr>
          </a:p>
        </p:txBody>
      </p:sp>
      <p:cxnSp>
        <p:nvCxnSpPr>
          <p:cNvPr id="30" name="直线箭头连接符 29">
            <a:extLst>
              <a:ext uri="{FF2B5EF4-FFF2-40B4-BE49-F238E27FC236}">
                <a16:creationId xmlns:a16="http://schemas.microsoft.com/office/drawing/2014/main" id="{EC7F595A-970D-8D4C-B63C-48AFBB0FE41B}"/>
              </a:ext>
            </a:extLst>
          </p:cNvPr>
          <p:cNvCxnSpPr>
            <a:cxnSpLocks/>
          </p:cNvCxnSpPr>
          <p:nvPr/>
        </p:nvCxnSpPr>
        <p:spPr>
          <a:xfrm flipH="1">
            <a:off x="6104588" y="5356880"/>
            <a:ext cx="481485" cy="6005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A4E79A69-39C6-A047-BCFD-5A9432C70F70}"/>
              </a:ext>
            </a:extLst>
          </p:cNvPr>
          <p:cNvSpPr txBox="1"/>
          <p:nvPr/>
        </p:nvSpPr>
        <p:spPr>
          <a:xfrm>
            <a:off x="592078" y="1557386"/>
            <a:ext cx="11061041" cy="1689052"/>
          </a:xfrm>
          <a:prstGeom prst="rect">
            <a:avLst/>
          </a:prstGeom>
          <a:noFill/>
        </p:spPr>
        <p:txBody>
          <a:bodyPr wrap="none" rtlCol="0">
            <a:spAutoFit/>
          </a:bodyPr>
          <a:lstStyle/>
          <a:p>
            <a:pPr>
              <a:lnSpc>
                <a:spcPct val="150000"/>
              </a:lnSpc>
            </a:pPr>
            <a:r>
              <a:rPr kumimoji="1" lang="zh-CN" altLang="en-US" dirty="0"/>
              <a:t>          </a:t>
            </a:r>
            <a:r>
              <a:rPr kumimoji="1" lang="zh-CN" altLang="en-US" sz="2400" dirty="0">
                <a:latin typeface="Microsoft YaHei" panose="020B0503020204020204" pitchFamily="34" charset="-122"/>
                <a:ea typeface="Microsoft YaHei" panose="020B0503020204020204" pitchFamily="34" charset="-122"/>
              </a:rPr>
              <a:t>当插入节点的父节点是红色的时候，由特性</a:t>
            </a:r>
            <a:r>
              <a:rPr kumimoji="1" lang="en-US" altLang="zh-CN" sz="2400" dirty="0">
                <a:latin typeface="Microsoft YaHei" panose="020B0503020204020204" pitchFamily="34" charset="-122"/>
                <a:ea typeface="Microsoft YaHei" panose="020B0503020204020204" pitchFamily="34" charset="-122"/>
              </a:rPr>
              <a:t>4(</a:t>
            </a:r>
            <a:r>
              <a:rPr lang="zh-CN" altLang="en-US" sz="2400" dirty="0">
                <a:solidFill>
                  <a:srgbClr val="FF0000"/>
                </a:solidFill>
                <a:latin typeface="Microsoft YaHei" panose="020B0503020204020204" pitchFamily="34" charset="-122"/>
                <a:ea typeface="Microsoft YaHei" panose="020B0503020204020204" pitchFamily="34" charset="-122"/>
              </a:rPr>
              <a:t>红色节点的子节点必须是黑色</a:t>
            </a:r>
            <a:r>
              <a:rPr kumimoji="1" lang="en-US" altLang="zh-CN" sz="2400" dirty="0">
                <a:latin typeface="Microsoft YaHei" panose="020B0503020204020204" pitchFamily="34" charset="-122"/>
                <a:ea typeface="Microsoft YaHei" panose="020B0503020204020204" pitchFamily="34" charset="-122"/>
              </a:rPr>
              <a:t>)</a:t>
            </a:r>
          </a:p>
          <a:p>
            <a:pPr>
              <a:lnSpc>
                <a:spcPct val="150000"/>
              </a:lnSpc>
            </a:pPr>
            <a:r>
              <a:rPr kumimoji="1" lang="zh-CN" altLang="en-US" sz="2400" dirty="0">
                <a:latin typeface="Microsoft YaHei" panose="020B0503020204020204" pitchFamily="34" charset="-122"/>
                <a:ea typeface="Microsoft YaHei" panose="020B0503020204020204" pitchFamily="34" charset="-122"/>
              </a:rPr>
              <a:t>和特性</a:t>
            </a:r>
            <a:r>
              <a:rPr kumimoji="1" lang="en-US" altLang="zh-CN" sz="2400" dirty="0">
                <a:latin typeface="Microsoft YaHei" panose="020B0503020204020204" pitchFamily="34" charset="-122"/>
                <a:ea typeface="Microsoft YaHei" panose="020B0503020204020204" pitchFamily="34" charset="-122"/>
              </a:rPr>
              <a:t>2(</a:t>
            </a:r>
            <a:r>
              <a:rPr kumimoji="1" lang="zh-CN" altLang="en-US" sz="2400" dirty="0">
                <a:solidFill>
                  <a:srgbClr val="FF0000"/>
                </a:solidFill>
                <a:latin typeface="Microsoft YaHei" panose="020B0503020204020204" pitchFamily="34" charset="-122"/>
                <a:ea typeface="Microsoft YaHei" panose="020B0503020204020204" pitchFamily="34" charset="-122"/>
              </a:rPr>
              <a:t>根节点是黑色</a:t>
            </a:r>
            <a:r>
              <a:rPr kumimoji="1" lang="en-US" altLang="zh-CN" sz="2400" dirty="0">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可以知道一定存在祖父节点，且祖父节点颜色为黑色。分</a:t>
            </a: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r>
              <a:rPr kumimoji="1" lang="zh-CN" altLang="en-US" sz="2400" dirty="0">
                <a:latin typeface="Microsoft YaHei" panose="020B0503020204020204" pitchFamily="34" charset="-122"/>
                <a:ea typeface="Microsoft YaHei" panose="020B0503020204020204" pitchFamily="34" charset="-122"/>
              </a:rPr>
              <a:t>三种子情况，需要循环或递归处理，直到</a:t>
            </a:r>
            <a:r>
              <a:rPr kumimoji="1" lang="zh-CN" altLang="en-US" sz="2400" dirty="0">
                <a:solidFill>
                  <a:srgbClr val="FF0000"/>
                </a:solidFill>
                <a:latin typeface="Microsoft YaHei" panose="020B0503020204020204" pitchFamily="34" charset="-122"/>
                <a:ea typeface="Microsoft YaHei" panose="020B0503020204020204" pitchFamily="34" charset="-122"/>
              </a:rPr>
              <a:t>当前节点</a:t>
            </a:r>
            <a:r>
              <a:rPr kumimoji="1" lang="zh-CN" altLang="en-US" sz="2400" dirty="0">
                <a:latin typeface="Microsoft YaHei" panose="020B0503020204020204" pitchFamily="34" charset="-122"/>
                <a:ea typeface="Microsoft YaHei" panose="020B0503020204020204" pitchFamily="34" charset="-122"/>
              </a:rPr>
              <a:t>的父节点是黑色</a:t>
            </a:r>
            <a:r>
              <a:rPr kumimoji="1" lang="en-US" altLang="zh-CN" sz="2400" dirty="0">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或</a:t>
            </a:r>
            <a:r>
              <a:rPr kumimoji="1" lang="en-US" altLang="zh-CN" sz="2400" dirty="0">
                <a:latin typeface="Microsoft YaHei" panose="020B0503020204020204" pitchFamily="34" charset="-122"/>
                <a:ea typeface="Microsoft YaHei" panose="020B0503020204020204" pitchFamily="34" charset="-122"/>
              </a:rPr>
              <a:t>nil)</a:t>
            </a:r>
            <a:r>
              <a:rPr kumimoji="1" lang="zh-CN" altLang="en-US" sz="2400" dirty="0">
                <a:latin typeface="Microsoft YaHei" panose="020B0503020204020204" pitchFamily="34" charset="-122"/>
                <a:ea typeface="Microsoft YaHei" panose="020B0503020204020204" pitchFamily="34" charset="-122"/>
              </a:rPr>
              <a:t>为止。</a:t>
            </a:r>
          </a:p>
        </p:txBody>
      </p:sp>
    </p:spTree>
    <p:extLst>
      <p:ext uri="{BB962C8B-B14F-4D97-AF65-F5344CB8AC3E}">
        <p14:creationId xmlns:p14="http://schemas.microsoft.com/office/powerpoint/2010/main" val="241981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78" y="345989"/>
            <a:ext cx="9770893" cy="578673"/>
          </a:xfrm>
        </p:spPr>
        <p:txBody>
          <a:bodyPr rtlCol="0">
            <a:noAutofit/>
          </a:bodyPr>
          <a:lstStyle/>
          <a:p>
            <a:r>
              <a:rPr lang="en-US" altLang="zh-CN" sz="2800" dirty="0">
                <a:latin typeface="Microsoft YaHei" panose="020B0503020204020204" pitchFamily="34" charset="-122"/>
                <a:ea typeface="Microsoft YaHei" panose="020B0503020204020204" pitchFamily="34" charset="-122"/>
              </a:rPr>
              <a:t>Case3.1:</a:t>
            </a:r>
            <a:r>
              <a:rPr lang="zh-CN" altLang="en-US" sz="2800" dirty="0">
                <a:latin typeface="Microsoft YaHei" panose="020B0503020204020204" pitchFamily="34" charset="-122"/>
                <a:ea typeface="Microsoft YaHei" panose="020B0503020204020204" pitchFamily="34" charset="-122"/>
              </a:rPr>
              <a:t> 父节点是红色，叔叔节点是红色</a:t>
            </a:r>
          </a:p>
        </p:txBody>
      </p:sp>
      <p:sp>
        <p:nvSpPr>
          <p:cNvPr id="18" name="椭圆 17">
            <a:extLst>
              <a:ext uri="{FF2B5EF4-FFF2-40B4-BE49-F238E27FC236}">
                <a16:creationId xmlns:a16="http://schemas.microsoft.com/office/drawing/2014/main" id="{E8BB45E0-CC89-394E-9A07-E383EDD0DC5D}"/>
              </a:ext>
            </a:extLst>
          </p:cNvPr>
          <p:cNvSpPr/>
          <p:nvPr/>
        </p:nvSpPr>
        <p:spPr>
          <a:xfrm>
            <a:off x="582367" y="1690552"/>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19" name="椭圆 18">
            <a:extLst>
              <a:ext uri="{FF2B5EF4-FFF2-40B4-BE49-F238E27FC236}">
                <a16:creationId xmlns:a16="http://schemas.microsoft.com/office/drawing/2014/main" id="{8F0E0D20-BFA6-D346-83C1-26C9AC5D8AA9}"/>
              </a:ext>
            </a:extLst>
          </p:cNvPr>
          <p:cNvSpPr/>
          <p:nvPr/>
        </p:nvSpPr>
        <p:spPr>
          <a:xfrm>
            <a:off x="57889" y="2895658"/>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30</a:t>
            </a:r>
            <a:endParaRPr kumimoji="1" lang="zh-CN" altLang="en-US" dirty="0">
              <a:solidFill>
                <a:schemeClr val="bg1"/>
              </a:solidFill>
            </a:endParaRPr>
          </a:p>
        </p:txBody>
      </p:sp>
      <p:cxnSp>
        <p:nvCxnSpPr>
          <p:cNvPr id="20" name="直线箭头连接符 19">
            <a:extLst>
              <a:ext uri="{FF2B5EF4-FFF2-40B4-BE49-F238E27FC236}">
                <a16:creationId xmlns:a16="http://schemas.microsoft.com/office/drawing/2014/main" id="{0B721579-0610-414E-A7F9-367CB2E8D564}"/>
              </a:ext>
            </a:extLst>
          </p:cNvPr>
          <p:cNvCxnSpPr>
            <a:cxnSpLocks/>
            <a:stCxn id="18" idx="3"/>
            <a:endCxn id="19" idx="0"/>
          </p:cNvCxnSpPr>
          <p:nvPr/>
        </p:nvCxnSpPr>
        <p:spPr>
          <a:xfrm flipH="1">
            <a:off x="416235" y="2302287"/>
            <a:ext cx="271089" cy="5933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右箭头 14">
            <a:extLst>
              <a:ext uri="{FF2B5EF4-FFF2-40B4-BE49-F238E27FC236}">
                <a16:creationId xmlns:a16="http://schemas.microsoft.com/office/drawing/2014/main" id="{1063F4B9-6E36-474E-AF4D-ECC2417FD2A0}"/>
              </a:ext>
            </a:extLst>
          </p:cNvPr>
          <p:cNvSpPr/>
          <p:nvPr/>
        </p:nvSpPr>
        <p:spPr>
          <a:xfrm>
            <a:off x="1404343" y="2567834"/>
            <a:ext cx="992991" cy="2769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cxnSp>
        <p:nvCxnSpPr>
          <p:cNvPr id="34" name="直线箭头连接符 33">
            <a:extLst>
              <a:ext uri="{FF2B5EF4-FFF2-40B4-BE49-F238E27FC236}">
                <a16:creationId xmlns:a16="http://schemas.microsoft.com/office/drawing/2014/main" id="{42DB0908-40AD-9142-BE45-3F840E871498}"/>
              </a:ext>
            </a:extLst>
          </p:cNvPr>
          <p:cNvCxnSpPr>
            <a:cxnSpLocks/>
            <a:stCxn id="18" idx="5"/>
            <a:endCxn id="43" idx="0"/>
          </p:cNvCxnSpPr>
          <p:nvPr/>
        </p:nvCxnSpPr>
        <p:spPr>
          <a:xfrm>
            <a:off x="1194102" y="2302287"/>
            <a:ext cx="83952" cy="6222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右箭头 41">
            <a:extLst>
              <a:ext uri="{FF2B5EF4-FFF2-40B4-BE49-F238E27FC236}">
                <a16:creationId xmlns:a16="http://schemas.microsoft.com/office/drawing/2014/main" id="{612DC16E-2DF1-9943-9E78-2F45875E77C6}"/>
              </a:ext>
            </a:extLst>
          </p:cNvPr>
          <p:cNvSpPr/>
          <p:nvPr/>
        </p:nvSpPr>
        <p:spPr>
          <a:xfrm>
            <a:off x="3905927" y="2542075"/>
            <a:ext cx="992991" cy="2769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8900A7ED-D2DB-8741-9E94-B625A36EBEA7}"/>
              </a:ext>
            </a:extLst>
          </p:cNvPr>
          <p:cNvSpPr/>
          <p:nvPr/>
        </p:nvSpPr>
        <p:spPr>
          <a:xfrm>
            <a:off x="919708" y="2924548"/>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60</a:t>
            </a:r>
            <a:endParaRPr kumimoji="1" lang="zh-CN" altLang="en-US" dirty="0">
              <a:solidFill>
                <a:schemeClr val="bg1"/>
              </a:solidFill>
            </a:endParaRPr>
          </a:p>
        </p:txBody>
      </p:sp>
      <p:sp>
        <p:nvSpPr>
          <p:cNvPr id="49" name="右箭头 48">
            <a:extLst>
              <a:ext uri="{FF2B5EF4-FFF2-40B4-BE49-F238E27FC236}">
                <a16:creationId xmlns:a16="http://schemas.microsoft.com/office/drawing/2014/main" id="{2607582B-D834-7548-87F4-8F2FDFA29792}"/>
              </a:ext>
            </a:extLst>
          </p:cNvPr>
          <p:cNvSpPr/>
          <p:nvPr/>
        </p:nvSpPr>
        <p:spPr>
          <a:xfrm>
            <a:off x="9186411" y="2453278"/>
            <a:ext cx="992991" cy="2769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60" name="椭圆 59">
            <a:extLst>
              <a:ext uri="{FF2B5EF4-FFF2-40B4-BE49-F238E27FC236}">
                <a16:creationId xmlns:a16="http://schemas.microsoft.com/office/drawing/2014/main" id="{0E74102E-F1A7-A949-AFB9-1D3FFBF48573}"/>
              </a:ext>
            </a:extLst>
          </p:cNvPr>
          <p:cNvSpPr/>
          <p:nvPr/>
        </p:nvSpPr>
        <p:spPr>
          <a:xfrm>
            <a:off x="2775414" y="1467623"/>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61" name="椭圆 60">
            <a:extLst>
              <a:ext uri="{FF2B5EF4-FFF2-40B4-BE49-F238E27FC236}">
                <a16:creationId xmlns:a16="http://schemas.microsoft.com/office/drawing/2014/main" id="{BBFFD7A4-9E68-2942-88AE-3C84B247FBBC}"/>
              </a:ext>
            </a:extLst>
          </p:cNvPr>
          <p:cNvSpPr/>
          <p:nvPr/>
        </p:nvSpPr>
        <p:spPr>
          <a:xfrm>
            <a:off x="2316787" y="2643165"/>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30</a:t>
            </a:r>
            <a:endParaRPr kumimoji="1" lang="zh-CN" altLang="en-US" dirty="0">
              <a:solidFill>
                <a:schemeClr val="bg1"/>
              </a:solidFill>
            </a:endParaRPr>
          </a:p>
        </p:txBody>
      </p:sp>
      <p:cxnSp>
        <p:nvCxnSpPr>
          <p:cNvPr id="62" name="直线箭头连接符 61">
            <a:extLst>
              <a:ext uri="{FF2B5EF4-FFF2-40B4-BE49-F238E27FC236}">
                <a16:creationId xmlns:a16="http://schemas.microsoft.com/office/drawing/2014/main" id="{F0876613-BD41-B047-911D-D41CE8BD6B3D}"/>
              </a:ext>
            </a:extLst>
          </p:cNvPr>
          <p:cNvCxnSpPr>
            <a:cxnSpLocks/>
            <a:stCxn id="60" idx="3"/>
            <a:endCxn id="61" idx="0"/>
          </p:cNvCxnSpPr>
          <p:nvPr/>
        </p:nvCxnSpPr>
        <p:spPr>
          <a:xfrm flipH="1">
            <a:off x="2675133" y="2079358"/>
            <a:ext cx="205238" cy="5638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a:extLst>
              <a:ext uri="{FF2B5EF4-FFF2-40B4-BE49-F238E27FC236}">
                <a16:creationId xmlns:a16="http://schemas.microsoft.com/office/drawing/2014/main" id="{CD52162C-1FA6-6543-932E-723419CEB08C}"/>
              </a:ext>
            </a:extLst>
          </p:cNvPr>
          <p:cNvCxnSpPr>
            <a:cxnSpLocks/>
            <a:stCxn id="60" idx="5"/>
            <a:endCxn id="64" idx="0"/>
          </p:cNvCxnSpPr>
          <p:nvPr/>
        </p:nvCxnSpPr>
        <p:spPr>
          <a:xfrm>
            <a:off x="3387149" y="2079358"/>
            <a:ext cx="182556" cy="5638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DFFBD80E-6BA9-0B49-BFCA-EA202849FE48}"/>
              </a:ext>
            </a:extLst>
          </p:cNvPr>
          <p:cNvSpPr/>
          <p:nvPr/>
        </p:nvSpPr>
        <p:spPr>
          <a:xfrm>
            <a:off x="3211359" y="2643165"/>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60</a:t>
            </a:r>
            <a:endParaRPr kumimoji="1" lang="zh-CN" altLang="en-US" dirty="0">
              <a:solidFill>
                <a:schemeClr val="bg1"/>
              </a:solidFill>
            </a:endParaRPr>
          </a:p>
        </p:txBody>
      </p:sp>
      <p:cxnSp>
        <p:nvCxnSpPr>
          <p:cNvPr id="65" name="直线箭头连接符 64">
            <a:extLst>
              <a:ext uri="{FF2B5EF4-FFF2-40B4-BE49-F238E27FC236}">
                <a16:creationId xmlns:a16="http://schemas.microsoft.com/office/drawing/2014/main" id="{94FEF98D-9586-7E4F-B32B-3B777CDFBAD5}"/>
              </a:ext>
            </a:extLst>
          </p:cNvPr>
          <p:cNvCxnSpPr>
            <a:cxnSpLocks/>
          </p:cNvCxnSpPr>
          <p:nvPr/>
        </p:nvCxnSpPr>
        <p:spPr>
          <a:xfrm flipH="1">
            <a:off x="2338848" y="3334179"/>
            <a:ext cx="194312" cy="550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C267155D-DC93-1542-AE7A-7FDDD5671F5E}"/>
              </a:ext>
            </a:extLst>
          </p:cNvPr>
          <p:cNvSpPr/>
          <p:nvPr/>
        </p:nvSpPr>
        <p:spPr>
          <a:xfrm>
            <a:off x="1830358" y="3832978"/>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20</a:t>
            </a:r>
            <a:endParaRPr kumimoji="1" lang="zh-CN" altLang="en-US" dirty="0">
              <a:solidFill>
                <a:schemeClr val="bg1"/>
              </a:solidFill>
            </a:endParaRPr>
          </a:p>
        </p:txBody>
      </p:sp>
      <p:sp>
        <p:nvSpPr>
          <p:cNvPr id="67" name="椭圆 66">
            <a:extLst>
              <a:ext uri="{FF2B5EF4-FFF2-40B4-BE49-F238E27FC236}">
                <a16:creationId xmlns:a16="http://schemas.microsoft.com/office/drawing/2014/main" id="{A3631D5D-A04B-E54D-BECC-220CB7D47988}"/>
              </a:ext>
            </a:extLst>
          </p:cNvPr>
          <p:cNvSpPr/>
          <p:nvPr/>
        </p:nvSpPr>
        <p:spPr>
          <a:xfrm>
            <a:off x="7962585" y="1525050"/>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68" name="椭圆 67">
            <a:extLst>
              <a:ext uri="{FF2B5EF4-FFF2-40B4-BE49-F238E27FC236}">
                <a16:creationId xmlns:a16="http://schemas.microsoft.com/office/drawing/2014/main" id="{1A3BA53D-6363-2B40-B105-3AF3A6A4AE04}"/>
              </a:ext>
            </a:extLst>
          </p:cNvPr>
          <p:cNvSpPr/>
          <p:nvPr/>
        </p:nvSpPr>
        <p:spPr>
          <a:xfrm>
            <a:off x="7350850" y="2664552"/>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30</a:t>
            </a:r>
            <a:endParaRPr kumimoji="1" lang="zh-CN" altLang="en-US" dirty="0">
              <a:solidFill>
                <a:schemeClr val="bg1"/>
              </a:solidFill>
            </a:endParaRPr>
          </a:p>
        </p:txBody>
      </p:sp>
      <p:cxnSp>
        <p:nvCxnSpPr>
          <p:cNvPr id="69" name="直线箭头连接符 68">
            <a:extLst>
              <a:ext uri="{FF2B5EF4-FFF2-40B4-BE49-F238E27FC236}">
                <a16:creationId xmlns:a16="http://schemas.microsoft.com/office/drawing/2014/main" id="{F40FCAA5-5CD3-464B-86F7-25D4FA702AAF}"/>
              </a:ext>
            </a:extLst>
          </p:cNvPr>
          <p:cNvCxnSpPr>
            <a:cxnSpLocks/>
            <a:stCxn id="67" idx="3"/>
            <a:endCxn id="68" idx="0"/>
          </p:cNvCxnSpPr>
          <p:nvPr/>
        </p:nvCxnSpPr>
        <p:spPr>
          <a:xfrm flipH="1">
            <a:off x="7709196" y="2136785"/>
            <a:ext cx="358346" cy="5277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a:extLst>
              <a:ext uri="{FF2B5EF4-FFF2-40B4-BE49-F238E27FC236}">
                <a16:creationId xmlns:a16="http://schemas.microsoft.com/office/drawing/2014/main" id="{0EC4D962-FC5B-F54D-AA84-07D75A65E2E6}"/>
              </a:ext>
            </a:extLst>
          </p:cNvPr>
          <p:cNvCxnSpPr>
            <a:cxnSpLocks/>
            <a:endCxn id="71" idx="0"/>
          </p:cNvCxnSpPr>
          <p:nvPr/>
        </p:nvCxnSpPr>
        <p:spPr>
          <a:xfrm>
            <a:off x="8539373" y="2137748"/>
            <a:ext cx="350836" cy="5446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椭圆 70">
            <a:extLst>
              <a:ext uri="{FF2B5EF4-FFF2-40B4-BE49-F238E27FC236}">
                <a16:creationId xmlns:a16="http://schemas.microsoft.com/office/drawing/2014/main" id="{AB63DB09-1131-264A-914E-975674DA135C}"/>
              </a:ext>
            </a:extLst>
          </p:cNvPr>
          <p:cNvSpPr/>
          <p:nvPr/>
        </p:nvSpPr>
        <p:spPr>
          <a:xfrm>
            <a:off x="8531863" y="2682412"/>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60</a:t>
            </a:r>
            <a:endParaRPr kumimoji="1" lang="zh-CN" altLang="en-US" dirty="0">
              <a:solidFill>
                <a:schemeClr val="bg1"/>
              </a:solidFill>
            </a:endParaRPr>
          </a:p>
        </p:txBody>
      </p:sp>
      <p:cxnSp>
        <p:nvCxnSpPr>
          <p:cNvPr id="72" name="直线箭头连接符 71">
            <a:extLst>
              <a:ext uri="{FF2B5EF4-FFF2-40B4-BE49-F238E27FC236}">
                <a16:creationId xmlns:a16="http://schemas.microsoft.com/office/drawing/2014/main" id="{78F47723-1B12-2C43-B297-8DC2CA66EF29}"/>
              </a:ext>
            </a:extLst>
          </p:cNvPr>
          <p:cNvCxnSpPr>
            <a:cxnSpLocks/>
          </p:cNvCxnSpPr>
          <p:nvPr/>
        </p:nvCxnSpPr>
        <p:spPr>
          <a:xfrm flipH="1">
            <a:off x="7308515" y="3377955"/>
            <a:ext cx="358346" cy="5277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椭圆 72">
            <a:extLst>
              <a:ext uri="{FF2B5EF4-FFF2-40B4-BE49-F238E27FC236}">
                <a16:creationId xmlns:a16="http://schemas.microsoft.com/office/drawing/2014/main" id="{C88A7022-D4BF-2B47-AC9F-E21D052355F8}"/>
              </a:ext>
            </a:extLst>
          </p:cNvPr>
          <p:cNvSpPr/>
          <p:nvPr/>
        </p:nvSpPr>
        <p:spPr>
          <a:xfrm>
            <a:off x="6992504" y="3905722"/>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20</a:t>
            </a:r>
            <a:endParaRPr kumimoji="1" lang="zh-CN" altLang="en-US" dirty="0">
              <a:solidFill>
                <a:schemeClr val="bg1"/>
              </a:solidFill>
            </a:endParaRPr>
          </a:p>
        </p:txBody>
      </p:sp>
      <p:sp>
        <p:nvSpPr>
          <p:cNvPr id="74" name="椭圆 73">
            <a:extLst>
              <a:ext uri="{FF2B5EF4-FFF2-40B4-BE49-F238E27FC236}">
                <a16:creationId xmlns:a16="http://schemas.microsoft.com/office/drawing/2014/main" id="{FE21286A-FDDC-7A48-B29A-6301393ED411}"/>
              </a:ext>
            </a:extLst>
          </p:cNvPr>
          <p:cNvSpPr/>
          <p:nvPr/>
        </p:nvSpPr>
        <p:spPr>
          <a:xfrm>
            <a:off x="10616360" y="1563687"/>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75" name="椭圆 74">
            <a:extLst>
              <a:ext uri="{FF2B5EF4-FFF2-40B4-BE49-F238E27FC236}">
                <a16:creationId xmlns:a16="http://schemas.microsoft.com/office/drawing/2014/main" id="{AD0796BD-504D-E84B-B4AD-42F72AE9E18E}"/>
              </a:ext>
            </a:extLst>
          </p:cNvPr>
          <p:cNvSpPr/>
          <p:nvPr/>
        </p:nvSpPr>
        <p:spPr>
          <a:xfrm>
            <a:off x="10004625" y="2677431"/>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30</a:t>
            </a:r>
            <a:endParaRPr kumimoji="1" lang="zh-CN" altLang="en-US" dirty="0">
              <a:solidFill>
                <a:schemeClr val="bg1"/>
              </a:solidFill>
            </a:endParaRPr>
          </a:p>
        </p:txBody>
      </p:sp>
      <p:cxnSp>
        <p:nvCxnSpPr>
          <p:cNvPr id="76" name="直线箭头连接符 75">
            <a:extLst>
              <a:ext uri="{FF2B5EF4-FFF2-40B4-BE49-F238E27FC236}">
                <a16:creationId xmlns:a16="http://schemas.microsoft.com/office/drawing/2014/main" id="{20D0B8A2-09B8-0142-8305-15EBD8A7562E}"/>
              </a:ext>
            </a:extLst>
          </p:cNvPr>
          <p:cNvCxnSpPr>
            <a:cxnSpLocks/>
            <a:stCxn id="74" idx="3"/>
            <a:endCxn id="75" idx="0"/>
          </p:cNvCxnSpPr>
          <p:nvPr/>
        </p:nvCxnSpPr>
        <p:spPr>
          <a:xfrm flipH="1">
            <a:off x="10362971" y="2175422"/>
            <a:ext cx="358346" cy="5020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a:extLst>
              <a:ext uri="{FF2B5EF4-FFF2-40B4-BE49-F238E27FC236}">
                <a16:creationId xmlns:a16="http://schemas.microsoft.com/office/drawing/2014/main" id="{588428CC-F306-5B48-85DB-A090271DA738}"/>
              </a:ext>
            </a:extLst>
          </p:cNvPr>
          <p:cNvCxnSpPr>
            <a:cxnSpLocks/>
            <a:endCxn id="78" idx="0"/>
          </p:cNvCxnSpPr>
          <p:nvPr/>
        </p:nvCxnSpPr>
        <p:spPr>
          <a:xfrm>
            <a:off x="11193148" y="2176385"/>
            <a:ext cx="350836" cy="5446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椭圆 77">
            <a:extLst>
              <a:ext uri="{FF2B5EF4-FFF2-40B4-BE49-F238E27FC236}">
                <a16:creationId xmlns:a16="http://schemas.microsoft.com/office/drawing/2014/main" id="{7144EF2D-A25D-2043-8853-5A230D615A3E}"/>
              </a:ext>
            </a:extLst>
          </p:cNvPr>
          <p:cNvSpPr/>
          <p:nvPr/>
        </p:nvSpPr>
        <p:spPr>
          <a:xfrm>
            <a:off x="11185638" y="2721049"/>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60</a:t>
            </a:r>
            <a:endParaRPr kumimoji="1" lang="zh-CN" altLang="en-US" dirty="0">
              <a:solidFill>
                <a:schemeClr val="bg1"/>
              </a:solidFill>
            </a:endParaRPr>
          </a:p>
        </p:txBody>
      </p:sp>
      <p:cxnSp>
        <p:nvCxnSpPr>
          <p:cNvPr id="79" name="直线箭头连接符 78">
            <a:extLst>
              <a:ext uri="{FF2B5EF4-FFF2-40B4-BE49-F238E27FC236}">
                <a16:creationId xmlns:a16="http://schemas.microsoft.com/office/drawing/2014/main" id="{F86DBAEA-2DBD-7740-8BAB-D080D0A47B19}"/>
              </a:ext>
            </a:extLst>
          </p:cNvPr>
          <p:cNvCxnSpPr>
            <a:cxnSpLocks/>
            <a:stCxn id="75" idx="3"/>
            <a:endCxn id="80" idx="0"/>
          </p:cNvCxnSpPr>
          <p:nvPr/>
        </p:nvCxnSpPr>
        <p:spPr>
          <a:xfrm flipH="1">
            <a:off x="10004625" y="3289166"/>
            <a:ext cx="104957" cy="4748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椭圆 79">
            <a:extLst>
              <a:ext uri="{FF2B5EF4-FFF2-40B4-BE49-F238E27FC236}">
                <a16:creationId xmlns:a16="http://schemas.microsoft.com/office/drawing/2014/main" id="{88792498-28AC-7A4D-8B58-1AD9B3DA1147}"/>
              </a:ext>
            </a:extLst>
          </p:cNvPr>
          <p:cNvSpPr/>
          <p:nvPr/>
        </p:nvSpPr>
        <p:spPr>
          <a:xfrm>
            <a:off x="9646279" y="3764053"/>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20</a:t>
            </a:r>
            <a:endParaRPr kumimoji="1" lang="zh-CN" altLang="en-US" dirty="0">
              <a:solidFill>
                <a:schemeClr val="bg1"/>
              </a:solidFill>
            </a:endParaRPr>
          </a:p>
        </p:txBody>
      </p:sp>
      <p:sp>
        <p:nvSpPr>
          <p:cNvPr id="88" name="文本框 87">
            <a:extLst>
              <a:ext uri="{FF2B5EF4-FFF2-40B4-BE49-F238E27FC236}">
                <a16:creationId xmlns:a16="http://schemas.microsoft.com/office/drawing/2014/main" id="{2CC7E386-0352-064E-96B2-B98270D55316}"/>
              </a:ext>
            </a:extLst>
          </p:cNvPr>
          <p:cNvSpPr txBox="1"/>
          <p:nvPr/>
        </p:nvSpPr>
        <p:spPr>
          <a:xfrm>
            <a:off x="164911" y="5905618"/>
            <a:ext cx="4634602" cy="369332"/>
          </a:xfrm>
          <a:prstGeom prst="rect">
            <a:avLst/>
          </a:prstGeom>
          <a:solidFill>
            <a:schemeClr val="bg1"/>
          </a:solidFill>
        </p:spPr>
        <p:txBody>
          <a:bodyPr wrap="none" rtlCol="0">
            <a:spAutoFit/>
          </a:bodyPr>
          <a:lstStyle/>
          <a:p>
            <a:r>
              <a:rPr kumimoji="1" lang="en-US" altLang="zh-CN" dirty="0">
                <a:solidFill>
                  <a:srgbClr val="FF0000"/>
                </a:solidFill>
              </a:rPr>
              <a:t>⑥</a:t>
            </a:r>
            <a:r>
              <a:rPr kumimoji="1" lang="zh-CN" altLang="en-US" dirty="0"/>
              <a:t> </a:t>
            </a:r>
            <a:r>
              <a:rPr kumimoji="1" lang="zh-CN" altLang="en-US" dirty="0">
                <a:solidFill>
                  <a:srgbClr val="FF0000"/>
                </a:solidFill>
              </a:rPr>
              <a:t>当前节点变为祖父节点，继续下一轮判断</a:t>
            </a:r>
          </a:p>
        </p:txBody>
      </p:sp>
      <p:sp>
        <p:nvSpPr>
          <p:cNvPr id="91" name="文本框 90">
            <a:extLst>
              <a:ext uri="{FF2B5EF4-FFF2-40B4-BE49-F238E27FC236}">
                <a16:creationId xmlns:a16="http://schemas.microsoft.com/office/drawing/2014/main" id="{EF8E7F0B-C655-4145-89CF-72A51B0AC9EB}"/>
              </a:ext>
            </a:extLst>
          </p:cNvPr>
          <p:cNvSpPr txBox="1"/>
          <p:nvPr/>
        </p:nvSpPr>
        <p:spPr>
          <a:xfrm>
            <a:off x="1806395" y="5147696"/>
            <a:ext cx="2121093" cy="369332"/>
          </a:xfrm>
          <a:prstGeom prst="rect">
            <a:avLst/>
          </a:prstGeom>
          <a:noFill/>
        </p:spPr>
        <p:txBody>
          <a:bodyPr wrap="none" rtlCol="0">
            <a:spAutoFit/>
          </a:bodyPr>
          <a:lstStyle/>
          <a:p>
            <a:r>
              <a:rPr kumimoji="1" lang="en-US" altLang="zh-CN" dirty="0"/>
              <a:t>②</a:t>
            </a:r>
            <a:r>
              <a:rPr kumimoji="1" lang="zh-CN" altLang="en-US" dirty="0"/>
              <a:t> 插入红色节点</a:t>
            </a:r>
            <a:r>
              <a:rPr kumimoji="1" lang="en-US" altLang="zh-CN" dirty="0"/>
              <a:t>20</a:t>
            </a:r>
            <a:endParaRPr kumimoji="1" lang="zh-CN" altLang="en-US" dirty="0"/>
          </a:p>
        </p:txBody>
      </p:sp>
      <p:sp>
        <p:nvSpPr>
          <p:cNvPr id="92" name="文本框 91">
            <a:extLst>
              <a:ext uri="{FF2B5EF4-FFF2-40B4-BE49-F238E27FC236}">
                <a16:creationId xmlns:a16="http://schemas.microsoft.com/office/drawing/2014/main" id="{F120CD05-A12F-2646-94F6-8AADA534B7FA}"/>
              </a:ext>
            </a:extLst>
          </p:cNvPr>
          <p:cNvSpPr txBox="1"/>
          <p:nvPr/>
        </p:nvSpPr>
        <p:spPr>
          <a:xfrm>
            <a:off x="4357144" y="5141815"/>
            <a:ext cx="2351926" cy="369332"/>
          </a:xfrm>
          <a:prstGeom prst="rect">
            <a:avLst/>
          </a:prstGeom>
          <a:noFill/>
        </p:spPr>
        <p:txBody>
          <a:bodyPr wrap="none" rtlCol="0">
            <a:spAutoFit/>
          </a:bodyPr>
          <a:lstStyle/>
          <a:p>
            <a:r>
              <a:rPr kumimoji="1" lang="en-US" altLang="zh-CN" dirty="0"/>
              <a:t>③</a:t>
            </a:r>
            <a:r>
              <a:rPr kumimoji="1" lang="zh-CN" altLang="en-US" dirty="0"/>
              <a:t> 父节点</a:t>
            </a:r>
            <a:r>
              <a:rPr kumimoji="1" lang="en-US" altLang="zh-CN" dirty="0"/>
              <a:t>30</a:t>
            </a:r>
            <a:r>
              <a:rPr kumimoji="1" lang="zh-CN" altLang="en-US" dirty="0"/>
              <a:t>变为黑色</a:t>
            </a:r>
          </a:p>
        </p:txBody>
      </p:sp>
      <p:sp>
        <p:nvSpPr>
          <p:cNvPr id="93" name="文本框 92">
            <a:extLst>
              <a:ext uri="{FF2B5EF4-FFF2-40B4-BE49-F238E27FC236}">
                <a16:creationId xmlns:a16="http://schemas.microsoft.com/office/drawing/2014/main" id="{7CE4B48B-439D-0F4A-94B2-CDF9E0448B48}"/>
              </a:ext>
            </a:extLst>
          </p:cNvPr>
          <p:cNvSpPr txBox="1"/>
          <p:nvPr/>
        </p:nvSpPr>
        <p:spPr>
          <a:xfrm>
            <a:off x="6968939" y="5116675"/>
            <a:ext cx="2582758" cy="369332"/>
          </a:xfrm>
          <a:prstGeom prst="rect">
            <a:avLst/>
          </a:prstGeom>
          <a:noFill/>
        </p:spPr>
        <p:txBody>
          <a:bodyPr wrap="none" rtlCol="0">
            <a:spAutoFit/>
          </a:bodyPr>
          <a:lstStyle/>
          <a:p>
            <a:r>
              <a:rPr kumimoji="1" lang="en-US" altLang="zh-CN" dirty="0"/>
              <a:t>④</a:t>
            </a:r>
            <a:r>
              <a:rPr kumimoji="1" lang="zh-CN" altLang="en-US" dirty="0"/>
              <a:t> 叔叔节点</a:t>
            </a:r>
            <a:r>
              <a:rPr kumimoji="1" lang="en-US" altLang="zh-CN" dirty="0"/>
              <a:t>60</a:t>
            </a:r>
            <a:r>
              <a:rPr kumimoji="1" lang="zh-CN" altLang="en-US" dirty="0"/>
              <a:t>变为黑色</a:t>
            </a:r>
          </a:p>
        </p:txBody>
      </p:sp>
      <p:sp>
        <p:nvSpPr>
          <p:cNvPr id="105" name="椭圆 104">
            <a:extLst>
              <a:ext uri="{FF2B5EF4-FFF2-40B4-BE49-F238E27FC236}">
                <a16:creationId xmlns:a16="http://schemas.microsoft.com/office/drawing/2014/main" id="{67E14D80-F0F7-B04D-812F-E9CE9AD386C7}"/>
              </a:ext>
            </a:extLst>
          </p:cNvPr>
          <p:cNvSpPr/>
          <p:nvPr/>
        </p:nvSpPr>
        <p:spPr>
          <a:xfrm>
            <a:off x="5288309" y="1496018"/>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106" name="椭圆 105">
            <a:extLst>
              <a:ext uri="{FF2B5EF4-FFF2-40B4-BE49-F238E27FC236}">
                <a16:creationId xmlns:a16="http://schemas.microsoft.com/office/drawing/2014/main" id="{55DB8623-B394-9A44-B7FF-4C6A29623E62}"/>
              </a:ext>
            </a:extLst>
          </p:cNvPr>
          <p:cNvSpPr/>
          <p:nvPr/>
        </p:nvSpPr>
        <p:spPr>
          <a:xfrm>
            <a:off x="4855440" y="2671560"/>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30</a:t>
            </a:r>
            <a:endParaRPr kumimoji="1" lang="zh-CN" altLang="en-US" dirty="0">
              <a:solidFill>
                <a:schemeClr val="bg1"/>
              </a:solidFill>
            </a:endParaRPr>
          </a:p>
        </p:txBody>
      </p:sp>
      <p:cxnSp>
        <p:nvCxnSpPr>
          <p:cNvPr id="107" name="直线箭头连接符 106">
            <a:extLst>
              <a:ext uri="{FF2B5EF4-FFF2-40B4-BE49-F238E27FC236}">
                <a16:creationId xmlns:a16="http://schemas.microsoft.com/office/drawing/2014/main" id="{3DF036E2-447F-6040-874B-0629DC2B3083}"/>
              </a:ext>
            </a:extLst>
          </p:cNvPr>
          <p:cNvCxnSpPr>
            <a:cxnSpLocks/>
            <a:stCxn id="105" idx="3"/>
            <a:endCxn id="106" idx="0"/>
          </p:cNvCxnSpPr>
          <p:nvPr/>
        </p:nvCxnSpPr>
        <p:spPr>
          <a:xfrm flipH="1">
            <a:off x="5213786" y="2107753"/>
            <a:ext cx="179480" cy="5638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线箭头连接符 107">
            <a:extLst>
              <a:ext uri="{FF2B5EF4-FFF2-40B4-BE49-F238E27FC236}">
                <a16:creationId xmlns:a16="http://schemas.microsoft.com/office/drawing/2014/main" id="{5F1B46DC-E4AF-1C4F-93F7-C535FE0BA52B}"/>
              </a:ext>
            </a:extLst>
          </p:cNvPr>
          <p:cNvCxnSpPr>
            <a:cxnSpLocks/>
            <a:endCxn id="109" idx="0"/>
          </p:cNvCxnSpPr>
          <p:nvPr/>
        </p:nvCxnSpPr>
        <p:spPr>
          <a:xfrm>
            <a:off x="5912923" y="2107753"/>
            <a:ext cx="246951" cy="5638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E3EFC5E1-CD1B-C440-905F-11A33BCD4866}"/>
              </a:ext>
            </a:extLst>
          </p:cNvPr>
          <p:cNvSpPr/>
          <p:nvPr/>
        </p:nvSpPr>
        <p:spPr>
          <a:xfrm>
            <a:off x="5801528" y="2671560"/>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60</a:t>
            </a:r>
            <a:endParaRPr kumimoji="1" lang="zh-CN" altLang="en-US" dirty="0">
              <a:solidFill>
                <a:schemeClr val="bg1"/>
              </a:solidFill>
            </a:endParaRPr>
          </a:p>
        </p:txBody>
      </p:sp>
      <p:cxnSp>
        <p:nvCxnSpPr>
          <p:cNvPr id="110" name="直线箭头连接符 109">
            <a:extLst>
              <a:ext uri="{FF2B5EF4-FFF2-40B4-BE49-F238E27FC236}">
                <a16:creationId xmlns:a16="http://schemas.microsoft.com/office/drawing/2014/main" id="{E0251E97-C95C-E14B-8E92-3D62D94DBFE6}"/>
              </a:ext>
            </a:extLst>
          </p:cNvPr>
          <p:cNvCxnSpPr>
            <a:cxnSpLocks/>
            <a:endCxn id="111" idx="0"/>
          </p:cNvCxnSpPr>
          <p:nvPr/>
        </p:nvCxnSpPr>
        <p:spPr>
          <a:xfrm flipH="1">
            <a:off x="4778873" y="3388252"/>
            <a:ext cx="276548" cy="4731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椭圆 110">
            <a:extLst>
              <a:ext uri="{FF2B5EF4-FFF2-40B4-BE49-F238E27FC236}">
                <a16:creationId xmlns:a16="http://schemas.microsoft.com/office/drawing/2014/main" id="{D71736F0-C5A8-784C-B7E7-3359C44F5C93}"/>
              </a:ext>
            </a:extLst>
          </p:cNvPr>
          <p:cNvSpPr/>
          <p:nvPr/>
        </p:nvSpPr>
        <p:spPr>
          <a:xfrm>
            <a:off x="4420527" y="3861373"/>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20</a:t>
            </a:r>
            <a:endParaRPr kumimoji="1" lang="zh-CN" altLang="en-US" dirty="0">
              <a:solidFill>
                <a:schemeClr val="bg1"/>
              </a:solidFill>
            </a:endParaRPr>
          </a:p>
        </p:txBody>
      </p:sp>
      <p:sp>
        <p:nvSpPr>
          <p:cNvPr id="112" name="右箭头 111">
            <a:extLst>
              <a:ext uri="{FF2B5EF4-FFF2-40B4-BE49-F238E27FC236}">
                <a16:creationId xmlns:a16="http://schemas.microsoft.com/office/drawing/2014/main" id="{483CCAD9-C8F0-3440-BBFF-EFFB4C6B3975}"/>
              </a:ext>
            </a:extLst>
          </p:cNvPr>
          <p:cNvSpPr/>
          <p:nvPr/>
        </p:nvSpPr>
        <p:spPr>
          <a:xfrm>
            <a:off x="6418913" y="2461132"/>
            <a:ext cx="992991" cy="2769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121" name="文本框 120">
            <a:extLst>
              <a:ext uri="{FF2B5EF4-FFF2-40B4-BE49-F238E27FC236}">
                <a16:creationId xmlns:a16="http://schemas.microsoft.com/office/drawing/2014/main" id="{831E62F9-B14E-6C43-83A5-F459D7940D01}"/>
              </a:ext>
            </a:extLst>
          </p:cNvPr>
          <p:cNvSpPr txBox="1"/>
          <p:nvPr/>
        </p:nvSpPr>
        <p:spPr>
          <a:xfrm>
            <a:off x="9686872" y="5116675"/>
            <a:ext cx="2582758" cy="369332"/>
          </a:xfrm>
          <a:prstGeom prst="rect">
            <a:avLst/>
          </a:prstGeom>
          <a:noFill/>
        </p:spPr>
        <p:txBody>
          <a:bodyPr wrap="none" rtlCol="0">
            <a:spAutoFit/>
          </a:bodyPr>
          <a:lstStyle/>
          <a:p>
            <a:r>
              <a:rPr kumimoji="1" lang="en-US" altLang="zh-CN" dirty="0"/>
              <a:t>⑤</a:t>
            </a:r>
            <a:r>
              <a:rPr kumimoji="1" lang="zh-CN" altLang="en-US" dirty="0"/>
              <a:t> 祖父节点</a:t>
            </a:r>
            <a:r>
              <a:rPr kumimoji="1" lang="en-US" altLang="zh-CN" dirty="0"/>
              <a:t>50</a:t>
            </a:r>
            <a:r>
              <a:rPr kumimoji="1" lang="zh-CN" altLang="en-US" dirty="0"/>
              <a:t>变为红色</a:t>
            </a:r>
          </a:p>
        </p:txBody>
      </p:sp>
      <p:sp>
        <p:nvSpPr>
          <p:cNvPr id="125" name="文本框 124">
            <a:extLst>
              <a:ext uri="{FF2B5EF4-FFF2-40B4-BE49-F238E27FC236}">
                <a16:creationId xmlns:a16="http://schemas.microsoft.com/office/drawing/2014/main" id="{8E684029-8A59-DA4F-9556-8111A60BDE74}"/>
              </a:ext>
            </a:extLst>
          </p:cNvPr>
          <p:cNvSpPr txBox="1"/>
          <p:nvPr/>
        </p:nvSpPr>
        <p:spPr>
          <a:xfrm>
            <a:off x="154815" y="5178963"/>
            <a:ext cx="1402948" cy="369332"/>
          </a:xfrm>
          <a:prstGeom prst="rect">
            <a:avLst/>
          </a:prstGeom>
          <a:noFill/>
        </p:spPr>
        <p:txBody>
          <a:bodyPr wrap="none" rtlCol="0">
            <a:spAutoFit/>
          </a:bodyPr>
          <a:lstStyle/>
          <a:p>
            <a:r>
              <a:rPr kumimoji="1" lang="en-US" altLang="zh-CN" dirty="0"/>
              <a:t>①</a:t>
            </a:r>
            <a:r>
              <a:rPr kumimoji="1" lang="zh-CN" altLang="en-US" dirty="0"/>
              <a:t> 初始状态</a:t>
            </a:r>
          </a:p>
        </p:txBody>
      </p:sp>
    </p:spTree>
    <p:extLst>
      <p:ext uri="{BB962C8B-B14F-4D97-AF65-F5344CB8AC3E}">
        <p14:creationId xmlns:p14="http://schemas.microsoft.com/office/powerpoint/2010/main" val="1423371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1304" y="345989"/>
            <a:ext cx="11581654" cy="563019"/>
          </a:xfrm>
        </p:spPr>
        <p:txBody>
          <a:bodyPr rtlCol="0">
            <a:noAutofit/>
          </a:bodyPr>
          <a:lstStyle/>
          <a:p>
            <a:r>
              <a:rPr lang="zh-CN" altLang="en-US" sz="2800" dirty="0">
                <a:latin typeface="Microsoft YaHei" panose="020B0503020204020204" pitchFamily="34" charset="-122"/>
                <a:ea typeface="Microsoft YaHei" panose="020B0503020204020204" pitchFamily="34" charset="-122"/>
              </a:rPr>
              <a:t>父节点在左</a:t>
            </a:r>
            <a:r>
              <a:rPr lang="en-US" altLang="zh-CN" sz="2800" dirty="0">
                <a:latin typeface="Microsoft YaHei" panose="020B0503020204020204" pitchFamily="34" charset="-122"/>
                <a:ea typeface="Microsoft YaHei" panose="020B0503020204020204" pitchFamily="34" charset="-122"/>
              </a:rPr>
              <a:t>Case3.2:</a:t>
            </a:r>
            <a:r>
              <a:rPr lang="zh-CN" altLang="en-US" sz="2800" dirty="0">
                <a:latin typeface="Microsoft YaHei" panose="020B0503020204020204" pitchFamily="34" charset="-122"/>
                <a:ea typeface="Microsoft YaHei" panose="020B0503020204020204" pitchFamily="34" charset="-122"/>
              </a:rPr>
              <a:t> 父节点是红色，叔叔节点是黑色，插入的是右孩子</a:t>
            </a:r>
          </a:p>
        </p:txBody>
      </p:sp>
      <p:sp>
        <p:nvSpPr>
          <p:cNvPr id="18" name="椭圆 17">
            <a:extLst>
              <a:ext uri="{FF2B5EF4-FFF2-40B4-BE49-F238E27FC236}">
                <a16:creationId xmlns:a16="http://schemas.microsoft.com/office/drawing/2014/main" id="{E8BB45E0-CC89-394E-9A07-E383EDD0DC5D}"/>
              </a:ext>
            </a:extLst>
          </p:cNvPr>
          <p:cNvSpPr/>
          <p:nvPr/>
        </p:nvSpPr>
        <p:spPr>
          <a:xfrm>
            <a:off x="5330445" y="1824390"/>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19" name="椭圆 18">
            <a:extLst>
              <a:ext uri="{FF2B5EF4-FFF2-40B4-BE49-F238E27FC236}">
                <a16:creationId xmlns:a16="http://schemas.microsoft.com/office/drawing/2014/main" id="{8F0E0D20-BFA6-D346-83C1-26C9AC5D8AA9}"/>
              </a:ext>
            </a:extLst>
          </p:cNvPr>
          <p:cNvSpPr/>
          <p:nvPr/>
        </p:nvSpPr>
        <p:spPr>
          <a:xfrm>
            <a:off x="4718710" y="2963892"/>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30</a:t>
            </a:r>
            <a:endParaRPr kumimoji="1" lang="zh-CN" altLang="en-US" dirty="0">
              <a:solidFill>
                <a:schemeClr val="bg1"/>
              </a:solidFill>
            </a:endParaRPr>
          </a:p>
        </p:txBody>
      </p:sp>
      <p:cxnSp>
        <p:nvCxnSpPr>
          <p:cNvPr id="20" name="直线箭头连接符 19">
            <a:extLst>
              <a:ext uri="{FF2B5EF4-FFF2-40B4-BE49-F238E27FC236}">
                <a16:creationId xmlns:a16="http://schemas.microsoft.com/office/drawing/2014/main" id="{0B721579-0610-414E-A7F9-367CB2E8D564}"/>
              </a:ext>
            </a:extLst>
          </p:cNvPr>
          <p:cNvCxnSpPr>
            <a:cxnSpLocks/>
            <a:stCxn id="18" idx="3"/>
            <a:endCxn id="19" idx="0"/>
          </p:cNvCxnSpPr>
          <p:nvPr/>
        </p:nvCxnSpPr>
        <p:spPr>
          <a:xfrm flipH="1">
            <a:off x="5077056" y="2436125"/>
            <a:ext cx="358346" cy="5277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右箭头 14">
            <a:extLst>
              <a:ext uri="{FF2B5EF4-FFF2-40B4-BE49-F238E27FC236}">
                <a16:creationId xmlns:a16="http://schemas.microsoft.com/office/drawing/2014/main" id="{1063F4B9-6E36-474E-AF4D-ECC2417FD2A0}"/>
              </a:ext>
            </a:extLst>
          </p:cNvPr>
          <p:cNvSpPr/>
          <p:nvPr/>
        </p:nvSpPr>
        <p:spPr>
          <a:xfrm>
            <a:off x="7027807" y="3120451"/>
            <a:ext cx="992991" cy="2769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cxnSp>
        <p:nvCxnSpPr>
          <p:cNvPr id="34" name="直线箭头连接符 33">
            <a:extLst>
              <a:ext uri="{FF2B5EF4-FFF2-40B4-BE49-F238E27FC236}">
                <a16:creationId xmlns:a16="http://schemas.microsoft.com/office/drawing/2014/main" id="{42DB0908-40AD-9142-BE45-3F840E871498}"/>
              </a:ext>
            </a:extLst>
          </p:cNvPr>
          <p:cNvCxnSpPr>
            <a:cxnSpLocks/>
            <a:endCxn id="43" idx="0"/>
          </p:cNvCxnSpPr>
          <p:nvPr/>
        </p:nvCxnSpPr>
        <p:spPr>
          <a:xfrm>
            <a:off x="5907233" y="2462846"/>
            <a:ext cx="350836" cy="5446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DB59A087-5ABB-FE40-BAB1-1B30E94CA63C}"/>
              </a:ext>
            </a:extLst>
          </p:cNvPr>
          <p:cNvSpPr/>
          <p:nvPr/>
        </p:nvSpPr>
        <p:spPr>
          <a:xfrm>
            <a:off x="8483533" y="2943302"/>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40</a:t>
            </a:r>
            <a:endParaRPr kumimoji="1" lang="zh-CN" altLang="en-US" dirty="0">
              <a:solidFill>
                <a:schemeClr val="bg1"/>
              </a:solidFill>
            </a:endParaRPr>
          </a:p>
        </p:txBody>
      </p:sp>
      <p:sp>
        <p:nvSpPr>
          <p:cNvPr id="38" name="椭圆 37">
            <a:extLst>
              <a:ext uri="{FF2B5EF4-FFF2-40B4-BE49-F238E27FC236}">
                <a16:creationId xmlns:a16="http://schemas.microsoft.com/office/drawing/2014/main" id="{8E5AD4A3-8B5C-A24D-88FB-AFC49C49EC38}"/>
              </a:ext>
            </a:extLst>
          </p:cNvPr>
          <p:cNvSpPr/>
          <p:nvPr/>
        </p:nvSpPr>
        <p:spPr>
          <a:xfrm>
            <a:off x="7871798" y="4082804"/>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30</a:t>
            </a:r>
            <a:endParaRPr kumimoji="1" lang="zh-CN" altLang="en-US" dirty="0">
              <a:solidFill>
                <a:schemeClr val="bg1"/>
              </a:solidFill>
            </a:endParaRPr>
          </a:p>
        </p:txBody>
      </p:sp>
      <p:cxnSp>
        <p:nvCxnSpPr>
          <p:cNvPr id="39" name="直线箭头连接符 38">
            <a:extLst>
              <a:ext uri="{FF2B5EF4-FFF2-40B4-BE49-F238E27FC236}">
                <a16:creationId xmlns:a16="http://schemas.microsoft.com/office/drawing/2014/main" id="{95979D13-FBCC-F34F-AEB4-171197F647CF}"/>
              </a:ext>
            </a:extLst>
          </p:cNvPr>
          <p:cNvCxnSpPr>
            <a:cxnSpLocks/>
            <a:stCxn id="37" idx="3"/>
            <a:endCxn id="38" idx="0"/>
          </p:cNvCxnSpPr>
          <p:nvPr/>
        </p:nvCxnSpPr>
        <p:spPr>
          <a:xfrm flipH="1">
            <a:off x="8230144" y="3555037"/>
            <a:ext cx="358346" cy="5277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8900A7ED-D2DB-8741-9E94-B625A36EBEA7}"/>
              </a:ext>
            </a:extLst>
          </p:cNvPr>
          <p:cNvSpPr/>
          <p:nvPr/>
        </p:nvSpPr>
        <p:spPr>
          <a:xfrm>
            <a:off x="5899723" y="3007510"/>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60</a:t>
            </a:r>
            <a:endParaRPr kumimoji="1" lang="zh-CN" altLang="en-US" dirty="0">
              <a:solidFill>
                <a:schemeClr val="bg1"/>
              </a:solidFill>
            </a:endParaRPr>
          </a:p>
        </p:txBody>
      </p:sp>
      <p:cxnSp>
        <p:nvCxnSpPr>
          <p:cNvPr id="58" name="直线箭头连接符 57">
            <a:extLst>
              <a:ext uri="{FF2B5EF4-FFF2-40B4-BE49-F238E27FC236}">
                <a16:creationId xmlns:a16="http://schemas.microsoft.com/office/drawing/2014/main" id="{CFCB7F68-7E0C-2549-AA24-48970B954A62}"/>
              </a:ext>
            </a:extLst>
          </p:cNvPr>
          <p:cNvCxnSpPr>
            <a:cxnSpLocks/>
            <a:stCxn id="19" idx="5"/>
          </p:cNvCxnSpPr>
          <p:nvPr/>
        </p:nvCxnSpPr>
        <p:spPr>
          <a:xfrm>
            <a:off x="5330445" y="3575627"/>
            <a:ext cx="315359" cy="4992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椭圆 58">
            <a:extLst>
              <a:ext uri="{FF2B5EF4-FFF2-40B4-BE49-F238E27FC236}">
                <a16:creationId xmlns:a16="http://schemas.microsoft.com/office/drawing/2014/main" id="{5A977E88-8439-B14B-A0A9-85861CD44251}"/>
              </a:ext>
            </a:extLst>
          </p:cNvPr>
          <p:cNvSpPr/>
          <p:nvPr/>
        </p:nvSpPr>
        <p:spPr>
          <a:xfrm>
            <a:off x="9172515" y="1856988"/>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cxnSp>
        <p:nvCxnSpPr>
          <p:cNvPr id="60" name="直线箭头连接符 59">
            <a:extLst>
              <a:ext uri="{FF2B5EF4-FFF2-40B4-BE49-F238E27FC236}">
                <a16:creationId xmlns:a16="http://schemas.microsoft.com/office/drawing/2014/main" id="{A9F33005-EDE6-8245-B57F-2D1A4008C912}"/>
              </a:ext>
            </a:extLst>
          </p:cNvPr>
          <p:cNvCxnSpPr>
            <a:cxnSpLocks/>
            <a:stCxn id="59" idx="3"/>
          </p:cNvCxnSpPr>
          <p:nvPr/>
        </p:nvCxnSpPr>
        <p:spPr>
          <a:xfrm flipH="1">
            <a:off x="8961583" y="2468723"/>
            <a:ext cx="315889" cy="496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椭圆 66">
            <a:extLst>
              <a:ext uri="{FF2B5EF4-FFF2-40B4-BE49-F238E27FC236}">
                <a16:creationId xmlns:a16="http://schemas.microsoft.com/office/drawing/2014/main" id="{56896A31-C9F8-564A-BCEF-5F99E2ACDF32}"/>
              </a:ext>
            </a:extLst>
          </p:cNvPr>
          <p:cNvSpPr/>
          <p:nvPr/>
        </p:nvSpPr>
        <p:spPr>
          <a:xfrm>
            <a:off x="5500490" y="3933066"/>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40</a:t>
            </a:r>
            <a:endParaRPr kumimoji="1" lang="zh-CN" altLang="en-US" dirty="0">
              <a:solidFill>
                <a:schemeClr val="bg1"/>
              </a:solidFill>
            </a:endParaRPr>
          </a:p>
        </p:txBody>
      </p:sp>
      <p:sp>
        <p:nvSpPr>
          <p:cNvPr id="79" name="椭圆 78">
            <a:extLst>
              <a:ext uri="{FF2B5EF4-FFF2-40B4-BE49-F238E27FC236}">
                <a16:creationId xmlns:a16="http://schemas.microsoft.com/office/drawing/2014/main" id="{38044B13-0A72-3C41-99A2-035635887EF4}"/>
              </a:ext>
            </a:extLst>
          </p:cNvPr>
          <p:cNvSpPr/>
          <p:nvPr/>
        </p:nvSpPr>
        <p:spPr>
          <a:xfrm>
            <a:off x="9969354" y="2845235"/>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60</a:t>
            </a:r>
            <a:endParaRPr kumimoji="1" lang="zh-CN" altLang="en-US" dirty="0">
              <a:solidFill>
                <a:schemeClr val="bg1"/>
              </a:solidFill>
            </a:endParaRPr>
          </a:p>
        </p:txBody>
      </p:sp>
      <p:cxnSp>
        <p:nvCxnSpPr>
          <p:cNvPr id="80" name="直线箭头连接符 79">
            <a:extLst>
              <a:ext uri="{FF2B5EF4-FFF2-40B4-BE49-F238E27FC236}">
                <a16:creationId xmlns:a16="http://schemas.microsoft.com/office/drawing/2014/main" id="{85214148-C932-CE4C-BB24-507C46BB6069}"/>
              </a:ext>
            </a:extLst>
          </p:cNvPr>
          <p:cNvCxnSpPr>
            <a:cxnSpLocks/>
          </p:cNvCxnSpPr>
          <p:nvPr/>
        </p:nvCxnSpPr>
        <p:spPr>
          <a:xfrm>
            <a:off x="9793034" y="2409209"/>
            <a:ext cx="467514" cy="459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4FA91DAF-2C2E-E342-AD78-BCFA2CE4109F}"/>
              </a:ext>
            </a:extLst>
          </p:cNvPr>
          <p:cNvSpPr/>
          <p:nvPr/>
        </p:nvSpPr>
        <p:spPr>
          <a:xfrm>
            <a:off x="1725855" y="1909996"/>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31" name="椭圆 30">
            <a:extLst>
              <a:ext uri="{FF2B5EF4-FFF2-40B4-BE49-F238E27FC236}">
                <a16:creationId xmlns:a16="http://schemas.microsoft.com/office/drawing/2014/main" id="{962BA414-2366-ED4D-9FEE-4E1062450C54}"/>
              </a:ext>
            </a:extLst>
          </p:cNvPr>
          <p:cNvSpPr/>
          <p:nvPr/>
        </p:nvSpPr>
        <p:spPr>
          <a:xfrm>
            <a:off x="1114120" y="3049498"/>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30</a:t>
            </a:r>
            <a:endParaRPr kumimoji="1" lang="zh-CN" altLang="en-US" dirty="0">
              <a:solidFill>
                <a:schemeClr val="bg1"/>
              </a:solidFill>
            </a:endParaRPr>
          </a:p>
        </p:txBody>
      </p:sp>
      <p:cxnSp>
        <p:nvCxnSpPr>
          <p:cNvPr id="32" name="直线箭头连接符 31">
            <a:extLst>
              <a:ext uri="{FF2B5EF4-FFF2-40B4-BE49-F238E27FC236}">
                <a16:creationId xmlns:a16="http://schemas.microsoft.com/office/drawing/2014/main" id="{5204A802-334A-6245-B5A5-B829DCAA78AD}"/>
              </a:ext>
            </a:extLst>
          </p:cNvPr>
          <p:cNvCxnSpPr>
            <a:cxnSpLocks/>
            <a:stCxn id="30" idx="3"/>
            <a:endCxn id="31" idx="0"/>
          </p:cNvCxnSpPr>
          <p:nvPr/>
        </p:nvCxnSpPr>
        <p:spPr>
          <a:xfrm flipH="1">
            <a:off x="1472466" y="2521731"/>
            <a:ext cx="358346" cy="5277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1600FC82-F99E-294E-A476-C1138B02C92D}"/>
              </a:ext>
            </a:extLst>
          </p:cNvPr>
          <p:cNvCxnSpPr>
            <a:cxnSpLocks/>
            <a:endCxn id="35" idx="0"/>
          </p:cNvCxnSpPr>
          <p:nvPr/>
        </p:nvCxnSpPr>
        <p:spPr>
          <a:xfrm>
            <a:off x="2302643" y="2548452"/>
            <a:ext cx="350836" cy="5446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5C7110FA-84CD-F24F-B2AA-137E257B2A98}"/>
              </a:ext>
            </a:extLst>
          </p:cNvPr>
          <p:cNvSpPr/>
          <p:nvPr/>
        </p:nvSpPr>
        <p:spPr>
          <a:xfrm>
            <a:off x="2295133" y="3093116"/>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60</a:t>
            </a:r>
            <a:endParaRPr kumimoji="1" lang="zh-CN" altLang="en-US" dirty="0">
              <a:solidFill>
                <a:schemeClr val="bg1"/>
              </a:solidFill>
            </a:endParaRPr>
          </a:p>
        </p:txBody>
      </p:sp>
      <p:sp>
        <p:nvSpPr>
          <p:cNvPr id="36" name="右箭头 35">
            <a:extLst>
              <a:ext uri="{FF2B5EF4-FFF2-40B4-BE49-F238E27FC236}">
                <a16:creationId xmlns:a16="http://schemas.microsoft.com/office/drawing/2014/main" id="{183CDF3F-763E-EF47-BD83-EF0BB686E5EF}"/>
              </a:ext>
            </a:extLst>
          </p:cNvPr>
          <p:cNvSpPr/>
          <p:nvPr/>
        </p:nvSpPr>
        <p:spPr>
          <a:xfrm>
            <a:off x="3399836" y="3065118"/>
            <a:ext cx="992991" cy="2769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CDE3CA83-CF07-604B-96B1-8C9C8152D8B6}"/>
              </a:ext>
            </a:extLst>
          </p:cNvPr>
          <p:cNvSpPr txBox="1"/>
          <p:nvPr/>
        </p:nvSpPr>
        <p:spPr>
          <a:xfrm>
            <a:off x="985491" y="5108074"/>
            <a:ext cx="1402948" cy="369332"/>
          </a:xfrm>
          <a:prstGeom prst="rect">
            <a:avLst/>
          </a:prstGeom>
          <a:noFill/>
        </p:spPr>
        <p:txBody>
          <a:bodyPr wrap="none" rtlCol="0">
            <a:spAutoFit/>
          </a:bodyPr>
          <a:lstStyle/>
          <a:p>
            <a:r>
              <a:rPr kumimoji="1" lang="en-US" altLang="zh-CN" dirty="0"/>
              <a:t>①</a:t>
            </a:r>
            <a:r>
              <a:rPr kumimoji="1" lang="zh-CN" altLang="en-US" dirty="0"/>
              <a:t> 初始状态</a:t>
            </a:r>
          </a:p>
        </p:txBody>
      </p:sp>
      <p:sp>
        <p:nvSpPr>
          <p:cNvPr id="40" name="文本框 39">
            <a:extLst>
              <a:ext uri="{FF2B5EF4-FFF2-40B4-BE49-F238E27FC236}">
                <a16:creationId xmlns:a16="http://schemas.microsoft.com/office/drawing/2014/main" id="{ED0172CD-03D1-C14B-8281-B74647060F7D}"/>
              </a:ext>
            </a:extLst>
          </p:cNvPr>
          <p:cNvSpPr txBox="1"/>
          <p:nvPr/>
        </p:nvSpPr>
        <p:spPr>
          <a:xfrm>
            <a:off x="4180795" y="5042878"/>
            <a:ext cx="2121093" cy="369332"/>
          </a:xfrm>
          <a:prstGeom prst="rect">
            <a:avLst/>
          </a:prstGeom>
          <a:noFill/>
        </p:spPr>
        <p:txBody>
          <a:bodyPr wrap="none" rtlCol="0">
            <a:spAutoFit/>
          </a:bodyPr>
          <a:lstStyle/>
          <a:p>
            <a:r>
              <a:rPr kumimoji="1" lang="en-US" altLang="zh-CN" dirty="0"/>
              <a:t>②</a:t>
            </a:r>
            <a:r>
              <a:rPr kumimoji="1" lang="zh-CN" altLang="en-US" dirty="0"/>
              <a:t> 插入红色节点</a:t>
            </a:r>
            <a:r>
              <a:rPr kumimoji="1" lang="en-US" altLang="zh-CN" dirty="0"/>
              <a:t>40</a:t>
            </a:r>
            <a:endParaRPr kumimoji="1" lang="zh-CN" altLang="en-US" dirty="0"/>
          </a:p>
        </p:txBody>
      </p:sp>
      <p:sp>
        <p:nvSpPr>
          <p:cNvPr id="41" name="文本框 40">
            <a:extLst>
              <a:ext uri="{FF2B5EF4-FFF2-40B4-BE49-F238E27FC236}">
                <a16:creationId xmlns:a16="http://schemas.microsoft.com/office/drawing/2014/main" id="{0F2EA94A-4D13-334C-861F-A00A51766DB0}"/>
              </a:ext>
            </a:extLst>
          </p:cNvPr>
          <p:cNvSpPr txBox="1"/>
          <p:nvPr/>
        </p:nvSpPr>
        <p:spPr>
          <a:xfrm>
            <a:off x="7313519" y="5089044"/>
            <a:ext cx="3903633" cy="646331"/>
          </a:xfrm>
          <a:prstGeom prst="rect">
            <a:avLst/>
          </a:prstGeom>
          <a:noFill/>
        </p:spPr>
        <p:txBody>
          <a:bodyPr wrap="none" rtlCol="0">
            <a:spAutoFit/>
          </a:bodyPr>
          <a:lstStyle/>
          <a:p>
            <a:pPr algn="ctr"/>
            <a:r>
              <a:rPr kumimoji="1" lang="en-US" altLang="zh-CN" dirty="0"/>
              <a:t>③</a:t>
            </a:r>
            <a:r>
              <a:rPr kumimoji="1" lang="zh-CN" altLang="en-US" dirty="0"/>
              <a:t>当前节点变为父节点</a:t>
            </a:r>
            <a:r>
              <a:rPr kumimoji="1" lang="en-US" altLang="zh-CN" dirty="0"/>
              <a:t>30</a:t>
            </a:r>
            <a:r>
              <a:rPr kumimoji="1" lang="zh-CN" altLang="en-US" dirty="0"/>
              <a:t>，并以新的</a:t>
            </a:r>
            <a:endParaRPr kumimoji="1" lang="en-US" altLang="zh-CN" dirty="0"/>
          </a:p>
          <a:p>
            <a:pPr algn="ctr"/>
            <a:r>
              <a:rPr kumimoji="1" lang="zh-CN" altLang="en-US" dirty="0"/>
              <a:t>当前节点</a:t>
            </a:r>
            <a:r>
              <a:rPr kumimoji="1" lang="en-US" altLang="zh-CN" dirty="0"/>
              <a:t>30</a:t>
            </a:r>
            <a:r>
              <a:rPr kumimoji="1" lang="zh-CN" altLang="en-US" dirty="0"/>
              <a:t>为旋转中心左旋</a:t>
            </a:r>
          </a:p>
        </p:txBody>
      </p:sp>
      <p:sp>
        <p:nvSpPr>
          <p:cNvPr id="5" name="文本框 4">
            <a:extLst>
              <a:ext uri="{FF2B5EF4-FFF2-40B4-BE49-F238E27FC236}">
                <a16:creationId xmlns:a16="http://schemas.microsoft.com/office/drawing/2014/main" id="{80BC7395-9D8A-3B49-B874-27C27B770407}"/>
              </a:ext>
            </a:extLst>
          </p:cNvPr>
          <p:cNvSpPr txBox="1"/>
          <p:nvPr/>
        </p:nvSpPr>
        <p:spPr>
          <a:xfrm>
            <a:off x="922759" y="5735375"/>
            <a:ext cx="7430239" cy="369332"/>
          </a:xfrm>
          <a:prstGeom prst="rect">
            <a:avLst/>
          </a:prstGeom>
          <a:noFill/>
        </p:spPr>
        <p:txBody>
          <a:bodyPr wrap="none" rtlCol="0">
            <a:spAutoFit/>
          </a:bodyPr>
          <a:lstStyle/>
          <a:p>
            <a:r>
              <a:rPr kumimoji="1" lang="en-US" altLang="zh-CN" dirty="0"/>
              <a:t>④</a:t>
            </a:r>
            <a:r>
              <a:rPr kumimoji="1" lang="zh-CN" altLang="en-US" dirty="0"/>
              <a:t> 此时当前节点</a:t>
            </a:r>
            <a:r>
              <a:rPr kumimoji="1" lang="en-US" altLang="zh-CN" dirty="0"/>
              <a:t>30</a:t>
            </a:r>
            <a:r>
              <a:rPr kumimoji="1" lang="zh-CN" altLang="en-US" dirty="0"/>
              <a:t>的父节点还是红色，不满足特性</a:t>
            </a:r>
            <a:r>
              <a:rPr kumimoji="1" lang="en-US" altLang="zh-CN" dirty="0"/>
              <a:t>④</a:t>
            </a:r>
            <a:r>
              <a:rPr kumimoji="1" lang="zh-CN" altLang="en-US" dirty="0"/>
              <a:t>，需要下一轮判断</a:t>
            </a:r>
            <a:endParaRPr kumimoji="1" lang="en-US" altLang="zh-CN" dirty="0"/>
          </a:p>
        </p:txBody>
      </p:sp>
      <p:sp>
        <p:nvSpPr>
          <p:cNvPr id="6" name="文本框 5">
            <a:extLst>
              <a:ext uri="{FF2B5EF4-FFF2-40B4-BE49-F238E27FC236}">
                <a16:creationId xmlns:a16="http://schemas.microsoft.com/office/drawing/2014/main" id="{DA80DA8C-4D01-B148-86D0-64B34992212A}"/>
              </a:ext>
            </a:extLst>
          </p:cNvPr>
          <p:cNvSpPr txBox="1"/>
          <p:nvPr/>
        </p:nvSpPr>
        <p:spPr>
          <a:xfrm>
            <a:off x="902088" y="6205993"/>
            <a:ext cx="9892452" cy="369332"/>
          </a:xfrm>
          <a:prstGeom prst="rect">
            <a:avLst/>
          </a:prstGeom>
          <a:noFill/>
        </p:spPr>
        <p:txBody>
          <a:bodyPr wrap="none" rtlCol="0">
            <a:spAutoFit/>
          </a:bodyPr>
          <a:lstStyle/>
          <a:p>
            <a:r>
              <a:rPr kumimoji="1" lang="zh-CN" altLang="en-US" dirty="0">
                <a:solidFill>
                  <a:srgbClr val="FF0000"/>
                </a:solidFill>
              </a:rPr>
              <a:t>注意：</a:t>
            </a:r>
            <a:r>
              <a:rPr kumimoji="1" lang="en-US" altLang="zh-CN" dirty="0">
                <a:solidFill>
                  <a:srgbClr val="FF0000"/>
                </a:solidFill>
              </a:rPr>
              <a:t>a.</a:t>
            </a:r>
            <a:r>
              <a:rPr kumimoji="1" lang="zh-CN" altLang="en-US" dirty="0">
                <a:solidFill>
                  <a:srgbClr val="FF0000"/>
                </a:solidFill>
              </a:rPr>
              <a:t>此操作的目的是为了将当前节点变到左边，即</a:t>
            </a:r>
            <a:r>
              <a:rPr kumimoji="1" lang="en-US" altLang="zh-CN" dirty="0">
                <a:solidFill>
                  <a:srgbClr val="FF0000"/>
                </a:solidFill>
              </a:rPr>
              <a:t>3.3</a:t>
            </a:r>
            <a:r>
              <a:rPr kumimoji="1" lang="zh-CN" altLang="en-US" dirty="0">
                <a:solidFill>
                  <a:srgbClr val="FF0000"/>
                </a:solidFill>
              </a:rPr>
              <a:t>状态。</a:t>
            </a:r>
            <a:r>
              <a:rPr kumimoji="1" lang="en-US" altLang="zh-CN" dirty="0">
                <a:solidFill>
                  <a:srgbClr val="FF0000"/>
                </a:solidFill>
              </a:rPr>
              <a:t>b.</a:t>
            </a:r>
            <a:r>
              <a:rPr kumimoji="1" lang="zh-CN" altLang="en-US" dirty="0">
                <a:solidFill>
                  <a:srgbClr val="FF0000"/>
                </a:solidFill>
              </a:rPr>
              <a:t>如果父节点在右，</a:t>
            </a:r>
            <a:r>
              <a:rPr kumimoji="1" lang="en-US" altLang="zh-CN" dirty="0">
                <a:solidFill>
                  <a:srgbClr val="FF0000"/>
                </a:solidFill>
              </a:rPr>
              <a:t>③</a:t>
            </a:r>
            <a:r>
              <a:rPr kumimoji="1" lang="zh-CN" altLang="en-US" dirty="0">
                <a:solidFill>
                  <a:srgbClr val="FF0000"/>
                </a:solidFill>
              </a:rPr>
              <a:t>步做右旋</a:t>
            </a:r>
          </a:p>
        </p:txBody>
      </p:sp>
    </p:spTree>
    <p:extLst>
      <p:ext uri="{BB962C8B-B14F-4D97-AF65-F5344CB8AC3E}">
        <p14:creationId xmlns:p14="http://schemas.microsoft.com/office/powerpoint/2010/main" val="3102837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78" y="345989"/>
            <a:ext cx="11320880" cy="578673"/>
          </a:xfrm>
        </p:spPr>
        <p:txBody>
          <a:bodyPr rtlCol="0">
            <a:noAutofit/>
          </a:bodyPr>
          <a:lstStyle/>
          <a:p>
            <a:r>
              <a:rPr lang="zh-CN" altLang="en-US" sz="2800" dirty="0">
                <a:latin typeface="Microsoft YaHei" panose="020B0503020204020204" pitchFamily="34" charset="-122"/>
                <a:ea typeface="Microsoft YaHei" panose="020B0503020204020204" pitchFamily="34" charset="-122"/>
              </a:rPr>
              <a:t>父节点在左</a:t>
            </a:r>
            <a:r>
              <a:rPr lang="en-US" altLang="zh-CN" sz="2800" dirty="0">
                <a:latin typeface="Microsoft YaHei" panose="020B0503020204020204" pitchFamily="34" charset="-122"/>
                <a:ea typeface="Microsoft YaHei" panose="020B0503020204020204" pitchFamily="34" charset="-122"/>
              </a:rPr>
              <a:t>Case3.3:</a:t>
            </a:r>
            <a:r>
              <a:rPr lang="zh-CN" altLang="en-US" sz="2800" dirty="0">
                <a:latin typeface="Microsoft YaHei" panose="020B0503020204020204" pitchFamily="34" charset="-122"/>
                <a:ea typeface="Microsoft YaHei" panose="020B0503020204020204" pitchFamily="34" charset="-122"/>
              </a:rPr>
              <a:t> 父节点是红色，叔叔节点是黑色，插入的是左孩子</a:t>
            </a:r>
          </a:p>
        </p:txBody>
      </p:sp>
      <p:sp>
        <p:nvSpPr>
          <p:cNvPr id="18" name="椭圆 17">
            <a:extLst>
              <a:ext uri="{FF2B5EF4-FFF2-40B4-BE49-F238E27FC236}">
                <a16:creationId xmlns:a16="http://schemas.microsoft.com/office/drawing/2014/main" id="{E8BB45E0-CC89-394E-9A07-E383EDD0DC5D}"/>
              </a:ext>
            </a:extLst>
          </p:cNvPr>
          <p:cNvSpPr/>
          <p:nvPr/>
        </p:nvSpPr>
        <p:spPr>
          <a:xfrm>
            <a:off x="689152" y="1962936"/>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19" name="椭圆 18">
            <a:extLst>
              <a:ext uri="{FF2B5EF4-FFF2-40B4-BE49-F238E27FC236}">
                <a16:creationId xmlns:a16="http://schemas.microsoft.com/office/drawing/2014/main" id="{8F0E0D20-BFA6-D346-83C1-26C9AC5D8AA9}"/>
              </a:ext>
            </a:extLst>
          </p:cNvPr>
          <p:cNvSpPr/>
          <p:nvPr/>
        </p:nvSpPr>
        <p:spPr>
          <a:xfrm>
            <a:off x="77417" y="3102438"/>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30</a:t>
            </a:r>
            <a:endParaRPr kumimoji="1" lang="zh-CN" altLang="en-US" dirty="0">
              <a:solidFill>
                <a:schemeClr val="bg1"/>
              </a:solidFill>
            </a:endParaRPr>
          </a:p>
        </p:txBody>
      </p:sp>
      <p:cxnSp>
        <p:nvCxnSpPr>
          <p:cNvPr id="20" name="直线箭头连接符 19">
            <a:extLst>
              <a:ext uri="{FF2B5EF4-FFF2-40B4-BE49-F238E27FC236}">
                <a16:creationId xmlns:a16="http://schemas.microsoft.com/office/drawing/2014/main" id="{0B721579-0610-414E-A7F9-367CB2E8D564}"/>
              </a:ext>
            </a:extLst>
          </p:cNvPr>
          <p:cNvCxnSpPr>
            <a:cxnSpLocks/>
            <a:stCxn id="18" idx="3"/>
            <a:endCxn id="19" idx="0"/>
          </p:cNvCxnSpPr>
          <p:nvPr/>
        </p:nvCxnSpPr>
        <p:spPr>
          <a:xfrm flipH="1">
            <a:off x="435763" y="2574671"/>
            <a:ext cx="358346" cy="5277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右箭头 14">
            <a:extLst>
              <a:ext uri="{FF2B5EF4-FFF2-40B4-BE49-F238E27FC236}">
                <a16:creationId xmlns:a16="http://schemas.microsoft.com/office/drawing/2014/main" id="{1063F4B9-6E36-474E-AF4D-ECC2417FD2A0}"/>
              </a:ext>
            </a:extLst>
          </p:cNvPr>
          <p:cNvSpPr/>
          <p:nvPr/>
        </p:nvSpPr>
        <p:spPr>
          <a:xfrm>
            <a:off x="1672328" y="2490813"/>
            <a:ext cx="992991" cy="2769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B6ADF488-D314-EB41-B2F8-A5F9FBBD05CC}"/>
              </a:ext>
            </a:extLst>
          </p:cNvPr>
          <p:cNvSpPr/>
          <p:nvPr/>
        </p:nvSpPr>
        <p:spPr>
          <a:xfrm>
            <a:off x="3465385" y="1495272"/>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33" name="椭圆 32">
            <a:extLst>
              <a:ext uri="{FF2B5EF4-FFF2-40B4-BE49-F238E27FC236}">
                <a16:creationId xmlns:a16="http://schemas.microsoft.com/office/drawing/2014/main" id="{13767126-B249-234A-9AFE-C5B6F17B5DEF}"/>
              </a:ext>
            </a:extLst>
          </p:cNvPr>
          <p:cNvSpPr/>
          <p:nvPr/>
        </p:nvSpPr>
        <p:spPr>
          <a:xfrm>
            <a:off x="2853650" y="2634774"/>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30</a:t>
            </a:r>
            <a:endParaRPr kumimoji="1" lang="zh-CN" altLang="en-US" dirty="0">
              <a:solidFill>
                <a:schemeClr val="bg1"/>
              </a:solidFill>
            </a:endParaRPr>
          </a:p>
        </p:txBody>
      </p:sp>
      <p:cxnSp>
        <p:nvCxnSpPr>
          <p:cNvPr id="34" name="直线箭头连接符 33">
            <a:extLst>
              <a:ext uri="{FF2B5EF4-FFF2-40B4-BE49-F238E27FC236}">
                <a16:creationId xmlns:a16="http://schemas.microsoft.com/office/drawing/2014/main" id="{42DB0908-40AD-9142-BE45-3F840E871498}"/>
              </a:ext>
            </a:extLst>
          </p:cNvPr>
          <p:cNvCxnSpPr>
            <a:cxnSpLocks/>
            <a:endCxn id="43" idx="0"/>
          </p:cNvCxnSpPr>
          <p:nvPr/>
        </p:nvCxnSpPr>
        <p:spPr>
          <a:xfrm>
            <a:off x="1265940" y="2601392"/>
            <a:ext cx="350836" cy="5446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1E4E7F66-26E0-F640-9D2F-BCF837720D26}"/>
              </a:ext>
            </a:extLst>
          </p:cNvPr>
          <p:cNvSpPr/>
          <p:nvPr/>
        </p:nvSpPr>
        <p:spPr>
          <a:xfrm>
            <a:off x="2220017" y="3774276"/>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20</a:t>
            </a:r>
            <a:endParaRPr kumimoji="1" lang="zh-CN" altLang="en-US" dirty="0">
              <a:solidFill>
                <a:schemeClr val="bg1"/>
              </a:solidFill>
            </a:endParaRPr>
          </a:p>
        </p:txBody>
      </p:sp>
      <p:cxnSp>
        <p:nvCxnSpPr>
          <p:cNvPr id="36" name="直线箭头连接符 35">
            <a:extLst>
              <a:ext uri="{FF2B5EF4-FFF2-40B4-BE49-F238E27FC236}">
                <a16:creationId xmlns:a16="http://schemas.microsoft.com/office/drawing/2014/main" id="{E7A5AF1C-AFA8-3A45-8A42-8DC437557D2A}"/>
              </a:ext>
            </a:extLst>
          </p:cNvPr>
          <p:cNvCxnSpPr>
            <a:cxnSpLocks/>
          </p:cNvCxnSpPr>
          <p:nvPr/>
        </p:nvCxnSpPr>
        <p:spPr>
          <a:xfrm flipH="1">
            <a:off x="2674477" y="3246509"/>
            <a:ext cx="358346" cy="5277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DB59A087-5ABB-FE40-BAB1-1B30E94CA63C}"/>
              </a:ext>
            </a:extLst>
          </p:cNvPr>
          <p:cNvSpPr/>
          <p:nvPr/>
        </p:nvSpPr>
        <p:spPr>
          <a:xfrm>
            <a:off x="6239092" y="1543984"/>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38" name="椭圆 37">
            <a:extLst>
              <a:ext uri="{FF2B5EF4-FFF2-40B4-BE49-F238E27FC236}">
                <a16:creationId xmlns:a16="http://schemas.microsoft.com/office/drawing/2014/main" id="{8E5AD4A3-8B5C-A24D-88FB-AFC49C49EC38}"/>
              </a:ext>
            </a:extLst>
          </p:cNvPr>
          <p:cNvSpPr/>
          <p:nvPr/>
        </p:nvSpPr>
        <p:spPr>
          <a:xfrm>
            <a:off x="5627357" y="2683486"/>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30</a:t>
            </a:r>
            <a:endParaRPr kumimoji="1" lang="zh-CN" altLang="en-US" dirty="0">
              <a:solidFill>
                <a:schemeClr val="bg1"/>
              </a:solidFill>
            </a:endParaRPr>
          </a:p>
        </p:txBody>
      </p:sp>
      <p:cxnSp>
        <p:nvCxnSpPr>
          <p:cNvPr id="39" name="直线箭头连接符 38">
            <a:extLst>
              <a:ext uri="{FF2B5EF4-FFF2-40B4-BE49-F238E27FC236}">
                <a16:creationId xmlns:a16="http://schemas.microsoft.com/office/drawing/2014/main" id="{95979D13-FBCC-F34F-AEB4-171197F647CF}"/>
              </a:ext>
            </a:extLst>
          </p:cNvPr>
          <p:cNvCxnSpPr>
            <a:cxnSpLocks/>
            <a:stCxn id="37" idx="3"/>
            <a:endCxn id="38" idx="0"/>
          </p:cNvCxnSpPr>
          <p:nvPr/>
        </p:nvCxnSpPr>
        <p:spPr>
          <a:xfrm flipH="1">
            <a:off x="5985703" y="2155719"/>
            <a:ext cx="358346" cy="5277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C30B5A90-CD3B-3A43-9B64-EE571573C672}"/>
              </a:ext>
            </a:extLst>
          </p:cNvPr>
          <p:cNvSpPr/>
          <p:nvPr/>
        </p:nvSpPr>
        <p:spPr>
          <a:xfrm>
            <a:off x="4993724" y="3822988"/>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20</a:t>
            </a:r>
            <a:endParaRPr kumimoji="1" lang="zh-CN" altLang="en-US" dirty="0">
              <a:solidFill>
                <a:schemeClr val="bg1"/>
              </a:solidFill>
            </a:endParaRPr>
          </a:p>
        </p:txBody>
      </p:sp>
      <p:cxnSp>
        <p:nvCxnSpPr>
          <p:cNvPr id="41" name="直线箭头连接符 40">
            <a:extLst>
              <a:ext uri="{FF2B5EF4-FFF2-40B4-BE49-F238E27FC236}">
                <a16:creationId xmlns:a16="http://schemas.microsoft.com/office/drawing/2014/main" id="{2E41C159-8337-7644-81D7-DEAD198BE360}"/>
              </a:ext>
            </a:extLst>
          </p:cNvPr>
          <p:cNvCxnSpPr>
            <a:cxnSpLocks/>
          </p:cNvCxnSpPr>
          <p:nvPr/>
        </p:nvCxnSpPr>
        <p:spPr>
          <a:xfrm flipH="1">
            <a:off x="5448184" y="3295221"/>
            <a:ext cx="358346" cy="5277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右箭头 41">
            <a:extLst>
              <a:ext uri="{FF2B5EF4-FFF2-40B4-BE49-F238E27FC236}">
                <a16:creationId xmlns:a16="http://schemas.microsoft.com/office/drawing/2014/main" id="{612DC16E-2DF1-9943-9E78-2F45875E77C6}"/>
              </a:ext>
            </a:extLst>
          </p:cNvPr>
          <p:cNvSpPr/>
          <p:nvPr/>
        </p:nvSpPr>
        <p:spPr>
          <a:xfrm>
            <a:off x="4593509" y="2453278"/>
            <a:ext cx="992991" cy="2769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8900A7ED-D2DB-8741-9E94-B625A36EBEA7}"/>
              </a:ext>
            </a:extLst>
          </p:cNvPr>
          <p:cNvSpPr/>
          <p:nvPr/>
        </p:nvSpPr>
        <p:spPr>
          <a:xfrm>
            <a:off x="1258430" y="3146056"/>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60</a:t>
            </a:r>
            <a:endParaRPr kumimoji="1" lang="zh-CN" altLang="en-US" dirty="0">
              <a:solidFill>
                <a:schemeClr val="bg1"/>
              </a:solidFill>
            </a:endParaRPr>
          </a:p>
        </p:txBody>
      </p:sp>
      <p:sp>
        <p:nvSpPr>
          <p:cNvPr id="44" name="椭圆 43">
            <a:extLst>
              <a:ext uri="{FF2B5EF4-FFF2-40B4-BE49-F238E27FC236}">
                <a16:creationId xmlns:a16="http://schemas.microsoft.com/office/drawing/2014/main" id="{6193871E-C453-534A-ABCB-381797AF6068}"/>
              </a:ext>
            </a:extLst>
          </p:cNvPr>
          <p:cNvSpPr/>
          <p:nvPr/>
        </p:nvSpPr>
        <p:spPr>
          <a:xfrm>
            <a:off x="3898561" y="2661704"/>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60</a:t>
            </a:r>
            <a:endParaRPr kumimoji="1" lang="zh-CN" altLang="en-US" dirty="0">
              <a:solidFill>
                <a:schemeClr val="bg1"/>
              </a:solidFill>
            </a:endParaRPr>
          </a:p>
        </p:txBody>
      </p:sp>
      <p:sp>
        <p:nvSpPr>
          <p:cNvPr id="45" name="椭圆 44">
            <a:extLst>
              <a:ext uri="{FF2B5EF4-FFF2-40B4-BE49-F238E27FC236}">
                <a16:creationId xmlns:a16="http://schemas.microsoft.com/office/drawing/2014/main" id="{E47C54CE-5BCD-9A45-A1A4-1F1785811A17}"/>
              </a:ext>
            </a:extLst>
          </p:cNvPr>
          <p:cNvSpPr/>
          <p:nvPr/>
        </p:nvSpPr>
        <p:spPr>
          <a:xfrm>
            <a:off x="7104746" y="2578529"/>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60</a:t>
            </a:r>
            <a:endParaRPr kumimoji="1" lang="zh-CN" altLang="en-US" dirty="0">
              <a:solidFill>
                <a:schemeClr val="bg1"/>
              </a:solidFill>
            </a:endParaRPr>
          </a:p>
        </p:txBody>
      </p:sp>
      <p:cxnSp>
        <p:nvCxnSpPr>
          <p:cNvPr id="46" name="直线箭头连接符 45">
            <a:extLst>
              <a:ext uri="{FF2B5EF4-FFF2-40B4-BE49-F238E27FC236}">
                <a16:creationId xmlns:a16="http://schemas.microsoft.com/office/drawing/2014/main" id="{DA9BFF2B-19AE-EA4E-B111-FD46BD023E71}"/>
              </a:ext>
            </a:extLst>
          </p:cNvPr>
          <p:cNvCxnSpPr>
            <a:cxnSpLocks/>
            <a:endCxn id="33" idx="0"/>
          </p:cNvCxnSpPr>
          <p:nvPr/>
        </p:nvCxnSpPr>
        <p:spPr>
          <a:xfrm flipH="1">
            <a:off x="3211996" y="2071343"/>
            <a:ext cx="362196" cy="5634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47876140-064D-894A-AC71-390062FC12BC}"/>
              </a:ext>
            </a:extLst>
          </p:cNvPr>
          <p:cNvCxnSpPr>
            <a:cxnSpLocks/>
            <a:endCxn id="44" idx="0"/>
          </p:cNvCxnSpPr>
          <p:nvPr/>
        </p:nvCxnSpPr>
        <p:spPr>
          <a:xfrm>
            <a:off x="3932538" y="2091747"/>
            <a:ext cx="324369" cy="5699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3C642D7E-5CA6-344E-81D1-689D3DF12139}"/>
              </a:ext>
            </a:extLst>
          </p:cNvPr>
          <p:cNvCxnSpPr>
            <a:cxnSpLocks/>
            <a:endCxn id="45" idx="1"/>
          </p:cNvCxnSpPr>
          <p:nvPr/>
        </p:nvCxnSpPr>
        <p:spPr>
          <a:xfrm>
            <a:off x="6859259" y="2122926"/>
            <a:ext cx="350444" cy="5605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右箭头 48">
            <a:extLst>
              <a:ext uri="{FF2B5EF4-FFF2-40B4-BE49-F238E27FC236}">
                <a16:creationId xmlns:a16="http://schemas.microsoft.com/office/drawing/2014/main" id="{2607582B-D834-7548-87F4-8F2FDFA29792}"/>
              </a:ext>
            </a:extLst>
          </p:cNvPr>
          <p:cNvSpPr/>
          <p:nvPr/>
        </p:nvSpPr>
        <p:spPr>
          <a:xfrm>
            <a:off x="7755817" y="2426344"/>
            <a:ext cx="992991" cy="2769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50" name="椭圆 49">
            <a:extLst>
              <a:ext uri="{FF2B5EF4-FFF2-40B4-BE49-F238E27FC236}">
                <a16:creationId xmlns:a16="http://schemas.microsoft.com/office/drawing/2014/main" id="{F5DEACC1-AF3F-7D43-A03B-D21F8761D748}"/>
              </a:ext>
            </a:extLst>
          </p:cNvPr>
          <p:cNvSpPr/>
          <p:nvPr/>
        </p:nvSpPr>
        <p:spPr>
          <a:xfrm>
            <a:off x="8856235" y="2788523"/>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20</a:t>
            </a:r>
            <a:endParaRPr kumimoji="1" lang="zh-CN" altLang="en-US" dirty="0">
              <a:solidFill>
                <a:schemeClr val="bg1"/>
              </a:solidFill>
            </a:endParaRPr>
          </a:p>
        </p:txBody>
      </p:sp>
      <p:sp>
        <p:nvSpPr>
          <p:cNvPr id="51" name="椭圆 50">
            <a:extLst>
              <a:ext uri="{FF2B5EF4-FFF2-40B4-BE49-F238E27FC236}">
                <a16:creationId xmlns:a16="http://schemas.microsoft.com/office/drawing/2014/main" id="{23F05876-531D-3647-ABD1-865B2197D63D}"/>
              </a:ext>
            </a:extLst>
          </p:cNvPr>
          <p:cNvSpPr/>
          <p:nvPr/>
        </p:nvSpPr>
        <p:spPr>
          <a:xfrm>
            <a:off x="9616417" y="1637650"/>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30</a:t>
            </a:r>
            <a:endParaRPr kumimoji="1" lang="zh-CN" altLang="en-US" dirty="0">
              <a:solidFill>
                <a:schemeClr val="bg1"/>
              </a:solidFill>
            </a:endParaRPr>
          </a:p>
        </p:txBody>
      </p:sp>
      <p:sp>
        <p:nvSpPr>
          <p:cNvPr id="52" name="椭圆 51">
            <a:extLst>
              <a:ext uri="{FF2B5EF4-FFF2-40B4-BE49-F238E27FC236}">
                <a16:creationId xmlns:a16="http://schemas.microsoft.com/office/drawing/2014/main" id="{8F7B87FF-D401-7F4C-AFD6-8061FB4F8DD4}"/>
              </a:ext>
            </a:extLst>
          </p:cNvPr>
          <p:cNvSpPr/>
          <p:nvPr/>
        </p:nvSpPr>
        <p:spPr>
          <a:xfrm>
            <a:off x="10367025" y="2788523"/>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53" name="椭圆 52">
            <a:extLst>
              <a:ext uri="{FF2B5EF4-FFF2-40B4-BE49-F238E27FC236}">
                <a16:creationId xmlns:a16="http://schemas.microsoft.com/office/drawing/2014/main" id="{38AADEA6-3A15-4440-8474-0D7CE349A20C}"/>
              </a:ext>
            </a:extLst>
          </p:cNvPr>
          <p:cNvSpPr/>
          <p:nvPr/>
        </p:nvSpPr>
        <p:spPr>
          <a:xfrm>
            <a:off x="10783288" y="3977537"/>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60</a:t>
            </a:r>
            <a:endParaRPr kumimoji="1" lang="zh-CN" altLang="en-US" dirty="0">
              <a:solidFill>
                <a:schemeClr val="bg1"/>
              </a:solidFill>
            </a:endParaRPr>
          </a:p>
        </p:txBody>
      </p:sp>
      <p:cxnSp>
        <p:nvCxnSpPr>
          <p:cNvPr id="54" name="直线箭头连接符 53">
            <a:extLst>
              <a:ext uri="{FF2B5EF4-FFF2-40B4-BE49-F238E27FC236}">
                <a16:creationId xmlns:a16="http://schemas.microsoft.com/office/drawing/2014/main" id="{C26BDD2D-6FE4-024A-A13C-D9C943877A5B}"/>
              </a:ext>
            </a:extLst>
          </p:cNvPr>
          <p:cNvCxnSpPr>
            <a:cxnSpLocks/>
          </p:cNvCxnSpPr>
          <p:nvPr/>
        </p:nvCxnSpPr>
        <p:spPr>
          <a:xfrm flipH="1">
            <a:off x="9378615" y="2306122"/>
            <a:ext cx="358346" cy="5277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a:extLst>
              <a:ext uri="{FF2B5EF4-FFF2-40B4-BE49-F238E27FC236}">
                <a16:creationId xmlns:a16="http://schemas.microsoft.com/office/drawing/2014/main" id="{D67E9729-3B6E-4C4F-B822-39B08D51BFEE}"/>
              </a:ext>
            </a:extLst>
          </p:cNvPr>
          <p:cNvCxnSpPr>
            <a:cxnSpLocks/>
          </p:cNvCxnSpPr>
          <p:nvPr/>
        </p:nvCxnSpPr>
        <p:spPr>
          <a:xfrm>
            <a:off x="10253597" y="2242536"/>
            <a:ext cx="350444" cy="5605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a:extLst>
              <a:ext uri="{FF2B5EF4-FFF2-40B4-BE49-F238E27FC236}">
                <a16:creationId xmlns:a16="http://schemas.microsoft.com/office/drawing/2014/main" id="{1E3AE7BF-BA11-B545-A3D1-C687EBA2E825}"/>
              </a:ext>
            </a:extLst>
          </p:cNvPr>
          <p:cNvCxnSpPr>
            <a:cxnSpLocks/>
            <a:endCxn id="53" idx="0"/>
          </p:cNvCxnSpPr>
          <p:nvPr/>
        </p:nvCxnSpPr>
        <p:spPr>
          <a:xfrm>
            <a:off x="10879402" y="3495351"/>
            <a:ext cx="262232" cy="4821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7BBD8554-9AFF-0248-8B45-E2CDF5E61E16}"/>
              </a:ext>
            </a:extLst>
          </p:cNvPr>
          <p:cNvSpPr txBox="1"/>
          <p:nvPr/>
        </p:nvSpPr>
        <p:spPr>
          <a:xfrm>
            <a:off x="249040" y="5155073"/>
            <a:ext cx="1402948" cy="369332"/>
          </a:xfrm>
          <a:prstGeom prst="rect">
            <a:avLst/>
          </a:prstGeom>
          <a:noFill/>
        </p:spPr>
        <p:txBody>
          <a:bodyPr wrap="none" rtlCol="0">
            <a:spAutoFit/>
          </a:bodyPr>
          <a:lstStyle/>
          <a:p>
            <a:r>
              <a:rPr kumimoji="1" lang="en-US" altLang="zh-CN" dirty="0"/>
              <a:t>①</a:t>
            </a:r>
            <a:r>
              <a:rPr kumimoji="1" lang="zh-CN" altLang="en-US" dirty="0"/>
              <a:t> 初始状态</a:t>
            </a:r>
          </a:p>
        </p:txBody>
      </p:sp>
      <p:sp>
        <p:nvSpPr>
          <p:cNvPr id="57" name="文本框 56">
            <a:extLst>
              <a:ext uri="{FF2B5EF4-FFF2-40B4-BE49-F238E27FC236}">
                <a16:creationId xmlns:a16="http://schemas.microsoft.com/office/drawing/2014/main" id="{2CBB78CB-A7AC-CC46-A6F0-DA7021346FFD}"/>
              </a:ext>
            </a:extLst>
          </p:cNvPr>
          <p:cNvSpPr txBox="1"/>
          <p:nvPr/>
        </p:nvSpPr>
        <p:spPr>
          <a:xfrm>
            <a:off x="2198324" y="5155073"/>
            <a:ext cx="1864613" cy="369332"/>
          </a:xfrm>
          <a:prstGeom prst="rect">
            <a:avLst/>
          </a:prstGeom>
          <a:noFill/>
        </p:spPr>
        <p:txBody>
          <a:bodyPr wrap="none" rtlCol="0">
            <a:spAutoFit/>
          </a:bodyPr>
          <a:lstStyle/>
          <a:p>
            <a:r>
              <a:rPr kumimoji="1" lang="en-US" altLang="zh-CN" dirty="0"/>
              <a:t>②</a:t>
            </a:r>
            <a:r>
              <a:rPr kumimoji="1" lang="zh-CN" altLang="en-US" dirty="0"/>
              <a:t> 插入红色节点</a:t>
            </a:r>
          </a:p>
        </p:txBody>
      </p:sp>
      <p:sp>
        <p:nvSpPr>
          <p:cNvPr id="58" name="文本框 57">
            <a:extLst>
              <a:ext uri="{FF2B5EF4-FFF2-40B4-BE49-F238E27FC236}">
                <a16:creationId xmlns:a16="http://schemas.microsoft.com/office/drawing/2014/main" id="{50F38ABC-711E-BC4D-8102-3586C4B6F5FE}"/>
              </a:ext>
            </a:extLst>
          </p:cNvPr>
          <p:cNvSpPr txBox="1"/>
          <p:nvPr/>
        </p:nvSpPr>
        <p:spPr>
          <a:xfrm>
            <a:off x="4458975" y="5155073"/>
            <a:ext cx="3942105" cy="369332"/>
          </a:xfrm>
          <a:prstGeom prst="rect">
            <a:avLst/>
          </a:prstGeom>
          <a:noFill/>
        </p:spPr>
        <p:txBody>
          <a:bodyPr wrap="none" rtlCol="0">
            <a:spAutoFit/>
          </a:bodyPr>
          <a:lstStyle/>
          <a:p>
            <a:r>
              <a:rPr kumimoji="1" lang="en-US" altLang="zh-CN" dirty="0"/>
              <a:t>③</a:t>
            </a:r>
            <a:r>
              <a:rPr kumimoji="1" lang="zh-CN" altLang="en-US" dirty="0"/>
              <a:t> 父节点变为黑色，祖父节点变红色</a:t>
            </a:r>
          </a:p>
        </p:txBody>
      </p:sp>
      <p:sp>
        <p:nvSpPr>
          <p:cNvPr id="59" name="文本框 58">
            <a:extLst>
              <a:ext uri="{FF2B5EF4-FFF2-40B4-BE49-F238E27FC236}">
                <a16:creationId xmlns:a16="http://schemas.microsoft.com/office/drawing/2014/main" id="{681715EE-246A-3849-8F58-33F5EFB03A94}"/>
              </a:ext>
            </a:extLst>
          </p:cNvPr>
          <p:cNvSpPr txBox="1"/>
          <p:nvPr/>
        </p:nvSpPr>
        <p:spPr>
          <a:xfrm>
            <a:off x="8495905" y="5133373"/>
            <a:ext cx="3480440" cy="369332"/>
          </a:xfrm>
          <a:prstGeom prst="rect">
            <a:avLst/>
          </a:prstGeom>
          <a:noFill/>
        </p:spPr>
        <p:txBody>
          <a:bodyPr wrap="none" rtlCol="0">
            <a:spAutoFit/>
          </a:bodyPr>
          <a:lstStyle/>
          <a:p>
            <a:r>
              <a:rPr kumimoji="1" lang="en-US" altLang="zh-CN" dirty="0"/>
              <a:t>④</a:t>
            </a:r>
            <a:r>
              <a:rPr kumimoji="1" lang="zh-CN" altLang="en-US" dirty="0"/>
              <a:t> 以祖父节点为旋转中心，右旋</a:t>
            </a:r>
          </a:p>
        </p:txBody>
      </p:sp>
      <p:sp>
        <p:nvSpPr>
          <p:cNvPr id="4" name="文本框 3">
            <a:extLst>
              <a:ext uri="{FF2B5EF4-FFF2-40B4-BE49-F238E27FC236}">
                <a16:creationId xmlns:a16="http://schemas.microsoft.com/office/drawing/2014/main" id="{ADE57B92-17BF-1C4B-B0F6-17A374C02A75}"/>
              </a:ext>
            </a:extLst>
          </p:cNvPr>
          <p:cNvSpPr txBox="1"/>
          <p:nvPr/>
        </p:nvSpPr>
        <p:spPr>
          <a:xfrm>
            <a:off x="249040" y="5819316"/>
            <a:ext cx="5314275" cy="369332"/>
          </a:xfrm>
          <a:prstGeom prst="rect">
            <a:avLst/>
          </a:prstGeom>
          <a:noFill/>
        </p:spPr>
        <p:txBody>
          <a:bodyPr wrap="none" rtlCol="0">
            <a:spAutoFit/>
          </a:bodyPr>
          <a:lstStyle/>
          <a:p>
            <a:r>
              <a:rPr kumimoji="1" lang="zh-CN" altLang="en-US" dirty="0"/>
              <a:t>当前节点为</a:t>
            </a:r>
            <a:r>
              <a:rPr kumimoji="1" lang="en-US" altLang="zh-CN" dirty="0"/>
              <a:t>20</a:t>
            </a:r>
            <a:r>
              <a:rPr kumimoji="1" lang="zh-CN" altLang="en-US" dirty="0"/>
              <a:t>，父节点为黑色</a:t>
            </a:r>
            <a:r>
              <a:rPr kumimoji="1" lang="en-US" altLang="zh-CN" dirty="0"/>
              <a:t>30</a:t>
            </a:r>
            <a:r>
              <a:rPr kumimoji="1" lang="zh-CN" altLang="en-US" dirty="0"/>
              <a:t>，继续下一轮判断</a:t>
            </a:r>
          </a:p>
        </p:txBody>
      </p:sp>
      <p:sp>
        <p:nvSpPr>
          <p:cNvPr id="60" name="文本框 59">
            <a:extLst>
              <a:ext uri="{FF2B5EF4-FFF2-40B4-BE49-F238E27FC236}">
                <a16:creationId xmlns:a16="http://schemas.microsoft.com/office/drawing/2014/main" id="{B7379A6A-F226-394E-A1FC-460D767DBA73}"/>
              </a:ext>
            </a:extLst>
          </p:cNvPr>
          <p:cNvSpPr txBox="1"/>
          <p:nvPr/>
        </p:nvSpPr>
        <p:spPr>
          <a:xfrm>
            <a:off x="249040" y="6298893"/>
            <a:ext cx="10726013" cy="369332"/>
          </a:xfrm>
          <a:prstGeom prst="rect">
            <a:avLst/>
          </a:prstGeom>
          <a:noFill/>
        </p:spPr>
        <p:txBody>
          <a:bodyPr wrap="none" rtlCol="0">
            <a:spAutoFit/>
          </a:bodyPr>
          <a:lstStyle/>
          <a:p>
            <a:r>
              <a:rPr kumimoji="1" lang="zh-CN" altLang="en-US" dirty="0">
                <a:solidFill>
                  <a:srgbClr val="FF0000"/>
                </a:solidFill>
              </a:rPr>
              <a:t>注意：</a:t>
            </a:r>
            <a:r>
              <a:rPr kumimoji="1" lang="en-US" altLang="zh-CN" dirty="0">
                <a:solidFill>
                  <a:srgbClr val="FF0000"/>
                </a:solidFill>
              </a:rPr>
              <a:t>a.</a:t>
            </a:r>
            <a:r>
              <a:rPr kumimoji="1" lang="zh-CN" altLang="en-US" dirty="0">
                <a:solidFill>
                  <a:srgbClr val="FF0000"/>
                </a:solidFill>
              </a:rPr>
              <a:t> 理论上到这一步就退出循环了，当前节点父节点已经是黑色。</a:t>
            </a:r>
            <a:r>
              <a:rPr kumimoji="1" lang="en-US" altLang="zh-CN" dirty="0">
                <a:solidFill>
                  <a:srgbClr val="FF0000"/>
                </a:solidFill>
              </a:rPr>
              <a:t>b.</a:t>
            </a:r>
            <a:r>
              <a:rPr kumimoji="1" lang="zh-CN" altLang="en-US" dirty="0">
                <a:solidFill>
                  <a:srgbClr val="FF0000"/>
                </a:solidFill>
              </a:rPr>
              <a:t>如果父节点在右，</a:t>
            </a:r>
            <a:r>
              <a:rPr kumimoji="1" lang="en-US" altLang="zh-CN" dirty="0">
                <a:solidFill>
                  <a:srgbClr val="FF0000"/>
                </a:solidFill>
              </a:rPr>
              <a:t>③</a:t>
            </a:r>
            <a:r>
              <a:rPr kumimoji="1" lang="zh-CN" altLang="en-US" dirty="0">
                <a:solidFill>
                  <a:srgbClr val="FF0000"/>
                </a:solidFill>
              </a:rPr>
              <a:t>步做左旋</a:t>
            </a:r>
          </a:p>
        </p:txBody>
      </p:sp>
    </p:spTree>
    <p:extLst>
      <p:ext uri="{BB962C8B-B14F-4D97-AF65-F5344CB8AC3E}">
        <p14:creationId xmlns:p14="http://schemas.microsoft.com/office/powerpoint/2010/main" val="4010898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78" y="345989"/>
            <a:ext cx="11320880" cy="578673"/>
          </a:xfrm>
        </p:spPr>
        <p:txBody>
          <a:bodyPr rtlCol="0">
            <a:noAutofit/>
          </a:bodyPr>
          <a:lstStyle/>
          <a:p>
            <a:r>
              <a:rPr lang="zh-CN" altLang="en-US" sz="2800" dirty="0">
                <a:latin typeface="Microsoft YaHei" panose="020B0503020204020204" pitchFamily="34" charset="-122"/>
                <a:ea typeface="Microsoft YaHei" panose="020B0503020204020204" pitchFamily="34" charset="-122"/>
              </a:rPr>
              <a:t>红黑树的遍历</a:t>
            </a:r>
          </a:p>
        </p:txBody>
      </p:sp>
      <p:sp>
        <p:nvSpPr>
          <p:cNvPr id="5" name="圆角矩形 4">
            <a:extLst>
              <a:ext uri="{FF2B5EF4-FFF2-40B4-BE49-F238E27FC236}">
                <a16:creationId xmlns:a16="http://schemas.microsoft.com/office/drawing/2014/main" id="{93B1BB20-9075-5B42-9071-FA6D5DE1563C}"/>
              </a:ext>
            </a:extLst>
          </p:cNvPr>
          <p:cNvSpPr/>
          <p:nvPr/>
        </p:nvSpPr>
        <p:spPr>
          <a:xfrm>
            <a:off x="1890783" y="1530629"/>
            <a:ext cx="2131244" cy="987283"/>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dirty="0"/>
              <a:t>前序遍历</a:t>
            </a:r>
          </a:p>
        </p:txBody>
      </p:sp>
      <p:sp>
        <p:nvSpPr>
          <p:cNvPr id="29" name="燕尾形箭头 28">
            <a:extLst>
              <a:ext uri="{FF2B5EF4-FFF2-40B4-BE49-F238E27FC236}">
                <a16:creationId xmlns:a16="http://schemas.microsoft.com/office/drawing/2014/main" id="{E330B50B-E111-7545-9A08-FFF18558590B}"/>
              </a:ext>
            </a:extLst>
          </p:cNvPr>
          <p:cNvSpPr/>
          <p:nvPr/>
        </p:nvSpPr>
        <p:spPr>
          <a:xfrm>
            <a:off x="6964014" y="1612865"/>
            <a:ext cx="1842053" cy="965590"/>
          </a:xfrm>
          <a:prstGeom prst="notchedRightArrow">
            <a:avLst/>
          </a:prstGeom>
          <a:solidFill>
            <a:srgbClr val="B74A11"/>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7" name="椭圆 6">
            <a:extLst>
              <a:ext uri="{FF2B5EF4-FFF2-40B4-BE49-F238E27FC236}">
                <a16:creationId xmlns:a16="http://schemas.microsoft.com/office/drawing/2014/main" id="{A5EC0EE6-7FCD-5B4B-A8B5-E56A5DC82AE2}"/>
              </a:ext>
            </a:extLst>
          </p:cNvPr>
          <p:cNvSpPr/>
          <p:nvPr/>
        </p:nvSpPr>
        <p:spPr>
          <a:xfrm>
            <a:off x="6652589" y="1457740"/>
            <a:ext cx="1232452" cy="1232452"/>
          </a:xfrm>
          <a:prstGeom prst="ellipse">
            <a:avLst/>
          </a:prstGeom>
          <a:solidFill>
            <a:srgbClr val="B74A11"/>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dirty="0"/>
              <a:t>左子树</a:t>
            </a:r>
          </a:p>
        </p:txBody>
      </p:sp>
      <p:sp>
        <p:nvSpPr>
          <p:cNvPr id="8" name="椭圆 7">
            <a:extLst>
              <a:ext uri="{FF2B5EF4-FFF2-40B4-BE49-F238E27FC236}">
                <a16:creationId xmlns:a16="http://schemas.microsoft.com/office/drawing/2014/main" id="{A9ED81C7-74FD-6C45-AE7C-92E41DD8E8C8}"/>
              </a:ext>
            </a:extLst>
          </p:cNvPr>
          <p:cNvSpPr/>
          <p:nvPr/>
        </p:nvSpPr>
        <p:spPr>
          <a:xfrm>
            <a:off x="9011480" y="1477618"/>
            <a:ext cx="1232452" cy="123245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a:t>右子树</a:t>
            </a:r>
          </a:p>
        </p:txBody>
      </p:sp>
      <p:sp>
        <p:nvSpPr>
          <p:cNvPr id="9" name="燕尾形箭头 8">
            <a:extLst>
              <a:ext uri="{FF2B5EF4-FFF2-40B4-BE49-F238E27FC236}">
                <a16:creationId xmlns:a16="http://schemas.microsoft.com/office/drawing/2014/main" id="{9AAB53D1-A4E1-0640-805F-93106E9F98D8}"/>
              </a:ext>
            </a:extLst>
          </p:cNvPr>
          <p:cNvSpPr/>
          <p:nvPr/>
        </p:nvSpPr>
        <p:spPr>
          <a:xfrm>
            <a:off x="4671384" y="1605330"/>
            <a:ext cx="1842053" cy="965590"/>
          </a:xfrm>
          <a:prstGeom prst="notched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6" name="椭圆 5">
            <a:extLst>
              <a:ext uri="{FF2B5EF4-FFF2-40B4-BE49-F238E27FC236}">
                <a16:creationId xmlns:a16="http://schemas.microsoft.com/office/drawing/2014/main" id="{C52BB0A9-03C3-9242-9113-3FFA49E10981}"/>
              </a:ext>
            </a:extLst>
          </p:cNvPr>
          <p:cNvSpPr/>
          <p:nvPr/>
        </p:nvSpPr>
        <p:spPr>
          <a:xfrm>
            <a:off x="4359959" y="1451114"/>
            <a:ext cx="1232452" cy="123245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dirty="0"/>
              <a:t>根节点</a:t>
            </a:r>
          </a:p>
        </p:txBody>
      </p:sp>
      <p:sp>
        <p:nvSpPr>
          <p:cNvPr id="12" name="圆角矩形 11">
            <a:extLst>
              <a:ext uri="{FF2B5EF4-FFF2-40B4-BE49-F238E27FC236}">
                <a16:creationId xmlns:a16="http://schemas.microsoft.com/office/drawing/2014/main" id="{C6AE5EDC-E42D-0D45-8A8A-AF9AC82D4BEE}"/>
              </a:ext>
            </a:extLst>
          </p:cNvPr>
          <p:cNvSpPr/>
          <p:nvPr/>
        </p:nvSpPr>
        <p:spPr>
          <a:xfrm>
            <a:off x="1877531" y="4273832"/>
            <a:ext cx="2131244" cy="987283"/>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a:t>中序遍历</a:t>
            </a:r>
          </a:p>
        </p:txBody>
      </p:sp>
      <p:sp>
        <p:nvSpPr>
          <p:cNvPr id="18" name="圆角矩形 17">
            <a:extLst>
              <a:ext uri="{FF2B5EF4-FFF2-40B4-BE49-F238E27FC236}">
                <a16:creationId xmlns:a16="http://schemas.microsoft.com/office/drawing/2014/main" id="{47C7BF95-75FF-234C-8461-4D67F50D0BE7}"/>
              </a:ext>
            </a:extLst>
          </p:cNvPr>
          <p:cNvSpPr/>
          <p:nvPr/>
        </p:nvSpPr>
        <p:spPr>
          <a:xfrm>
            <a:off x="1917287" y="2948612"/>
            <a:ext cx="2131244" cy="98728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dirty="0"/>
              <a:t>后序遍历</a:t>
            </a:r>
          </a:p>
        </p:txBody>
      </p:sp>
      <p:sp>
        <p:nvSpPr>
          <p:cNvPr id="24" name="圆角矩形 23">
            <a:extLst>
              <a:ext uri="{FF2B5EF4-FFF2-40B4-BE49-F238E27FC236}">
                <a16:creationId xmlns:a16="http://schemas.microsoft.com/office/drawing/2014/main" id="{6674D5A0-4739-8B41-9FF5-491BC90CA8E7}"/>
              </a:ext>
            </a:extLst>
          </p:cNvPr>
          <p:cNvSpPr/>
          <p:nvPr/>
        </p:nvSpPr>
        <p:spPr>
          <a:xfrm>
            <a:off x="1864281" y="5698441"/>
            <a:ext cx="8379651" cy="987283"/>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zh-CN" altLang="en-US" dirty="0"/>
              <a:t>层次遍历：从上到下，从左到右</a:t>
            </a:r>
          </a:p>
        </p:txBody>
      </p:sp>
      <p:sp>
        <p:nvSpPr>
          <p:cNvPr id="30" name="燕尾形箭头 29">
            <a:extLst>
              <a:ext uri="{FF2B5EF4-FFF2-40B4-BE49-F238E27FC236}">
                <a16:creationId xmlns:a16="http://schemas.microsoft.com/office/drawing/2014/main" id="{B8C518CF-6701-A141-BD8A-47B1F0A83012}"/>
              </a:ext>
            </a:extLst>
          </p:cNvPr>
          <p:cNvSpPr/>
          <p:nvPr/>
        </p:nvSpPr>
        <p:spPr>
          <a:xfrm>
            <a:off x="4638251" y="4357882"/>
            <a:ext cx="1842053" cy="965590"/>
          </a:xfrm>
          <a:prstGeom prst="notchedRightArrow">
            <a:avLst/>
          </a:prstGeom>
          <a:solidFill>
            <a:srgbClr val="B74A11"/>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31" name="椭圆 30">
            <a:extLst>
              <a:ext uri="{FF2B5EF4-FFF2-40B4-BE49-F238E27FC236}">
                <a16:creationId xmlns:a16="http://schemas.microsoft.com/office/drawing/2014/main" id="{D0B87843-9884-0246-AAF8-F66CCB6A3F54}"/>
              </a:ext>
            </a:extLst>
          </p:cNvPr>
          <p:cNvSpPr/>
          <p:nvPr/>
        </p:nvSpPr>
        <p:spPr>
          <a:xfrm>
            <a:off x="4326826" y="4162999"/>
            <a:ext cx="1232452" cy="1232452"/>
          </a:xfrm>
          <a:prstGeom prst="ellipse">
            <a:avLst/>
          </a:prstGeom>
          <a:solidFill>
            <a:srgbClr val="B74A11"/>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dirty="0"/>
              <a:t>左子树</a:t>
            </a:r>
          </a:p>
        </p:txBody>
      </p:sp>
      <p:sp>
        <p:nvSpPr>
          <p:cNvPr id="32" name="椭圆 31">
            <a:extLst>
              <a:ext uri="{FF2B5EF4-FFF2-40B4-BE49-F238E27FC236}">
                <a16:creationId xmlns:a16="http://schemas.microsoft.com/office/drawing/2014/main" id="{46202C55-0CC4-D74F-B7F4-E1FF74AC14DB}"/>
              </a:ext>
            </a:extLst>
          </p:cNvPr>
          <p:cNvSpPr/>
          <p:nvPr/>
        </p:nvSpPr>
        <p:spPr>
          <a:xfrm>
            <a:off x="8984975" y="4141309"/>
            <a:ext cx="1232452" cy="123245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a:t>右子树</a:t>
            </a:r>
          </a:p>
        </p:txBody>
      </p:sp>
      <p:sp>
        <p:nvSpPr>
          <p:cNvPr id="33" name="燕尾形箭头 32">
            <a:extLst>
              <a:ext uri="{FF2B5EF4-FFF2-40B4-BE49-F238E27FC236}">
                <a16:creationId xmlns:a16="http://schemas.microsoft.com/office/drawing/2014/main" id="{088FEB97-A420-DB42-8CDC-D23930C57EC6}"/>
              </a:ext>
            </a:extLst>
          </p:cNvPr>
          <p:cNvSpPr/>
          <p:nvPr/>
        </p:nvSpPr>
        <p:spPr>
          <a:xfrm>
            <a:off x="6964013" y="4269021"/>
            <a:ext cx="1842053" cy="965590"/>
          </a:xfrm>
          <a:prstGeom prst="notched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6EB6DFBF-0110-8446-A9D8-0824D844BBE3}"/>
              </a:ext>
            </a:extLst>
          </p:cNvPr>
          <p:cNvSpPr/>
          <p:nvPr/>
        </p:nvSpPr>
        <p:spPr>
          <a:xfrm>
            <a:off x="6652588" y="4114805"/>
            <a:ext cx="1232452" cy="123245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dirty="0"/>
              <a:t>根节点</a:t>
            </a:r>
          </a:p>
        </p:txBody>
      </p:sp>
      <p:sp>
        <p:nvSpPr>
          <p:cNvPr id="45" name="燕尾形箭头 44">
            <a:extLst>
              <a:ext uri="{FF2B5EF4-FFF2-40B4-BE49-F238E27FC236}">
                <a16:creationId xmlns:a16="http://schemas.microsoft.com/office/drawing/2014/main" id="{DCC48305-D2C6-8842-BCF4-9235BF44D459}"/>
              </a:ext>
            </a:extLst>
          </p:cNvPr>
          <p:cNvSpPr/>
          <p:nvPr/>
        </p:nvSpPr>
        <p:spPr>
          <a:xfrm>
            <a:off x="6964013" y="2923022"/>
            <a:ext cx="1842053" cy="965590"/>
          </a:xfrm>
          <a:prstGeom prst="notched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a:p>
        </p:txBody>
      </p:sp>
      <p:sp>
        <p:nvSpPr>
          <p:cNvPr id="35" name="燕尾形箭头 34">
            <a:extLst>
              <a:ext uri="{FF2B5EF4-FFF2-40B4-BE49-F238E27FC236}">
                <a16:creationId xmlns:a16="http://schemas.microsoft.com/office/drawing/2014/main" id="{C6D0E3FD-A094-384F-BA46-867AE656AC3F}"/>
              </a:ext>
            </a:extLst>
          </p:cNvPr>
          <p:cNvSpPr/>
          <p:nvPr/>
        </p:nvSpPr>
        <p:spPr>
          <a:xfrm>
            <a:off x="4671381" y="2929643"/>
            <a:ext cx="1842053" cy="965590"/>
          </a:xfrm>
          <a:prstGeom prst="notchedRightArrow">
            <a:avLst/>
          </a:prstGeom>
          <a:solidFill>
            <a:srgbClr val="B74A11"/>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a16="http://schemas.microsoft.com/office/drawing/2014/main" id="{DB52BD7D-4B53-7C48-B1C3-9D430A1BBEDC}"/>
              </a:ext>
            </a:extLst>
          </p:cNvPr>
          <p:cNvSpPr/>
          <p:nvPr/>
        </p:nvSpPr>
        <p:spPr>
          <a:xfrm>
            <a:off x="4359956" y="2774518"/>
            <a:ext cx="1232452" cy="1232452"/>
          </a:xfrm>
          <a:prstGeom prst="ellipse">
            <a:avLst/>
          </a:prstGeom>
          <a:solidFill>
            <a:srgbClr val="B74A11"/>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dirty="0"/>
              <a:t>左子树</a:t>
            </a:r>
          </a:p>
        </p:txBody>
      </p:sp>
      <p:sp>
        <p:nvSpPr>
          <p:cNvPr id="37" name="椭圆 36">
            <a:extLst>
              <a:ext uri="{FF2B5EF4-FFF2-40B4-BE49-F238E27FC236}">
                <a16:creationId xmlns:a16="http://schemas.microsoft.com/office/drawing/2014/main" id="{3B440F51-98E4-5043-B55C-551B2CC4EB17}"/>
              </a:ext>
            </a:extLst>
          </p:cNvPr>
          <p:cNvSpPr/>
          <p:nvPr/>
        </p:nvSpPr>
        <p:spPr>
          <a:xfrm>
            <a:off x="6652587" y="2769707"/>
            <a:ext cx="1232452" cy="123245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a:t>右子树</a:t>
            </a:r>
          </a:p>
        </p:txBody>
      </p:sp>
      <p:sp>
        <p:nvSpPr>
          <p:cNvPr id="39" name="椭圆 38">
            <a:extLst>
              <a:ext uri="{FF2B5EF4-FFF2-40B4-BE49-F238E27FC236}">
                <a16:creationId xmlns:a16="http://schemas.microsoft.com/office/drawing/2014/main" id="{A5296A93-10EB-A046-964F-48FAFB19152A}"/>
              </a:ext>
            </a:extLst>
          </p:cNvPr>
          <p:cNvSpPr/>
          <p:nvPr/>
        </p:nvSpPr>
        <p:spPr>
          <a:xfrm>
            <a:off x="9064486" y="2779333"/>
            <a:ext cx="1232452" cy="123245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dirty="0"/>
              <a:t>根节点</a:t>
            </a:r>
          </a:p>
        </p:txBody>
      </p:sp>
    </p:spTree>
    <p:extLst>
      <p:ext uri="{BB962C8B-B14F-4D97-AF65-F5344CB8AC3E}">
        <p14:creationId xmlns:p14="http://schemas.microsoft.com/office/powerpoint/2010/main" val="3857209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78" y="345989"/>
            <a:ext cx="11320880" cy="578673"/>
          </a:xfrm>
        </p:spPr>
        <p:txBody>
          <a:bodyPr rtlCol="0">
            <a:noAutofit/>
          </a:bodyPr>
          <a:lstStyle/>
          <a:p>
            <a:r>
              <a:rPr lang="zh-CN" altLang="en-US" sz="2800" dirty="0">
                <a:latin typeface="Microsoft YaHei" panose="020B0503020204020204" pitchFamily="34" charset="-122"/>
                <a:ea typeface="Microsoft YaHei" panose="020B0503020204020204" pitchFamily="34" charset="-122"/>
              </a:rPr>
              <a:t>红黑树的遍历</a:t>
            </a:r>
          </a:p>
        </p:txBody>
      </p:sp>
      <p:sp>
        <p:nvSpPr>
          <p:cNvPr id="5" name="圆角矩形 4">
            <a:extLst>
              <a:ext uri="{FF2B5EF4-FFF2-40B4-BE49-F238E27FC236}">
                <a16:creationId xmlns:a16="http://schemas.microsoft.com/office/drawing/2014/main" id="{93B1BB20-9075-5B42-9071-FA6D5DE1563C}"/>
              </a:ext>
            </a:extLst>
          </p:cNvPr>
          <p:cNvSpPr/>
          <p:nvPr/>
        </p:nvSpPr>
        <p:spPr>
          <a:xfrm>
            <a:off x="5694164" y="1490873"/>
            <a:ext cx="5848479" cy="987283"/>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dirty="0"/>
              <a:t>前序遍历</a:t>
            </a:r>
            <a:r>
              <a:rPr kumimoji="1" lang="en-US" altLang="zh-CN" dirty="0"/>
              <a:t>:50,40,30,45,60,55,65</a:t>
            </a:r>
            <a:endParaRPr kumimoji="1" lang="zh-CN" altLang="en-US" dirty="0"/>
          </a:p>
        </p:txBody>
      </p:sp>
      <p:sp>
        <p:nvSpPr>
          <p:cNvPr id="12" name="圆角矩形 11">
            <a:extLst>
              <a:ext uri="{FF2B5EF4-FFF2-40B4-BE49-F238E27FC236}">
                <a16:creationId xmlns:a16="http://schemas.microsoft.com/office/drawing/2014/main" id="{C6AE5EDC-E42D-0D45-8A8A-AF9AC82D4BEE}"/>
              </a:ext>
            </a:extLst>
          </p:cNvPr>
          <p:cNvSpPr/>
          <p:nvPr/>
        </p:nvSpPr>
        <p:spPr>
          <a:xfrm>
            <a:off x="5694164" y="4268129"/>
            <a:ext cx="5848479" cy="987283"/>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a:t>中序遍历</a:t>
            </a:r>
            <a:r>
              <a:rPr kumimoji="1" lang="en-US" altLang="zh-CN" dirty="0"/>
              <a:t>:30,40,45,50,55,60,65</a:t>
            </a:r>
            <a:endParaRPr kumimoji="1" lang="zh-CN" altLang="en-US" dirty="0"/>
          </a:p>
        </p:txBody>
      </p:sp>
      <p:sp>
        <p:nvSpPr>
          <p:cNvPr id="18" name="圆角矩形 17">
            <a:extLst>
              <a:ext uri="{FF2B5EF4-FFF2-40B4-BE49-F238E27FC236}">
                <a16:creationId xmlns:a16="http://schemas.microsoft.com/office/drawing/2014/main" id="{47C7BF95-75FF-234C-8461-4D67F50D0BE7}"/>
              </a:ext>
            </a:extLst>
          </p:cNvPr>
          <p:cNvSpPr/>
          <p:nvPr/>
        </p:nvSpPr>
        <p:spPr>
          <a:xfrm>
            <a:off x="5694164" y="2908856"/>
            <a:ext cx="5848479" cy="98728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dirty="0"/>
              <a:t>后序遍历</a:t>
            </a:r>
            <a:r>
              <a:rPr kumimoji="1" lang="en-US" altLang="zh-CN" dirty="0"/>
              <a:t>:30,45,40,55,65,60,50</a:t>
            </a:r>
            <a:endParaRPr kumimoji="1" lang="zh-CN" altLang="en-US" dirty="0"/>
          </a:p>
        </p:txBody>
      </p:sp>
      <p:sp>
        <p:nvSpPr>
          <p:cNvPr id="24" name="圆角矩形 23">
            <a:extLst>
              <a:ext uri="{FF2B5EF4-FFF2-40B4-BE49-F238E27FC236}">
                <a16:creationId xmlns:a16="http://schemas.microsoft.com/office/drawing/2014/main" id="{6674D5A0-4739-8B41-9FF5-491BC90CA8E7}"/>
              </a:ext>
            </a:extLst>
          </p:cNvPr>
          <p:cNvSpPr/>
          <p:nvPr/>
        </p:nvSpPr>
        <p:spPr>
          <a:xfrm>
            <a:off x="5694164" y="5698441"/>
            <a:ext cx="5848479" cy="987283"/>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zh-CN" altLang="en-US" dirty="0"/>
              <a:t>层次遍历</a:t>
            </a:r>
            <a:r>
              <a:rPr kumimoji="1" lang="en-US" altLang="zh-CN" dirty="0"/>
              <a:t>:50,40,60,30,45,55,65</a:t>
            </a:r>
            <a:endParaRPr kumimoji="1" lang="zh-CN" altLang="en-US" dirty="0"/>
          </a:p>
        </p:txBody>
      </p:sp>
      <p:sp>
        <p:nvSpPr>
          <p:cNvPr id="22" name="椭圆 21">
            <a:extLst>
              <a:ext uri="{FF2B5EF4-FFF2-40B4-BE49-F238E27FC236}">
                <a16:creationId xmlns:a16="http://schemas.microsoft.com/office/drawing/2014/main" id="{EDD533FF-EA36-E34B-90CB-2F9E72B50934}"/>
              </a:ext>
            </a:extLst>
          </p:cNvPr>
          <p:cNvSpPr/>
          <p:nvPr/>
        </p:nvSpPr>
        <p:spPr>
          <a:xfrm>
            <a:off x="2463827" y="2550510"/>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50</a:t>
            </a:r>
            <a:endParaRPr kumimoji="1" lang="zh-CN" altLang="en-US" dirty="0"/>
          </a:p>
        </p:txBody>
      </p:sp>
      <p:sp>
        <p:nvSpPr>
          <p:cNvPr id="23" name="椭圆 22">
            <a:extLst>
              <a:ext uri="{FF2B5EF4-FFF2-40B4-BE49-F238E27FC236}">
                <a16:creationId xmlns:a16="http://schemas.microsoft.com/office/drawing/2014/main" id="{E1977675-4CC8-CB44-8099-A061B3E56AF4}"/>
              </a:ext>
            </a:extLst>
          </p:cNvPr>
          <p:cNvSpPr/>
          <p:nvPr/>
        </p:nvSpPr>
        <p:spPr>
          <a:xfrm>
            <a:off x="622855" y="4415782"/>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30</a:t>
            </a:r>
            <a:endParaRPr kumimoji="1" lang="zh-CN" altLang="en-US" dirty="0"/>
          </a:p>
        </p:txBody>
      </p:sp>
      <p:sp>
        <p:nvSpPr>
          <p:cNvPr id="25" name="椭圆 24">
            <a:extLst>
              <a:ext uri="{FF2B5EF4-FFF2-40B4-BE49-F238E27FC236}">
                <a16:creationId xmlns:a16="http://schemas.microsoft.com/office/drawing/2014/main" id="{DAC10606-58C6-4C47-8258-E93DCA53F7F2}"/>
              </a:ext>
            </a:extLst>
          </p:cNvPr>
          <p:cNvSpPr/>
          <p:nvPr/>
        </p:nvSpPr>
        <p:spPr>
          <a:xfrm>
            <a:off x="4482689" y="4403424"/>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65</a:t>
            </a:r>
            <a:endParaRPr kumimoji="1" lang="zh-CN" altLang="en-US" dirty="0"/>
          </a:p>
        </p:txBody>
      </p:sp>
      <p:sp>
        <p:nvSpPr>
          <p:cNvPr id="26" name="椭圆 25">
            <a:extLst>
              <a:ext uri="{FF2B5EF4-FFF2-40B4-BE49-F238E27FC236}">
                <a16:creationId xmlns:a16="http://schemas.microsoft.com/office/drawing/2014/main" id="{01CC7EDA-4AFA-1647-BCE8-C7529B6F6FC2}"/>
              </a:ext>
            </a:extLst>
          </p:cNvPr>
          <p:cNvSpPr/>
          <p:nvPr/>
        </p:nvSpPr>
        <p:spPr>
          <a:xfrm>
            <a:off x="2997998" y="4415782"/>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55</a:t>
            </a:r>
            <a:endParaRPr kumimoji="1" lang="zh-CN" altLang="en-US" dirty="0"/>
          </a:p>
        </p:txBody>
      </p:sp>
      <p:sp>
        <p:nvSpPr>
          <p:cNvPr id="27" name="椭圆 26">
            <a:extLst>
              <a:ext uri="{FF2B5EF4-FFF2-40B4-BE49-F238E27FC236}">
                <a16:creationId xmlns:a16="http://schemas.microsoft.com/office/drawing/2014/main" id="{CF276711-20DD-D149-B76F-45EE426EF760}"/>
              </a:ext>
            </a:extLst>
          </p:cNvPr>
          <p:cNvSpPr/>
          <p:nvPr/>
        </p:nvSpPr>
        <p:spPr>
          <a:xfrm>
            <a:off x="3620570" y="3438306"/>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60</a:t>
            </a:r>
            <a:endParaRPr kumimoji="1" lang="zh-CN" altLang="en-US" dirty="0"/>
          </a:p>
        </p:txBody>
      </p:sp>
      <p:sp>
        <p:nvSpPr>
          <p:cNvPr id="28" name="椭圆 27">
            <a:extLst>
              <a:ext uri="{FF2B5EF4-FFF2-40B4-BE49-F238E27FC236}">
                <a16:creationId xmlns:a16="http://schemas.microsoft.com/office/drawing/2014/main" id="{11D5CB20-592E-BC45-B3CB-1E26A138C7AD}"/>
              </a:ext>
            </a:extLst>
          </p:cNvPr>
          <p:cNvSpPr/>
          <p:nvPr/>
        </p:nvSpPr>
        <p:spPr>
          <a:xfrm>
            <a:off x="1378893" y="3438306"/>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40</a:t>
            </a:r>
            <a:endParaRPr kumimoji="1" lang="zh-CN" altLang="en-US" dirty="0"/>
          </a:p>
        </p:txBody>
      </p:sp>
      <p:sp>
        <p:nvSpPr>
          <p:cNvPr id="38" name="椭圆 37">
            <a:extLst>
              <a:ext uri="{FF2B5EF4-FFF2-40B4-BE49-F238E27FC236}">
                <a16:creationId xmlns:a16="http://schemas.microsoft.com/office/drawing/2014/main" id="{7B45B9F1-D405-5044-AC5A-9B25AF06A642}"/>
              </a:ext>
            </a:extLst>
          </p:cNvPr>
          <p:cNvSpPr/>
          <p:nvPr/>
        </p:nvSpPr>
        <p:spPr>
          <a:xfrm>
            <a:off x="2006626" y="4430419"/>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45</a:t>
            </a:r>
            <a:endParaRPr kumimoji="1" lang="zh-CN" altLang="en-US" dirty="0"/>
          </a:p>
        </p:txBody>
      </p:sp>
      <p:cxnSp>
        <p:nvCxnSpPr>
          <p:cNvPr id="40" name="直线箭头连接符 39">
            <a:extLst>
              <a:ext uri="{FF2B5EF4-FFF2-40B4-BE49-F238E27FC236}">
                <a16:creationId xmlns:a16="http://schemas.microsoft.com/office/drawing/2014/main" id="{6C97305F-859D-A846-B3CE-0B61FB9B8C38}"/>
              </a:ext>
            </a:extLst>
          </p:cNvPr>
          <p:cNvCxnSpPr>
            <a:cxnSpLocks/>
            <a:stCxn id="22" idx="3"/>
            <a:endCxn id="28" idx="7"/>
          </p:cNvCxnSpPr>
          <p:nvPr/>
        </p:nvCxnSpPr>
        <p:spPr>
          <a:xfrm flipH="1">
            <a:off x="1990628" y="3162245"/>
            <a:ext cx="578156" cy="3810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83D821D4-7908-6842-B390-6838F2A39F86}"/>
              </a:ext>
            </a:extLst>
          </p:cNvPr>
          <p:cNvCxnSpPr>
            <a:cxnSpLocks/>
            <a:endCxn id="23" idx="0"/>
          </p:cNvCxnSpPr>
          <p:nvPr/>
        </p:nvCxnSpPr>
        <p:spPr>
          <a:xfrm flipH="1">
            <a:off x="981201" y="4049401"/>
            <a:ext cx="549432" cy="36638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直线箭头连接符 41">
            <a:extLst>
              <a:ext uri="{FF2B5EF4-FFF2-40B4-BE49-F238E27FC236}">
                <a16:creationId xmlns:a16="http://schemas.microsoft.com/office/drawing/2014/main" id="{E786829E-6E28-BF4B-9927-4E05C45F7BE1}"/>
              </a:ext>
            </a:extLst>
          </p:cNvPr>
          <p:cNvCxnSpPr>
            <a:cxnSpLocks/>
            <a:stCxn id="28" idx="5"/>
          </p:cNvCxnSpPr>
          <p:nvPr/>
        </p:nvCxnSpPr>
        <p:spPr>
          <a:xfrm>
            <a:off x="1990628" y="4050041"/>
            <a:ext cx="250208" cy="4893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直线箭头连接符 42">
            <a:extLst>
              <a:ext uri="{FF2B5EF4-FFF2-40B4-BE49-F238E27FC236}">
                <a16:creationId xmlns:a16="http://schemas.microsoft.com/office/drawing/2014/main" id="{F7ABF703-4DFF-304F-8DC5-39BD81064D30}"/>
              </a:ext>
            </a:extLst>
          </p:cNvPr>
          <p:cNvCxnSpPr>
            <a:cxnSpLocks/>
            <a:stCxn id="22" idx="5"/>
            <a:endCxn id="27" idx="1"/>
          </p:cNvCxnSpPr>
          <p:nvPr/>
        </p:nvCxnSpPr>
        <p:spPr>
          <a:xfrm>
            <a:off x="3075562" y="3162245"/>
            <a:ext cx="649965" cy="3810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直线箭头连接符 43">
            <a:extLst>
              <a:ext uri="{FF2B5EF4-FFF2-40B4-BE49-F238E27FC236}">
                <a16:creationId xmlns:a16="http://schemas.microsoft.com/office/drawing/2014/main" id="{712DF724-477A-CA43-AB64-C4E614DD73E1}"/>
              </a:ext>
            </a:extLst>
          </p:cNvPr>
          <p:cNvCxnSpPr>
            <a:cxnSpLocks/>
            <a:stCxn id="27" idx="3"/>
            <a:endCxn id="26" idx="0"/>
          </p:cNvCxnSpPr>
          <p:nvPr/>
        </p:nvCxnSpPr>
        <p:spPr>
          <a:xfrm flipH="1">
            <a:off x="3356344" y="4050041"/>
            <a:ext cx="369183" cy="3657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9DB518C2-CE7C-5F4A-8943-0B8F9BF44AE5}"/>
              </a:ext>
            </a:extLst>
          </p:cNvPr>
          <p:cNvCxnSpPr>
            <a:cxnSpLocks/>
            <a:stCxn id="27" idx="5"/>
            <a:endCxn id="25" idx="1"/>
          </p:cNvCxnSpPr>
          <p:nvPr/>
        </p:nvCxnSpPr>
        <p:spPr>
          <a:xfrm>
            <a:off x="4232305" y="4050041"/>
            <a:ext cx="355341" cy="4583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200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78" y="345989"/>
            <a:ext cx="10749367" cy="578673"/>
          </a:xfrm>
        </p:spPr>
        <p:txBody>
          <a:bodyPr rtlCol="0">
            <a:normAutofit/>
          </a:bodyPr>
          <a:lstStyle/>
          <a:p>
            <a:r>
              <a:rPr lang="zh-CN" altLang="en-US" sz="2800" dirty="0">
                <a:latin typeface="Microsoft YaHei" panose="020B0503020204020204" pitchFamily="34" charset="-122"/>
                <a:ea typeface="Microsoft YaHei" panose="020B0503020204020204" pitchFamily="34" charset="-122"/>
              </a:rPr>
              <a:t>红黑树是一种非严格均衡的二叉搜索树</a:t>
            </a:r>
          </a:p>
        </p:txBody>
      </p:sp>
      <p:sp>
        <p:nvSpPr>
          <p:cNvPr id="7" name="五边形 6">
            <a:extLst>
              <a:ext uri="{FF2B5EF4-FFF2-40B4-BE49-F238E27FC236}">
                <a16:creationId xmlns:a16="http://schemas.microsoft.com/office/drawing/2014/main" id="{39803628-761D-8F43-B7E0-524DBB5DF2CD}"/>
              </a:ext>
            </a:extLst>
          </p:cNvPr>
          <p:cNvSpPr/>
          <p:nvPr/>
        </p:nvSpPr>
        <p:spPr>
          <a:xfrm rot="10800000">
            <a:off x="1840110" y="2635940"/>
            <a:ext cx="3631841" cy="606969"/>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dirty="0"/>
          </a:p>
        </p:txBody>
      </p:sp>
      <p:sp>
        <p:nvSpPr>
          <p:cNvPr id="11" name="五边形 10">
            <a:extLst>
              <a:ext uri="{FF2B5EF4-FFF2-40B4-BE49-F238E27FC236}">
                <a16:creationId xmlns:a16="http://schemas.microsoft.com/office/drawing/2014/main" id="{667F242C-12E9-E34F-BBF1-5D0851888E37}"/>
              </a:ext>
            </a:extLst>
          </p:cNvPr>
          <p:cNvSpPr/>
          <p:nvPr/>
        </p:nvSpPr>
        <p:spPr>
          <a:xfrm rot="10800000">
            <a:off x="1840110" y="3547926"/>
            <a:ext cx="3631841" cy="606968"/>
          </a:xfrm>
          <a:prstGeom prst="homePlate">
            <a:avLst/>
          </a:prstGeom>
        </p:spPr>
        <p:style>
          <a:lnRef idx="3">
            <a:schemeClr val="lt1"/>
          </a:lnRef>
          <a:fillRef idx="1">
            <a:schemeClr val="accent6"/>
          </a:fillRef>
          <a:effectRef idx="1">
            <a:schemeClr val="accent6"/>
          </a:effectRef>
          <a:fontRef idx="minor">
            <a:schemeClr val="lt1"/>
          </a:fontRef>
        </p:style>
        <p:txBody>
          <a:bodyPr rtlCol="0" anchor="ctr"/>
          <a:lstStyle/>
          <a:p>
            <a:pPr lvl="0"/>
            <a:endParaRPr lang="zh-CN" altLang="en-US" dirty="0"/>
          </a:p>
        </p:txBody>
      </p:sp>
      <p:sp>
        <p:nvSpPr>
          <p:cNvPr id="12" name="五边形 11">
            <a:extLst>
              <a:ext uri="{FF2B5EF4-FFF2-40B4-BE49-F238E27FC236}">
                <a16:creationId xmlns:a16="http://schemas.microsoft.com/office/drawing/2014/main" id="{CA546ABB-628F-AA41-813B-87675BF693DF}"/>
              </a:ext>
            </a:extLst>
          </p:cNvPr>
          <p:cNvSpPr/>
          <p:nvPr/>
        </p:nvSpPr>
        <p:spPr>
          <a:xfrm rot="10800000">
            <a:off x="1840110" y="4459912"/>
            <a:ext cx="3631841" cy="606968"/>
          </a:xfrm>
          <a:prstGeom prst="homePlat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47B54174-D62F-BE4B-9582-0F91EDA2CDA8}"/>
              </a:ext>
            </a:extLst>
          </p:cNvPr>
          <p:cNvSpPr txBox="1"/>
          <p:nvPr/>
        </p:nvSpPr>
        <p:spPr>
          <a:xfrm>
            <a:off x="2408567" y="2754758"/>
            <a:ext cx="2954656" cy="369332"/>
          </a:xfrm>
          <a:prstGeom prst="rect">
            <a:avLst/>
          </a:prstGeom>
          <a:noFill/>
        </p:spPr>
        <p:txBody>
          <a:bodyPr wrap="none" rtlCol="0">
            <a:spAutoFit/>
          </a:bodyPr>
          <a:lstStyle/>
          <a:p>
            <a:pPr algn="ctr"/>
            <a:r>
              <a:rPr lang="zh-CN" altLang="en-US" dirty="0">
                <a:solidFill>
                  <a:schemeClr val="bg1"/>
                </a:solidFill>
              </a:rPr>
              <a:t>节点的左子树小于节点本身</a:t>
            </a:r>
          </a:p>
        </p:txBody>
      </p:sp>
      <p:sp>
        <p:nvSpPr>
          <p:cNvPr id="15" name="文本框 14">
            <a:extLst>
              <a:ext uri="{FF2B5EF4-FFF2-40B4-BE49-F238E27FC236}">
                <a16:creationId xmlns:a16="http://schemas.microsoft.com/office/drawing/2014/main" id="{0923A5C6-D3D2-A749-B530-B24D04D9269E}"/>
              </a:ext>
            </a:extLst>
          </p:cNvPr>
          <p:cNvSpPr txBox="1"/>
          <p:nvPr/>
        </p:nvSpPr>
        <p:spPr>
          <a:xfrm>
            <a:off x="2408567" y="3671892"/>
            <a:ext cx="2954656" cy="369332"/>
          </a:xfrm>
          <a:prstGeom prst="rect">
            <a:avLst/>
          </a:prstGeom>
          <a:noFill/>
        </p:spPr>
        <p:txBody>
          <a:bodyPr wrap="none" rtlCol="0">
            <a:spAutoFit/>
          </a:bodyPr>
          <a:lstStyle/>
          <a:p>
            <a:pPr algn="ctr"/>
            <a:r>
              <a:rPr lang="zh-CN" altLang="en-US" dirty="0">
                <a:solidFill>
                  <a:schemeClr val="bg1"/>
                </a:solidFill>
              </a:rPr>
              <a:t>节点的右子树大于节点本身</a:t>
            </a:r>
          </a:p>
        </p:txBody>
      </p:sp>
      <p:sp>
        <p:nvSpPr>
          <p:cNvPr id="16" name="文本框 15">
            <a:extLst>
              <a:ext uri="{FF2B5EF4-FFF2-40B4-BE49-F238E27FC236}">
                <a16:creationId xmlns:a16="http://schemas.microsoft.com/office/drawing/2014/main" id="{8BE2E974-616C-D54E-A729-358EACADB953}"/>
              </a:ext>
            </a:extLst>
          </p:cNvPr>
          <p:cNvSpPr txBox="1"/>
          <p:nvPr/>
        </p:nvSpPr>
        <p:spPr>
          <a:xfrm>
            <a:off x="2408567" y="4578730"/>
            <a:ext cx="2954655" cy="369332"/>
          </a:xfrm>
          <a:prstGeom prst="rect">
            <a:avLst/>
          </a:prstGeom>
          <a:noFill/>
        </p:spPr>
        <p:txBody>
          <a:bodyPr wrap="none" rtlCol="0">
            <a:spAutoFit/>
          </a:bodyPr>
          <a:lstStyle/>
          <a:p>
            <a:pPr algn="ctr"/>
            <a:r>
              <a:rPr lang="zh-CN" altLang="en-US" dirty="0">
                <a:solidFill>
                  <a:schemeClr val="bg1"/>
                </a:solidFill>
              </a:rPr>
              <a:t>左右子树同样为二叉搜索树</a:t>
            </a:r>
          </a:p>
        </p:txBody>
      </p:sp>
      <p:sp>
        <p:nvSpPr>
          <p:cNvPr id="10" name="椭圆 9">
            <a:extLst>
              <a:ext uri="{FF2B5EF4-FFF2-40B4-BE49-F238E27FC236}">
                <a16:creationId xmlns:a16="http://schemas.microsoft.com/office/drawing/2014/main" id="{D4B5C7DB-13F8-4644-9C8E-12D0B17026E5}"/>
              </a:ext>
            </a:extLst>
          </p:cNvPr>
          <p:cNvSpPr/>
          <p:nvPr/>
        </p:nvSpPr>
        <p:spPr>
          <a:xfrm>
            <a:off x="232709" y="3174810"/>
            <a:ext cx="1272745" cy="1272745"/>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dirty="0"/>
              <a:t>二叉搜索树</a:t>
            </a:r>
          </a:p>
        </p:txBody>
      </p:sp>
      <p:sp>
        <p:nvSpPr>
          <p:cNvPr id="13" name="椭圆 12">
            <a:extLst>
              <a:ext uri="{FF2B5EF4-FFF2-40B4-BE49-F238E27FC236}">
                <a16:creationId xmlns:a16="http://schemas.microsoft.com/office/drawing/2014/main" id="{60EA27DF-D7FA-F244-9A8D-233B7D65B20D}"/>
              </a:ext>
            </a:extLst>
          </p:cNvPr>
          <p:cNvSpPr/>
          <p:nvPr/>
        </p:nvSpPr>
        <p:spPr>
          <a:xfrm>
            <a:off x="8610201" y="2471073"/>
            <a:ext cx="716692" cy="71669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50</a:t>
            </a:r>
            <a:endParaRPr kumimoji="1" lang="zh-CN" altLang="en-US" dirty="0"/>
          </a:p>
        </p:txBody>
      </p:sp>
      <p:sp>
        <p:nvSpPr>
          <p:cNvPr id="20" name="椭圆 19">
            <a:extLst>
              <a:ext uri="{FF2B5EF4-FFF2-40B4-BE49-F238E27FC236}">
                <a16:creationId xmlns:a16="http://schemas.microsoft.com/office/drawing/2014/main" id="{044E4DE2-A6EE-2F40-8EE7-0006BD05389F}"/>
              </a:ext>
            </a:extLst>
          </p:cNvPr>
          <p:cNvSpPr/>
          <p:nvPr/>
        </p:nvSpPr>
        <p:spPr>
          <a:xfrm>
            <a:off x="6769229" y="4336345"/>
            <a:ext cx="716692" cy="71669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30</a:t>
            </a:r>
            <a:endParaRPr kumimoji="1" lang="zh-CN" altLang="en-US" dirty="0"/>
          </a:p>
        </p:txBody>
      </p:sp>
      <p:sp>
        <p:nvSpPr>
          <p:cNvPr id="21" name="椭圆 20">
            <a:extLst>
              <a:ext uri="{FF2B5EF4-FFF2-40B4-BE49-F238E27FC236}">
                <a16:creationId xmlns:a16="http://schemas.microsoft.com/office/drawing/2014/main" id="{6F406FB0-CC3D-9A4A-A33B-28EA20E38080}"/>
              </a:ext>
            </a:extLst>
          </p:cNvPr>
          <p:cNvSpPr/>
          <p:nvPr/>
        </p:nvSpPr>
        <p:spPr>
          <a:xfrm>
            <a:off x="10626998" y="4323988"/>
            <a:ext cx="716692" cy="71669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65</a:t>
            </a:r>
            <a:endParaRPr kumimoji="1" lang="zh-CN" altLang="en-US" dirty="0"/>
          </a:p>
        </p:txBody>
      </p:sp>
      <p:sp>
        <p:nvSpPr>
          <p:cNvPr id="22" name="椭圆 21">
            <a:extLst>
              <a:ext uri="{FF2B5EF4-FFF2-40B4-BE49-F238E27FC236}">
                <a16:creationId xmlns:a16="http://schemas.microsoft.com/office/drawing/2014/main" id="{DDADD696-9AA0-FB40-9A25-93B5CE261A9B}"/>
              </a:ext>
            </a:extLst>
          </p:cNvPr>
          <p:cNvSpPr/>
          <p:nvPr/>
        </p:nvSpPr>
        <p:spPr>
          <a:xfrm>
            <a:off x="9144372" y="4336345"/>
            <a:ext cx="716692" cy="71669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55</a:t>
            </a:r>
            <a:endParaRPr kumimoji="1" lang="zh-CN" altLang="en-US" dirty="0"/>
          </a:p>
        </p:txBody>
      </p:sp>
      <p:sp>
        <p:nvSpPr>
          <p:cNvPr id="24" name="椭圆 23">
            <a:extLst>
              <a:ext uri="{FF2B5EF4-FFF2-40B4-BE49-F238E27FC236}">
                <a16:creationId xmlns:a16="http://schemas.microsoft.com/office/drawing/2014/main" id="{B08B30C3-4FB2-964E-A25B-A9FA46BE1FCA}"/>
              </a:ext>
            </a:extLst>
          </p:cNvPr>
          <p:cNvSpPr/>
          <p:nvPr/>
        </p:nvSpPr>
        <p:spPr>
          <a:xfrm>
            <a:off x="9766944" y="3358869"/>
            <a:ext cx="716692" cy="71669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60</a:t>
            </a:r>
            <a:endParaRPr kumimoji="1" lang="zh-CN" altLang="en-US" dirty="0"/>
          </a:p>
        </p:txBody>
      </p:sp>
      <p:sp>
        <p:nvSpPr>
          <p:cNvPr id="26" name="椭圆 25">
            <a:extLst>
              <a:ext uri="{FF2B5EF4-FFF2-40B4-BE49-F238E27FC236}">
                <a16:creationId xmlns:a16="http://schemas.microsoft.com/office/drawing/2014/main" id="{D6B6B697-C332-CE48-859A-1D5D0A42114D}"/>
              </a:ext>
            </a:extLst>
          </p:cNvPr>
          <p:cNvSpPr/>
          <p:nvPr/>
        </p:nvSpPr>
        <p:spPr>
          <a:xfrm>
            <a:off x="7525267" y="3358869"/>
            <a:ext cx="716692" cy="71669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40</a:t>
            </a:r>
            <a:endParaRPr kumimoji="1" lang="zh-CN" altLang="en-US" dirty="0"/>
          </a:p>
        </p:txBody>
      </p:sp>
      <p:sp>
        <p:nvSpPr>
          <p:cNvPr id="27" name="椭圆 26">
            <a:extLst>
              <a:ext uri="{FF2B5EF4-FFF2-40B4-BE49-F238E27FC236}">
                <a16:creationId xmlns:a16="http://schemas.microsoft.com/office/drawing/2014/main" id="{DAE64CD6-7B81-154E-BD59-16031559556F}"/>
              </a:ext>
            </a:extLst>
          </p:cNvPr>
          <p:cNvSpPr/>
          <p:nvPr/>
        </p:nvSpPr>
        <p:spPr>
          <a:xfrm>
            <a:off x="8153000" y="4350982"/>
            <a:ext cx="716692" cy="71669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45</a:t>
            </a:r>
            <a:endParaRPr kumimoji="1" lang="zh-CN" altLang="en-US" dirty="0"/>
          </a:p>
        </p:txBody>
      </p:sp>
      <p:cxnSp>
        <p:nvCxnSpPr>
          <p:cNvPr id="17" name="直线箭头连接符 16">
            <a:extLst>
              <a:ext uri="{FF2B5EF4-FFF2-40B4-BE49-F238E27FC236}">
                <a16:creationId xmlns:a16="http://schemas.microsoft.com/office/drawing/2014/main" id="{5BE9809F-7F7B-5C48-AEDC-3EBD4E0B353B}"/>
              </a:ext>
            </a:extLst>
          </p:cNvPr>
          <p:cNvCxnSpPr>
            <a:cxnSpLocks/>
            <a:stCxn id="13" idx="3"/>
            <a:endCxn id="26" idx="7"/>
          </p:cNvCxnSpPr>
          <p:nvPr/>
        </p:nvCxnSpPr>
        <p:spPr>
          <a:xfrm flipH="1">
            <a:off x="8137002" y="3082808"/>
            <a:ext cx="578156" cy="3810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直线箭头连接符 29">
            <a:extLst>
              <a:ext uri="{FF2B5EF4-FFF2-40B4-BE49-F238E27FC236}">
                <a16:creationId xmlns:a16="http://schemas.microsoft.com/office/drawing/2014/main" id="{74651FF6-4E78-D147-8063-58FE3F151BCF}"/>
              </a:ext>
            </a:extLst>
          </p:cNvPr>
          <p:cNvCxnSpPr>
            <a:cxnSpLocks/>
            <a:endCxn id="20" idx="0"/>
          </p:cNvCxnSpPr>
          <p:nvPr/>
        </p:nvCxnSpPr>
        <p:spPr>
          <a:xfrm flipH="1">
            <a:off x="7127575" y="3969964"/>
            <a:ext cx="549432" cy="36638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 name="直线箭头连接符 31">
            <a:extLst>
              <a:ext uri="{FF2B5EF4-FFF2-40B4-BE49-F238E27FC236}">
                <a16:creationId xmlns:a16="http://schemas.microsoft.com/office/drawing/2014/main" id="{EFCA3C99-589D-264A-B9A2-55925625D47E}"/>
              </a:ext>
            </a:extLst>
          </p:cNvPr>
          <p:cNvCxnSpPr>
            <a:cxnSpLocks/>
            <a:stCxn id="26" idx="5"/>
          </p:cNvCxnSpPr>
          <p:nvPr/>
        </p:nvCxnSpPr>
        <p:spPr>
          <a:xfrm>
            <a:off x="8137002" y="3970604"/>
            <a:ext cx="250208" cy="4893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直线箭头连接符 34">
            <a:extLst>
              <a:ext uri="{FF2B5EF4-FFF2-40B4-BE49-F238E27FC236}">
                <a16:creationId xmlns:a16="http://schemas.microsoft.com/office/drawing/2014/main" id="{EE1FF2BE-1AB5-3C4D-B1E6-51F28F1B0545}"/>
              </a:ext>
            </a:extLst>
          </p:cNvPr>
          <p:cNvCxnSpPr>
            <a:cxnSpLocks/>
            <a:stCxn id="13" idx="5"/>
            <a:endCxn id="24" idx="1"/>
          </p:cNvCxnSpPr>
          <p:nvPr/>
        </p:nvCxnSpPr>
        <p:spPr>
          <a:xfrm>
            <a:off x="9221936" y="3082808"/>
            <a:ext cx="649965" cy="3810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直线箭头连接符 37">
            <a:extLst>
              <a:ext uri="{FF2B5EF4-FFF2-40B4-BE49-F238E27FC236}">
                <a16:creationId xmlns:a16="http://schemas.microsoft.com/office/drawing/2014/main" id="{953DFDFC-3A7F-3F4A-B4BC-21875B02899E}"/>
              </a:ext>
            </a:extLst>
          </p:cNvPr>
          <p:cNvCxnSpPr>
            <a:cxnSpLocks/>
            <a:endCxn id="22" idx="0"/>
          </p:cNvCxnSpPr>
          <p:nvPr/>
        </p:nvCxnSpPr>
        <p:spPr>
          <a:xfrm flipH="1">
            <a:off x="9502718" y="3851410"/>
            <a:ext cx="358346" cy="4849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C06D00A7-27BE-4149-8A21-F5BB74DF0716}"/>
              </a:ext>
            </a:extLst>
          </p:cNvPr>
          <p:cNvCxnSpPr>
            <a:cxnSpLocks/>
            <a:stCxn id="24" idx="5"/>
            <a:endCxn id="21" idx="1"/>
          </p:cNvCxnSpPr>
          <p:nvPr/>
        </p:nvCxnSpPr>
        <p:spPr>
          <a:xfrm>
            <a:off x="10378679" y="3970604"/>
            <a:ext cx="353276" cy="4583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4520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78" y="345989"/>
            <a:ext cx="11320880" cy="578673"/>
          </a:xfrm>
        </p:spPr>
        <p:txBody>
          <a:bodyPr rtlCol="0">
            <a:noAutofit/>
          </a:bodyPr>
          <a:lstStyle/>
          <a:p>
            <a:r>
              <a:rPr lang="zh-CN" altLang="en-US" sz="2800" dirty="0">
                <a:latin typeface="Microsoft YaHei" panose="020B0503020204020204" pitchFamily="34" charset="-122"/>
                <a:ea typeface="Microsoft YaHei" panose="020B0503020204020204" pitchFamily="34" charset="-122"/>
              </a:rPr>
              <a:t>前驱节点与后继节点</a:t>
            </a:r>
          </a:p>
        </p:txBody>
      </p:sp>
      <p:sp>
        <p:nvSpPr>
          <p:cNvPr id="22" name="椭圆 21">
            <a:extLst>
              <a:ext uri="{FF2B5EF4-FFF2-40B4-BE49-F238E27FC236}">
                <a16:creationId xmlns:a16="http://schemas.microsoft.com/office/drawing/2014/main" id="{EDD533FF-EA36-E34B-90CB-2F9E72B50934}"/>
              </a:ext>
            </a:extLst>
          </p:cNvPr>
          <p:cNvSpPr/>
          <p:nvPr/>
        </p:nvSpPr>
        <p:spPr>
          <a:xfrm>
            <a:off x="9177404" y="1675866"/>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50</a:t>
            </a:r>
            <a:endParaRPr kumimoji="1" lang="zh-CN" altLang="en-US" dirty="0"/>
          </a:p>
        </p:txBody>
      </p:sp>
      <p:sp>
        <p:nvSpPr>
          <p:cNvPr id="23" name="椭圆 22">
            <a:extLst>
              <a:ext uri="{FF2B5EF4-FFF2-40B4-BE49-F238E27FC236}">
                <a16:creationId xmlns:a16="http://schemas.microsoft.com/office/drawing/2014/main" id="{E1977675-4CC8-CB44-8099-A061B3E56AF4}"/>
              </a:ext>
            </a:extLst>
          </p:cNvPr>
          <p:cNvSpPr/>
          <p:nvPr/>
        </p:nvSpPr>
        <p:spPr>
          <a:xfrm>
            <a:off x="7336432" y="3541138"/>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30</a:t>
            </a:r>
            <a:endParaRPr kumimoji="1" lang="zh-CN" altLang="en-US" dirty="0"/>
          </a:p>
        </p:txBody>
      </p:sp>
      <p:sp>
        <p:nvSpPr>
          <p:cNvPr id="25" name="椭圆 24">
            <a:extLst>
              <a:ext uri="{FF2B5EF4-FFF2-40B4-BE49-F238E27FC236}">
                <a16:creationId xmlns:a16="http://schemas.microsoft.com/office/drawing/2014/main" id="{DAC10606-58C6-4C47-8258-E93DCA53F7F2}"/>
              </a:ext>
            </a:extLst>
          </p:cNvPr>
          <p:cNvSpPr/>
          <p:nvPr/>
        </p:nvSpPr>
        <p:spPr>
          <a:xfrm>
            <a:off x="11196266" y="3528780"/>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65</a:t>
            </a:r>
            <a:endParaRPr kumimoji="1" lang="zh-CN" altLang="en-US" dirty="0"/>
          </a:p>
        </p:txBody>
      </p:sp>
      <p:sp>
        <p:nvSpPr>
          <p:cNvPr id="26" name="椭圆 25">
            <a:extLst>
              <a:ext uri="{FF2B5EF4-FFF2-40B4-BE49-F238E27FC236}">
                <a16:creationId xmlns:a16="http://schemas.microsoft.com/office/drawing/2014/main" id="{01CC7EDA-4AFA-1647-BCE8-C7529B6F6FC2}"/>
              </a:ext>
            </a:extLst>
          </p:cNvPr>
          <p:cNvSpPr/>
          <p:nvPr/>
        </p:nvSpPr>
        <p:spPr>
          <a:xfrm>
            <a:off x="9711575" y="3541138"/>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55</a:t>
            </a:r>
            <a:endParaRPr kumimoji="1" lang="zh-CN" altLang="en-US" dirty="0"/>
          </a:p>
        </p:txBody>
      </p:sp>
      <p:sp>
        <p:nvSpPr>
          <p:cNvPr id="27" name="椭圆 26">
            <a:extLst>
              <a:ext uri="{FF2B5EF4-FFF2-40B4-BE49-F238E27FC236}">
                <a16:creationId xmlns:a16="http://schemas.microsoft.com/office/drawing/2014/main" id="{CF276711-20DD-D149-B76F-45EE426EF760}"/>
              </a:ext>
            </a:extLst>
          </p:cNvPr>
          <p:cNvSpPr/>
          <p:nvPr/>
        </p:nvSpPr>
        <p:spPr>
          <a:xfrm>
            <a:off x="10334147" y="2563662"/>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60</a:t>
            </a:r>
            <a:endParaRPr kumimoji="1" lang="zh-CN" altLang="en-US" dirty="0"/>
          </a:p>
        </p:txBody>
      </p:sp>
      <p:sp>
        <p:nvSpPr>
          <p:cNvPr id="28" name="椭圆 27">
            <a:extLst>
              <a:ext uri="{FF2B5EF4-FFF2-40B4-BE49-F238E27FC236}">
                <a16:creationId xmlns:a16="http://schemas.microsoft.com/office/drawing/2014/main" id="{11D5CB20-592E-BC45-B3CB-1E26A138C7AD}"/>
              </a:ext>
            </a:extLst>
          </p:cNvPr>
          <p:cNvSpPr/>
          <p:nvPr/>
        </p:nvSpPr>
        <p:spPr>
          <a:xfrm>
            <a:off x="8092470" y="2563662"/>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40</a:t>
            </a:r>
            <a:endParaRPr kumimoji="1" lang="zh-CN" altLang="en-US" dirty="0"/>
          </a:p>
        </p:txBody>
      </p:sp>
      <p:sp>
        <p:nvSpPr>
          <p:cNvPr id="38" name="椭圆 37">
            <a:extLst>
              <a:ext uri="{FF2B5EF4-FFF2-40B4-BE49-F238E27FC236}">
                <a16:creationId xmlns:a16="http://schemas.microsoft.com/office/drawing/2014/main" id="{7B45B9F1-D405-5044-AC5A-9B25AF06A642}"/>
              </a:ext>
            </a:extLst>
          </p:cNvPr>
          <p:cNvSpPr/>
          <p:nvPr/>
        </p:nvSpPr>
        <p:spPr>
          <a:xfrm>
            <a:off x="8720203" y="3555775"/>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45</a:t>
            </a:r>
            <a:endParaRPr kumimoji="1" lang="zh-CN" altLang="en-US" dirty="0"/>
          </a:p>
        </p:txBody>
      </p:sp>
      <p:cxnSp>
        <p:nvCxnSpPr>
          <p:cNvPr id="40" name="直线箭头连接符 39">
            <a:extLst>
              <a:ext uri="{FF2B5EF4-FFF2-40B4-BE49-F238E27FC236}">
                <a16:creationId xmlns:a16="http://schemas.microsoft.com/office/drawing/2014/main" id="{6C97305F-859D-A846-B3CE-0B61FB9B8C38}"/>
              </a:ext>
            </a:extLst>
          </p:cNvPr>
          <p:cNvCxnSpPr>
            <a:cxnSpLocks/>
            <a:stCxn id="22" idx="3"/>
            <a:endCxn id="28" idx="7"/>
          </p:cNvCxnSpPr>
          <p:nvPr/>
        </p:nvCxnSpPr>
        <p:spPr>
          <a:xfrm flipH="1">
            <a:off x="8704205" y="2287601"/>
            <a:ext cx="578156" cy="3810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83D821D4-7908-6842-B390-6838F2A39F86}"/>
              </a:ext>
            </a:extLst>
          </p:cNvPr>
          <p:cNvCxnSpPr>
            <a:cxnSpLocks/>
            <a:endCxn id="23" idx="0"/>
          </p:cNvCxnSpPr>
          <p:nvPr/>
        </p:nvCxnSpPr>
        <p:spPr>
          <a:xfrm flipH="1">
            <a:off x="7694778" y="3174757"/>
            <a:ext cx="549432" cy="36638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直线箭头连接符 41">
            <a:extLst>
              <a:ext uri="{FF2B5EF4-FFF2-40B4-BE49-F238E27FC236}">
                <a16:creationId xmlns:a16="http://schemas.microsoft.com/office/drawing/2014/main" id="{E786829E-6E28-BF4B-9927-4E05C45F7BE1}"/>
              </a:ext>
            </a:extLst>
          </p:cNvPr>
          <p:cNvCxnSpPr>
            <a:cxnSpLocks/>
            <a:stCxn id="28" idx="5"/>
          </p:cNvCxnSpPr>
          <p:nvPr/>
        </p:nvCxnSpPr>
        <p:spPr>
          <a:xfrm>
            <a:off x="8704205" y="3175397"/>
            <a:ext cx="250208" cy="4893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直线箭头连接符 42">
            <a:extLst>
              <a:ext uri="{FF2B5EF4-FFF2-40B4-BE49-F238E27FC236}">
                <a16:creationId xmlns:a16="http://schemas.microsoft.com/office/drawing/2014/main" id="{F7ABF703-4DFF-304F-8DC5-39BD81064D30}"/>
              </a:ext>
            </a:extLst>
          </p:cNvPr>
          <p:cNvCxnSpPr>
            <a:cxnSpLocks/>
            <a:stCxn id="22" idx="5"/>
            <a:endCxn id="27" idx="1"/>
          </p:cNvCxnSpPr>
          <p:nvPr/>
        </p:nvCxnSpPr>
        <p:spPr>
          <a:xfrm>
            <a:off x="9789139" y="2287601"/>
            <a:ext cx="649965" cy="3810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直线箭头连接符 43">
            <a:extLst>
              <a:ext uri="{FF2B5EF4-FFF2-40B4-BE49-F238E27FC236}">
                <a16:creationId xmlns:a16="http://schemas.microsoft.com/office/drawing/2014/main" id="{712DF724-477A-CA43-AB64-C4E614DD73E1}"/>
              </a:ext>
            </a:extLst>
          </p:cNvPr>
          <p:cNvCxnSpPr>
            <a:cxnSpLocks/>
            <a:stCxn id="27" idx="3"/>
            <a:endCxn id="26" idx="0"/>
          </p:cNvCxnSpPr>
          <p:nvPr/>
        </p:nvCxnSpPr>
        <p:spPr>
          <a:xfrm flipH="1">
            <a:off x="10069921" y="3175397"/>
            <a:ext cx="369183" cy="3657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9DB518C2-CE7C-5F4A-8943-0B8F9BF44AE5}"/>
              </a:ext>
            </a:extLst>
          </p:cNvPr>
          <p:cNvCxnSpPr>
            <a:cxnSpLocks/>
            <a:stCxn id="27" idx="5"/>
            <a:endCxn id="25" idx="1"/>
          </p:cNvCxnSpPr>
          <p:nvPr/>
        </p:nvCxnSpPr>
        <p:spPr>
          <a:xfrm>
            <a:off x="10945882" y="3175397"/>
            <a:ext cx="355341" cy="4583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0FBAA5AA-5F00-7E4B-BF88-3261991A8B48}"/>
              </a:ext>
            </a:extLst>
          </p:cNvPr>
          <p:cNvSpPr txBox="1"/>
          <p:nvPr/>
        </p:nvSpPr>
        <p:spPr>
          <a:xfrm>
            <a:off x="698462" y="1998703"/>
            <a:ext cx="5804452" cy="2246769"/>
          </a:xfrm>
          <a:prstGeom prst="rect">
            <a:avLst/>
          </a:prstGeom>
          <a:noFill/>
        </p:spPr>
        <p:txBody>
          <a:bodyPr wrap="square" rtlCol="0">
            <a:spAutoFit/>
          </a:bodyPr>
          <a:lstStyle/>
          <a:p>
            <a:r>
              <a:rPr kumimoji="1" lang="zh-CN" altLang="en-US" sz="2800" dirty="0"/>
              <a:t>前驱节点：中序遍历中，相对某个节点的上一个节点</a:t>
            </a:r>
            <a:endParaRPr kumimoji="1" lang="en-US" altLang="zh-CN" sz="2800" dirty="0"/>
          </a:p>
          <a:p>
            <a:endParaRPr kumimoji="1" lang="en-US" altLang="zh-CN" sz="2800" dirty="0"/>
          </a:p>
          <a:p>
            <a:r>
              <a:rPr kumimoji="1" lang="zh-CN" altLang="en-US" sz="2800" dirty="0"/>
              <a:t>后继节点：中序遍历中，相对某个节点的下一个节点</a:t>
            </a:r>
          </a:p>
        </p:txBody>
      </p:sp>
      <p:sp>
        <p:nvSpPr>
          <p:cNvPr id="4" name="文本框 3">
            <a:extLst>
              <a:ext uri="{FF2B5EF4-FFF2-40B4-BE49-F238E27FC236}">
                <a16:creationId xmlns:a16="http://schemas.microsoft.com/office/drawing/2014/main" id="{BF3CC9D6-2AA5-224A-A2CE-EFB4614ACCFF}"/>
              </a:ext>
            </a:extLst>
          </p:cNvPr>
          <p:cNvSpPr txBox="1"/>
          <p:nvPr/>
        </p:nvSpPr>
        <p:spPr>
          <a:xfrm>
            <a:off x="740602" y="4560973"/>
            <a:ext cx="8398453" cy="1938992"/>
          </a:xfrm>
          <a:prstGeom prst="rect">
            <a:avLst/>
          </a:prstGeom>
          <a:noFill/>
        </p:spPr>
        <p:txBody>
          <a:bodyPr wrap="none" rtlCol="0">
            <a:spAutoFit/>
          </a:bodyPr>
          <a:lstStyle/>
          <a:p>
            <a:r>
              <a:rPr kumimoji="1" lang="zh-CN" altLang="en-US" sz="2400" dirty="0"/>
              <a:t>如右图：</a:t>
            </a:r>
            <a:endParaRPr kumimoji="1" lang="en-US" altLang="zh-CN" sz="2400" dirty="0"/>
          </a:p>
          <a:p>
            <a:endParaRPr kumimoji="1" lang="en-US" altLang="zh-CN" sz="2400" dirty="0"/>
          </a:p>
          <a:p>
            <a:r>
              <a:rPr kumimoji="1" lang="en-US" altLang="zh-CN" sz="2400" dirty="0"/>
              <a:t>55</a:t>
            </a:r>
            <a:r>
              <a:rPr kumimoji="1" lang="zh-CN" altLang="en-US" sz="2400" dirty="0"/>
              <a:t>的前驱节点是</a:t>
            </a:r>
            <a:r>
              <a:rPr kumimoji="1" lang="en-US" altLang="zh-CN" sz="2400" dirty="0"/>
              <a:t>50</a:t>
            </a:r>
            <a:r>
              <a:rPr kumimoji="1" lang="zh-CN" altLang="en-US" sz="2400" dirty="0"/>
              <a:t>，</a:t>
            </a:r>
            <a:r>
              <a:rPr kumimoji="1" lang="en-US" altLang="zh-CN" sz="2400" dirty="0"/>
              <a:t>50</a:t>
            </a:r>
            <a:r>
              <a:rPr kumimoji="1" lang="zh-CN" altLang="en-US" sz="2400" dirty="0"/>
              <a:t>的前驱节点是</a:t>
            </a:r>
            <a:r>
              <a:rPr kumimoji="1" lang="en-US" altLang="zh-CN" sz="2400" dirty="0"/>
              <a:t>45</a:t>
            </a:r>
            <a:r>
              <a:rPr kumimoji="1" lang="zh-CN" altLang="en-US" sz="2400" dirty="0"/>
              <a:t>，</a:t>
            </a:r>
            <a:r>
              <a:rPr kumimoji="1" lang="en-US" altLang="zh-CN" sz="2400" dirty="0"/>
              <a:t>45</a:t>
            </a:r>
            <a:r>
              <a:rPr kumimoji="1" lang="zh-CN" altLang="en-US" sz="2400" dirty="0"/>
              <a:t>的前驱节点是</a:t>
            </a:r>
            <a:r>
              <a:rPr kumimoji="1" lang="en-US" altLang="zh-CN" sz="2400" dirty="0"/>
              <a:t>40</a:t>
            </a:r>
          </a:p>
          <a:p>
            <a:endParaRPr kumimoji="1" lang="en-US" altLang="zh-CN" sz="2400" dirty="0"/>
          </a:p>
          <a:p>
            <a:r>
              <a:rPr kumimoji="1" lang="en-US" altLang="zh-CN" sz="2400" dirty="0"/>
              <a:t>55</a:t>
            </a:r>
            <a:r>
              <a:rPr kumimoji="1" lang="zh-CN" altLang="en-US" sz="2400" dirty="0"/>
              <a:t>的后继节点是</a:t>
            </a:r>
            <a:r>
              <a:rPr kumimoji="1" lang="en-US" altLang="zh-CN" sz="2400" dirty="0"/>
              <a:t>60</a:t>
            </a:r>
            <a:r>
              <a:rPr kumimoji="1" lang="zh-CN" altLang="en-US" sz="2400" dirty="0"/>
              <a:t>，</a:t>
            </a:r>
            <a:r>
              <a:rPr kumimoji="1" lang="en-US" altLang="zh-CN" sz="2400" dirty="0"/>
              <a:t>50</a:t>
            </a:r>
            <a:r>
              <a:rPr kumimoji="1" lang="zh-CN" altLang="en-US" sz="2400" dirty="0"/>
              <a:t>的后继节点是</a:t>
            </a:r>
            <a:r>
              <a:rPr kumimoji="1" lang="en-US" altLang="zh-CN" sz="2400" dirty="0"/>
              <a:t>55</a:t>
            </a:r>
            <a:r>
              <a:rPr kumimoji="1" lang="zh-CN" altLang="en-US" sz="2400" dirty="0"/>
              <a:t>，</a:t>
            </a:r>
            <a:r>
              <a:rPr kumimoji="1" lang="en-US" altLang="zh-CN" sz="2400" dirty="0"/>
              <a:t>45</a:t>
            </a:r>
            <a:r>
              <a:rPr kumimoji="1" lang="zh-CN" altLang="en-US" sz="2400" dirty="0"/>
              <a:t>的后继节点是</a:t>
            </a:r>
            <a:r>
              <a:rPr kumimoji="1" lang="en-US" altLang="zh-CN" sz="2400" dirty="0"/>
              <a:t>50</a:t>
            </a:r>
            <a:endParaRPr kumimoji="1" lang="zh-CN" altLang="en-US" sz="2400" dirty="0"/>
          </a:p>
        </p:txBody>
      </p:sp>
    </p:spTree>
    <p:extLst>
      <p:ext uri="{BB962C8B-B14F-4D97-AF65-F5344CB8AC3E}">
        <p14:creationId xmlns:p14="http://schemas.microsoft.com/office/powerpoint/2010/main" val="3093063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4246485" y="2869558"/>
            <a:ext cx="3155213" cy="1047534"/>
          </a:xfrm>
        </p:spPr>
        <p:txBody>
          <a:bodyPr rtlCol="0">
            <a:normAutofit/>
          </a:bodyPr>
          <a:lstStyle/>
          <a:p>
            <a:pPr rtl="0"/>
            <a:r>
              <a:rPr lang="en-US" altLang="zh-CN" sz="4600" dirty="0">
                <a:solidFill>
                  <a:schemeClr val="bg1"/>
                </a:solidFill>
                <a:cs typeface="Arial" panose="020B0604020202020204" pitchFamily="34" charset="0"/>
              </a:rPr>
              <a:t>Thank</a:t>
            </a:r>
            <a:r>
              <a:rPr lang="zh-CN" altLang="en-US" sz="4600" dirty="0">
                <a:solidFill>
                  <a:schemeClr val="bg1"/>
                </a:solidFill>
                <a:cs typeface="Arial" panose="020B0604020202020204" pitchFamily="34" charset="0"/>
              </a:rPr>
              <a:t> </a:t>
            </a:r>
            <a:r>
              <a:rPr lang="en-US" altLang="zh-CN" sz="4600" dirty="0">
                <a:solidFill>
                  <a:schemeClr val="bg1"/>
                </a:solidFill>
                <a:cs typeface="Arial" panose="020B0604020202020204" pitchFamily="34" charset="0"/>
              </a:rPr>
              <a:t>You</a:t>
            </a:r>
            <a:endParaRPr lang="zh-cn" sz="4600" dirty="0">
              <a:solidFill>
                <a:schemeClr val="bg1"/>
              </a:solidFill>
              <a:cs typeface="Arial" panose="020B0604020202020204" pitchFamily="34" charset="0"/>
            </a:endParaRPr>
          </a:p>
        </p:txBody>
      </p:sp>
    </p:spTree>
    <p:extLst>
      <p:ext uri="{BB962C8B-B14F-4D97-AF65-F5344CB8AC3E}">
        <p14:creationId xmlns:p14="http://schemas.microsoft.com/office/powerpoint/2010/main" val="479389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91683F-84FA-EC4A-9900-CDA0DF274C96}"/>
              </a:ext>
            </a:extLst>
          </p:cNvPr>
          <p:cNvSpPr>
            <a:spLocks noGrp="1"/>
          </p:cNvSpPr>
          <p:nvPr>
            <p:ph type="title"/>
          </p:nvPr>
        </p:nvSpPr>
        <p:spPr>
          <a:xfrm>
            <a:off x="542650" y="345989"/>
            <a:ext cx="3918139" cy="566316"/>
          </a:xfrm>
        </p:spPr>
        <p:txBody>
          <a:bodyPr>
            <a:normAutofit/>
          </a:bodyPr>
          <a:lstStyle/>
          <a:p>
            <a:r>
              <a:rPr kumimoji="1" lang="zh-CN" altLang="en-US" sz="2800" dirty="0">
                <a:latin typeface="Microsoft YaHei" panose="020B0503020204020204" pitchFamily="34" charset="-122"/>
                <a:ea typeface="Microsoft YaHei" panose="020B0503020204020204" pitchFamily="34" charset="-122"/>
              </a:rPr>
              <a:t>二叉搜索树问题</a:t>
            </a:r>
          </a:p>
        </p:txBody>
      </p:sp>
      <p:sp>
        <p:nvSpPr>
          <p:cNvPr id="4" name="椭圆 3">
            <a:extLst>
              <a:ext uri="{FF2B5EF4-FFF2-40B4-BE49-F238E27FC236}">
                <a16:creationId xmlns:a16="http://schemas.microsoft.com/office/drawing/2014/main" id="{6EDA3E85-57BE-754A-AC2F-B6F7E99EB507}"/>
              </a:ext>
            </a:extLst>
          </p:cNvPr>
          <p:cNvSpPr/>
          <p:nvPr/>
        </p:nvSpPr>
        <p:spPr>
          <a:xfrm>
            <a:off x="2752541" y="2905529"/>
            <a:ext cx="716692" cy="71669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50</a:t>
            </a:r>
            <a:endParaRPr kumimoji="1" lang="zh-CN" altLang="en-US" dirty="0"/>
          </a:p>
        </p:txBody>
      </p:sp>
      <p:sp>
        <p:nvSpPr>
          <p:cNvPr id="7" name="椭圆 6">
            <a:extLst>
              <a:ext uri="{FF2B5EF4-FFF2-40B4-BE49-F238E27FC236}">
                <a16:creationId xmlns:a16="http://schemas.microsoft.com/office/drawing/2014/main" id="{603C2A36-B45D-8E46-A6B9-542505012D47}"/>
              </a:ext>
            </a:extLst>
          </p:cNvPr>
          <p:cNvSpPr/>
          <p:nvPr/>
        </p:nvSpPr>
        <p:spPr>
          <a:xfrm>
            <a:off x="3605160" y="1910489"/>
            <a:ext cx="716692" cy="71669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55</a:t>
            </a:r>
            <a:endParaRPr kumimoji="1" lang="zh-CN" altLang="en-US" dirty="0"/>
          </a:p>
        </p:txBody>
      </p:sp>
      <p:sp>
        <p:nvSpPr>
          <p:cNvPr id="9" name="椭圆 8">
            <a:extLst>
              <a:ext uri="{FF2B5EF4-FFF2-40B4-BE49-F238E27FC236}">
                <a16:creationId xmlns:a16="http://schemas.microsoft.com/office/drawing/2014/main" id="{9562CFCD-5C8F-3A43-9354-FA57731D1611}"/>
              </a:ext>
            </a:extLst>
          </p:cNvPr>
          <p:cNvSpPr/>
          <p:nvPr/>
        </p:nvSpPr>
        <p:spPr>
          <a:xfrm>
            <a:off x="1342645" y="4866727"/>
            <a:ext cx="716692" cy="71669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40</a:t>
            </a:r>
            <a:endParaRPr kumimoji="1" lang="zh-CN" altLang="en-US" dirty="0"/>
          </a:p>
        </p:txBody>
      </p:sp>
      <p:sp>
        <p:nvSpPr>
          <p:cNvPr id="10" name="椭圆 9">
            <a:extLst>
              <a:ext uri="{FF2B5EF4-FFF2-40B4-BE49-F238E27FC236}">
                <a16:creationId xmlns:a16="http://schemas.microsoft.com/office/drawing/2014/main" id="{E399F86B-E9E2-2948-84DC-2A3EB58CD074}"/>
              </a:ext>
            </a:extLst>
          </p:cNvPr>
          <p:cNvSpPr/>
          <p:nvPr/>
        </p:nvSpPr>
        <p:spPr>
          <a:xfrm>
            <a:off x="2059337" y="3845741"/>
            <a:ext cx="716692" cy="71669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45</a:t>
            </a:r>
            <a:endParaRPr kumimoji="1" lang="zh-CN" altLang="en-US" dirty="0"/>
          </a:p>
        </p:txBody>
      </p:sp>
      <p:cxnSp>
        <p:nvCxnSpPr>
          <p:cNvPr id="13" name="直线箭头连接符 12">
            <a:extLst>
              <a:ext uri="{FF2B5EF4-FFF2-40B4-BE49-F238E27FC236}">
                <a16:creationId xmlns:a16="http://schemas.microsoft.com/office/drawing/2014/main" id="{73DF77EF-8506-414A-9657-95B7D8F52460}"/>
              </a:ext>
            </a:extLst>
          </p:cNvPr>
          <p:cNvCxnSpPr>
            <a:cxnSpLocks/>
            <a:endCxn id="9" idx="7"/>
          </p:cNvCxnSpPr>
          <p:nvPr/>
        </p:nvCxnSpPr>
        <p:spPr>
          <a:xfrm flipH="1">
            <a:off x="1954380" y="4494640"/>
            <a:ext cx="281290" cy="47704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直线箭头连接符 13">
            <a:extLst>
              <a:ext uri="{FF2B5EF4-FFF2-40B4-BE49-F238E27FC236}">
                <a16:creationId xmlns:a16="http://schemas.microsoft.com/office/drawing/2014/main" id="{935442E7-9468-E241-BB79-8A304FB37003}"/>
              </a:ext>
            </a:extLst>
          </p:cNvPr>
          <p:cNvCxnSpPr>
            <a:cxnSpLocks/>
            <a:stCxn id="7" idx="3"/>
            <a:endCxn id="4" idx="7"/>
          </p:cNvCxnSpPr>
          <p:nvPr/>
        </p:nvCxnSpPr>
        <p:spPr>
          <a:xfrm flipH="1">
            <a:off x="3364276" y="2522224"/>
            <a:ext cx="345841" cy="4882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直线箭头连接符 15">
            <a:extLst>
              <a:ext uri="{FF2B5EF4-FFF2-40B4-BE49-F238E27FC236}">
                <a16:creationId xmlns:a16="http://schemas.microsoft.com/office/drawing/2014/main" id="{992BCCDE-2200-B648-8E43-BB782D63CCF1}"/>
              </a:ext>
            </a:extLst>
          </p:cNvPr>
          <p:cNvCxnSpPr>
            <a:cxnSpLocks/>
            <a:stCxn id="4" idx="3"/>
          </p:cNvCxnSpPr>
          <p:nvPr/>
        </p:nvCxnSpPr>
        <p:spPr>
          <a:xfrm flipH="1">
            <a:off x="2581206" y="3517264"/>
            <a:ext cx="276292" cy="4212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8" name="圆角矩形 27">
            <a:extLst>
              <a:ext uri="{FF2B5EF4-FFF2-40B4-BE49-F238E27FC236}">
                <a16:creationId xmlns:a16="http://schemas.microsoft.com/office/drawing/2014/main" id="{4BD7A4E7-ABD1-E04C-B924-FB61C871AB65}"/>
              </a:ext>
            </a:extLst>
          </p:cNvPr>
          <p:cNvSpPr/>
          <p:nvPr/>
        </p:nvSpPr>
        <p:spPr>
          <a:xfrm>
            <a:off x="5832388" y="2931414"/>
            <a:ext cx="4646141" cy="2286000"/>
          </a:xfrm>
          <a:prstGeom prst="roundRect">
            <a:avLst/>
          </a:prstGeom>
          <a:solidFill>
            <a:srgbClr val="D24726"/>
          </a:solidFill>
          <a:ln>
            <a:solidFill>
              <a:srgbClr val="DD462F"/>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2800" dirty="0"/>
              <a:t>当二叉搜索树变为左图结构的时候，结构变为一个单项链表，查找的时间复杂度变为</a:t>
            </a:r>
            <a:r>
              <a:rPr kumimoji="1" lang="en-US" altLang="zh-CN" sz="2800" dirty="0"/>
              <a:t>O(n)</a:t>
            </a:r>
            <a:endParaRPr kumimoji="1" lang="zh-CN" altLang="en-US" sz="2800" dirty="0"/>
          </a:p>
        </p:txBody>
      </p:sp>
    </p:spTree>
    <p:extLst>
      <p:ext uri="{BB962C8B-B14F-4D97-AF65-F5344CB8AC3E}">
        <p14:creationId xmlns:p14="http://schemas.microsoft.com/office/powerpoint/2010/main" val="2230755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78" y="345989"/>
            <a:ext cx="10749367" cy="578673"/>
          </a:xfrm>
        </p:spPr>
        <p:txBody>
          <a:bodyPr rtlCol="0">
            <a:normAutofit/>
          </a:bodyPr>
          <a:lstStyle/>
          <a:p>
            <a:r>
              <a:rPr lang="zh-CN" altLang="en-US" sz="2800" dirty="0">
                <a:latin typeface="Microsoft YaHei" panose="020B0503020204020204" pitchFamily="34" charset="-122"/>
                <a:ea typeface="Microsoft YaHei" panose="020B0503020204020204" pitchFamily="34" charset="-122"/>
              </a:rPr>
              <a:t>二叉搜索树的旋转</a:t>
            </a:r>
          </a:p>
        </p:txBody>
      </p:sp>
      <p:sp>
        <p:nvSpPr>
          <p:cNvPr id="5" name="矩形 4">
            <a:extLst>
              <a:ext uri="{FF2B5EF4-FFF2-40B4-BE49-F238E27FC236}">
                <a16:creationId xmlns:a16="http://schemas.microsoft.com/office/drawing/2014/main" id="{477E2513-6B6E-454D-A95F-6FB395DE102D}"/>
              </a:ext>
            </a:extLst>
          </p:cNvPr>
          <p:cNvSpPr/>
          <p:nvPr/>
        </p:nvSpPr>
        <p:spPr>
          <a:xfrm>
            <a:off x="2073500" y="2464648"/>
            <a:ext cx="7946264" cy="2593980"/>
          </a:xfrm>
          <a:prstGeom prst="rect">
            <a:avLst/>
          </a:prstGeom>
        </p:spPr>
        <p:txBody>
          <a:bodyPr wrap="square">
            <a:spAutoFit/>
          </a:bodyPr>
          <a:lstStyle/>
          <a:p>
            <a:pPr>
              <a:lnSpc>
                <a:spcPct val="150000"/>
              </a:lnSpc>
            </a:pPr>
            <a:r>
              <a:rPr lang="zh-CN" altLang="en-US" sz="2800" dirty="0"/>
              <a:t>       在实现红黑树的过程中需要用到二叉搜索树的旋转，旋转包括左旋和右旋，但是无论是左旋还是右旋，经过旋转的二叉搜索树仍然还是二叉搜索树。</a:t>
            </a:r>
          </a:p>
        </p:txBody>
      </p:sp>
    </p:spTree>
    <p:extLst>
      <p:ext uri="{BB962C8B-B14F-4D97-AF65-F5344CB8AC3E}">
        <p14:creationId xmlns:p14="http://schemas.microsoft.com/office/powerpoint/2010/main" val="4035884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78" y="345989"/>
            <a:ext cx="10749367" cy="578673"/>
          </a:xfrm>
        </p:spPr>
        <p:txBody>
          <a:bodyPr rtlCol="0">
            <a:normAutofit/>
          </a:bodyPr>
          <a:lstStyle/>
          <a:p>
            <a:r>
              <a:rPr lang="zh-CN" altLang="en-US" sz="2800" dirty="0">
                <a:latin typeface="Microsoft YaHei" panose="020B0503020204020204" pitchFamily="34" charset="-122"/>
                <a:ea typeface="Microsoft YaHei" panose="020B0503020204020204" pitchFamily="34" charset="-122"/>
              </a:rPr>
              <a:t>二叉搜索树左旋</a:t>
            </a:r>
          </a:p>
        </p:txBody>
      </p:sp>
      <p:sp>
        <p:nvSpPr>
          <p:cNvPr id="13" name="椭圆 12">
            <a:extLst>
              <a:ext uri="{FF2B5EF4-FFF2-40B4-BE49-F238E27FC236}">
                <a16:creationId xmlns:a16="http://schemas.microsoft.com/office/drawing/2014/main" id="{09AE9F10-D153-1D4F-A6BA-1BEE8D41E6B7}"/>
              </a:ext>
            </a:extLst>
          </p:cNvPr>
          <p:cNvSpPr/>
          <p:nvPr/>
        </p:nvSpPr>
        <p:spPr>
          <a:xfrm>
            <a:off x="5942574" y="4239908"/>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40</a:t>
            </a:r>
            <a:endParaRPr kumimoji="1" lang="zh-CN" altLang="en-US" dirty="0"/>
          </a:p>
        </p:txBody>
      </p:sp>
      <p:cxnSp>
        <p:nvCxnSpPr>
          <p:cNvPr id="17" name="直线箭头连接符 16">
            <a:extLst>
              <a:ext uri="{FF2B5EF4-FFF2-40B4-BE49-F238E27FC236}">
                <a16:creationId xmlns:a16="http://schemas.microsoft.com/office/drawing/2014/main" id="{328D57DE-E7CE-0F45-A746-62B9A9E9FBF1}"/>
              </a:ext>
            </a:extLst>
          </p:cNvPr>
          <p:cNvCxnSpPr>
            <a:cxnSpLocks/>
            <a:stCxn id="33" idx="3"/>
          </p:cNvCxnSpPr>
          <p:nvPr/>
        </p:nvCxnSpPr>
        <p:spPr>
          <a:xfrm flipH="1">
            <a:off x="6410678" y="3984857"/>
            <a:ext cx="352110" cy="30186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椭圆 32">
            <a:extLst>
              <a:ext uri="{FF2B5EF4-FFF2-40B4-BE49-F238E27FC236}">
                <a16:creationId xmlns:a16="http://schemas.microsoft.com/office/drawing/2014/main" id="{28F64F92-CD3D-8B42-94AA-9D82918B4FD8}"/>
              </a:ext>
            </a:extLst>
          </p:cNvPr>
          <p:cNvSpPr/>
          <p:nvPr/>
        </p:nvSpPr>
        <p:spPr>
          <a:xfrm>
            <a:off x="6657831" y="3373122"/>
            <a:ext cx="716692" cy="716692"/>
          </a:xfrm>
          <a:prstGeom prst="ellipse">
            <a:avLst/>
          </a:prstGeom>
          <a:solidFill>
            <a:srgbClr val="7030A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34" name="椭圆 33">
            <a:extLst>
              <a:ext uri="{FF2B5EF4-FFF2-40B4-BE49-F238E27FC236}">
                <a16:creationId xmlns:a16="http://schemas.microsoft.com/office/drawing/2014/main" id="{E72387AB-A2C2-B741-B8B2-6710A6454AA7}"/>
              </a:ext>
            </a:extLst>
          </p:cNvPr>
          <p:cNvSpPr/>
          <p:nvPr/>
        </p:nvSpPr>
        <p:spPr>
          <a:xfrm>
            <a:off x="7471398" y="4216372"/>
            <a:ext cx="716692" cy="716692"/>
          </a:xfrm>
          <a:prstGeom prst="ellipse">
            <a:avLst/>
          </a:prstGeom>
          <a:solidFill>
            <a:schemeClr val="accent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60</a:t>
            </a:r>
            <a:endParaRPr kumimoji="1" lang="zh-CN" altLang="en-US" dirty="0"/>
          </a:p>
        </p:txBody>
      </p:sp>
      <p:cxnSp>
        <p:nvCxnSpPr>
          <p:cNvPr id="37" name="直线箭头连接符 36">
            <a:extLst>
              <a:ext uri="{FF2B5EF4-FFF2-40B4-BE49-F238E27FC236}">
                <a16:creationId xmlns:a16="http://schemas.microsoft.com/office/drawing/2014/main" id="{12ECCB1B-273D-5A44-A5B5-172DE5C9A2E5}"/>
              </a:ext>
            </a:extLst>
          </p:cNvPr>
          <p:cNvCxnSpPr>
            <a:cxnSpLocks/>
            <a:stCxn id="33" idx="5"/>
            <a:endCxn id="34" idx="1"/>
          </p:cNvCxnSpPr>
          <p:nvPr/>
        </p:nvCxnSpPr>
        <p:spPr>
          <a:xfrm>
            <a:off x="7269566" y="3984857"/>
            <a:ext cx="306789" cy="3364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5" name="椭圆 14">
            <a:extLst>
              <a:ext uri="{FF2B5EF4-FFF2-40B4-BE49-F238E27FC236}">
                <a16:creationId xmlns:a16="http://schemas.microsoft.com/office/drawing/2014/main" id="{87A6551F-94B7-054E-B320-D9DA72DDA7EC}"/>
              </a:ext>
            </a:extLst>
          </p:cNvPr>
          <p:cNvSpPr/>
          <p:nvPr/>
        </p:nvSpPr>
        <p:spPr>
          <a:xfrm>
            <a:off x="10352493" y="3199941"/>
            <a:ext cx="716692" cy="716692"/>
          </a:xfrm>
          <a:prstGeom prst="ellipse">
            <a:avLst/>
          </a:prstGeom>
          <a:solidFill>
            <a:schemeClr val="accent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60</a:t>
            </a:r>
            <a:endParaRPr kumimoji="1" lang="zh-CN" altLang="en-US" dirty="0">
              <a:solidFill>
                <a:schemeClr val="bg1"/>
              </a:solidFill>
            </a:endParaRPr>
          </a:p>
        </p:txBody>
      </p:sp>
      <p:sp>
        <p:nvSpPr>
          <p:cNvPr id="16" name="椭圆 15">
            <a:extLst>
              <a:ext uri="{FF2B5EF4-FFF2-40B4-BE49-F238E27FC236}">
                <a16:creationId xmlns:a16="http://schemas.microsoft.com/office/drawing/2014/main" id="{1E38F5C6-2E4B-3846-ACDE-F30769FB0317}"/>
              </a:ext>
            </a:extLst>
          </p:cNvPr>
          <p:cNvSpPr/>
          <p:nvPr/>
        </p:nvSpPr>
        <p:spPr>
          <a:xfrm>
            <a:off x="9655119" y="4153093"/>
            <a:ext cx="716692" cy="716692"/>
          </a:xfrm>
          <a:prstGeom prst="ellipse">
            <a:avLst/>
          </a:prstGeom>
          <a:solidFill>
            <a:srgbClr val="7030A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50</a:t>
            </a:r>
            <a:endParaRPr kumimoji="1" lang="zh-CN" altLang="en-US" dirty="0"/>
          </a:p>
        </p:txBody>
      </p:sp>
      <p:cxnSp>
        <p:nvCxnSpPr>
          <p:cNvPr id="18" name="直线箭头连接符 17">
            <a:extLst>
              <a:ext uri="{FF2B5EF4-FFF2-40B4-BE49-F238E27FC236}">
                <a16:creationId xmlns:a16="http://schemas.microsoft.com/office/drawing/2014/main" id="{544E72AE-D022-2942-8038-6617E6E1060A}"/>
              </a:ext>
            </a:extLst>
          </p:cNvPr>
          <p:cNvCxnSpPr>
            <a:cxnSpLocks/>
            <a:stCxn id="15" idx="3"/>
          </p:cNvCxnSpPr>
          <p:nvPr/>
        </p:nvCxnSpPr>
        <p:spPr>
          <a:xfrm flipH="1">
            <a:off x="10122445" y="3811676"/>
            <a:ext cx="335005" cy="34141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 name="椭圆 20">
            <a:extLst>
              <a:ext uri="{FF2B5EF4-FFF2-40B4-BE49-F238E27FC236}">
                <a16:creationId xmlns:a16="http://schemas.microsoft.com/office/drawing/2014/main" id="{25D6ED10-6EEC-AF43-97C5-65A6E6DC9A51}"/>
              </a:ext>
            </a:extLst>
          </p:cNvPr>
          <p:cNvSpPr/>
          <p:nvPr/>
        </p:nvSpPr>
        <p:spPr>
          <a:xfrm>
            <a:off x="9183791" y="5106245"/>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40</a:t>
            </a:r>
            <a:endParaRPr kumimoji="1" lang="zh-CN" altLang="en-US" dirty="0"/>
          </a:p>
        </p:txBody>
      </p:sp>
      <p:cxnSp>
        <p:nvCxnSpPr>
          <p:cNvPr id="22" name="直线箭头连接符 21">
            <a:extLst>
              <a:ext uri="{FF2B5EF4-FFF2-40B4-BE49-F238E27FC236}">
                <a16:creationId xmlns:a16="http://schemas.microsoft.com/office/drawing/2014/main" id="{C94BAC64-AC7D-AB4B-99E8-9A112140D2B9}"/>
              </a:ext>
            </a:extLst>
          </p:cNvPr>
          <p:cNvCxnSpPr>
            <a:cxnSpLocks/>
            <a:stCxn id="16" idx="3"/>
            <a:endCxn id="21" idx="0"/>
          </p:cNvCxnSpPr>
          <p:nvPr/>
        </p:nvCxnSpPr>
        <p:spPr>
          <a:xfrm flipH="1">
            <a:off x="9542137" y="4764828"/>
            <a:ext cx="217939" cy="34141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5" name="椭圆 34">
            <a:extLst>
              <a:ext uri="{FF2B5EF4-FFF2-40B4-BE49-F238E27FC236}">
                <a16:creationId xmlns:a16="http://schemas.microsoft.com/office/drawing/2014/main" id="{A63BDB60-CE3B-F14E-800F-077D9EDA024E}"/>
              </a:ext>
            </a:extLst>
          </p:cNvPr>
          <p:cNvSpPr/>
          <p:nvPr/>
        </p:nvSpPr>
        <p:spPr>
          <a:xfrm>
            <a:off x="8286943" y="5044460"/>
            <a:ext cx="716692" cy="716692"/>
          </a:xfrm>
          <a:prstGeom prst="ellipse">
            <a:avLst/>
          </a:prstGeom>
          <a:solidFill>
            <a:srgbClr val="00B05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70</a:t>
            </a:r>
            <a:endParaRPr kumimoji="1" lang="zh-CN" altLang="en-US" dirty="0"/>
          </a:p>
        </p:txBody>
      </p:sp>
      <p:cxnSp>
        <p:nvCxnSpPr>
          <p:cNvPr id="36" name="直线箭头连接符 35">
            <a:extLst>
              <a:ext uri="{FF2B5EF4-FFF2-40B4-BE49-F238E27FC236}">
                <a16:creationId xmlns:a16="http://schemas.microsoft.com/office/drawing/2014/main" id="{9A23DB6D-3EB7-2749-9D32-9DB13CA6FCBC}"/>
              </a:ext>
            </a:extLst>
          </p:cNvPr>
          <p:cNvCxnSpPr>
            <a:cxnSpLocks/>
          </p:cNvCxnSpPr>
          <p:nvPr/>
        </p:nvCxnSpPr>
        <p:spPr>
          <a:xfrm>
            <a:off x="8097724" y="4801899"/>
            <a:ext cx="306789" cy="3364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8" name="椭圆 37">
            <a:extLst>
              <a:ext uri="{FF2B5EF4-FFF2-40B4-BE49-F238E27FC236}">
                <a16:creationId xmlns:a16="http://schemas.microsoft.com/office/drawing/2014/main" id="{0D57A906-7B85-224B-95C2-36F8B5424B62}"/>
              </a:ext>
            </a:extLst>
          </p:cNvPr>
          <p:cNvSpPr/>
          <p:nvPr/>
        </p:nvSpPr>
        <p:spPr>
          <a:xfrm>
            <a:off x="11194276" y="4153093"/>
            <a:ext cx="716692" cy="673520"/>
          </a:xfrm>
          <a:prstGeom prst="ellipse">
            <a:avLst/>
          </a:prstGeom>
          <a:solidFill>
            <a:srgbClr val="00B05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70</a:t>
            </a:r>
            <a:endParaRPr kumimoji="1" lang="zh-CN" altLang="en-US" dirty="0"/>
          </a:p>
        </p:txBody>
      </p:sp>
      <p:cxnSp>
        <p:nvCxnSpPr>
          <p:cNvPr id="39" name="直线箭头连接符 38">
            <a:extLst>
              <a:ext uri="{FF2B5EF4-FFF2-40B4-BE49-F238E27FC236}">
                <a16:creationId xmlns:a16="http://schemas.microsoft.com/office/drawing/2014/main" id="{F7ADF871-4E43-F849-AA69-29D78D931B86}"/>
              </a:ext>
            </a:extLst>
          </p:cNvPr>
          <p:cNvCxnSpPr>
            <a:cxnSpLocks/>
            <a:endCxn id="38" idx="0"/>
          </p:cNvCxnSpPr>
          <p:nvPr/>
        </p:nvCxnSpPr>
        <p:spPr>
          <a:xfrm>
            <a:off x="10964228" y="3801034"/>
            <a:ext cx="588394" cy="3520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2" name="椭圆 41">
            <a:extLst>
              <a:ext uri="{FF2B5EF4-FFF2-40B4-BE49-F238E27FC236}">
                <a16:creationId xmlns:a16="http://schemas.microsoft.com/office/drawing/2014/main" id="{E4F1BF49-68F3-5041-A36D-1A07982E7CC6}"/>
              </a:ext>
            </a:extLst>
          </p:cNvPr>
          <p:cNvSpPr/>
          <p:nvPr/>
        </p:nvSpPr>
        <p:spPr>
          <a:xfrm>
            <a:off x="6706268" y="5081531"/>
            <a:ext cx="716692" cy="716692"/>
          </a:xfrm>
          <a:prstGeom prst="ellipse">
            <a:avLst/>
          </a:prstGeom>
          <a:solidFill>
            <a:srgbClr val="0070C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55</a:t>
            </a:r>
            <a:endParaRPr kumimoji="1" lang="zh-CN" altLang="en-US" dirty="0"/>
          </a:p>
        </p:txBody>
      </p:sp>
      <p:cxnSp>
        <p:nvCxnSpPr>
          <p:cNvPr id="43" name="直线箭头连接符 42">
            <a:extLst>
              <a:ext uri="{FF2B5EF4-FFF2-40B4-BE49-F238E27FC236}">
                <a16:creationId xmlns:a16="http://schemas.microsoft.com/office/drawing/2014/main" id="{FCC828C6-F627-5448-B7BE-1D7BDA0CFB64}"/>
              </a:ext>
            </a:extLst>
          </p:cNvPr>
          <p:cNvCxnSpPr>
            <a:cxnSpLocks/>
          </p:cNvCxnSpPr>
          <p:nvPr/>
        </p:nvCxnSpPr>
        <p:spPr>
          <a:xfrm flipH="1">
            <a:off x="7202980" y="4747768"/>
            <a:ext cx="338151" cy="41681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6" name="椭圆 45">
            <a:extLst>
              <a:ext uri="{FF2B5EF4-FFF2-40B4-BE49-F238E27FC236}">
                <a16:creationId xmlns:a16="http://schemas.microsoft.com/office/drawing/2014/main" id="{3B3F3846-6CDA-0742-A558-69BF9B028451}"/>
              </a:ext>
            </a:extLst>
          </p:cNvPr>
          <p:cNvSpPr/>
          <p:nvPr/>
        </p:nvSpPr>
        <p:spPr>
          <a:xfrm>
            <a:off x="10270741" y="5106245"/>
            <a:ext cx="716692" cy="716692"/>
          </a:xfrm>
          <a:prstGeom prst="ellipse">
            <a:avLst/>
          </a:prstGeom>
          <a:solidFill>
            <a:srgbClr val="0070C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55</a:t>
            </a:r>
            <a:endParaRPr kumimoji="1" lang="zh-CN" altLang="en-US" dirty="0"/>
          </a:p>
        </p:txBody>
      </p:sp>
      <p:cxnSp>
        <p:nvCxnSpPr>
          <p:cNvPr id="48" name="直线箭头连接符 47">
            <a:extLst>
              <a:ext uri="{FF2B5EF4-FFF2-40B4-BE49-F238E27FC236}">
                <a16:creationId xmlns:a16="http://schemas.microsoft.com/office/drawing/2014/main" id="{55CD019C-D8EE-6441-A553-D9BE249EB2AC}"/>
              </a:ext>
            </a:extLst>
          </p:cNvPr>
          <p:cNvCxnSpPr>
            <a:cxnSpLocks/>
          </p:cNvCxnSpPr>
          <p:nvPr/>
        </p:nvCxnSpPr>
        <p:spPr>
          <a:xfrm>
            <a:off x="10245556" y="4786443"/>
            <a:ext cx="251346" cy="3766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9" name="文本框 48">
            <a:extLst>
              <a:ext uri="{FF2B5EF4-FFF2-40B4-BE49-F238E27FC236}">
                <a16:creationId xmlns:a16="http://schemas.microsoft.com/office/drawing/2014/main" id="{F099380D-3FF2-C845-9140-CAA39769EEB7}"/>
              </a:ext>
            </a:extLst>
          </p:cNvPr>
          <p:cNvSpPr txBox="1"/>
          <p:nvPr/>
        </p:nvSpPr>
        <p:spPr>
          <a:xfrm>
            <a:off x="351867" y="2077941"/>
            <a:ext cx="5034114" cy="3508653"/>
          </a:xfrm>
          <a:prstGeom prst="rect">
            <a:avLst/>
          </a:prstGeom>
          <a:noFill/>
        </p:spPr>
        <p:txBody>
          <a:bodyPr wrap="square" rtlCol="0">
            <a:spAutoFit/>
          </a:bodyPr>
          <a:lstStyle/>
          <a:p>
            <a:r>
              <a:rPr kumimoji="1" lang="zh-CN" altLang="en-US" sz="2400" dirty="0"/>
              <a:t>以</a:t>
            </a:r>
            <a:r>
              <a:rPr kumimoji="1" lang="en-US" altLang="zh-CN" sz="2400" dirty="0"/>
              <a:t>50</a:t>
            </a:r>
            <a:r>
              <a:rPr kumimoji="1" lang="zh-CN" altLang="en-US" sz="2400" dirty="0"/>
              <a:t>为旋转节点左旋：</a:t>
            </a:r>
            <a:endParaRPr kumimoji="1" lang="en-US" altLang="zh-CN" sz="2400" dirty="0"/>
          </a:p>
          <a:p>
            <a:endParaRPr kumimoji="1" lang="en-US" altLang="zh-CN" sz="2400" dirty="0"/>
          </a:p>
          <a:p>
            <a:r>
              <a:rPr kumimoji="1" lang="zh-CN" altLang="en-US" sz="2400" dirty="0"/>
              <a:t>操作步骤：</a:t>
            </a:r>
            <a:endParaRPr kumimoji="1" lang="en-US" altLang="zh-CN" sz="2400" dirty="0"/>
          </a:p>
          <a:p>
            <a:endParaRPr kumimoji="1" lang="en-US" altLang="zh-CN" sz="2400" dirty="0"/>
          </a:p>
          <a:p>
            <a:r>
              <a:rPr kumimoji="1" lang="en-US" altLang="zh-CN" dirty="0"/>
              <a:t>①</a:t>
            </a:r>
            <a:r>
              <a:rPr kumimoji="1" lang="zh-CN" altLang="en-US" dirty="0"/>
              <a:t> </a:t>
            </a:r>
            <a:r>
              <a:rPr kumimoji="1" lang="en-US" altLang="zh-CN" dirty="0">
                <a:solidFill>
                  <a:srgbClr val="FF0000"/>
                </a:solidFill>
              </a:rPr>
              <a:t>50</a:t>
            </a:r>
            <a:r>
              <a:rPr kumimoji="1" lang="zh-CN" altLang="en-US" dirty="0"/>
              <a:t>的右节点变为</a:t>
            </a:r>
            <a:r>
              <a:rPr kumimoji="1" lang="en-US" altLang="zh-CN" dirty="0">
                <a:solidFill>
                  <a:srgbClr val="00B050"/>
                </a:solidFill>
              </a:rPr>
              <a:t>60</a:t>
            </a:r>
            <a:r>
              <a:rPr kumimoji="1" lang="zh-CN" altLang="en-US" dirty="0"/>
              <a:t>的左节点</a:t>
            </a:r>
            <a:r>
              <a:rPr kumimoji="1" lang="en-US" altLang="zh-CN" dirty="0"/>
              <a:t>(55)</a:t>
            </a:r>
            <a:r>
              <a:rPr kumimoji="1" lang="zh-CN" altLang="en-US" dirty="0"/>
              <a:t>，</a:t>
            </a:r>
            <a:r>
              <a:rPr kumimoji="1" lang="en-US" altLang="zh-CN" dirty="0"/>
              <a:t> </a:t>
            </a:r>
            <a:r>
              <a:rPr kumimoji="1" lang="en-US" altLang="zh-CN" dirty="0">
                <a:solidFill>
                  <a:srgbClr val="00B050"/>
                </a:solidFill>
              </a:rPr>
              <a:t>60</a:t>
            </a:r>
            <a:r>
              <a:rPr kumimoji="1" lang="zh-CN" altLang="en-US" dirty="0"/>
              <a:t>的左节点</a:t>
            </a:r>
            <a:r>
              <a:rPr kumimoji="1" lang="en-US" altLang="zh-CN" dirty="0"/>
              <a:t>(55)</a:t>
            </a:r>
            <a:r>
              <a:rPr kumimoji="1" lang="zh-CN" altLang="en-US" dirty="0"/>
              <a:t>的父节点变为</a:t>
            </a:r>
            <a:r>
              <a:rPr kumimoji="1" lang="en-US" altLang="zh-CN" dirty="0">
                <a:solidFill>
                  <a:srgbClr val="FF0000"/>
                </a:solidFill>
              </a:rPr>
              <a:t>50</a:t>
            </a:r>
          </a:p>
          <a:p>
            <a:endParaRPr kumimoji="1" lang="en-US" altLang="zh-CN" dirty="0"/>
          </a:p>
          <a:p>
            <a:r>
              <a:rPr kumimoji="1" lang="en-US" altLang="zh-CN" dirty="0"/>
              <a:t>②</a:t>
            </a:r>
            <a:r>
              <a:rPr kumimoji="1" lang="zh-CN" altLang="en-US" dirty="0"/>
              <a:t> </a:t>
            </a:r>
            <a:r>
              <a:rPr kumimoji="1" lang="en-US" altLang="zh-CN" dirty="0">
                <a:solidFill>
                  <a:srgbClr val="00B050"/>
                </a:solidFill>
              </a:rPr>
              <a:t>60</a:t>
            </a:r>
            <a:r>
              <a:rPr kumimoji="1" lang="zh-CN" altLang="en-US" dirty="0"/>
              <a:t>的父节点变为</a:t>
            </a:r>
            <a:r>
              <a:rPr kumimoji="1" lang="en-US" altLang="zh-CN" dirty="0">
                <a:solidFill>
                  <a:srgbClr val="FF0000"/>
                </a:solidFill>
              </a:rPr>
              <a:t>50</a:t>
            </a:r>
            <a:r>
              <a:rPr kumimoji="1" lang="zh-CN" altLang="en-US" dirty="0"/>
              <a:t>的父节点</a:t>
            </a:r>
            <a:r>
              <a:rPr kumimoji="1" lang="en-US" altLang="zh-CN" dirty="0"/>
              <a:t>(80)</a:t>
            </a:r>
            <a:r>
              <a:rPr kumimoji="1" lang="zh-CN" altLang="en-US" dirty="0"/>
              <a:t>， </a:t>
            </a:r>
            <a:r>
              <a:rPr kumimoji="1" lang="en-US" altLang="zh-CN" dirty="0">
                <a:solidFill>
                  <a:srgbClr val="FF0000"/>
                </a:solidFill>
              </a:rPr>
              <a:t>50</a:t>
            </a:r>
            <a:r>
              <a:rPr kumimoji="1" lang="zh-CN" altLang="en-US" dirty="0"/>
              <a:t>的父节点</a:t>
            </a:r>
            <a:r>
              <a:rPr kumimoji="1" lang="en-US" altLang="zh-CN" dirty="0"/>
              <a:t>(80)</a:t>
            </a:r>
            <a:r>
              <a:rPr kumimoji="1" lang="zh-CN" altLang="en-US" dirty="0"/>
              <a:t>的左</a:t>
            </a:r>
            <a:r>
              <a:rPr kumimoji="1" lang="en-US" altLang="zh-CN" dirty="0"/>
              <a:t>(</a:t>
            </a:r>
            <a:r>
              <a:rPr kumimoji="1" lang="zh-CN" altLang="en-US" dirty="0"/>
              <a:t>右</a:t>
            </a:r>
            <a:r>
              <a:rPr kumimoji="1" lang="en-US" altLang="zh-CN" dirty="0"/>
              <a:t>)</a:t>
            </a:r>
            <a:r>
              <a:rPr kumimoji="1" lang="zh-CN" altLang="en-US" dirty="0"/>
              <a:t>节点变为</a:t>
            </a:r>
            <a:r>
              <a:rPr kumimoji="1" lang="en-US" altLang="zh-CN" dirty="0">
                <a:solidFill>
                  <a:srgbClr val="00B050"/>
                </a:solidFill>
              </a:rPr>
              <a:t>60</a:t>
            </a:r>
          </a:p>
          <a:p>
            <a:endParaRPr kumimoji="1" lang="en-US" altLang="zh-CN" dirty="0"/>
          </a:p>
          <a:p>
            <a:r>
              <a:rPr kumimoji="1" lang="en-US" altLang="zh-CN" dirty="0"/>
              <a:t>③</a:t>
            </a:r>
            <a:r>
              <a:rPr kumimoji="1" lang="zh-CN" altLang="en-US" dirty="0"/>
              <a:t> </a:t>
            </a:r>
            <a:r>
              <a:rPr kumimoji="1" lang="en-US" altLang="zh-CN" dirty="0">
                <a:solidFill>
                  <a:srgbClr val="00B050"/>
                </a:solidFill>
              </a:rPr>
              <a:t>60</a:t>
            </a:r>
            <a:r>
              <a:rPr kumimoji="1" lang="zh-CN" altLang="en-US" dirty="0"/>
              <a:t>的左节点变为</a:t>
            </a:r>
            <a:r>
              <a:rPr kumimoji="1" lang="en-US" altLang="zh-CN" dirty="0">
                <a:solidFill>
                  <a:srgbClr val="FF0000"/>
                </a:solidFill>
              </a:rPr>
              <a:t>50</a:t>
            </a:r>
            <a:r>
              <a:rPr kumimoji="1" lang="zh-CN" altLang="en-US" dirty="0"/>
              <a:t>， </a:t>
            </a:r>
            <a:r>
              <a:rPr kumimoji="1" lang="en-US" altLang="zh-CN" dirty="0">
                <a:solidFill>
                  <a:srgbClr val="FF0000"/>
                </a:solidFill>
              </a:rPr>
              <a:t>50</a:t>
            </a:r>
            <a:r>
              <a:rPr kumimoji="1" lang="zh-CN" altLang="en-US" dirty="0"/>
              <a:t>的父节点变为</a:t>
            </a:r>
            <a:r>
              <a:rPr kumimoji="1" lang="en-US" altLang="zh-CN" dirty="0">
                <a:solidFill>
                  <a:srgbClr val="00B050"/>
                </a:solidFill>
              </a:rPr>
              <a:t>60</a:t>
            </a:r>
          </a:p>
        </p:txBody>
      </p:sp>
      <p:sp>
        <p:nvSpPr>
          <p:cNvPr id="54" name="右箭头 53">
            <a:extLst>
              <a:ext uri="{FF2B5EF4-FFF2-40B4-BE49-F238E27FC236}">
                <a16:creationId xmlns:a16="http://schemas.microsoft.com/office/drawing/2014/main" id="{4C5D2AC0-4932-264A-9228-DB1356C3270B}"/>
              </a:ext>
            </a:extLst>
          </p:cNvPr>
          <p:cNvSpPr/>
          <p:nvPr/>
        </p:nvSpPr>
        <p:spPr>
          <a:xfrm>
            <a:off x="8692136" y="3826404"/>
            <a:ext cx="992991" cy="2769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56" name="椭圆 55">
            <a:extLst>
              <a:ext uri="{FF2B5EF4-FFF2-40B4-BE49-F238E27FC236}">
                <a16:creationId xmlns:a16="http://schemas.microsoft.com/office/drawing/2014/main" id="{9F4C1A63-9A5B-C04B-B58B-3642ED9D5AEC}"/>
              </a:ext>
            </a:extLst>
          </p:cNvPr>
          <p:cNvSpPr/>
          <p:nvPr/>
        </p:nvSpPr>
        <p:spPr>
          <a:xfrm>
            <a:off x="7414060" y="2434779"/>
            <a:ext cx="716692" cy="716692"/>
          </a:xfrm>
          <a:prstGeom prst="ellipse">
            <a:avLst/>
          </a:prstGeom>
          <a:solidFill>
            <a:srgbClr val="C0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80</a:t>
            </a:r>
            <a:endParaRPr kumimoji="1" lang="zh-CN" altLang="en-US" dirty="0">
              <a:solidFill>
                <a:schemeClr val="bg1"/>
              </a:solidFill>
            </a:endParaRPr>
          </a:p>
        </p:txBody>
      </p:sp>
      <p:sp>
        <p:nvSpPr>
          <p:cNvPr id="57" name="椭圆 56">
            <a:extLst>
              <a:ext uri="{FF2B5EF4-FFF2-40B4-BE49-F238E27FC236}">
                <a16:creationId xmlns:a16="http://schemas.microsoft.com/office/drawing/2014/main" id="{EBF5F66E-1D06-A84D-A95A-093CC3ACFD52}"/>
              </a:ext>
            </a:extLst>
          </p:cNvPr>
          <p:cNvSpPr/>
          <p:nvPr/>
        </p:nvSpPr>
        <p:spPr>
          <a:xfrm>
            <a:off x="11258425" y="2348585"/>
            <a:ext cx="716692" cy="716692"/>
          </a:xfrm>
          <a:prstGeom prst="ellipse">
            <a:avLst/>
          </a:prstGeom>
          <a:solidFill>
            <a:srgbClr val="C0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80</a:t>
            </a:r>
            <a:endParaRPr kumimoji="1" lang="zh-CN" altLang="en-US" dirty="0">
              <a:solidFill>
                <a:schemeClr val="bg1"/>
              </a:solidFill>
            </a:endParaRPr>
          </a:p>
        </p:txBody>
      </p:sp>
      <p:cxnSp>
        <p:nvCxnSpPr>
          <p:cNvPr id="58" name="直线箭头连接符 57">
            <a:extLst>
              <a:ext uri="{FF2B5EF4-FFF2-40B4-BE49-F238E27FC236}">
                <a16:creationId xmlns:a16="http://schemas.microsoft.com/office/drawing/2014/main" id="{D084FDEB-44E9-7442-8C25-05D110C6EF38}"/>
              </a:ext>
            </a:extLst>
          </p:cNvPr>
          <p:cNvCxnSpPr>
            <a:cxnSpLocks/>
          </p:cNvCxnSpPr>
          <p:nvPr/>
        </p:nvCxnSpPr>
        <p:spPr>
          <a:xfrm flipH="1">
            <a:off x="7202981" y="3024640"/>
            <a:ext cx="338150" cy="40255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直线箭头连接符 60">
            <a:extLst>
              <a:ext uri="{FF2B5EF4-FFF2-40B4-BE49-F238E27FC236}">
                <a16:creationId xmlns:a16="http://schemas.microsoft.com/office/drawing/2014/main" id="{C01C1374-947D-8448-BD75-7C85B2E50044}"/>
              </a:ext>
            </a:extLst>
          </p:cNvPr>
          <p:cNvCxnSpPr>
            <a:cxnSpLocks/>
            <a:stCxn id="57" idx="3"/>
            <a:endCxn id="15" idx="7"/>
          </p:cNvCxnSpPr>
          <p:nvPr/>
        </p:nvCxnSpPr>
        <p:spPr>
          <a:xfrm flipH="1">
            <a:off x="10964228" y="2960320"/>
            <a:ext cx="399154" cy="34457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6" name="弧 65">
            <a:extLst>
              <a:ext uri="{FF2B5EF4-FFF2-40B4-BE49-F238E27FC236}">
                <a16:creationId xmlns:a16="http://schemas.microsoft.com/office/drawing/2014/main" id="{FE0761A9-6065-1742-AA79-24A805C0C27D}"/>
              </a:ext>
            </a:extLst>
          </p:cNvPr>
          <p:cNvSpPr/>
          <p:nvPr/>
        </p:nvSpPr>
        <p:spPr>
          <a:xfrm rot="20283643">
            <a:off x="7576355" y="3373122"/>
            <a:ext cx="554397" cy="650181"/>
          </a:xfrm>
          <a:prstGeom prst="arc">
            <a:avLst>
              <a:gd name="adj1" fmla="val 16200000"/>
              <a:gd name="adj2" fmla="val 4106504"/>
            </a:avLst>
          </a:prstGeom>
          <a:noFill/>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68" name="文本框 67">
            <a:extLst>
              <a:ext uri="{FF2B5EF4-FFF2-40B4-BE49-F238E27FC236}">
                <a16:creationId xmlns:a16="http://schemas.microsoft.com/office/drawing/2014/main" id="{D8C5950C-E11D-1C46-B000-3993E49AE2AD}"/>
              </a:ext>
            </a:extLst>
          </p:cNvPr>
          <p:cNvSpPr txBox="1"/>
          <p:nvPr/>
        </p:nvSpPr>
        <p:spPr>
          <a:xfrm>
            <a:off x="406233" y="6195236"/>
            <a:ext cx="9353843" cy="369332"/>
          </a:xfrm>
          <a:prstGeom prst="rect">
            <a:avLst/>
          </a:prstGeom>
          <a:noFill/>
        </p:spPr>
        <p:txBody>
          <a:bodyPr wrap="none" rtlCol="0">
            <a:spAutoFit/>
          </a:bodyPr>
          <a:lstStyle/>
          <a:p>
            <a:r>
              <a:rPr kumimoji="1" lang="zh-CN" altLang="en-US" dirty="0"/>
              <a:t>注意：假如图中是红黑树且</a:t>
            </a:r>
            <a:r>
              <a:rPr kumimoji="1" lang="en-US" altLang="zh-CN" dirty="0"/>
              <a:t>50</a:t>
            </a:r>
            <a:r>
              <a:rPr kumimoji="1" lang="zh-CN" altLang="en-US" dirty="0"/>
              <a:t>没有父节点时，左旋更换了根节点，需要设置根节点为黑色</a:t>
            </a:r>
          </a:p>
        </p:txBody>
      </p:sp>
    </p:spTree>
    <p:extLst>
      <p:ext uri="{BB962C8B-B14F-4D97-AF65-F5344CB8AC3E}">
        <p14:creationId xmlns:p14="http://schemas.microsoft.com/office/powerpoint/2010/main" val="316244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78" y="345989"/>
            <a:ext cx="10749367" cy="578673"/>
          </a:xfrm>
        </p:spPr>
        <p:txBody>
          <a:bodyPr rtlCol="0">
            <a:normAutofit/>
          </a:bodyPr>
          <a:lstStyle/>
          <a:p>
            <a:r>
              <a:rPr lang="zh-CN" altLang="en-US" sz="2800" dirty="0">
                <a:latin typeface="Microsoft YaHei" panose="020B0503020204020204" pitchFamily="34" charset="-122"/>
                <a:ea typeface="Microsoft YaHei" panose="020B0503020204020204" pitchFamily="34" charset="-122"/>
              </a:rPr>
              <a:t>二叉搜索树右旋</a:t>
            </a:r>
          </a:p>
        </p:txBody>
      </p:sp>
      <p:sp>
        <p:nvSpPr>
          <p:cNvPr id="13" name="椭圆 12">
            <a:extLst>
              <a:ext uri="{FF2B5EF4-FFF2-40B4-BE49-F238E27FC236}">
                <a16:creationId xmlns:a16="http://schemas.microsoft.com/office/drawing/2014/main" id="{09AE9F10-D153-1D4F-A6BA-1BEE8D41E6B7}"/>
              </a:ext>
            </a:extLst>
          </p:cNvPr>
          <p:cNvSpPr/>
          <p:nvPr/>
        </p:nvSpPr>
        <p:spPr>
          <a:xfrm>
            <a:off x="9007060" y="4239908"/>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40</a:t>
            </a:r>
            <a:endParaRPr kumimoji="1" lang="zh-CN" altLang="en-US" dirty="0"/>
          </a:p>
        </p:txBody>
      </p:sp>
      <p:cxnSp>
        <p:nvCxnSpPr>
          <p:cNvPr id="17" name="直线箭头连接符 16">
            <a:extLst>
              <a:ext uri="{FF2B5EF4-FFF2-40B4-BE49-F238E27FC236}">
                <a16:creationId xmlns:a16="http://schemas.microsoft.com/office/drawing/2014/main" id="{328D57DE-E7CE-0F45-A746-62B9A9E9FBF1}"/>
              </a:ext>
            </a:extLst>
          </p:cNvPr>
          <p:cNvCxnSpPr>
            <a:cxnSpLocks/>
            <a:stCxn id="33" idx="3"/>
          </p:cNvCxnSpPr>
          <p:nvPr/>
        </p:nvCxnSpPr>
        <p:spPr>
          <a:xfrm flipH="1">
            <a:off x="9475164" y="3984857"/>
            <a:ext cx="352110" cy="30186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椭圆 32">
            <a:extLst>
              <a:ext uri="{FF2B5EF4-FFF2-40B4-BE49-F238E27FC236}">
                <a16:creationId xmlns:a16="http://schemas.microsoft.com/office/drawing/2014/main" id="{28F64F92-CD3D-8B42-94AA-9D82918B4FD8}"/>
              </a:ext>
            </a:extLst>
          </p:cNvPr>
          <p:cNvSpPr/>
          <p:nvPr/>
        </p:nvSpPr>
        <p:spPr>
          <a:xfrm>
            <a:off x="9722317" y="3373122"/>
            <a:ext cx="716692" cy="716692"/>
          </a:xfrm>
          <a:prstGeom prst="ellipse">
            <a:avLst/>
          </a:prstGeom>
          <a:solidFill>
            <a:srgbClr val="7030A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34" name="椭圆 33">
            <a:extLst>
              <a:ext uri="{FF2B5EF4-FFF2-40B4-BE49-F238E27FC236}">
                <a16:creationId xmlns:a16="http://schemas.microsoft.com/office/drawing/2014/main" id="{E72387AB-A2C2-B741-B8B2-6710A6454AA7}"/>
              </a:ext>
            </a:extLst>
          </p:cNvPr>
          <p:cNvSpPr/>
          <p:nvPr/>
        </p:nvSpPr>
        <p:spPr>
          <a:xfrm>
            <a:off x="10535884" y="4216372"/>
            <a:ext cx="716692" cy="716692"/>
          </a:xfrm>
          <a:prstGeom prst="ellipse">
            <a:avLst/>
          </a:prstGeom>
          <a:solidFill>
            <a:schemeClr val="accent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60</a:t>
            </a:r>
            <a:endParaRPr kumimoji="1" lang="zh-CN" altLang="en-US" dirty="0"/>
          </a:p>
        </p:txBody>
      </p:sp>
      <p:cxnSp>
        <p:nvCxnSpPr>
          <p:cNvPr id="37" name="直线箭头连接符 36">
            <a:extLst>
              <a:ext uri="{FF2B5EF4-FFF2-40B4-BE49-F238E27FC236}">
                <a16:creationId xmlns:a16="http://schemas.microsoft.com/office/drawing/2014/main" id="{12ECCB1B-273D-5A44-A5B5-172DE5C9A2E5}"/>
              </a:ext>
            </a:extLst>
          </p:cNvPr>
          <p:cNvCxnSpPr>
            <a:cxnSpLocks/>
            <a:stCxn id="33" idx="5"/>
            <a:endCxn id="34" idx="1"/>
          </p:cNvCxnSpPr>
          <p:nvPr/>
        </p:nvCxnSpPr>
        <p:spPr>
          <a:xfrm>
            <a:off x="10334052" y="3984857"/>
            <a:ext cx="306789" cy="3364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5" name="椭圆 14">
            <a:extLst>
              <a:ext uri="{FF2B5EF4-FFF2-40B4-BE49-F238E27FC236}">
                <a16:creationId xmlns:a16="http://schemas.microsoft.com/office/drawing/2014/main" id="{87A6551F-94B7-054E-B320-D9DA72DDA7EC}"/>
              </a:ext>
            </a:extLst>
          </p:cNvPr>
          <p:cNvSpPr/>
          <p:nvPr/>
        </p:nvSpPr>
        <p:spPr>
          <a:xfrm>
            <a:off x="6311819" y="3249369"/>
            <a:ext cx="716692" cy="716692"/>
          </a:xfrm>
          <a:prstGeom prst="ellipse">
            <a:avLst/>
          </a:prstGeom>
          <a:solidFill>
            <a:schemeClr val="accent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60</a:t>
            </a:r>
            <a:endParaRPr kumimoji="1" lang="zh-CN" altLang="en-US" dirty="0">
              <a:solidFill>
                <a:schemeClr val="bg1"/>
              </a:solidFill>
            </a:endParaRPr>
          </a:p>
        </p:txBody>
      </p:sp>
      <p:sp>
        <p:nvSpPr>
          <p:cNvPr id="16" name="椭圆 15">
            <a:extLst>
              <a:ext uri="{FF2B5EF4-FFF2-40B4-BE49-F238E27FC236}">
                <a16:creationId xmlns:a16="http://schemas.microsoft.com/office/drawing/2014/main" id="{1E38F5C6-2E4B-3846-ACDE-F30769FB0317}"/>
              </a:ext>
            </a:extLst>
          </p:cNvPr>
          <p:cNvSpPr/>
          <p:nvPr/>
        </p:nvSpPr>
        <p:spPr>
          <a:xfrm>
            <a:off x="5614445" y="4202521"/>
            <a:ext cx="716692" cy="716692"/>
          </a:xfrm>
          <a:prstGeom prst="ellipse">
            <a:avLst/>
          </a:prstGeom>
          <a:solidFill>
            <a:srgbClr val="7030A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50</a:t>
            </a:r>
            <a:endParaRPr kumimoji="1" lang="zh-CN" altLang="en-US" dirty="0"/>
          </a:p>
        </p:txBody>
      </p:sp>
      <p:cxnSp>
        <p:nvCxnSpPr>
          <p:cNvPr id="18" name="直线箭头连接符 17">
            <a:extLst>
              <a:ext uri="{FF2B5EF4-FFF2-40B4-BE49-F238E27FC236}">
                <a16:creationId xmlns:a16="http://schemas.microsoft.com/office/drawing/2014/main" id="{544E72AE-D022-2942-8038-6617E6E1060A}"/>
              </a:ext>
            </a:extLst>
          </p:cNvPr>
          <p:cNvCxnSpPr>
            <a:cxnSpLocks/>
            <a:stCxn id="15" idx="3"/>
          </p:cNvCxnSpPr>
          <p:nvPr/>
        </p:nvCxnSpPr>
        <p:spPr>
          <a:xfrm flipH="1">
            <a:off x="6081771" y="3861104"/>
            <a:ext cx="335005" cy="34141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 name="椭圆 20">
            <a:extLst>
              <a:ext uri="{FF2B5EF4-FFF2-40B4-BE49-F238E27FC236}">
                <a16:creationId xmlns:a16="http://schemas.microsoft.com/office/drawing/2014/main" id="{25D6ED10-6EEC-AF43-97C5-65A6E6DC9A51}"/>
              </a:ext>
            </a:extLst>
          </p:cNvPr>
          <p:cNvSpPr/>
          <p:nvPr/>
        </p:nvSpPr>
        <p:spPr>
          <a:xfrm>
            <a:off x="5143117" y="5155673"/>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40</a:t>
            </a:r>
            <a:endParaRPr kumimoji="1" lang="zh-CN" altLang="en-US" dirty="0"/>
          </a:p>
        </p:txBody>
      </p:sp>
      <p:cxnSp>
        <p:nvCxnSpPr>
          <p:cNvPr id="22" name="直线箭头连接符 21">
            <a:extLst>
              <a:ext uri="{FF2B5EF4-FFF2-40B4-BE49-F238E27FC236}">
                <a16:creationId xmlns:a16="http://schemas.microsoft.com/office/drawing/2014/main" id="{C94BAC64-AC7D-AB4B-99E8-9A112140D2B9}"/>
              </a:ext>
            </a:extLst>
          </p:cNvPr>
          <p:cNvCxnSpPr>
            <a:cxnSpLocks/>
            <a:stCxn id="16" idx="3"/>
            <a:endCxn id="21" idx="0"/>
          </p:cNvCxnSpPr>
          <p:nvPr/>
        </p:nvCxnSpPr>
        <p:spPr>
          <a:xfrm flipH="1">
            <a:off x="5501463" y="4814256"/>
            <a:ext cx="217939" cy="34141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5" name="椭圆 34">
            <a:extLst>
              <a:ext uri="{FF2B5EF4-FFF2-40B4-BE49-F238E27FC236}">
                <a16:creationId xmlns:a16="http://schemas.microsoft.com/office/drawing/2014/main" id="{A63BDB60-CE3B-F14E-800F-077D9EDA024E}"/>
              </a:ext>
            </a:extLst>
          </p:cNvPr>
          <p:cNvSpPr/>
          <p:nvPr/>
        </p:nvSpPr>
        <p:spPr>
          <a:xfrm>
            <a:off x="11351429" y="5044460"/>
            <a:ext cx="716692" cy="716692"/>
          </a:xfrm>
          <a:prstGeom prst="ellipse">
            <a:avLst/>
          </a:prstGeom>
          <a:solidFill>
            <a:srgbClr val="00B05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70</a:t>
            </a:r>
            <a:endParaRPr kumimoji="1" lang="zh-CN" altLang="en-US" dirty="0"/>
          </a:p>
        </p:txBody>
      </p:sp>
      <p:cxnSp>
        <p:nvCxnSpPr>
          <p:cNvPr id="36" name="直线箭头连接符 35">
            <a:extLst>
              <a:ext uri="{FF2B5EF4-FFF2-40B4-BE49-F238E27FC236}">
                <a16:creationId xmlns:a16="http://schemas.microsoft.com/office/drawing/2014/main" id="{9A23DB6D-3EB7-2749-9D32-9DB13CA6FCBC}"/>
              </a:ext>
            </a:extLst>
          </p:cNvPr>
          <p:cNvCxnSpPr>
            <a:cxnSpLocks/>
          </p:cNvCxnSpPr>
          <p:nvPr/>
        </p:nvCxnSpPr>
        <p:spPr>
          <a:xfrm>
            <a:off x="11162210" y="4801899"/>
            <a:ext cx="306789" cy="3364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8" name="椭圆 37">
            <a:extLst>
              <a:ext uri="{FF2B5EF4-FFF2-40B4-BE49-F238E27FC236}">
                <a16:creationId xmlns:a16="http://schemas.microsoft.com/office/drawing/2014/main" id="{0D57A906-7B85-224B-95C2-36F8B5424B62}"/>
              </a:ext>
            </a:extLst>
          </p:cNvPr>
          <p:cNvSpPr/>
          <p:nvPr/>
        </p:nvSpPr>
        <p:spPr>
          <a:xfrm>
            <a:off x="7153602" y="4202521"/>
            <a:ext cx="716692" cy="673520"/>
          </a:xfrm>
          <a:prstGeom prst="ellipse">
            <a:avLst/>
          </a:prstGeom>
          <a:solidFill>
            <a:srgbClr val="00B05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70</a:t>
            </a:r>
            <a:endParaRPr kumimoji="1" lang="zh-CN" altLang="en-US" dirty="0"/>
          </a:p>
        </p:txBody>
      </p:sp>
      <p:cxnSp>
        <p:nvCxnSpPr>
          <p:cNvPr id="39" name="直线箭头连接符 38">
            <a:extLst>
              <a:ext uri="{FF2B5EF4-FFF2-40B4-BE49-F238E27FC236}">
                <a16:creationId xmlns:a16="http://schemas.microsoft.com/office/drawing/2014/main" id="{F7ADF871-4E43-F849-AA69-29D78D931B86}"/>
              </a:ext>
            </a:extLst>
          </p:cNvPr>
          <p:cNvCxnSpPr>
            <a:cxnSpLocks/>
            <a:endCxn id="38" idx="0"/>
          </p:cNvCxnSpPr>
          <p:nvPr/>
        </p:nvCxnSpPr>
        <p:spPr>
          <a:xfrm>
            <a:off x="6923554" y="3850462"/>
            <a:ext cx="588394" cy="3520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2" name="椭圆 41">
            <a:extLst>
              <a:ext uri="{FF2B5EF4-FFF2-40B4-BE49-F238E27FC236}">
                <a16:creationId xmlns:a16="http://schemas.microsoft.com/office/drawing/2014/main" id="{E4F1BF49-68F3-5041-A36D-1A07982E7CC6}"/>
              </a:ext>
            </a:extLst>
          </p:cNvPr>
          <p:cNvSpPr/>
          <p:nvPr/>
        </p:nvSpPr>
        <p:spPr>
          <a:xfrm>
            <a:off x="9770754" y="5081531"/>
            <a:ext cx="716692" cy="716692"/>
          </a:xfrm>
          <a:prstGeom prst="ellipse">
            <a:avLst/>
          </a:prstGeom>
          <a:solidFill>
            <a:srgbClr val="0070C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55</a:t>
            </a:r>
            <a:endParaRPr kumimoji="1" lang="zh-CN" altLang="en-US" dirty="0"/>
          </a:p>
        </p:txBody>
      </p:sp>
      <p:cxnSp>
        <p:nvCxnSpPr>
          <p:cNvPr id="43" name="直线箭头连接符 42">
            <a:extLst>
              <a:ext uri="{FF2B5EF4-FFF2-40B4-BE49-F238E27FC236}">
                <a16:creationId xmlns:a16="http://schemas.microsoft.com/office/drawing/2014/main" id="{FCC828C6-F627-5448-B7BE-1D7BDA0CFB64}"/>
              </a:ext>
            </a:extLst>
          </p:cNvPr>
          <p:cNvCxnSpPr>
            <a:cxnSpLocks/>
          </p:cNvCxnSpPr>
          <p:nvPr/>
        </p:nvCxnSpPr>
        <p:spPr>
          <a:xfrm flipH="1">
            <a:off x="10267466" y="4747768"/>
            <a:ext cx="338151" cy="41681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6" name="椭圆 45">
            <a:extLst>
              <a:ext uri="{FF2B5EF4-FFF2-40B4-BE49-F238E27FC236}">
                <a16:creationId xmlns:a16="http://schemas.microsoft.com/office/drawing/2014/main" id="{3B3F3846-6CDA-0742-A558-69BF9B028451}"/>
              </a:ext>
            </a:extLst>
          </p:cNvPr>
          <p:cNvSpPr/>
          <p:nvPr/>
        </p:nvSpPr>
        <p:spPr>
          <a:xfrm>
            <a:off x="6230067" y="5155673"/>
            <a:ext cx="716692" cy="716692"/>
          </a:xfrm>
          <a:prstGeom prst="ellipse">
            <a:avLst/>
          </a:prstGeom>
          <a:solidFill>
            <a:srgbClr val="0070C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55</a:t>
            </a:r>
            <a:endParaRPr kumimoji="1" lang="zh-CN" altLang="en-US" dirty="0"/>
          </a:p>
        </p:txBody>
      </p:sp>
      <p:cxnSp>
        <p:nvCxnSpPr>
          <p:cNvPr id="48" name="直线箭头连接符 47">
            <a:extLst>
              <a:ext uri="{FF2B5EF4-FFF2-40B4-BE49-F238E27FC236}">
                <a16:creationId xmlns:a16="http://schemas.microsoft.com/office/drawing/2014/main" id="{55CD019C-D8EE-6441-A553-D9BE249EB2AC}"/>
              </a:ext>
            </a:extLst>
          </p:cNvPr>
          <p:cNvCxnSpPr>
            <a:cxnSpLocks/>
          </p:cNvCxnSpPr>
          <p:nvPr/>
        </p:nvCxnSpPr>
        <p:spPr>
          <a:xfrm>
            <a:off x="6204882" y="4835871"/>
            <a:ext cx="251346" cy="3766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9" name="文本框 48">
            <a:extLst>
              <a:ext uri="{FF2B5EF4-FFF2-40B4-BE49-F238E27FC236}">
                <a16:creationId xmlns:a16="http://schemas.microsoft.com/office/drawing/2014/main" id="{F099380D-3FF2-C845-9140-CAA39769EEB7}"/>
              </a:ext>
            </a:extLst>
          </p:cNvPr>
          <p:cNvSpPr txBox="1"/>
          <p:nvPr/>
        </p:nvSpPr>
        <p:spPr>
          <a:xfrm>
            <a:off x="351867" y="2077941"/>
            <a:ext cx="4865921" cy="3508653"/>
          </a:xfrm>
          <a:prstGeom prst="rect">
            <a:avLst/>
          </a:prstGeom>
          <a:noFill/>
        </p:spPr>
        <p:txBody>
          <a:bodyPr wrap="square" rtlCol="0">
            <a:spAutoFit/>
          </a:bodyPr>
          <a:lstStyle/>
          <a:p>
            <a:r>
              <a:rPr kumimoji="1" lang="zh-CN" altLang="en-US" sz="2400" dirty="0"/>
              <a:t>以</a:t>
            </a:r>
            <a:r>
              <a:rPr kumimoji="1" lang="en-US" altLang="zh-CN" sz="2400" dirty="0"/>
              <a:t>60</a:t>
            </a:r>
            <a:r>
              <a:rPr kumimoji="1" lang="zh-CN" altLang="en-US" sz="2400" dirty="0"/>
              <a:t>为旋转节点右旋：</a:t>
            </a:r>
            <a:endParaRPr kumimoji="1" lang="en-US" altLang="zh-CN" sz="2400" dirty="0"/>
          </a:p>
          <a:p>
            <a:endParaRPr kumimoji="1" lang="en-US" altLang="zh-CN" sz="2400" dirty="0"/>
          </a:p>
          <a:p>
            <a:r>
              <a:rPr kumimoji="1" lang="zh-CN" altLang="en-US" sz="2400" dirty="0"/>
              <a:t>操作步骤：</a:t>
            </a:r>
            <a:endParaRPr kumimoji="1" lang="en-US" altLang="zh-CN" sz="2400" dirty="0"/>
          </a:p>
          <a:p>
            <a:endParaRPr kumimoji="1" lang="en-US" altLang="zh-CN" sz="2400" dirty="0"/>
          </a:p>
          <a:p>
            <a:r>
              <a:rPr kumimoji="1" lang="en-US" altLang="zh-CN" dirty="0"/>
              <a:t>①</a:t>
            </a:r>
            <a:r>
              <a:rPr kumimoji="1" lang="zh-CN" altLang="en-US" dirty="0"/>
              <a:t> </a:t>
            </a:r>
            <a:r>
              <a:rPr kumimoji="1" lang="en-US" altLang="zh-CN" dirty="0">
                <a:solidFill>
                  <a:srgbClr val="FF0000"/>
                </a:solidFill>
              </a:rPr>
              <a:t>60</a:t>
            </a:r>
            <a:r>
              <a:rPr kumimoji="1" lang="zh-CN" altLang="en-US" dirty="0"/>
              <a:t>的左节点变为</a:t>
            </a:r>
            <a:r>
              <a:rPr kumimoji="1" lang="en-US" altLang="zh-CN" dirty="0">
                <a:solidFill>
                  <a:srgbClr val="00B050"/>
                </a:solidFill>
              </a:rPr>
              <a:t>50</a:t>
            </a:r>
            <a:r>
              <a:rPr kumimoji="1" lang="zh-CN" altLang="en-US" dirty="0"/>
              <a:t>的右节点</a:t>
            </a:r>
            <a:r>
              <a:rPr kumimoji="1" lang="en-US" altLang="zh-CN" dirty="0"/>
              <a:t>(55)</a:t>
            </a:r>
            <a:r>
              <a:rPr kumimoji="1" lang="zh-CN" altLang="en-US" dirty="0"/>
              <a:t>，</a:t>
            </a:r>
            <a:r>
              <a:rPr kumimoji="1" lang="en-US" altLang="zh-CN" dirty="0"/>
              <a:t> </a:t>
            </a:r>
            <a:r>
              <a:rPr kumimoji="1" lang="en-US" altLang="zh-CN" dirty="0">
                <a:solidFill>
                  <a:srgbClr val="00B050"/>
                </a:solidFill>
              </a:rPr>
              <a:t>50</a:t>
            </a:r>
            <a:r>
              <a:rPr kumimoji="1" lang="zh-CN" altLang="en-US" dirty="0"/>
              <a:t>的右节点</a:t>
            </a:r>
            <a:r>
              <a:rPr kumimoji="1" lang="en-US" altLang="zh-CN" dirty="0"/>
              <a:t>(55)</a:t>
            </a:r>
            <a:r>
              <a:rPr kumimoji="1" lang="zh-CN" altLang="en-US" dirty="0"/>
              <a:t>的父节点变为</a:t>
            </a:r>
            <a:r>
              <a:rPr kumimoji="1" lang="en-US" altLang="zh-CN" dirty="0">
                <a:solidFill>
                  <a:srgbClr val="FF0000"/>
                </a:solidFill>
              </a:rPr>
              <a:t>60</a:t>
            </a:r>
          </a:p>
          <a:p>
            <a:endParaRPr kumimoji="1" lang="en-US" altLang="zh-CN" dirty="0"/>
          </a:p>
          <a:p>
            <a:r>
              <a:rPr kumimoji="1" lang="en-US" altLang="zh-CN" dirty="0"/>
              <a:t>②</a:t>
            </a:r>
            <a:r>
              <a:rPr kumimoji="1" lang="zh-CN" altLang="en-US" dirty="0"/>
              <a:t> </a:t>
            </a:r>
            <a:r>
              <a:rPr kumimoji="1" lang="en-US" altLang="zh-CN" dirty="0">
                <a:solidFill>
                  <a:srgbClr val="00B050"/>
                </a:solidFill>
              </a:rPr>
              <a:t>50</a:t>
            </a:r>
            <a:r>
              <a:rPr kumimoji="1" lang="zh-CN" altLang="en-US" dirty="0"/>
              <a:t>的父节点变为</a:t>
            </a:r>
            <a:r>
              <a:rPr kumimoji="1" lang="en-US" altLang="zh-CN" dirty="0">
                <a:solidFill>
                  <a:srgbClr val="FF0000"/>
                </a:solidFill>
              </a:rPr>
              <a:t>60</a:t>
            </a:r>
            <a:r>
              <a:rPr kumimoji="1" lang="zh-CN" altLang="en-US" dirty="0"/>
              <a:t>的父节点</a:t>
            </a:r>
            <a:r>
              <a:rPr kumimoji="1" lang="en-US" altLang="zh-CN" dirty="0"/>
              <a:t>(80)</a:t>
            </a:r>
            <a:r>
              <a:rPr kumimoji="1" lang="zh-CN" altLang="en-US" dirty="0"/>
              <a:t>， </a:t>
            </a:r>
            <a:r>
              <a:rPr kumimoji="1" lang="en-US" altLang="zh-CN" dirty="0">
                <a:solidFill>
                  <a:srgbClr val="FF0000"/>
                </a:solidFill>
              </a:rPr>
              <a:t>60</a:t>
            </a:r>
            <a:r>
              <a:rPr kumimoji="1" lang="zh-CN" altLang="en-US" dirty="0"/>
              <a:t>的父节点</a:t>
            </a:r>
            <a:r>
              <a:rPr kumimoji="1" lang="en-US" altLang="zh-CN" dirty="0"/>
              <a:t>(80)</a:t>
            </a:r>
            <a:r>
              <a:rPr kumimoji="1" lang="zh-CN" altLang="en-US" dirty="0"/>
              <a:t>的左</a:t>
            </a:r>
            <a:r>
              <a:rPr kumimoji="1" lang="en-US" altLang="zh-CN" dirty="0"/>
              <a:t>(</a:t>
            </a:r>
            <a:r>
              <a:rPr kumimoji="1" lang="zh-CN" altLang="en-US" dirty="0"/>
              <a:t>右</a:t>
            </a:r>
            <a:r>
              <a:rPr kumimoji="1" lang="en-US" altLang="zh-CN" dirty="0"/>
              <a:t>)</a:t>
            </a:r>
            <a:r>
              <a:rPr kumimoji="1" lang="zh-CN" altLang="en-US" dirty="0"/>
              <a:t>节点变为</a:t>
            </a:r>
            <a:r>
              <a:rPr kumimoji="1" lang="en-US" altLang="zh-CN" dirty="0">
                <a:solidFill>
                  <a:srgbClr val="00B050"/>
                </a:solidFill>
              </a:rPr>
              <a:t>50</a:t>
            </a:r>
          </a:p>
          <a:p>
            <a:endParaRPr kumimoji="1" lang="en-US" altLang="zh-CN" dirty="0"/>
          </a:p>
          <a:p>
            <a:r>
              <a:rPr kumimoji="1" lang="en-US" altLang="zh-CN" dirty="0"/>
              <a:t>③</a:t>
            </a:r>
            <a:r>
              <a:rPr kumimoji="1" lang="zh-CN" altLang="en-US" dirty="0"/>
              <a:t> </a:t>
            </a:r>
            <a:r>
              <a:rPr kumimoji="1" lang="en-US" altLang="zh-CN" dirty="0">
                <a:solidFill>
                  <a:srgbClr val="00B050"/>
                </a:solidFill>
              </a:rPr>
              <a:t>50</a:t>
            </a:r>
            <a:r>
              <a:rPr kumimoji="1" lang="zh-CN" altLang="en-US" dirty="0"/>
              <a:t>的右节点变为</a:t>
            </a:r>
            <a:r>
              <a:rPr kumimoji="1" lang="en-US" altLang="zh-CN" dirty="0">
                <a:solidFill>
                  <a:srgbClr val="FF0000"/>
                </a:solidFill>
              </a:rPr>
              <a:t>60</a:t>
            </a:r>
            <a:r>
              <a:rPr kumimoji="1" lang="zh-CN" altLang="en-US" dirty="0"/>
              <a:t>， </a:t>
            </a:r>
            <a:r>
              <a:rPr kumimoji="1" lang="en-US" altLang="zh-CN" dirty="0">
                <a:solidFill>
                  <a:srgbClr val="FF0000"/>
                </a:solidFill>
              </a:rPr>
              <a:t>60</a:t>
            </a:r>
            <a:r>
              <a:rPr kumimoji="1" lang="zh-CN" altLang="en-US" dirty="0"/>
              <a:t>的父节点变为</a:t>
            </a:r>
            <a:r>
              <a:rPr kumimoji="1" lang="en-US" altLang="zh-CN" dirty="0">
                <a:solidFill>
                  <a:srgbClr val="00B050"/>
                </a:solidFill>
              </a:rPr>
              <a:t>50</a:t>
            </a:r>
          </a:p>
        </p:txBody>
      </p:sp>
      <p:sp>
        <p:nvSpPr>
          <p:cNvPr id="54" name="右箭头 53">
            <a:extLst>
              <a:ext uri="{FF2B5EF4-FFF2-40B4-BE49-F238E27FC236}">
                <a16:creationId xmlns:a16="http://schemas.microsoft.com/office/drawing/2014/main" id="{4C5D2AC0-4932-264A-9228-DB1356C3270B}"/>
              </a:ext>
            </a:extLst>
          </p:cNvPr>
          <p:cNvSpPr/>
          <p:nvPr/>
        </p:nvSpPr>
        <p:spPr>
          <a:xfrm>
            <a:off x="7960817" y="4436255"/>
            <a:ext cx="992991" cy="2769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56" name="椭圆 55">
            <a:extLst>
              <a:ext uri="{FF2B5EF4-FFF2-40B4-BE49-F238E27FC236}">
                <a16:creationId xmlns:a16="http://schemas.microsoft.com/office/drawing/2014/main" id="{9F4C1A63-9A5B-C04B-B58B-3642ED9D5AEC}"/>
              </a:ext>
            </a:extLst>
          </p:cNvPr>
          <p:cNvSpPr/>
          <p:nvPr/>
        </p:nvSpPr>
        <p:spPr>
          <a:xfrm>
            <a:off x="10478546" y="2434779"/>
            <a:ext cx="716692" cy="716692"/>
          </a:xfrm>
          <a:prstGeom prst="ellipse">
            <a:avLst/>
          </a:prstGeom>
          <a:solidFill>
            <a:srgbClr val="C0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80</a:t>
            </a:r>
            <a:endParaRPr kumimoji="1" lang="zh-CN" altLang="en-US" dirty="0">
              <a:solidFill>
                <a:schemeClr val="bg1"/>
              </a:solidFill>
            </a:endParaRPr>
          </a:p>
        </p:txBody>
      </p:sp>
      <p:sp>
        <p:nvSpPr>
          <p:cNvPr id="57" name="椭圆 56">
            <a:extLst>
              <a:ext uri="{FF2B5EF4-FFF2-40B4-BE49-F238E27FC236}">
                <a16:creationId xmlns:a16="http://schemas.microsoft.com/office/drawing/2014/main" id="{EBF5F66E-1D06-A84D-A95A-093CC3ACFD52}"/>
              </a:ext>
            </a:extLst>
          </p:cNvPr>
          <p:cNvSpPr/>
          <p:nvPr/>
        </p:nvSpPr>
        <p:spPr>
          <a:xfrm>
            <a:off x="7217751" y="2398013"/>
            <a:ext cx="716692" cy="716692"/>
          </a:xfrm>
          <a:prstGeom prst="ellipse">
            <a:avLst/>
          </a:prstGeom>
          <a:solidFill>
            <a:srgbClr val="C0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80</a:t>
            </a:r>
            <a:endParaRPr kumimoji="1" lang="zh-CN" altLang="en-US" dirty="0">
              <a:solidFill>
                <a:schemeClr val="bg1"/>
              </a:solidFill>
            </a:endParaRPr>
          </a:p>
        </p:txBody>
      </p:sp>
      <p:cxnSp>
        <p:nvCxnSpPr>
          <p:cNvPr id="58" name="直线箭头连接符 57">
            <a:extLst>
              <a:ext uri="{FF2B5EF4-FFF2-40B4-BE49-F238E27FC236}">
                <a16:creationId xmlns:a16="http://schemas.microsoft.com/office/drawing/2014/main" id="{D084FDEB-44E9-7442-8C25-05D110C6EF38}"/>
              </a:ext>
            </a:extLst>
          </p:cNvPr>
          <p:cNvCxnSpPr>
            <a:cxnSpLocks/>
          </p:cNvCxnSpPr>
          <p:nvPr/>
        </p:nvCxnSpPr>
        <p:spPr>
          <a:xfrm flipH="1">
            <a:off x="10267467" y="3024640"/>
            <a:ext cx="338150" cy="40255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直线箭头连接符 60">
            <a:extLst>
              <a:ext uri="{FF2B5EF4-FFF2-40B4-BE49-F238E27FC236}">
                <a16:creationId xmlns:a16="http://schemas.microsoft.com/office/drawing/2014/main" id="{C01C1374-947D-8448-BD75-7C85B2E50044}"/>
              </a:ext>
            </a:extLst>
          </p:cNvPr>
          <p:cNvCxnSpPr>
            <a:cxnSpLocks/>
            <a:stCxn id="57" idx="3"/>
            <a:endCxn id="15" idx="7"/>
          </p:cNvCxnSpPr>
          <p:nvPr/>
        </p:nvCxnSpPr>
        <p:spPr>
          <a:xfrm flipH="1">
            <a:off x="6923554" y="3009748"/>
            <a:ext cx="399154" cy="34457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6" name="弧 65">
            <a:extLst>
              <a:ext uri="{FF2B5EF4-FFF2-40B4-BE49-F238E27FC236}">
                <a16:creationId xmlns:a16="http://schemas.microsoft.com/office/drawing/2014/main" id="{FE0761A9-6065-1742-AA79-24A805C0C27D}"/>
              </a:ext>
            </a:extLst>
          </p:cNvPr>
          <p:cNvSpPr/>
          <p:nvPr/>
        </p:nvSpPr>
        <p:spPr>
          <a:xfrm rot="12640315">
            <a:off x="5737489" y="2979839"/>
            <a:ext cx="554397" cy="650181"/>
          </a:xfrm>
          <a:prstGeom prst="arc">
            <a:avLst>
              <a:gd name="adj1" fmla="val 16200000"/>
              <a:gd name="adj2" fmla="val 4106504"/>
            </a:avLst>
          </a:prstGeom>
          <a:noFill/>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C9033A00-21C4-9346-ADC2-D2A38699FAA3}"/>
              </a:ext>
            </a:extLst>
          </p:cNvPr>
          <p:cNvSpPr txBox="1"/>
          <p:nvPr/>
        </p:nvSpPr>
        <p:spPr>
          <a:xfrm>
            <a:off x="262386" y="6245285"/>
            <a:ext cx="9212778" cy="369332"/>
          </a:xfrm>
          <a:prstGeom prst="rect">
            <a:avLst/>
          </a:prstGeom>
          <a:noFill/>
        </p:spPr>
        <p:txBody>
          <a:bodyPr wrap="none" rtlCol="0">
            <a:spAutoFit/>
          </a:bodyPr>
          <a:lstStyle/>
          <a:p>
            <a:r>
              <a:rPr kumimoji="1" lang="zh-CN" altLang="en-US" dirty="0"/>
              <a:t>注意：假如图中是红黑树且</a:t>
            </a:r>
            <a:r>
              <a:rPr kumimoji="1" lang="en-US" altLang="zh-CN" dirty="0"/>
              <a:t>60</a:t>
            </a:r>
            <a:r>
              <a:rPr kumimoji="1" lang="zh-CN" altLang="en-US" dirty="0"/>
              <a:t>没有父节点时，右旋更换了根节点，需要设置根节点为黑色</a:t>
            </a:r>
          </a:p>
        </p:txBody>
      </p:sp>
    </p:spTree>
    <p:extLst>
      <p:ext uri="{BB962C8B-B14F-4D97-AF65-F5344CB8AC3E}">
        <p14:creationId xmlns:p14="http://schemas.microsoft.com/office/powerpoint/2010/main" val="276170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78" y="345989"/>
            <a:ext cx="10749367" cy="578673"/>
          </a:xfrm>
        </p:spPr>
        <p:txBody>
          <a:bodyPr rtlCol="0">
            <a:normAutofit/>
          </a:bodyPr>
          <a:lstStyle/>
          <a:p>
            <a:r>
              <a:rPr lang="zh-CN" altLang="en-US" sz="2800" dirty="0">
                <a:latin typeface="Microsoft YaHei" panose="020B0503020204020204" pitchFamily="34" charset="-122"/>
                <a:ea typeface="Microsoft YaHei" panose="020B0503020204020204" pitchFamily="34" charset="-122"/>
              </a:rPr>
              <a:t>红黑树是一种非严格均衡的二叉搜索树</a:t>
            </a:r>
          </a:p>
        </p:txBody>
      </p:sp>
      <p:sp>
        <p:nvSpPr>
          <p:cNvPr id="7" name="五边形 6">
            <a:extLst>
              <a:ext uri="{FF2B5EF4-FFF2-40B4-BE49-F238E27FC236}">
                <a16:creationId xmlns:a16="http://schemas.microsoft.com/office/drawing/2014/main" id="{39803628-761D-8F43-B7E0-524DBB5DF2CD}"/>
              </a:ext>
            </a:extLst>
          </p:cNvPr>
          <p:cNvSpPr/>
          <p:nvPr/>
        </p:nvSpPr>
        <p:spPr>
          <a:xfrm rot="10800000">
            <a:off x="2817341" y="2413523"/>
            <a:ext cx="3470159" cy="606969"/>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dirty="0"/>
          </a:p>
        </p:txBody>
      </p:sp>
      <p:sp>
        <p:nvSpPr>
          <p:cNvPr id="11" name="五边形 10">
            <a:extLst>
              <a:ext uri="{FF2B5EF4-FFF2-40B4-BE49-F238E27FC236}">
                <a16:creationId xmlns:a16="http://schemas.microsoft.com/office/drawing/2014/main" id="{667F242C-12E9-E34F-BBF1-5D0851888E37}"/>
              </a:ext>
            </a:extLst>
          </p:cNvPr>
          <p:cNvSpPr/>
          <p:nvPr/>
        </p:nvSpPr>
        <p:spPr>
          <a:xfrm rot="10800000">
            <a:off x="2544159" y="3152514"/>
            <a:ext cx="3768056" cy="606968"/>
          </a:xfrm>
          <a:prstGeom prst="homePlate">
            <a:avLst/>
          </a:prstGeom>
        </p:spPr>
        <p:style>
          <a:lnRef idx="3">
            <a:schemeClr val="lt1"/>
          </a:lnRef>
          <a:fillRef idx="1">
            <a:schemeClr val="accent6"/>
          </a:fillRef>
          <a:effectRef idx="1">
            <a:schemeClr val="accent6"/>
          </a:effectRef>
          <a:fontRef idx="minor">
            <a:schemeClr val="lt1"/>
          </a:fontRef>
        </p:style>
        <p:txBody>
          <a:bodyPr rtlCol="0" anchor="ctr"/>
          <a:lstStyle/>
          <a:p>
            <a:pPr lvl="0"/>
            <a:endParaRPr lang="zh-CN" altLang="en-US" dirty="0"/>
          </a:p>
        </p:txBody>
      </p:sp>
      <p:sp>
        <p:nvSpPr>
          <p:cNvPr id="12" name="五边形 11">
            <a:extLst>
              <a:ext uri="{FF2B5EF4-FFF2-40B4-BE49-F238E27FC236}">
                <a16:creationId xmlns:a16="http://schemas.microsoft.com/office/drawing/2014/main" id="{CA546ABB-628F-AA41-813B-87675BF693DF}"/>
              </a:ext>
            </a:extLst>
          </p:cNvPr>
          <p:cNvSpPr/>
          <p:nvPr/>
        </p:nvSpPr>
        <p:spPr>
          <a:xfrm rot="10800000">
            <a:off x="2298650" y="3916216"/>
            <a:ext cx="4013563" cy="606968"/>
          </a:xfrm>
          <a:prstGeom prst="homePlat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47B54174-D62F-BE4B-9582-0F91EDA2CDA8}"/>
              </a:ext>
            </a:extLst>
          </p:cNvPr>
          <p:cNvSpPr txBox="1"/>
          <p:nvPr/>
        </p:nvSpPr>
        <p:spPr>
          <a:xfrm>
            <a:off x="2965029" y="2532343"/>
            <a:ext cx="3398687" cy="369332"/>
          </a:xfrm>
          <a:prstGeom prst="rect">
            <a:avLst/>
          </a:prstGeom>
          <a:noFill/>
        </p:spPr>
        <p:txBody>
          <a:bodyPr wrap="none" rtlCol="0">
            <a:spAutoFit/>
          </a:bodyPr>
          <a:lstStyle/>
          <a:p>
            <a:pPr algn="ctr"/>
            <a:r>
              <a:rPr lang="en-US" altLang="zh-CN" b="1" dirty="0">
                <a:solidFill>
                  <a:schemeClr val="bg1"/>
                </a:solidFill>
              </a:rPr>
              <a:t>1.</a:t>
            </a:r>
            <a:r>
              <a:rPr lang="zh-CN" altLang="en-US" b="1" dirty="0">
                <a:solidFill>
                  <a:schemeClr val="bg1"/>
                </a:solidFill>
              </a:rPr>
              <a:t>每个节点或者黑色，或者红色</a:t>
            </a:r>
            <a:endParaRPr lang="zh-CN" altLang="en-US" dirty="0">
              <a:solidFill>
                <a:schemeClr val="bg1"/>
              </a:solidFill>
            </a:endParaRPr>
          </a:p>
        </p:txBody>
      </p:sp>
      <p:sp>
        <p:nvSpPr>
          <p:cNvPr id="15" name="文本框 14">
            <a:extLst>
              <a:ext uri="{FF2B5EF4-FFF2-40B4-BE49-F238E27FC236}">
                <a16:creationId xmlns:a16="http://schemas.microsoft.com/office/drawing/2014/main" id="{0923A5C6-D3D2-A749-B530-B24D04D9269E}"/>
              </a:ext>
            </a:extLst>
          </p:cNvPr>
          <p:cNvSpPr txBox="1"/>
          <p:nvPr/>
        </p:nvSpPr>
        <p:spPr>
          <a:xfrm>
            <a:off x="2709518" y="3283852"/>
            <a:ext cx="1771640" cy="369332"/>
          </a:xfrm>
          <a:prstGeom prst="rect">
            <a:avLst/>
          </a:prstGeom>
          <a:noFill/>
        </p:spPr>
        <p:txBody>
          <a:bodyPr wrap="none" rtlCol="0">
            <a:spAutoFit/>
          </a:bodyPr>
          <a:lstStyle/>
          <a:p>
            <a:pPr algn="ctr"/>
            <a:r>
              <a:rPr lang="en-US" altLang="zh-CN" b="1" dirty="0">
                <a:solidFill>
                  <a:schemeClr val="bg1"/>
                </a:solidFill>
              </a:rPr>
              <a:t>2.</a:t>
            </a:r>
            <a:r>
              <a:rPr lang="zh-CN" altLang="en-US" b="1" dirty="0">
                <a:solidFill>
                  <a:schemeClr val="bg1"/>
                </a:solidFill>
              </a:rPr>
              <a:t>根节点是黑色</a:t>
            </a:r>
            <a:endParaRPr lang="zh-CN" altLang="en-US" dirty="0">
              <a:solidFill>
                <a:schemeClr val="bg1"/>
              </a:solidFill>
            </a:endParaRPr>
          </a:p>
        </p:txBody>
      </p:sp>
      <p:sp>
        <p:nvSpPr>
          <p:cNvPr id="16" name="文本框 15">
            <a:extLst>
              <a:ext uri="{FF2B5EF4-FFF2-40B4-BE49-F238E27FC236}">
                <a16:creationId xmlns:a16="http://schemas.microsoft.com/office/drawing/2014/main" id="{8BE2E974-616C-D54E-A729-358EACADB953}"/>
              </a:ext>
            </a:extLst>
          </p:cNvPr>
          <p:cNvSpPr txBox="1"/>
          <p:nvPr/>
        </p:nvSpPr>
        <p:spPr>
          <a:xfrm>
            <a:off x="2473844" y="4057137"/>
            <a:ext cx="2840842" cy="369332"/>
          </a:xfrm>
          <a:prstGeom prst="rect">
            <a:avLst/>
          </a:prstGeom>
          <a:noFill/>
        </p:spPr>
        <p:txBody>
          <a:bodyPr wrap="none" rtlCol="0">
            <a:spAutoFit/>
          </a:bodyPr>
          <a:lstStyle/>
          <a:p>
            <a:pPr algn="ctr"/>
            <a:r>
              <a:rPr lang="en-US" altLang="zh-CN" b="1" dirty="0">
                <a:solidFill>
                  <a:schemeClr val="bg1"/>
                </a:solidFill>
              </a:rPr>
              <a:t>3.</a:t>
            </a:r>
            <a:r>
              <a:rPr lang="zh-CN" altLang="en-US" b="1" dirty="0">
                <a:solidFill>
                  <a:schemeClr val="bg1"/>
                </a:solidFill>
              </a:rPr>
              <a:t>叶子节点（</a:t>
            </a:r>
            <a:r>
              <a:rPr lang="en" altLang="zh-CN" b="1" dirty="0">
                <a:solidFill>
                  <a:schemeClr val="bg1"/>
                </a:solidFill>
              </a:rPr>
              <a:t>NIL</a:t>
            </a:r>
            <a:r>
              <a:rPr lang="zh-CN" altLang="en" b="1" dirty="0">
                <a:solidFill>
                  <a:schemeClr val="bg1"/>
                </a:solidFill>
              </a:rPr>
              <a:t>）</a:t>
            </a:r>
            <a:r>
              <a:rPr lang="zh-CN" altLang="en-US" b="1" dirty="0">
                <a:solidFill>
                  <a:schemeClr val="bg1"/>
                </a:solidFill>
              </a:rPr>
              <a:t>是黑色</a:t>
            </a:r>
            <a:endParaRPr lang="zh-CN" altLang="en-US" dirty="0">
              <a:solidFill>
                <a:schemeClr val="bg1"/>
              </a:solidFill>
            </a:endParaRPr>
          </a:p>
        </p:txBody>
      </p:sp>
      <p:sp>
        <p:nvSpPr>
          <p:cNvPr id="10" name="椭圆 9">
            <a:extLst>
              <a:ext uri="{FF2B5EF4-FFF2-40B4-BE49-F238E27FC236}">
                <a16:creationId xmlns:a16="http://schemas.microsoft.com/office/drawing/2014/main" id="{D4B5C7DB-13F8-4644-9C8E-12D0B17026E5}"/>
              </a:ext>
            </a:extLst>
          </p:cNvPr>
          <p:cNvSpPr/>
          <p:nvPr/>
        </p:nvSpPr>
        <p:spPr>
          <a:xfrm>
            <a:off x="118172" y="2558121"/>
            <a:ext cx="2136570" cy="2136570"/>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zh-CN" altLang="en-US" dirty="0"/>
              <a:t>红黑树</a:t>
            </a:r>
          </a:p>
        </p:txBody>
      </p:sp>
      <p:sp>
        <p:nvSpPr>
          <p:cNvPr id="13" name="椭圆 12">
            <a:extLst>
              <a:ext uri="{FF2B5EF4-FFF2-40B4-BE49-F238E27FC236}">
                <a16:creationId xmlns:a16="http://schemas.microsoft.com/office/drawing/2014/main" id="{60EA27DF-D7FA-F244-9A8D-233B7D65B20D}"/>
              </a:ext>
            </a:extLst>
          </p:cNvPr>
          <p:cNvSpPr/>
          <p:nvPr/>
        </p:nvSpPr>
        <p:spPr>
          <a:xfrm>
            <a:off x="8906765" y="2471073"/>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20" name="椭圆 19">
            <a:extLst>
              <a:ext uri="{FF2B5EF4-FFF2-40B4-BE49-F238E27FC236}">
                <a16:creationId xmlns:a16="http://schemas.microsoft.com/office/drawing/2014/main" id="{044E4DE2-A6EE-2F40-8EE7-0006BD05389F}"/>
              </a:ext>
            </a:extLst>
          </p:cNvPr>
          <p:cNvSpPr/>
          <p:nvPr/>
        </p:nvSpPr>
        <p:spPr>
          <a:xfrm>
            <a:off x="7115221" y="4299274"/>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30</a:t>
            </a:r>
            <a:endParaRPr kumimoji="1" lang="zh-CN" altLang="en-US" dirty="0"/>
          </a:p>
        </p:txBody>
      </p:sp>
      <p:sp>
        <p:nvSpPr>
          <p:cNvPr id="21" name="椭圆 20">
            <a:extLst>
              <a:ext uri="{FF2B5EF4-FFF2-40B4-BE49-F238E27FC236}">
                <a16:creationId xmlns:a16="http://schemas.microsoft.com/office/drawing/2014/main" id="{6F406FB0-CC3D-9A4A-A33B-28EA20E38080}"/>
              </a:ext>
            </a:extLst>
          </p:cNvPr>
          <p:cNvSpPr/>
          <p:nvPr/>
        </p:nvSpPr>
        <p:spPr>
          <a:xfrm>
            <a:off x="10750564" y="4323988"/>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65</a:t>
            </a:r>
            <a:endParaRPr kumimoji="1" lang="zh-CN" altLang="en-US" dirty="0"/>
          </a:p>
        </p:txBody>
      </p:sp>
      <p:sp>
        <p:nvSpPr>
          <p:cNvPr id="22" name="椭圆 21">
            <a:extLst>
              <a:ext uri="{FF2B5EF4-FFF2-40B4-BE49-F238E27FC236}">
                <a16:creationId xmlns:a16="http://schemas.microsoft.com/office/drawing/2014/main" id="{DDADD696-9AA0-FB40-9A25-93B5CE261A9B}"/>
              </a:ext>
            </a:extLst>
          </p:cNvPr>
          <p:cNvSpPr/>
          <p:nvPr/>
        </p:nvSpPr>
        <p:spPr>
          <a:xfrm>
            <a:off x="9267938" y="4336345"/>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55</a:t>
            </a:r>
            <a:endParaRPr kumimoji="1" lang="zh-CN" altLang="en-US" dirty="0"/>
          </a:p>
        </p:txBody>
      </p:sp>
      <p:sp>
        <p:nvSpPr>
          <p:cNvPr id="24" name="椭圆 23">
            <a:extLst>
              <a:ext uri="{FF2B5EF4-FFF2-40B4-BE49-F238E27FC236}">
                <a16:creationId xmlns:a16="http://schemas.microsoft.com/office/drawing/2014/main" id="{B08B30C3-4FB2-964E-A25B-A9FA46BE1FCA}"/>
              </a:ext>
            </a:extLst>
          </p:cNvPr>
          <p:cNvSpPr/>
          <p:nvPr/>
        </p:nvSpPr>
        <p:spPr>
          <a:xfrm>
            <a:off x="9890510" y="3358869"/>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60</a:t>
            </a:r>
            <a:endParaRPr kumimoji="1" lang="zh-CN" altLang="en-US" dirty="0"/>
          </a:p>
        </p:txBody>
      </p:sp>
      <p:sp>
        <p:nvSpPr>
          <p:cNvPr id="26" name="椭圆 25">
            <a:extLst>
              <a:ext uri="{FF2B5EF4-FFF2-40B4-BE49-F238E27FC236}">
                <a16:creationId xmlns:a16="http://schemas.microsoft.com/office/drawing/2014/main" id="{D6B6B697-C332-CE48-859A-1D5D0A42114D}"/>
              </a:ext>
            </a:extLst>
          </p:cNvPr>
          <p:cNvSpPr/>
          <p:nvPr/>
        </p:nvSpPr>
        <p:spPr>
          <a:xfrm>
            <a:off x="7883616" y="3284727"/>
            <a:ext cx="716692" cy="716692"/>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40</a:t>
            </a:r>
            <a:endParaRPr kumimoji="1" lang="zh-CN" altLang="en-US" dirty="0"/>
          </a:p>
        </p:txBody>
      </p:sp>
      <p:cxnSp>
        <p:nvCxnSpPr>
          <p:cNvPr id="17" name="直线箭头连接符 16">
            <a:extLst>
              <a:ext uri="{FF2B5EF4-FFF2-40B4-BE49-F238E27FC236}">
                <a16:creationId xmlns:a16="http://schemas.microsoft.com/office/drawing/2014/main" id="{5BE9809F-7F7B-5C48-AEDC-3EBD4E0B353B}"/>
              </a:ext>
            </a:extLst>
          </p:cNvPr>
          <p:cNvCxnSpPr>
            <a:cxnSpLocks/>
            <a:stCxn id="13" idx="3"/>
            <a:endCxn id="26" idx="7"/>
          </p:cNvCxnSpPr>
          <p:nvPr/>
        </p:nvCxnSpPr>
        <p:spPr>
          <a:xfrm flipH="1">
            <a:off x="8495351" y="3082808"/>
            <a:ext cx="516371" cy="30687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直线箭头连接符 29">
            <a:extLst>
              <a:ext uri="{FF2B5EF4-FFF2-40B4-BE49-F238E27FC236}">
                <a16:creationId xmlns:a16="http://schemas.microsoft.com/office/drawing/2014/main" id="{74651FF6-4E78-D147-8063-58FE3F151BCF}"/>
              </a:ext>
            </a:extLst>
          </p:cNvPr>
          <p:cNvCxnSpPr>
            <a:cxnSpLocks/>
            <a:stCxn id="26" idx="3"/>
            <a:endCxn id="20" idx="0"/>
          </p:cNvCxnSpPr>
          <p:nvPr/>
        </p:nvCxnSpPr>
        <p:spPr>
          <a:xfrm flipH="1">
            <a:off x="7473567" y="3896462"/>
            <a:ext cx="515006" cy="4028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 name="直线箭头连接符 31">
            <a:extLst>
              <a:ext uri="{FF2B5EF4-FFF2-40B4-BE49-F238E27FC236}">
                <a16:creationId xmlns:a16="http://schemas.microsoft.com/office/drawing/2014/main" id="{EFCA3C99-589D-264A-B9A2-55925625D47E}"/>
              </a:ext>
            </a:extLst>
          </p:cNvPr>
          <p:cNvCxnSpPr>
            <a:cxnSpLocks/>
            <a:stCxn id="26" idx="5"/>
          </p:cNvCxnSpPr>
          <p:nvPr/>
        </p:nvCxnSpPr>
        <p:spPr>
          <a:xfrm>
            <a:off x="8495351" y="3896462"/>
            <a:ext cx="250208" cy="4893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直线箭头连接符 34">
            <a:extLst>
              <a:ext uri="{FF2B5EF4-FFF2-40B4-BE49-F238E27FC236}">
                <a16:creationId xmlns:a16="http://schemas.microsoft.com/office/drawing/2014/main" id="{EE1FF2BE-1AB5-3C4D-B1E6-51F28F1B0545}"/>
              </a:ext>
            </a:extLst>
          </p:cNvPr>
          <p:cNvCxnSpPr>
            <a:cxnSpLocks/>
            <a:stCxn id="13" idx="5"/>
            <a:endCxn id="24" idx="1"/>
          </p:cNvCxnSpPr>
          <p:nvPr/>
        </p:nvCxnSpPr>
        <p:spPr>
          <a:xfrm>
            <a:off x="9518500" y="3082808"/>
            <a:ext cx="476967" cy="3810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直线箭头连接符 37">
            <a:extLst>
              <a:ext uri="{FF2B5EF4-FFF2-40B4-BE49-F238E27FC236}">
                <a16:creationId xmlns:a16="http://schemas.microsoft.com/office/drawing/2014/main" id="{953DFDFC-3A7F-3F4A-B4BC-21875B02899E}"/>
              </a:ext>
            </a:extLst>
          </p:cNvPr>
          <p:cNvCxnSpPr>
            <a:cxnSpLocks/>
            <a:stCxn id="24" idx="3"/>
            <a:endCxn id="22" idx="0"/>
          </p:cNvCxnSpPr>
          <p:nvPr/>
        </p:nvCxnSpPr>
        <p:spPr>
          <a:xfrm flipH="1">
            <a:off x="9626284" y="3970604"/>
            <a:ext cx="369183" cy="3657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C06D00A7-27BE-4149-8A21-F5BB74DF0716}"/>
              </a:ext>
            </a:extLst>
          </p:cNvPr>
          <p:cNvCxnSpPr>
            <a:cxnSpLocks/>
            <a:stCxn id="24" idx="5"/>
            <a:endCxn id="21" idx="1"/>
          </p:cNvCxnSpPr>
          <p:nvPr/>
        </p:nvCxnSpPr>
        <p:spPr>
          <a:xfrm>
            <a:off x="10502245" y="3970604"/>
            <a:ext cx="353276" cy="4583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3" name="五边形 22">
            <a:extLst>
              <a:ext uri="{FF2B5EF4-FFF2-40B4-BE49-F238E27FC236}">
                <a16:creationId xmlns:a16="http://schemas.microsoft.com/office/drawing/2014/main" id="{5DEDD659-F3A0-6744-BDC6-7D52B2A8C857}"/>
              </a:ext>
            </a:extLst>
          </p:cNvPr>
          <p:cNvSpPr/>
          <p:nvPr/>
        </p:nvSpPr>
        <p:spPr>
          <a:xfrm rot="10800000">
            <a:off x="1754658" y="4643095"/>
            <a:ext cx="4583735" cy="606968"/>
          </a:xfrm>
          <a:prstGeom prst="homePlat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0022D8B3-EA12-DE42-90D2-F30C95740760}"/>
              </a:ext>
            </a:extLst>
          </p:cNvPr>
          <p:cNvSpPr txBox="1"/>
          <p:nvPr/>
        </p:nvSpPr>
        <p:spPr>
          <a:xfrm>
            <a:off x="1936967" y="4775354"/>
            <a:ext cx="3398687" cy="369332"/>
          </a:xfrm>
          <a:prstGeom prst="rect">
            <a:avLst/>
          </a:prstGeom>
          <a:noFill/>
        </p:spPr>
        <p:txBody>
          <a:bodyPr wrap="none" rtlCol="0">
            <a:spAutoFit/>
          </a:bodyPr>
          <a:lstStyle/>
          <a:p>
            <a:pPr algn="ctr"/>
            <a:r>
              <a:rPr lang="en-US" altLang="zh-CN" b="1" dirty="0">
                <a:solidFill>
                  <a:schemeClr val="bg1"/>
                </a:solidFill>
              </a:rPr>
              <a:t>4.</a:t>
            </a:r>
            <a:r>
              <a:rPr lang="zh-CN" altLang="en-US" b="1" dirty="0">
                <a:solidFill>
                  <a:schemeClr val="bg1"/>
                </a:solidFill>
              </a:rPr>
              <a:t>红色节点的子节点必须是黑色</a:t>
            </a:r>
            <a:endParaRPr lang="zh-CN" altLang="en-US" dirty="0">
              <a:solidFill>
                <a:schemeClr val="bg1"/>
              </a:solidFill>
            </a:endParaRPr>
          </a:p>
        </p:txBody>
      </p:sp>
      <p:sp>
        <p:nvSpPr>
          <p:cNvPr id="28" name="五边形 27">
            <a:extLst>
              <a:ext uri="{FF2B5EF4-FFF2-40B4-BE49-F238E27FC236}">
                <a16:creationId xmlns:a16="http://schemas.microsoft.com/office/drawing/2014/main" id="{D8DAFAAE-C871-BB42-B010-DDE7ADA55474}"/>
              </a:ext>
            </a:extLst>
          </p:cNvPr>
          <p:cNvSpPr/>
          <p:nvPr/>
        </p:nvSpPr>
        <p:spPr>
          <a:xfrm rot="10800000">
            <a:off x="147478" y="5374034"/>
            <a:ext cx="6227989" cy="606968"/>
          </a:xfrm>
          <a:prstGeom prst="homePlat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65777531-7BEA-B749-87EA-D08F1B0B8B30}"/>
              </a:ext>
            </a:extLst>
          </p:cNvPr>
          <p:cNvSpPr txBox="1"/>
          <p:nvPr/>
        </p:nvSpPr>
        <p:spPr>
          <a:xfrm>
            <a:off x="221620" y="5492852"/>
            <a:ext cx="6227991" cy="369332"/>
          </a:xfrm>
          <a:prstGeom prst="rect">
            <a:avLst/>
          </a:prstGeom>
          <a:noFill/>
        </p:spPr>
        <p:txBody>
          <a:bodyPr wrap="square" rtlCol="0">
            <a:spAutoFit/>
          </a:bodyPr>
          <a:lstStyle/>
          <a:p>
            <a:pPr algn="ctr"/>
            <a:r>
              <a:rPr lang="en-US" altLang="zh-CN" b="1" dirty="0">
                <a:solidFill>
                  <a:schemeClr val="bg1"/>
                </a:solidFill>
              </a:rPr>
              <a:t>5.</a:t>
            </a:r>
            <a:r>
              <a:rPr lang="zh-CN" altLang="en-US" b="1" dirty="0">
                <a:solidFill>
                  <a:schemeClr val="bg1"/>
                </a:solidFill>
              </a:rPr>
              <a:t>从任一节点到每个叶子节点的路径包含相同数目的黑节点</a:t>
            </a:r>
            <a:endParaRPr lang="zh-CN" altLang="en-US" dirty="0">
              <a:solidFill>
                <a:schemeClr val="bg1"/>
              </a:solidFill>
            </a:endParaRPr>
          </a:p>
        </p:txBody>
      </p:sp>
      <p:sp>
        <p:nvSpPr>
          <p:cNvPr id="4" name="圆角矩形 3">
            <a:extLst>
              <a:ext uri="{FF2B5EF4-FFF2-40B4-BE49-F238E27FC236}">
                <a16:creationId xmlns:a16="http://schemas.microsoft.com/office/drawing/2014/main" id="{B5658A9B-71A8-4042-B925-96EFFBD630C7}"/>
              </a:ext>
            </a:extLst>
          </p:cNvPr>
          <p:cNvSpPr/>
          <p:nvPr/>
        </p:nvSpPr>
        <p:spPr>
          <a:xfrm>
            <a:off x="8365532" y="4391874"/>
            <a:ext cx="649024" cy="61173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dirty="0"/>
              <a:t>nil</a:t>
            </a:r>
            <a:endParaRPr kumimoji="1" lang="zh-CN" altLang="en-US" dirty="0"/>
          </a:p>
        </p:txBody>
      </p:sp>
      <p:sp>
        <p:nvSpPr>
          <p:cNvPr id="31" name="圆角矩形 30">
            <a:extLst>
              <a:ext uri="{FF2B5EF4-FFF2-40B4-BE49-F238E27FC236}">
                <a16:creationId xmlns:a16="http://schemas.microsoft.com/office/drawing/2014/main" id="{9A240D22-5C1E-5F4C-A709-8C5CB2DF8009}"/>
              </a:ext>
            </a:extLst>
          </p:cNvPr>
          <p:cNvSpPr/>
          <p:nvPr/>
        </p:nvSpPr>
        <p:spPr>
          <a:xfrm>
            <a:off x="6660301" y="5356911"/>
            <a:ext cx="649024" cy="61173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dirty="0"/>
              <a:t>nil</a:t>
            </a:r>
            <a:endParaRPr kumimoji="1" lang="zh-CN" altLang="en-US" dirty="0"/>
          </a:p>
        </p:txBody>
      </p:sp>
      <p:sp>
        <p:nvSpPr>
          <p:cNvPr id="33" name="圆角矩形 32">
            <a:extLst>
              <a:ext uri="{FF2B5EF4-FFF2-40B4-BE49-F238E27FC236}">
                <a16:creationId xmlns:a16="http://schemas.microsoft.com/office/drawing/2014/main" id="{441A8126-14DF-9349-B78E-368A9EA079D5}"/>
              </a:ext>
            </a:extLst>
          </p:cNvPr>
          <p:cNvSpPr/>
          <p:nvPr/>
        </p:nvSpPr>
        <p:spPr>
          <a:xfrm>
            <a:off x="7720707" y="5357633"/>
            <a:ext cx="649024" cy="61173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dirty="0"/>
              <a:t>nil</a:t>
            </a:r>
            <a:endParaRPr kumimoji="1" lang="zh-CN" altLang="en-US" dirty="0"/>
          </a:p>
        </p:txBody>
      </p:sp>
      <p:sp>
        <p:nvSpPr>
          <p:cNvPr id="34" name="圆角矩形 33">
            <a:extLst>
              <a:ext uri="{FF2B5EF4-FFF2-40B4-BE49-F238E27FC236}">
                <a16:creationId xmlns:a16="http://schemas.microsoft.com/office/drawing/2014/main" id="{88B6846B-2F9F-2D4E-863B-43B36DB8CDE7}"/>
              </a:ext>
            </a:extLst>
          </p:cNvPr>
          <p:cNvSpPr/>
          <p:nvPr/>
        </p:nvSpPr>
        <p:spPr>
          <a:xfrm>
            <a:off x="8747358" y="5351712"/>
            <a:ext cx="649024" cy="61173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dirty="0"/>
              <a:t>nil</a:t>
            </a:r>
            <a:endParaRPr kumimoji="1" lang="zh-CN" altLang="en-US" dirty="0"/>
          </a:p>
        </p:txBody>
      </p:sp>
      <p:sp>
        <p:nvSpPr>
          <p:cNvPr id="36" name="圆角矩形 35">
            <a:extLst>
              <a:ext uri="{FF2B5EF4-FFF2-40B4-BE49-F238E27FC236}">
                <a16:creationId xmlns:a16="http://schemas.microsoft.com/office/drawing/2014/main" id="{A96B9C4D-E986-834E-A389-8DBB0D84ED35}"/>
              </a:ext>
            </a:extLst>
          </p:cNvPr>
          <p:cNvSpPr/>
          <p:nvPr/>
        </p:nvSpPr>
        <p:spPr>
          <a:xfrm>
            <a:off x="9691272" y="5351711"/>
            <a:ext cx="649024" cy="61173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dirty="0"/>
              <a:t>nil</a:t>
            </a:r>
            <a:endParaRPr kumimoji="1" lang="zh-CN" altLang="en-US" dirty="0"/>
          </a:p>
        </p:txBody>
      </p:sp>
      <p:sp>
        <p:nvSpPr>
          <p:cNvPr id="37" name="圆角矩形 36">
            <a:extLst>
              <a:ext uri="{FF2B5EF4-FFF2-40B4-BE49-F238E27FC236}">
                <a16:creationId xmlns:a16="http://schemas.microsoft.com/office/drawing/2014/main" id="{71F312DA-5CB9-EB44-9790-CEE5C6A63DBB}"/>
              </a:ext>
            </a:extLst>
          </p:cNvPr>
          <p:cNvSpPr/>
          <p:nvPr/>
        </p:nvSpPr>
        <p:spPr>
          <a:xfrm>
            <a:off x="10504624" y="5351710"/>
            <a:ext cx="649024" cy="61173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dirty="0"/>
              <a:t>nil</a:t>
            </a:r>
            <a:endParaRPr kumimoji="1" lang="zh-CN" altLang="en-US" dirty="0"/>
          </a:p>
        </p:txBody>
      </p:sp>
      <p:sp>
        <p:nvSpPr>
          <p:cNvPr id="39" name="圆角矩形 38">
            <a:extLst>
              <a:ext uri="{FF2B5EF4-FFF2-40B4-BE49-F238E27FC236}">
                <a16:creationId xmlns:a16="http://schemas.microsoft.com/office/drawing/2014/main" id="{8607C64E-65E0-404D-9AE7-EE96CCAF2E10}"/>
              </a:ext>
            </a:extLst>
          </p:cNvPr>
          <p:cNvSpPr/>
          <p:nvPr/>
        </p:nvSpPr>
        <p:spPr>
          <a:xfrm>
            <a:off x="11353802" y="5351709"/>
            <a:ext cx="649024" cy="61173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dirty="0"/>
              <a:t>nil</a:t>
            </a:r>
            <a:endParaRPr kumimoji="1" lang="zh-CN" altLang="en-US" dirty="0"/>
          </a:p>
        </p:txBody>
      </p:sp>
      <p:cxnSp>
        <p:nvCxnSpPr>
          <p:cNvPr id="40" name="直线箭头连接符 39">
            <a:extLst>
              <a:ext uri="{FF2B5EF4-FFF2-40B4-BE49-F238E27FC236}">
                <a16:creationId xmlns:a16="http://schemas.microsoft.com/office/drawing/2014/main" id="{53786073-BFCB-7048-A204-0CC22C14BB0F}"/>
              </a:ext>
            </a:extLst>
          </p:cNvPr>
          <p:cNvCxnSpPr>
            <a:cxnSpLocks/>
            <a:stCxn id="20" idx="3"/>
            <a:endCxn id="31" idx="0"/>
          </p:cNvCxnSpPr>
          <p:nvPr/>
        </p:nvCxnSpPr>
        <p:spPr>
          <a:xfrm flipH="1">
            <a:off x="6984813" y="4911009"/>
            <a:ext cx="235365" cy="44590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直线箭头连接符 41">
            <a:extLst>
              <a:ext uri="{FF2B5EF4-FFF2-40B4-BE49-F238E27FC236}">
                <a16:creationId xmlns:a16="http://schemas.microsoft.com/office/drawing/2014/main" id="{9E87718B-9818-BF47-AFD0-EFD06CFF3F21}"/>
              </a:ext>
            </a:extLst>
          </p:cNvPr>
          <p:cNvCxnSpPr>
            <a:cxnSpLocks/>
            <a:stCxn id="20" idx="5"/>
            <a:endCxn id="33" idx="0"/>
          </p:cNvCxnSpPr>
          <p:nvPr/>
        </p:nvCxnSpPr>
        <p:spPr>
          <a:xfrm>
            <a:off x="7726956" y="4911009"/>
            <a:ext cx="318263" cy="4466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直线箭头连接符 42">
            <a:extLst>
              <a:ext uri="{FF2B5EF4-FFF2-40B4-BE49-F238E27FC236}">
                <a16:creationId xmlns:a16="http://schemas.microsoft.com/office/drawing/2014/main" id="{E8083965-614E-9E49-826C-EE25485F0A71}"/>
              </a:ext>
            </a:extLst>
          </p:cNvPr>
          <p:cNvCxnSpPr>
            <a:cxnSpLocks/>
            <a:endCxn id="34" idx="0"/>
          </p:cNvCxnSpPr>
          <p:nvPr/>
        </p:nvCxnSpPr>
        <p:spPr>
          <a:xfrm flipH="1">
            <a:off x="9071870" y="4898652"/>
            <a:ext cx="372676" cy="4530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直线箭头连接符 43">
            <a:extLst>
              <a:ext uri="{FF2B5EF4-FFF2-40B4-BE49-F238E27FC236}">
                <a16:creationId xmlns:a16="http://schemas.microsoft.com/office/drawing/2014/main" id="{AA644D88-1764-154E-AEB5-AF0F7458796C}"/>
              </a:ext>
            </a:extLst>
          </p:cNvPr>
          <p:cNvCxnSpPr>
            <a:cxnSpLocks/>
            <a:endCxn id="36" idx="0"/>
          </p:cNvCxnSpPr>
          <p:nvPr/>
        </p:nvCxnSpPr>
        <p:spPr>
          <a:xfrm>
            <a:off x="9890298" y="4911009"/>
            <a:ext cx="125486" cy="44070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直线箭头连接符 44">
            <a:extLst>
              <a:ext uri="{FF2B5EF4-FFF2-40B4-BE49-F238E27FC236}">
                <a16:creationId xmlns:a16="http://schemas.microsoft.com/office/drawing/2014/main" id="{86AFE521-803D-084A-8299-6D3193196988}"/>
              </a:ext>
            </a:extLst>
          </p:cNvPr>
          <p:cNvCxnSpPr>
            <a:cxnSpLocks/>
            <a:endCxn id="39" idx="0"/>
          </p:cNvCxnSpPr>
          <p:nvPr/>
        </p:nvCxnSpPr>
        <p:spPr>
          <a:xfrm>
            <a:off x="11209726" y="4850244"/>
            <a:ext cx="468588" cy="50146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直线箭头连接符 46">
            <a:extLst>
              <a:ext uri="{FF2B5EF4-FFF2-40B4-BE49-F238E27FC236}">
                <a16:creationId xmlns:a16="http://schemas.microsoft.com/office/drawing/2014/main" id="{28506EF6-F78F-CC4B-929A-A238BB7F6ED4}"/>
              </a:ext>
            </a:extLst>
          </p:cNvPr>
          <p:cNvCxnSpPr>
            <a:cxnSpLocks/>
          </p:cNvCxnSpPr>
          <p:nvPr/>
        </p:nvCxnSpPr>
        <p:spPr>
          <a:xfrm flipH="1">
            <a:off x="10819065" y="4865670"/>
            <a:ext cx="154288" cy="5190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2668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78" y="345989"/>
            <a:ext cx="10749367" cy="578673"/>
          </a:xfrm>
        </p:spPr>
        <p:txBody>
          <a:bodyPr rtlCol="0">
            <a:normAutofit/>
          </a:bodyPr>
          <a:lstStyle/>
          <a:p>
            <a:r>
              <a:rPr lang="zh-CN" altLang="en-US" sz="2800" dirty="0">
                <a:latin typeface="Microsoft YaHei" panose="020B0503020204020204" pitchFamily="34" charset="-122"/>
                <a:ea typeface="Microsoft YaHei" panose="020B0503020204020204" pitchFamily="34" charset="-122"/>
              </a:rPr>
              <a:t>红黑树推理特性</a:t>
            </a:r>
          </a:p>
        </p:txBody>
      </p:sp>
      <p:sp>
        <p:nvSpPr>
          <p:cNvPr id="3" name="矩形 2">
            <a:extLst>
              <a:ext uri="{FF2B5EF4-FFF2-40B4-BE49-F238E27FC236}">
                <a16:creationId xmlns:a16="http://schemas.microsoft.com/office/drawing/2014/main" id="{7334A879-2316-EB46-920B-24F814745BA9}"/>
              </a:ext>
            </a:extLst>
          </p:cNvPr>
          <p:cNvSpPr/>
          <p:nvPr/>
        </p:nvSpPr>
        <p:spPr>
          <a:xfrm>
            <a:off x="857485" y="1928882"/>
            <a:ext cx="10483960" cy="4401205"/>
          </a:xfrm>
          <a:prstGeom prst="rect">
            <a:avLst/>
          </a:prstGeom>
        </p:spPr>
        <p:txBody>
          <a:bodyPr wrap="none">
            <a:spAutoFit/>
          </a:bodyPr>
          <a:lstStyle/>
          <a:p>
            <a:r>
              <a:rPr lang="zh-CN" altLang="en-US" sz="2800" b="1" dirty="0">
                <a:solidFill>
                  <a:schemeClr val="tx1">
                    <a:lumMod val="95000"/>
                    <a:lumOff val="5000"/>
                  </a:schemeClr>
                </a:solidFill>
              </a:rPr>
              <a:t>特性</a:t>
            </a:r>
            <a:r>
              <a:rPr lang="en-US" altLang="zh-CN" sz="2800" b="1" dirty="0">
                <a:solidFill>
                  <a:schemeClr val="tx1">
                    <a:lumMod val="95000"/>
                    <a:lumOff val="5000"/>
                  </a:schemeClr>
                </a:solidFill>
              </a:rPr>
              <a:t>5</a:t>
            </a:r>
            <a:r>
              <a:rPr lang="zh-CN" altLang="en-US" sz="2800" b="1" dirty="0">
                <a:solidFill>
                  <a:schemeClr val="tx1">
                    <a:lumMod val="95000"/>
                    <a:lumOff val="5000"/>
                  </a:schemeClr>
                </a:solidFill>
              </a:rPr>
              <a:t>：从任一节点到每个叶子节点的路径包含相同数目的黑节点</a:t>
            </a:r>
            <a:endParaRPr lang="en-US" altLang="zh-CN" sz="2800" b="1" dirty="0">
              <a:solidFill>
                <a:schemeClr val="tx1">
                  <a:lumMod val="95000"/>
                  <a:lumOff val="5000"/>
                </a:schemeClr>
              </a:solidFill>
            </a:endParaRPr>
          </a:p>
          <a:p>
            <a:br>
              <a:rPr lang="en-US" altLang="zh-CN" sz="2800" b="1" dirty="0">
                <a:solidFill>
                  <a:schemeClr val="tx1">
                    <a:lumMod val="95000"/>
                    <a:lumOff val="5000"/>
                  </a:schemeClr>
                </a:solidFill>
              </a:rPr>
            </a:br>
            <a:r>
              <a:rPr lang="zh-CN" altLang="en-US" sz="2800" b="1" dirty="0">
                <a:solidFill>
                  <a:schemeClr val="tx1">
                    <a:lumMod val="95000"/>
                    <a:lumOff val="5000"/>
                  </a:schemeClr>
                </a:solidFill>
              </a:rPr>
              <a:t>推理出：红黑树是一个</a:t>
            </a:r>
            <a:r>
              <a:rPr lang="zh-CN" altLang="en-US" sz="2800" b="1" dirty="0">
                <a:solidFill>
                  <a:srgbClr val="FF0000"/>
                </a:solidFill>
              </a:rPr>
              <a:t>黑节点完美平衡的二叉树</a:t>
            </a:r>
            <a:endParaRPr lang="en-US" altLang="zh-CN" sz="2800" b="1" dirty="0">
              <a:solidFill>
                <a:srgbClr val="FF0000"/>
              </a:solidFill>
            </a:endParaRPr>
          </a:p>
          <a:p>
            <a:endParaRPr lang="en-US" altLang="zh-CN" sz="2800" b="1" dirty="0">
              <a:solidFill>
                <a:srgbClr val="FF0000"/>
              </a:solidFill>
            </a:endParaRPr>
          </a:p>
          <a:p>
            <a:r>
              <a:rPr lang="zh-CN" altLang="en-US" sz="2800" b="1" dirty="0">
                <a:solidFill>
                  <a:schemeClr val="tx1">
                    <a:lumMod val="95000"/>
                    <a:lumOff val="5000"/>
                  </a:schemeClr>
                </a:solidFill>
              </a:rPr>
              <a:t>结合特性</a:t>
            </a:r>
            <a:r>
              <a:rPr lang="en-US" altLang="zh-CN" sz="2800" b="1" dirty="0">
                <a:solidFill>
                  <a:schemeClr val="tx1">
                    <a:lumMod val="95000"/>
                    <a:lumOff val="5000"/>
                  </a:schemeClr>
                </a:solidFill>
              </a:rPr>
              <a:t>4</a:t>
            </a:r>
            <a:r>
              <a:rPr lang="zh-CN" altLang="en-US" sz="2800" b="1" dirty="0">
                <a:solidFill>
                  <a:schemeClr val="tx1">
                    <a:lumMod val="95000"/>
                    <a:lumOff val="5000"/>
                  </a:schemeClr>
                </a:solidFill>
              </a:rPr>
              <a:t>：红色节点的子节点必须是黑色</a:t>
            </a:r>
            <a:endParaRPr lang="zh-CN" altLang="en-US" sz="2800" dirty="0">
              <a:solidFill>
                <a:schemeClr val="tx1">
                  <a:lumMod val="95000"/>
                  <a:lumOff val="5000"/>
                </a:schemeClr>
              </a:solidFill>
            </a:endParaRPr>
          </a:p>
          <a:p>
            <a:endParaRPr lang="en-US" altLang="zh-CN" sz="2800" b="1" dirty="0">
              <a:solidFill>
                <a:schemeClr val="tx1">
                  <a:lumMod val="95000"/>
                  <a:lumOff val="5000"/>
                </a:schemeClr>
              </a:solidFill>
            </a:endParaRPr>
          </a:p>
          <a:p>
            <a:r>
              <a:rPr lang="zh-CN" altLang="en-US" sz="2800" b="1" dirty="0">
                <a:solidFill>
                  <a:schemeClr val="tx1">
                    <a:lumMod val="95000"/>
                    <a:lumOff val="5000"/>
                  </a:schemeClr>
                </a:solidFill>
              </a:rPr>
              <a:t>推理出：</a:t>
            </a:r>
            <a:r>
              <a:rPr lang="zh-CN" altLang="en-US" sz="2800" b="1" dirty="0"/>
              <a:t>一棵含有</a:t>
            </a:r>
            <a:r>
              <a:rPr lang="en" altLang="zh-CN" sz="2800" b="1" dirty="0"/>
              <a:t>n</a:t>
            </a:r>
            <a:r>
              <a:rPr lang="zh-CN" altLang="en-US" sz="2800" b="1" dirty="0"/>
              <a:t>个节点的红黑树的高度至多为</a:t>
            </a:r>
            <a:r>
              <a:rPr lang="en-US" altLang="zh-CN" sz="2800" b="1" dirty="0"/>
              <a:t>2</a:t>
            </a:r>
            <a:r>
              <a:rPr lang="en" altLang="zh-CN" sz="2800" b="1" dirty="0"/>
              <a:t>log(n+1)</a:t>
            </a:r>
          </a:p>
          <a:p>
            <a:endParaRPr lang="en-US" altLang="zh-CN" sz="2800" b="1" dirty="0"/>
          </a:p>
          <a:p>
            <a:r>
              <a:rPr lang="zh-CN" altLang="en-US" sz="2800" b="1" dirty="0">
                <a:solidFill>
                  <a:srgbClr val="FF0000"/>
                </a:solidFill>
              </a:rPr>
              <a:t>即：红黑树查找的最坏时间复杂度为</a:t>
            </a:r>
            <a:r>
              <a:rPr lang="en-US" altLang="zh-CN" sz="2800" b="1" dirty="0">
                <a:solidFill>
                  <a:srgbClr val="FF0000"/>
                </a:solidFill>
              </a:rPr>
              <a:t>O(</a:t>
            </a:r>
            <a:r>
              <a:rPr lang="en-US" altLang="zh-CN" sz="2800" b="1" dirty="0" err="1">
                <a:solidFill>
                  <a:srgbClr val="FF0000"/>
                </a:solidFill>
              </a:rPr>
              <a:t>logn</a:t>
            </a:r>
            <a:r>
              <a:rPr lang="en-US" altLang="zh-CN" sz="2800" b="1" dirty="0">
                <a:solidFill>
                  <a:srgbClr val="FF0000"/>
                </a:solidFill>
              </a:rPr>
              <a:t>)</a:t>
            </a:r>
            <a:endParaRPr lang="zh-CN" altLang="en-US" sz="2800" dirty="0">
              <a:solidFill>
                <a:srgbClr val="FF0000"/>
              </a:solidFill>
            </a:endParaRPr>
          </a:p>
          <a:p>
            <a:pPr algn="ctr"/>
            <a:endParaRPr lang="zh-CN" altLang="en-US" sz="2800" dirty="0">
              <a:solidFill>
                <a:schemeClr val="tx1">
                  <a:lumMod val="95000"/>
                  <a:lumOff val="5000"/>
                </a:schemeClr>
              </a:solidFill>
            </a:endParaRPr>
          </a:p>
        </p:txBody>
      </p:sp>
    </p:spTree>
    <p:extLst>
      <p:ext uri="{BB962C8B-B14F-4D97-AF65-F5344CB8AC3E}">
        <p14:creationId xmlns:p14="http://schemas.microsoft.com/office/powerpoint/2010/main" val="122284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78" y="345989"/>
            <a:ext cx="10749367" cy="578673"/>
          </a:xfrm>
        </p:spPr>
        <p:txBody>
          <a:bodyPr rtlCol="0">
            <a:normAutofit/>
          </a:bodyPr>
          <a:lstStyle/>
          <a:p>
            <a:r>
              <a:rPr lang="zh-CN" altLang="en-US" sz="2800" b="1" dirty="0"/>
              <a:t>红黑树查找的最坏时间复杂度为</a:t>
            </a:r>
            <a:r>
              <a:rPr lang="en-US" altLang="zh-CN" sz="2800" b="1" dirty="0"/>
              <a:t>O(</a:t>
            </a:r>
            <a:r>
              <a:rPr lang="en-US" altLang="zh-CN" sz="2800" b="1" dirty="0" err="1"/>
              <a:t>logn</a:t>
            </a:r>
            <a:r>
              <a:rPr lang="en-US" altLang="zh-CN" sz="2800" b="1" dirty="0"/>
              <a:t>)</a:t>
            </a:r>
            <a:endParaRPr lang="zh-CN" altLang="en-US" sz="2800" dirty="0">
              <a:latin typeface="Microsoft YaHei" panose="020B0503020204020204" pitchFamily="34" charset="-122"/>
              <a:ea typeface="Microsoft YaHei" panose="020B0503020204020204" pitchFamily="34" charset="-122"/>
            </a:endParaRPr>
          </a:p>
        </p:txBody>
      </p:sp>
      <p:sp>
        <p:nvSpPr>
          <p:cNvPr id="50" name="矩形 49">
            <a:extLst>
              <a:ext uri="{FF2B5EF4-FFF2-40B4-BE49-F238E27FC236}">
                <a16:creationId xmlns:a16="http://schemas.microsoft.com/office/drawing/2014/main" id="{E95F9CCA-CF0C-3B40-A04E-4807BC07EC36}"/>
              </a:ext>
            </a:extLst>
          </p:cNvPr>
          <p:cNvSpPr/>
          <p:nvPr/>
        </p:nvSpPr>
        <p:spPr>
          <a:xfrm>
            <a:off x="154926" y="1925243"/>
            <a:ext cx="8952004" cy="4708981"/>
          </a:xfrm>
          <a:prstGeom prst="rect">
            <a:avLst/>
          </a:prstGeom>
        </p:spPr>
        <p:txBody>
          <a:bodyPr wrap="square">
            <a:spAutoFit/>
          </a:bodyPr>
          <a:lstStyle/>
          <a:p>
            <a:r>
              <a:rPr lang="zh-CN" altLang="en-US" dirty="0">
                <a:solidFill>
                  <a:schemeClr val="tx1">
                    <a:lumMod val="95000"/>
                    <a:lumOff val="5000"/>
                  </a:schemeClr>
                </a:solidFill>
              </a:rPr>
              <a:t>证明过程：逆否命题证明一个高度为</a:t>
            </a:r>
            <a:r>
              <a:rPr lang="en-US" altLang="zh-CN" dirty="0">
                <a:solidFill>
                  <a:schemeClr val="tx1">
                    <a:lumMod val="95000"/>
                    <a:lumOff val="5000"/>
                  </a:schemeClr>
                </a:solidFill>
              </a:rPr>
              <a:t>h</a:t>
            </a:r>
            <a:r>
              <a:rPr lang="zh-CN" altLang="en-US" dirty="0">
                <a:solidFill>
                  <a:schemeClr val="tx1">
                    <a:lumMod val="95000"/>
                    <a:lumOff val="5000"/>
                  </a:schemeClr>
                </a:solidFill>
              </a:rPr>
              <a:t>的红黑树，至少包含</a:t>
            </a:r>
            <a:r>
              <a:rPr lang="en-US" altLang="zh-CN" dirty="0">
                <a:solidFill>
                  <a:schemeClr val="tx1">
                    <a:lumMod val="95000"/>
                    <a:lumOff val="5000"/>
                  </a:schemeClr>
                </a:solidFill>
              </a:rPr>
              <a:t>2</a:t>
            </a:r>
            <a:r>
              <a:rPr lang="en-US" altLang="zh-CN" baseline="30000" dirty="0">
                <a:solidFill>
                  <a:schemeClr val="tx1">
                    <a:lumMod val="95000"/>
                    <a:lumOff val="5000"/>
                  </a:schemeClr>
                </a:solidFill>
              </a:rPr>
              <a:t>h/2</a:t>
            </a:r>
            <a:r>
              <a:rPr lang="en-US" altLang="zh-CN" dirty="0">
                <a:solidFill>
                  <a:schemeClr val="tx1">
                    <a:lumMod val="95000"/>
                    <a:lumOff val="5000"/>
                  </a:schemeClr>
                </a:solidFill>
              </a:rPr>
              <a:t>-1</a:t>
            </a:r>
            <a:r>
              <a:rPr lang="zh-CN" altLang="en-US" dirty="0">
                <a:solidFill>
                  <a:schemeClr val="tx1">
                    <a:lumMod val="95000"/>
                    <a:lumOff val="5000"/>
                  </a:schemeClr>
                </a:solidFill>
              </a:rPr>
              <a:t>个节点</a:t>
            </a:r>
            <a:endParaRPr lang="en-US" altLang="zh-CN" dirty="0">
              <a:solidFill>
                <a:schemeClr val="tx1">
                  <a:lumMod val="95000"/>
                  <a:lumOff val="5000"/>
                </a:schemeClr>
              </a:solidFill>
            </a:endParaRPr>
          </a:p>
          <a:p>
            <a:endParaRPr lang="en-US" altLang="zh-CN" dirty="0">
              <a:solidFill>
                <a:schemeClr val="tx1">
                  <a:lumMod val="95000"/>
                  <a:lumOff val="5000"/>
                </a:schemeClr>
              </a:solidFill>
            </a:endParaRPr>
          </a:p>
          <a:p>
            <a:endParaRPr lang="en-US" altLang="zh-CN" dirty="0">
              <a:solidFill>
                <a:schemeClr val="tx1">
                  <a:lumMod val="95000"/>
                  <a:lumOff val="5000"/>
                </a:schemeClr>
              </a:solidFill>
            </a:endParaRPr>
          </a:p>
          <a:p>
            <a:r>
              <a:rPr lang="zh-CN" altLang="en-US" dirty="0">
                <a:solidFill>
                  <a:schemeClr val="tx1">
                    <a:lumMod val="95000"/>
                    <a:lumOff val="5000"/>
                  </a:schemeClr>
                </a:solidFill>
              </a:rPr>
              <a:t>黑高度：从一个节点出发到任一叶子节点的路径所经历的黑节点的个数称为黑高度</a:t>
            </a:r>
            <a:r>
              <a:rPr lang="en-US" altLang="zh-CN" dirty="0">
                <a:solidFill>
                  <a:schemeClr val="tx1">
                    <a:lumMod val="95000"/>
                    <a:lumOff val="5000"/>
                  </a:schemeClr>
                </a:solidFill>
              </a:rPr>
              <a:t>(</a:t>
            </a:r>
            <a:r>
              <a:rPr lang="en-US" altLang="zh-CN" dirty="0" err="1">
                <a:solidFill>
                  <a:schemeClr val="tx1">
                    <a:lumMod val="95000"/>
                    <a:lumOff val="5000"/>
                  </a:schemeClr>
                </a:solidFill>
              </a:rPr>
              <a:t>bh</a:t>
            </a:r>
            <a:r>
              <a:rPr lang="en-US" altLang="zh-CN" dirty="0">
                <a:solidFill>
                  <a:schemeClr val="tx1">
                    <a:lumMod val="95000"/>
                    <a:lumOff val="5000"/>
                  </a:schemeClr>
                </a:solidFill>
              </a:rPr>
              <a:t>)</a:t>
            </a:r>
          </a:p>
          <a:p>
            <a:r>
              <a:rPr lang="zh-CN" altLang="en-US" dirty="0">
                <a:solidFill>
                  <a:schemeClr val="tx1">
                    <a:lumMod val="95000"/>
                    <a:lumOff val="5000"/>
                  </a:schemeClr>
                </a:solidFill>
              </a:rPr>
              <a:t>由特性</a:t>
            </a:r>
            <a:r>
              <a:rPr lang="en-US" altLang="zh-CN" dirty="0">
                <a:solidFill>
                  <a:schemeClr val="tx1">
                    <a:lumMod val="95000"/>
                    <a:lumOff val="5000"/>
                  </a:schemeClr>
                </a:solidFill>
              </a:rPr>
              <a:t>4</a:t>
            </a:r>
            <a:r>
              <a:rPr lang="zh-CN" altLang="en-US" dirty="0">
                <a:solidFill>
                  <a:schemeClr val="tx1">
                    <a:lumMod val="95000"/>
                    <a:lumOff val="5000"/>
                  </a:schemeClr>
                </a:solidFill>
              </a:rPr>
              <a:t>得知，从任一节点出发到叶子节点所经历的</a:t>
            </a:r>
            <a:r>
              <a:rPr lang="zh-CN" altLang="en-US" dirty="0">
                <a:solidFill>
                  <a:srgbClr val="FF0000"/>
                </a:solidFill>
              </a:rPr>
              <a:t>黑色节点数一定大于红色节点数</a:t>
            </a:r>
            <a:r>
              <a:rPr lang="zh-CN" altLang="en-US" dirty="0">
                <a:solidFill>
                  <a:schemeClr val="tx1">
                    <a:lumMod val="95000"/>
                    <a:lumOff val="5000"/>
                  </a:schemeClr>
                </a:solidFill>
              </a:rPr>
              <a:t>，那么</a:t>
            </a:r>
            <a:r>
              <a:rPr lang="en-US" altLang="zh-CN" dirty="0" err="1">
                <a:solidFill>
                  <a:srgbClr val="FF0000"/>
                </a:solidFill>
              </a:rPr>
              <a:t>bh</a:t>
            </a:r>
            <a:r>
              <a:rPr lang="en-US" altLang="zh-CN" dirty="0">
                <a:solidFill>
                  <a:srgbClr val="FF0000"/>
                </a:solidFill>
              </a:rPr>
              <a:t>(root)</a:t>
            </a:r>
            <a:r>
              <a:rPr lang="zh-CN" altLang="en-US" dirty="0">
                <a:solidFill>
                  <a:srgbClr val="FF0000"/>
                </a:solidFill>
              </a:rPr>
              <a:t> </a:t>
            </a:r>
            <a:r>
              <a:rPr lang="en-US" altLang="zh-CN" dirty="0">
                <a:solidFill>
                  <a:srgbClr val="FF0000"/>
                </a:solidFill>
              </a:rPr>
              <a:t>&gt;</a:t>
            </a:r>
            <a:r>
              <a:rPr lang="zh-CN" altLang="en-US" dirty="0">
                <a:solidFill>
                  <a:srgbClr val="FF0000"/>
                </a:solidFill>
              </a:rPr>
              <a:t> </a:t>
            </a:r>
            <a:r>
              <a:rPr lang="en-US" altLang="zh-CN" dirty="0">
                <a:solidFill>
                  <a:srgbClr val="FF0000"/>
                </a:solidFill>
              </a:rPr>
              <a:t>h/2</a:t>
            </a:r>
            <a:r>
              <a:rPr lang="zh-CN" altLang="en-US" dirty="0">
                <a:solidFill>
                  <a:schemeClr val="tx1">
                    <a:lumMod val="95000"/>
                    <a:lumOff val="5000"/>
                  </a:schemeClr>
                </a:solidFill>
              </a:rPr>
              <a:t>，故只需要证明一个高度为</a:t>
            </a:r>
            <a:r>
              <a:rPr lang="en-US" altLang="zh-CN" dirty="0">
                <a:solidFill>
                  <a:schemeClr val="tx1">
                    <a:lumMod val="95000"/>
                    <a:lumOff val="5000"/>
                  </a:schemeClr>
                </a:solidFill>
              </a:rPr>
              <a:t>h</a:t>
            </a:r>
            <a:r>
              <a:rPr lang="zh-CN" altLang="en-US" dirty="0">
                <a:solidFill>
                  <a:schemeClr val="tx1">
                    <a:lumMod val="95000"/>
                    <a:lumOff val="5000"/>
                  </a:schemeClr>
                </a:solidFill>
              </a:rPr>
              <a:t>的红黑树，至少包含</a:t>
            </a:r>
            <a:r>
              <a:rPr lang="en-US" altLang="zh-CN" dirty="0">
                <a:solidFill>
                  <a:srgbClr val="FF0000"/>
                </a:solidFill>
              </a:rPr>
              <a:t>2</a:t>
            </a:r>
            <a:r>
              <a:rPr lang="en-US" altLang="zh-CN" baseline="30000" dirty="0">
                <a:solidFill>
                  <a:srgbClr val="FF0000"/>
                </a:solidFill>
              </a:rPr>
              <a:t>bh(root)</a:t>
            </a:r>
            <a:r>
              <a:rPr lang="en-US" altLang="zh-CN" dirty="0">
                <a:solidFill>
                  <a:srgbClr val="FF0000"/>
                </a:solidFill>
              </a:rPr>
              <a:t>-1</a:t>
            </a:r>
            <a:r>
              <a:rPr lang="zh-CN" altLang="en-US" dirty="0">
                <a:solidFill>
                  <a:schemeClr val="tx1">
                    <a:lumMod val="95000"/>
                    <a:lumOff val="5000"/>
                  </a:schemeClr>
                </a:solidFill>
              </a:rPr>
              <a:t>个节点。</a:t>
            </a:r>
            <a:endParaRPr lang="en-US" altLang="zh-CN" dirty="0">
              <a:solidFill>
                <a:schemeClr val="tx1">
                  <a:lumMod val="95000"/>
                  <a:lumOff val="5000"/>
                </a:schemeClr>
              </a:solidFill>
            </a:endParaRPr>
          </a:p>
          <a:p>
            <a:endParaRPr lang="en-US" altLang="zh-CN" baseline="30000" dirty="0">
              <a:solidFill>
                <a:schemeClr val="tx1">
                  <a:lumMod val="95000"/>
                  <a:lumOff val="5000"/>
                </a:schemeClr>
              </a:solidFill>
            </a:endParaRPr>
          </a:p>
          <a:p>
            <a:r>
              <a:rPr lang="zh-CN" altLang="en-US" dirty="0">
                <a:solidFill>
                  <a:schemeClr val="tx1">
                    <a:lumMod val="95000"/>
                    <a:lumOff val="5000"/>
                  </a:schemeClr>
                </a:solidFill>
              </a:rPr>
              <a:t>数学归纳法证明：</a:t>
            </a:r>
            <a:endParaRPr lang="en-US" altLang="zh-CN" dirty="0">
              <a:solidFill>
                <a:schemeClr val="tx1">
                  <a:lumMod val="95000"/>
                  <a:lumOff val="5000"/>
                </a:schemeClr>
              </a:solidFill>
            </a:endParaRPr>
          </a:p>
          <a:p>
            <a:r>
              <a:rPr lang="zh-CN" altLang="en-US" dirty="0">
                <a:solidFill>
                  <a:schemeClr val="tx1">
                    <a:lumMod val="95000"/>
                    <a:lumOff val="5000"/>
                  </a:schemeClr>
                </a:solidFill>
              </a:rPr>
              <a:t>由特性</a:t>
            </a:r>
            <a:r>
              <a:rPr lang="en-US" altLang="zh-CN" dirty="0">
                <a:solidFill>
                  <a:schemeClr val="tx1">
                    <a:lumMod val="95000"/>
                    <a:lumOff val="5000"/>
                  </a:schemeClr>
                </a:solidFill>
              </a:rPr>
              <a:t>5</a:t>
            </a:r>
            <a:r>
              <a:rPr lang="zh-CN" altLang="en-US" dirty="0">
                <a:solidFill>
                  <a:schemeClr val="tx1">
                    <a:lumMod val="95000"/>
                    <a:lumOff val="5000"/>
                  </a:schemeClr>
                </a:solidFill>
              </a:rPr>
              <a:t>可知，一棵红黑树的</a:t>
            </a:r>
            <a:r>
              <a:rPr lang="en-US" altLang="zh-CN" dirty="0" err="1">
                <a:solidFill>
                  <a:schemeClr val="tx1">
                    <a:lumMod val="95000"/>
                    <a:lumOff val="5000"/>
                  </a:schemeClr>
                </a:solidFill>
              </a:rPr>
              <a:t>bh</a:t>
            </a:r>
            <a:r>
              <a:rPr lang="en-US" altLang="zh-CN" dirty="0">
                <a:solidFill>
                  <a:schemeClr val="tx1">
                    <a:lumMod val="95000"/>
                    <a:lumOff val="5000"/>
                  </a:schemeClr>
                </a:solidFill>
              </a:rPr>
              <a:t>(root)</a:t>
            </a:r>
            <a:r>
              <a:rPr lang="zh-CN" altLang="en-US" dirty="0">
                <a:solidFill>
                  <a:schemeClr val="tx1">
                    <a:lumMod val="95000"/>
                    <a:lumOff val="5000"/>
                  </a:schemeClr>
                </a:solidFill>
              </a:rPr>
              <a:t>是固定值。</a:t>
            </a:r>
            <a:endParaRPr lang="en-US" altLang="zh-CN" dirty="0">
              <a:solidFill>
                <a:schemeClr val="tx1">
                  <a:lumMod val="95000"/>
                  <a:lumOff val="5000"/>
                </a:schemeClr>
              </a:solidFill>
            </a:endParaRPr>
          </a:p>
          <a:p>
            <a:endParaRPr lang="en-US" altLang="zh-CN" dirty="0">
              <a:solidFill>
                <a:schemeClr val="tx1">
                  <a:lumMod val="95000"/>
                  <a:lumOff val="5000"/>
                </a:schemeClr>
              </a:solidFill>
            </a:endParaRPr>
          </a:p>
          <a:p>
            <a:endParaRPr lang="en-US" altLang="zh-CN" dirty="0">
              <a:solidFill>
                <a:schemeClr val="tx1">
                  <a:lumMod val="95000"/>
                  <a:lumOff val="5000"/>
                </a:schemeClr>
              </a:solidFill>
            </a:endParaRPr>
          </a:p>
          <a:p>
            <a:r>
              <a:rPr lang="en-US" altLang="zh-CN" dirty="0">
                <a:solidFill>
                  <a:schemeClr val="tx1">
                    <a:lumMod val="95000"/>
                    <a:lumOff val="5000"/>
                  </a:schemeClr>
                </a:solidFill>
              </a:rPr>
              <a:t>①</a:t>
            </a:r>
            <a:r>
              <a:rPr lang="zh-CN" altLang="en-US" dirty="0">
                <a:solidFill>
                  <a:schemeClr val="tx1">
                    <a:lumMod val="95000"/>
                    <a:lumOff val="5000"/>
                  </a:schemeClr>
                </a:solidFill>
              </a:rPr>
              <a:t> 当</a:t>
            </a:r>
            <a:r>
              <a:rPr lang="en-US" altLang="zh-CN" dirty="0">
                <a:solidFill>
                  <a:schemeClr val="tx1">
                    <a:lumMod val="95000"/>
                    <a:lumOff val="5000"/>
                  </a:schemeClr>
                </a:solidFill>
              </a:rPr>
              <a:t>h</a:t>
            </a:r>
            <a:r>
              <a:rPr lang="zh-CN" altLang="en-US" dirty="0">
                <a:solidFill>
                  <a:schemeClr val="tx1">
                    <a:lumMod val="95000"/>
                    <a:lumOff val="5000"/>
                  </a:schemeClr>
                </a:solidFill>
              </a:rPr>
              <a:t> </a:t>
            </a:r>
            <a:r>
              <a:rPr lang="en-US" altLang="zh-CN" dirty="0">
                <a:solidFill>
                  <a:schemeClr val="tx1">
                    <a:lumMod val="95000"/>
                    <a:lumOff val="5000"/>
                  </a:schemeClr>
                </a:solidFill>
              </a:rPr>
              <a:t>=</a:t>
            </a:r>
            <a:r>
              <a:rPr lang="zh-CN" altLang="en-US" dirty="0">
                <a:solidFill>
                  <a:schemeClr val="tx1">
                    <a:lumMod val="95000"/>
                    <a:lumOff val="5000"/>
                  </a:schemeClr>
                </a:solidFill>
              </a:rPr>
              <a:t> </a:t>
            </a:r>
            <a:r>
              <a:rPr lang="en-US" altLang="zh-CN" dirty="0">
                <a:solidFill>
                  <a:schemeClr val="tx1">
                    <a:lumMod val="95000"/>
                    <a:lumOff val="5000"/>
                  </a:schemeClr>
                </a:solidFill>
              </a:rPr>
              <a:t>0</a:t>
            </a:r>
            <a:r>
              <a:rPr lang="zh-CN" altLang="en-US" dirty="0">
                <a:solidFill>
                  <a:schemeClr val="tx1">
                    <a:lumMod val="95000"/>
                    <a:lumOff val="5000"/>
                  </a:schemeClr>
                </a:solidFill>
              </a:rPr>
              <a:t> 时， </a:t>
            </a:r>
            <a:r>
              <a:rPr lang="en-US" altLang="zh-CN" dirty="0" err="1">
                <a:solidFill>
                  <a:schemeClr val="tx1">
                    <a:lumMod val="95000"/>
                    <a:lumOff val="5000"/>
                  </a:schemeClr>
                </a:solidFill>
              </a:rPr>
              <a:t>bh</a:t>
            </a:r>
            <a:r>
              <a:rPr lang="en-US" altLang="zh-CN" dirty="0">
                <a:solidFill>
                  <a:schemeClr val="tx1">
                    <a:lumMod val="95000"/>
                    <a:lumOff val="5000"/>
                  </a:schemeClr>
                </a:solidFill>
              </a:rPr>
              <a:t>(root)</a:t>
            </a:r>
            <a:r>
              <a:rPr lang="zh-CN" altLang="en-US" dirty="0">
                <a:solidFill>
                  <a:schemeClr val="tx1">
                    <a:lumMod val="95000"/>
                    <a:lumOff val="5000"/>
                  </a:schemeClr>
                </a:solidFill>
              </a:rPr>
              <a:t> </a:t>
            </a:r>
            <a:r>
              <a:rPr lang="en-US" altLang="zh-CN" dirty="0">
                <a:solidFill>
                  <a:schemeClr val="tx1">
                    <a:lumMod val="95000"/>
                    <a:lumOff val="5000"/>
                  </a:schemeClr>
                </a:solidFill>
              </a:rPr>
              <a:t>=</a:t>
            </a:r>
            <a:r>
              <a:rPr lang="zh-CN" altLang="en-US" dirty="0">
                <a:solidFill>
                  <a:schemeClr val="tx1">
                    <a:lumMod val="95000"/>
                    <a:lumOff val="5000"/>
                  </a:schemeClr>
                </a:solidFill>
              </a:rPr>
              <a:t> </a:t>
            </a:r>
            <a:r>
              <a:rPr lang="en-US" altLang="zh-CN" dirty="0">
                <a:solidFill>
                  <a:schemeClr val="tx1">
                    <a:lumMod val="95000"/>
                    <a:lumOff val="5000"/>
                  </a:schemeClr>
                </a:solidFill>
              </a:rPr>
              <a:t>0</a:t>
            </a:r>
            <a:r>
              <a:rPr lang="zh-CN" altLang="en-US" dirty="0">
                <a:solidFill>
                  <a:schemeClr val="tx1">
                    <a:lumMod val="95000"/>
                    <a:lumOff val="5000"/>
                  </a:schemeClr>
                </a:solidFill>
              </a:rPr>
              <a:t>，节点个数</a:t>
            </a:r>
            <a:r>
              <a:rPr lang="en-US" altLang="zh-CN" dirty="0">
                <a:solidFill>
                  <a:srgbClr val="FF0000"/>
                </a:solidFill>
              </a:rPr>
              <a:t>0</a:t>
            </a:r>
            <a:r>
              <a:rPr lang="zh-CN" altLang="en-US" dirty="0">
                <a:solidFill>
                  <a:srgbClr val="FF0000"/>
                </a:solidFill>
              </a:rPr>
              <a:t> </a:t>
            </a:r>
            <a:r>
              <a:rPr lang="en-US" altLang="zh-CN" dirty="0">
                <a:solidFill>
                  <a:srgbClr val="FF0000"/>
                </a:solidFill>
              </a:rPr>
              <a:t>&gt;=</a:t>
            </a:r>
            <a:r>
              <a:rPr lang="zh-CN" altLang="en-US" dirty="0">
                <a:solidFill>
                  <a:srgbClr val="FF0000"/>
                </a:solidFill>
              </a:rPr>
              <a:t>  </a:t>
            </a:r>
            <a:r>
              <a:rPr lang="en-US" altLang="zh-CN" dirty="0">
                <a:solidFill>
                  <a:srgbClr val="FF0000"/>
                </a:solidFill>
              </a:rPr>
              <a:t>(2</a:t>
            </a:r>
            <a:r>
              <a:rPr lang="en-US" altLang="zh-CN" baseline="30000" dirty="0">
                <a:solidFill>
                  <a:srgbClr val="FF0000"/>
                </a:solidFill>
              </a:rPr>
              <a:t>bh(root)</a:t>
            </a:r>
            <a:r>
              <a:rPr lang="en-US" altLang="zh-CN" dirty="0">
                <a:solidFill>
                  <a:srgbClr val="FF0000"/>
                </a:solidFill>
              </a:rPr>
              <a:t>-1=</a:t>
            </a:r>
            <a:r>
              <a:rPr lang="zh-CN" altLang="en-US" dirty="0">
                <a:solidFill>
                  <a:srgbClr val="FF0000"/>
                </a:solidFill>
              </a:rPr>
              <a:t> </a:t>
            </a:r>
            <a:r>
              <a:rPr lang="en-US" altLang="zh-CN" dirty="0">
                <a:solidFill>
                  <a:srgbClr val="FF0000"/>
                </a:solidFill>
              </a:rPr>
              <a:t>0)</a:t>
            </a:r>
            <a:r>
              <a:rPr lang="zh-CN" altLang="en-US" dirty="0">
                <a:solidFill>
                  <a:srgbClr val="FF0000"/>
                </a:solidFill>
              </a:rPr>
              <a:t> </a:t>
            </a:r>
            <a:endParaRPr lang="en-US" altLang="zh-CN" dirty="0">
              <a:solidFill>
                <a:srgbClr val="FF0000"/>
              </a:solidFill>
            </a:endParaRPr>
          </a:p>
          <a:p>
            <a:r>
              <a:rPr lang="en-US" altLang="zh-CN" dirty="0">
                <a:solidFill>
                  <a:schemeClr val="tx1">
                    <a:lumMod val="95000"/>
                    <a:lumOff val="5000"/>
                  </a:schemeClr>
                </a:solidFill>
              </a:rPr>
              <a:t>②</a:t>
            </a:r>
            <a:r>
              <a:rPr lang="zh-CN" altLang="en-US" dirty="0">
                <a:solidFill>
                  <a:schemeClr val="tx1">
                    <a:lumMod val="95000"/>
                    <a:lumOff val="5000"/>
                  </a:schemeClr>
                </a:solidFill>
              </a:rPr>
              <a:t> 当</a:t>
            </a:r>
            <a:r>
              <a:rPr lang="en-US" altLang="zh-CN" dirty="0">
                <a:solidFill>
                  <a:schemeClr val="tx1">
                    <a:lumMod val="95000"/>
                    <a:lumOff val="5000"/>
                  </a:schemeClr>
                </a:solidFill>
              </a:rPr>
              <a:t>h</a:t>
            </a:r>
            <a:r>
              <a:rPr lang="zh-CN" altLang="en-US" dirty="0">
                <a:solidFill>
                  <a:schemeClr val="tx1">
                    <a:lumMod val="95000"/>
                    <a:lumOff val="5000"/>
                  </a:schemeClr>
                </a:solidFill>
              </a:rPr>
              <a:t> </a:t>
            </a:r>
            <a:r>
              <a:rPr lang="en-US" altLang="zh-CN" dirty="0">
                <a:solidFill>
                  <a:schemeClr val="tx1">
                    <a:lumMod val="95000"/>
                    <a:lumOff val="5000"/>
                  </a:schemeClr>
                </a:solidFill>
              </a:rPr>
              <a:t>=</a:t>
            </a:r>
            <a:r>
              <a:rPr lang="zh-CN" altLang="en-US" dirty="0">
                <a:solidFill>
                  <a:schemeClr val="tx1">
                    <a:lumMod val="95000"/>
                    <a:lumOff val="5000"/>
                  </a:schemeClr>
                </a:solidFill>
              </a:rPr>
              <a:t> </a:t>
            </a:r>
            <a:r>
              <a:rPr lang="en-US" altLang="zh-CN" dirty="0">
                <a:solidFill>
                  <a:schemeClr val="tx1">
                    <a:lumMod val="95000"/>
                    <a:lumOff val="5000"/>
                  </a:schemeClr>
                </a:solidFill>
              </a:rPr>
              <a:t>1</a:t>
            </a:r>
            <a:r>
              <a:rPr lang="zh-CN" altLang="en-US" dirty="0">
                <a:solidFill>
                  <a:schemeClr val="tx1">
                    <a:lumMod val="95000"/>
                    <a:lumOff val="5000"/>
                  </a:schemeClr>
                </a:solidFill>
              </a:rPr>
              <a:t> 时， </a:t>
            </a:r>
            <a:r>
              <a:rPr lang="en-US" altLang="zh-CN" dirty="0" err="1">
                <a:solidFill>
                  <a:schemeClr val="tx1">
                    <a:lumMod val="95000"/>
                    <a:lumOff val="5000"/>
                  </a:schemeClr>
                </a:solidFill>
              </a:rPr>
              <a:t>bh</a:t>
            </a:r>
            <a:r>
              <a:rPr lang="en-US" altLang="zh-CN" dirty="0">
                <a:solidFill>
                  <a:schemeClr val="tx1">
                    <a:lumMod val="95000"/>
                    <a:lumOff val="5000"/>
                  </a:schemeClr>
                </a:solidFill>
              </a:rPr>
              <a:t>(root)</a:t>
            </a:r>
            <a:r>
              <a:rPr lang="zh-CN" altLang="en-US" dirty="0">
                <a:solidFill>
                  <a:schemeClr val="tx1">
                    <a:lumMod val="95000"/>
                    <a:lumOff val="5000"/>
                  </a:schemeClr>
                </a:solidFill>
              </a:rPr>
              <a:t> </a:t>
            </a:r>
            <a:r>
              <a:rPr lang="en-US" altLang="zh-CN" dirty="0">
                <a:solidFill>
                  <a:schemeClr val="tx1">
                    <a:lumMod val="95000"/>
                    <a:lumOff val="5000"/>
                  </a:schemeClr>
                </a:solidFill>
              </a:rPr>
              <a:t>=</a:t>
            </a:r>
            <a:r>
              <a:rPr lang="zh-CN" altLang="en-US" dirty="0">
                <a:solidFill>
                  <a:schemeClr val="tx1">
                    <a:lumMod val="95000"/>
                    <a:lumOff val="5000"/>
                  </a:schemeClr>
                </a:solidFill>
              </a:rPr>
              <a:t> </a:t>
            </a:r>
            <a:r>
              <a:rPr lang="en-US" altLang="zh-CN" dirty="0">
                <a:solidFill>
                  <a:schemeClr val="tx1">
                    <a:lumMod val="95000"/>
                    <a:lumOff val="5000"/>
                  </a:schemeClr>
                </a:solidFill>
              </a:rPr>
              <a:t>1</a:t>
            </a:r>
            <a:r>
              <a:rPr lang="zh-CN" altLang="en-US" dirty="0">
                <a:solidFill>
                  <a:schemeClr val="tx1">
                    <a:lumMod val="95000"/>
                    <a:lumOff val="5000"/>
                  </a:schemeClr>
                </a:solidFill>
              </a:rPr>
              <a:t>，节点个数</a:t>
            </a:r>
            <a:r>
              <a:rPr lang="en-US" altLang="zh-CN" dirty="0">
                <a:solidFill>
                  <a:srgbClr val="FF0000"/>
                </a:solidFill>
              </a:rPr>
              <a:t>1</a:t>
            </a:r>
            <a:r>
              <a:rPr lang="zh-CN" altLang="en-US" dirty="0">
                <a:solidFill>
                  <a:srgbClr val="FF0000"/>
                </a:solidFill>
              </a:rPr>
              <a:t> </a:t>
            </a:r>
            <a:r>
              <a:rPr lang="en-US" altLang="zh-CN" dirty="0">
                <a:solidFill>
                  <a:srgbClr val="FF0000"/>
                </a:solidFill>
              </a:rPr>
              <a:t>&gt;=</a:t>
            </a:r>
            <a:r>
              <a:rPr lang="zh-CN" altLang="en-US" dirty="0">
                <a:solidFill>
                  <a:srgbClr val="FF0000"/>
                </a:solidFill>
              </a:rPr>
              <a:t> </a:t>
            </a:r>
            <a:r>
              <a:rPr lang="en-US" altLang="zh-CN" dirty="0">
                <a:solidFill>
                  <a:srgbClr val="FF0000"/>
                </a:solidFill>
              </a:rPr>
              <a:t>(2</a:t>
            </a:r>
            <a:r>
              <a:rPr lang="en-US" altLang="zh-CN" baseline="30000" dirty="0">
                <a:solidFill>
                  <a:srgbClr val="FF0000"/>
                </a:solidFill>
              </a:rPr>
              <a:t>bh(root)</a:t>
            </a:r>
            <a:r>
              <a:rPr lang="en-US" altLang="zh-CN" dirty="0">
                <a:solidFill>
                  <a:srgbClr val="FF0000"/>
                </a:solidFill>
              </a:rPr>
              <a:t>-1</a:t>
            </a:r>
            <a:r>
              <a:rPr lang="zh-CN" altLang="en-US" dirty="0">
                <a:solidFill>
                  <a:srgbClr val="FF0000"/>
                </a:solidFill>
              </a:rPr>
              <a:t> </a:t>
            </a:r>
            <a:r>
              <a:rPr lang="en-US" altLang="zh-CN" dirty="0">
                <a:solidFill>
                  <a:srgbClr val="FF0000"/>
                </a:solidFill>
              </a:rPr>
              <a:t>=</a:t>
            </a:r>
            <a:r>
              <a:rPr lang="zh-CN" altLang="en-US" dirty="0">
                <a:solidFill>
                  <a:srgbClr val="FF0000"/>
                </a:solidFill>
              </a:rPr>
              <a:t> </a:t>
            </a:r>
            <a:r>
              <a:rPr lang="en-US" altLang="zh-CN" dirty="0">
                <a:solidFill>
                  <a:srgbClr val="FF0000"/>
                </a:solidFill>
              </a:rPr>
              <a:t>1)</a:t>
            </a:r>
          </a:p>
          <a:p>
            <a:r>
              <a:rPr lang="en-US" altLang="zh-CN" dirty="0">
                <a:solidFill>
                  <a:schemeClr val="tx1">
                    <a:lumMod val="95000"/>
                    <a:lumOff val="5000"/>
                  </a:schemeClr>
                </a:solidFill>
              </a:rPr>
              <a:t>③</a:t>
            </a:r>
            <a:r>
              <a:rPr lang="zh-CN" altLang="en-US" dirty="0">
                <a:solidFill>
                  <a:schemeClr val="tx1">
                    <a:lumMod val="95000"/>
                    <a:lumOff val="5000"/>
                  </a:schemeClr>
                </a:solidFill>
              </a:rPr>
              <a:t> 当</a:t>
            </a:r>
            <a:r>
              <a:rPr lang="en-US" altLang="zh-CN" dirty="0">
                <a:solidFill>
                  <a:schemeClr val="tx1">
                    <a:lumMod val="95000"/>
                    <a:lumOff val="5000"/>
                  </a:schemeClr>
                </a:solidFill>
              </a:rPr>
              <a:t>h</a:t>
            </a:r>
            <a:r>
              <a:rPr lang="zh-CN" altLang="en-US" dirty="0">
                <a:solidFill>
                  <a:schemeClr val="tx1">
                    <a:lumMod val="95000"/>
                    <a:lumOff val="5000"/>
                  </a:schemeClr>
                </a:solidFill>
              </a:rPr>
              <a:t> </a:t>
            </a:r>
            <a:r>
              <a:rPr lang="en-US" altLang="zh-CN" dirty="0">
                <a:solidFill>
                  <a:schemeClr val="tx1">
                    <a:lumMod val="95000"/>
                    <a:lumOff val="5000"/>
                  </a:schemeClr>
                </a:solidFill>
              </a:rPr>
              <a:t>=</a:t>
            </a:r>
            <a:r>
              <a:rPr lang="zh-CN" altLang="en-US" dirty="0">
                <a:solidFill>
                  <a:schemeClr val="tx1">
                    <a:lumMod val="95000"/>
                    <a:lumOff val="5000"/>
                  </a:schemeClr>
                </a:solidFill>
              </a:rPr>
              <a:t> </a:t>
            </a:r>
            <a:r>
              <a:rPr lang="en-US" altLang="zh-CN" dirty="0">
                <a:solidFill>
                  <a:schemeClr val="tx1">
                    <a:lumMod val="95000"/>
                    <a:lumOff val="5000"/>
                  </a:schemeClr>
                </a:solidFill>
              </a:rPr>
              <a:t>2</a:t>
            </a:r>
            <a:r>
              <a:rPr lang="zh-CN" altLang="en-US" dirty="0">
                <a:solidFill>
                  <a:schemeClr val="tx1">
                    <a:lumMod val="95000"/>
                    <a:lumOff val="5000"/>
                  </a:schemeClr>
                </a:solidFill>
              </a:rPr>
              <a:t> 时，最少节点情况下， </a:t>
            </a:r>
            <a:r>
              <a:rPr lang="en-US" altLang="zh-CN" dirty="0" err="1">
                <a:solidFill>
                  <a:schemeClr val="tx1">
                    <a:lumMod val="95000"/>
                    <a:lumOff val="5000"/>
                  </a:schemeClr>
                </a:solidFill>
              </a:rPr>
              <a:t>bh</a:t>
            </a:r>
            <a:r>
              <a:rPr lang="en-US" altLang="zh-CN" dirty="0">
                <a:solidFill>
                  <a:schemeClr val="tx1">
                    <a:lumMod val="95000"/>
                    <a:lumOff val="5000"/>
                  </a:schemeClr>
                </a:solidFill>
              </a:rPr>
              <a:t>(root)</a:t>
            </a:r>
            <a:r>
              <a:rPr lang="zh-CN" altLang="en-US" dirty="0">
                <a:solidFill>
                  <a:schemeClr val="tx1">
                    <a:lumMod val="95000"/>
                    <a:lumOff val="5000"/>
                  </a:schemeClr>
                </a:solidFill>
              </a:rPr>
              <a:t> </a:t>
            </a:r>
            <a:r>
              <a:rPr lang="en-US" altLang="zh-CN" dirty="0">
                <a:solidFill>
                  <a:schemeClr val="tx1">
                    <a:lumMod val="95000"/>
                    <a:lumOff val="5000"/>
                  </a:schemeClr>
                </a:solidFill>
              </a:rPr>
              <a:t>=</a:t>
            </a:r>
            <a:r>
              <a:rPr lang="zh-CN" altLang="en-US" dirty="0">
                <a:solidFill>
                  <a:schemeClr val="tx1">
                    <a:lumMod val="95000"/>
                    <a:lumOff val="5000"/>
                  </a:schemeClr>
                </a:solidFill>
              </a:rPr>
              <a:t> </a:t>
            </a:r>
            <a:r>
              <a:rPr lang="en-US" altLang="zh-CN" dirty="0">
                <a:solidFill>
                  <a:schemeClr val="tx1">
                    <a:lumMod val="95000"/>
                    <a:lumOff val="5000"/>
                  </a:schemeClr>
                </a:solidFill>
              </a:rPr>
              <a:t>1</a:t>
            </a:r>
            <a:r>
              <a:rPr lang="zh-CN" altLang="en-US" dirty="0">
                <a:solidFill>
                  <a:schemeClr val="tx1">
                    <a:lumMod val="95000"/>
                    <a:lumOff val="5000"/>
                  </a:schemeClr>
                </a:solidFill>
              </a:rPr>
              <a:t>，最少节点个数</a:t>
            </a:r>
            <a:r>
              <a:rPr lang="en-US" altLang="zh-CN" dirty="0">
                <a:solidFill>
                  <a:srgbClr val="FF0000"/>
                </a:solidFill>
              </a:rPr>
              <a:t>2</a:t>
            </a:r>
            <a:r>
              <a:rPr lang="zh-CN" altLang="en-US" dirty="0">
                <a:solidFill>
                  <a:srgbClr val="FF0000"/>
                </a:solidFill>
              </a:rPr>
              <a:t> </a:t>
            </a:r>
            <a:r>
              <a:rPr lang="en-US" altLang="zh-CN" dirty="0">
                <a:solidFill>
                  <a:srgbClr val="FF0000"/>
                </a:solidFill>
              </a:rPr>
              <a:t>&gt;</a:t>
            </a:r>
            <a:r>
              <a:rPr lang="zh-CN" altLang="en-US" dirty="0">
                <a:solidFill>
                  <a:srgbClr val="FF0000"/>
                </a:solidFill>
              </a:rPr>
              <a:t> </a:t>
            </a:r>
            <a:r>
              <a:rPr lang="en-US" altLang="zh-CN" dirty="0">
                <a:solidFill>
                  <a:srgbClr val="FF0000"/>
                </a:solidFill>
              </a:rPr>
              <a:t>(2</a:t>
            </a:r>
            <a:r>
              <a:rPr lang="en-US" altLang="zh-CN" baseline="30000" dirty="0">
                <a:solidFill>
                  <a:srgbClr val="FF0000"/>
                </a:solidFill>
              </a:rPr>
              <a:t>bh(root)</a:t>
            </a:r>
            <a:r>
              <a:rPr lang="en-US" altLang="zh-CN" dirty="0">
                <a:solidFill>
                  <a:srgbClr val="FF0000"/>
                </a:solidFill>
              </a:rPr>
              <a:t>-1</a:t>
            </a:r>
            <a:r>
              <a:rPr lang="zh-CN" altLang="en-US" dirty="0">
                <a:solidFill>
                  <a:srgbClr val="FF0000"/>
                </a:solidFill>
              </a:rPr>
              <a:t> </a:t>
            </a:r>
            <a:r>
              <a:rPr lang="en-US" altLang="zh-CN" dirty="0">
                <a:solidFill>
                  <a:srgbClr val="FF0000"/>
                </a:solidFill>
              </a:rPr>
              <a:t>=</a:t>
            </a:r>
            <a:r>
              <a:rPr lang="zh-CN" altLang="en-US" dirty="0">
                <a:solidFill>
                  <a:srgbClr val="FF0000"/>
                </a:solidFill>
              </a:rPr>
              <a:t> </a:t>
            </a:r>
            <a:r>
              <a:rPr lang="en-US" altLang="zh-CN" dirty="0">
                <a:solidFill>
                  <a:srgbClr val="FF0000"/>
                </a:solidFill>
              </a:rPr>
              <a:t>1)</a:t>
            </a:r>
          </a:p>
          <a:p>
            <a:r>
              <a:rPr lang="en-US" altLang="zh-CN" dirty="0">
                <a:solidFill>
                  <a:schemeClr val="tx1">
                    <a:lumMod val="95000"/>
                    <a:lumOff val="5000"/>
                  </a:schemeClr>
                </a:solidFill>
              </a:rPr>
              <a:t>④</a:t>
            </a:r>
            <a:r>
              <a:rPr lang="zh-CN" altLang="en-US" dirty="0">
                <a:solidFill>
                  <a:schemeClr val="tx1">
                    <a:lumMod val="95000"/>
                    <a:lumOff val="5000"/>
                  </a:schemeClr>
                </a:solidFill>
              </a:rPr>
              <a:t> 当</a:t>
            </a:r>
            <a:r>
              <a:rPr lang="en-US" altLang="zh-CN" dirty="0">
                <a:solidFill>
                  <a:schemeClr val="tx1">
                    <a:lumMod val="95000"/>
                    <a:lumOff val="5000"/>
                  </a:schemeClr>
                </a:solidFill>
              </a:rPr>
              <a:t>h</a:t>
            </a:r>
            <a:r>
              <a:rPr lang="zh-CN" altLang="en-US" dirty="0">
                <a:solidFill>
                  <a:schemeClr val="tx1">
                    <a:lumMod val="95000"/>
                    <a:lumOff val="5000"/>
                  </a:schemeClr>
                </a:solidFill>
              </a:rPr>
              <a:t> </a:t>
            </a:r>
            <a:r>
              <a:rPr lang="en-US" altLang="zh-CN" dirty="0">
                <a:solidFill>
                  <a:schemeClr val="tx1">
                    <a:lumMod val="95000"/>
                    <a:lumOff val="5000"/>
                  </a:schemeClr>
                </a:solidFill>
              </a:rPr>
              <a:t>=</a:t>
            </a:r>
            <a:r>
              <a:rPr lang="zh-CN" altLang="en-US" dirty="0">
                <a:solidFill>
                  <a:schemeClr val="tx1">
                    <a:lumMod val="95000"/>
                    <a:lumOff val="5000"/>
                  </a:schemeClr>
                </a:solidFill>
              </a:rPr>
              <a:t> </a:t>
            </a:r>
            <a:r>
              <a:rPr lang="en-US" altLang="zh-CN" dirty="0">
                <a:solidFill>
                  <a:schemeClr val="tx1">
                    <a:lumMod val="95000"/>
                    <a:lumOff val="5000"/>
                  </a:schemeClr>
                </a:solidFill>
              </a:rPr>
              <a:t>3</a:t>
            </a:r>
            <a:r>
              <a:rPr lang="zh-CN" altLang="en-US" dirty="0">
                <a:solidFill>
                  <a:schemeClr val="tx1">
                    <a:lumMod val="95000"/>
                    <a:lumOff val="5000"/>
                  </a:schemeClr>
                </a:solidFill>
              </a:rPr>
              <a:t> 时，最少节点情况下， </a:t>
            </a:r>
            <a:r>
              <a:rPr lang="en-US" altLang="zh-CN" dirty="0" err="1">
                <a:solidFill>
                  <a:schemeClr val="tx1">
                    <a:lumMod val="95000"/>
                    <a:lumOff val="5000"/>
                  </a:schemeClr>
                </a:solidFill>
              </a:rPr>
              <a:t>bh</a:t>
            </a:r>
            <a:r>
              <a:rPr lang="en-US" altLang="zh-CN" dirty="0">
                <a:solidFill>
                  <a:schemeClr val="tx1">
                    <a:lumMod val="95000"/>
                    <a:lumOff val="5000"/>
                  </a:schemeClr>
                </a:solidFill>
              </a:rPr>
              <a:t>(root)</a:t>
            </a:r>
            <a:r>
              <a:rPr lang="zh-CN" altLang="en-US" dirty="0">
                <a:solidFill>
                  <a:schemeClr val="tx1">
                    <a:lumMod val="95000"/>
                    <a:lumOff val="5000"/>
                  </a:schemeClr>
                </a:solidFill>
              </a:rPr>
              <a:t> </a:t>
            </a:r>
            <a:r>
              <a:rPr lang="en-US" altLang="zh-CN" dirty="0">
                <a:solidFill>
                  <a:schemeClr val="tx1">
                    <a:lumMod val="95000"/>
                    <a:lumOff val="5000"/>
                  </a:schemeClr>
                </a:solidFill>
              </a:rPr>
              <a:t>=</a:t>
            </a:r>
            <a:r>
              <a:rPr lang="zh-CN" altLang="en-US" dirty="0">
                <a:solidFill>
                  <a:schemeClr val="tx1">
                    <a:lumMod val="95000"/>
                    <a:lumOff val="5000"/>
                  </a:schemeClr>
                </a:solidFill>
              </a:rPr>
              <a:t> </a:t>
            </a:r>
            <a:r>
              <a:rPr lang="en-US" altLang="zh-CN" dirty="0">
                <a:solidFill>
                  <a:schemeClr val="tx1">
                    <a:lumMod val="95000"/>
                    <a:lumOff val="5000"/>
                  </a:schemeClr>
                </a:solidFill>
              </a:rPr>
              <a:t>2</a:t>
            </a:r>
            <a:r>
              <a:rPr lang="zh-CN" altLang="en-US" dirty="0">
                <a:solidFill>
                  <a:schemeClr val="tx1">
                    <a:lumMod val="95000"/>
                    <a:lumOff val="5000"/>
                  </a:schemeClr>
                </a:solidFill>
              </a:rPr>
              <a:t>，最少节点个数</a:t>
            </a:r>
            <a:r>
              <a:rPr lang="en-US" altLang="zh-CN" dirty="0">
                <a:solidFill>
                  <a:srgbClr val="FF0000"/>
                </a:solidFill>
              </a:rPr>
              <a:t>4</a:t>
            </a:r>
            <a:r>
              <a:rPr lang="zh-CN" altLang="en-US" dirty="0">
                <a:solidFill>
                  <a:srgbClr val="FF0000"/>
                </a:solidFill>
              </a:rPr>
              <a:t> </a:t>
            </a:r>
            <a:r>
              <a:rPr lang="en-US" altLang="zh-CN" dirty="0">
                <a:solidFill>
                  <a:srgbClr val="FF0000"/>
                </a:solidFill>
              </a:rPr>
              <a:t>&gt;</a:t>
            </a:r>
            <a:r>
              <a:rPr lang="zh-CN" altLang="en-US" dirty="0">
                <a:solidFill>
                  <a:srgbClr val="FF0000"/>
                </a:solidFill>
              </a:rPr>
              <a:t> </a:t>
            </a:r>
            <a:r>
              <a:rPr lang="en-US" altLang="zh-CN" dirty="0">
                <a:solidFill>
                  <a:srgbClr val="FF0000"/>
                </a:solidFill>
              </a:rPr>
              <a:t>(2</a:t>
            </a:r>
            <a:r>
              <a:rPr lang="en-US" altLang="zh-CN" baseline="30000" dirty="0">
                <a:solidFill>
                  <a:srgbClr val="FF0000"/>
                </a:solidFill>
              </a:rPr>
              <a:t>bh(root)</a:t>
            </a:r>
            <a:r>
              <a:rPr lang="en-US" altLang="zh-CN" dirty="0">
                <a:solidFill>
                  <a:srgbClr val="FF0000"/>
                </a:solidFill>
              </a:rPr>
              <a:t>-1</a:t>
            </a:r>
            <a:r>
              <a:rPr lang="zh-CN" altLang="en-US" dirty="0">
                <a:solidFill>
                  <a:srgbClr val="FF0000"/>
                </a:solidFill>
              </a:rPr>
              <a:t> </a:t>
            </a:r>
            <a:r>
              <a:rPr lang="en-US" altLang="zh-CN" dirty="0">
                <a:solidFill>
                  <a:srgbClr val="FF0000"/>
                </a:solidFill>
              </a:rPr>
              <a:t>=</a:t>
            </a:r>
            <a:r>
              <a:rPr lang="zh-CN" altLang="en-US" dirty="0">
                <a:solidFill>
                  <a:srgbClr val="FF0000"/>
                </a:solidFill>
              </a:rPr>
              <a:t> </a:t>
            </a:r>
            <a:r>
              <a:rPr lang="en-US" altLang="zh-CN" dirty="0">
                <a:solidFill>
                  <a:srgbClr val="FF0000"/>
                </a:solidFill>
              </a:rPr>
              <a:t>3)</a:t>
            </a:r>
          </a:p>
          <a:p>
            <a:endParaRPr lang="en-US" altLang="zh-CN" dirty="0">
              <a:solidFill>
                <a:schemeClr val="tx1">
                  <a:lumMod val="95000"/>
                  <a:lumOff val="5000"/>
                </a:schemeClr>
              </a:solidFill>
            </a:endParaRPr>
          </a:p>
          <a:p>
            <a:r>
              <a:rPr lang="en-US" altLang="zh-CN" dirty="0">
                <a:solidFill>
                  <a:schemeClr val="tx1">
                    <a:lumMod val="95000"/>
                    <a:lumOff val="5000"/>
                  </a:schemeClr>
                </a:solidFill>
              </a:rPr>
              <a:t>⑤</a:t>
            </a:r>
            <a:r>
              <a:rPr lang="zh-CN" altLang="en-US" dirty="0">
                <a:solidFill>
                  <a:schemeClr val="tx1">
                    <a:lumMod val="95000"/>
                    <a:lumOff val="5000"/>
                  </a:schemeClr>
                </a:solidFill>
              </a:rPr>
              <a:t> 当</a:t>
            </a:r>
            <a:r>
              <a:rPr lang="en-US" altLang="zh-CN" dirty="0">
                <a:solidFill>
                  <a:schemeClr val="tx1">
                    <a:lumMod val="95000"/>
                    <a:lumOff val="5000"/>
                  </a:schemeClr>
                </a:solidFill>
              </a:rPr>
              <a:t>h</a:t>
            </a:r>
            <a:r>
              <a:rPr lang="zh-CN" altLang="en-US" dirty="0">
                <a:solidFill>
                  <a:schemeClr val="tx1">
                    <a:lumMod val="95000"/>
                    <a:lumOff val="5000"/>
                  </a:schemeClr>
                </a:solidFill>
              </a:rPr>
              <a:t> </a:t>
            </a:r>
            <a:r>
              <a:rPr lang="en-US" altLang="zh-CN" dirty="0">
                <a:solidFill>
                  <a:schemeClr val="tx1">
                    <a:lumMod val="95000"/>
                    <a:lumOff val="5000"/>
                  </a:schemeClr>
                </a:solidFill>
              </a:rPr>
              <a:t>=</a:t>
            </a:r>
            <a:r>
              <a:rPr lang="zh-CN" altLang="en-US" dirty="0">
                <a:solidFill>
                  <a:schemeClr val="tx1">
                    <a:lumMod val="95000"/>
                    <a:lumOff val="5000"/>
                  </a:schemeClr>
                </a:solidFill>
              </a:rPr>
              <a:t> </a:t>
            </a:r>
            <a:r>
              <a:rPr lang="en-US" altLang="zh-CN" dirty="0">
                <a:solidFill>
                  <a:schemeClr val="tx1">
                    <a:lumMod val="95000"/>
                    <a:lumOff val="5000"/>
                  </a:schemeClr>
                </a:solidFill>
              </a:rPr>
              <a:t>x</a:t>
            </a:r>
            <a:r>
              <a:rPr lang="zh-CN" altLang="en-US" dirty="0">
                <a:solidFill>
                  <a:schemeClr val="tx1">
                    <a:lumMod val="95000"/>
                    <a:lumOff val="5000"/>
                  </a:schemeClr>
                </a:solidFill>
              </a:rPr>
              <a:t> 时</a:t>
            </a:r>
            <a:r>
              <a:rPr lang="en-US" altLang="zh-CN" dirty="0">
                <a:solidFill>
                  <a:schemeClr val="tx1">
                    <a:lumMod val="95000"/>
                    <a:lumOff val="5000"/>
                  </a:schemeClr>
                </a:solidFill>
              </a:rPr>
              <a:t>,</a:t>
            </a:r>
            <a:r>
              <a:rPr lang="zh-CN" altLang="en-US" dirty="0">
                <a:solidFill>
                  <a:schemeClr val="tx1">
                    <a:lumMod val="95000"/>
                    <a:lumOff val="5000"/>
                  </a:schemeClr>
                </a:solidFill>
              </a:rPr>
              <a:t>   最少节点情况下，节点个数</a:t>
            </a:r>
            <a:r>
              <a:rPr lang="en-US" altLang="zh-CN" dirty="0">
                <a:solidFill>
                  <a:schemeClr val="tx1">
                    <a:lumMod val="95000"/>
                    <a:lumOff val="5000"/>
                  </a:schemeClr>
                </a:solidFill>
              </a:rPr>
              <a:t>n</a:t>
            </a:r>
            <a:r>
              <a:rPr lang="zh-CN" altLang="en-US" dirty="0">
                <a:solidFill>
                  <a:schemeClr val="tx1">
                    <a:lumMod val="95000"/>
                    <a:lumOff val="5000"/>
                  </a:schemeClr>
                </a:solidFill>
              </a:rPr>
              <a:t> </a:t>
            </a:r>
            <a:r>
              <a:rPr lang="en-US" altLang="zh-CN" dirty="0">
                <a:solidFill>
                  <a:schemeClr val="tx1">
                    <a:lumMod val="95000"/>
                    <a:lumOff val="5000"/>
                  </a:schemeClr>
                </a:solidFill>
              </a:rPr>
              <a:t>&gt;=</a:t>
            </a:r>
            <a:r>
              <a:rPr lang="zh-CN" altLang="en-US" dirty="0">
                <a:solidFill>
                  <a:schemeClr val="tx1">
                    <a:lumMod val="95000"/>
                    <a:lumOff val="5000"/>
                  </a:schemeClr>
                </a:solidFill>
              </a:rPr>
              <a:t> </a:t>
            </a:r>
            <a:r>
              <a:rPr lang="en-US" altLang="zh-CN" dirty="0">
                <a:solidFill>
                  <a:srgbClr val="FF0000"/>
                </a:solidFill>
              </a:rPr>
              <a:t>(2</a:t>
            </a:r>
            <a:r>
              <a:rPr lang="en-US" altLang="zh-CN" baseline="30000" dirty="0">
                <a:solidFill>
                  <a:srgbClr val="FF0000"/>
                </a:solidFill>
              </a:rPr>
              <a:t>bh(root)</a:t>
            </a:r>
            <a:r>
              <a:rPr lang="en-US" altLang="zh-CN" dirty="0">
                <a:solidFill>
                  <a:srgbClr val="FF0000"/>
                </a:solidFill>
              </a:rPr>
              <a:t>-1)</a:t>
            </a:r>
            <a:endParaRPr lang="en-US" altLang="zh-CN" dirty="0">
              <a:solidFill>
                <a:schemeClr val="tx1">
                  <a:lumMod val="95000"/>
                  <a:lumOff val="5000"/>
                </a:schemeClr>
              </a:solidFill>
            </a:endParaRPr>
          </a:p>
        </p:txBody>
      </p:sp>
      <p:sp>
        <p:nvSpPr>
          <p:cNvPr id="8" name="椭圆 7">
            <a:extLst>
              <a:ext uri="{FF2B5EF4-FFF2-40B4-BE49-F238E27FC236}">
                <a16:creationId xmlns:a16="http://schemas.microsoft.com/office/drawing/2014/main" id="{BA1EDC20-5A49-AC49-B120-8A31595899CC}"/>
              </a:ext>
            </a:extLst>
          </p:cNvPr>
          <p:cNvSpPr/>
          <p:nvPr/>
        </p:nvSpPr>
        <p:spPr>
          <a:xfrm>
            <a:off x="10055953" y="4238092"/>
            <a:ext cx="716692" cy="716692"/>
          </a:xfrm>
          <a:prstGeom prst="ellipse">
            <a:avLst/>
          </a:prstGeom>
          <a:solidFill>
            <a:schemeClr val="tx1">
              <a:lumMod val="95000"/>
              <a:lumOff val="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12" name="椭圆 11">
            <a:extLst>
              <a:ext uri="{FF2B5EF4-FFF2-40B4-BE49-F238E27FC236}">
                <a16:creationId xmlns:a16="http://schemas.microsoft.com/office/drawing/2014/main" id="{D52F3C34-DE52-1F40-9390-20997459D274}"/>
              </a:ext>
            </a:extLst>
          </p:cNvPr>
          <p:cNvSpPr/>
          <p:nvPr/>
        </p:nvSpPr>
        <p:spPr>
          <a:xfrm>
            <a:off x="10825713" y="4920703"/>
            <a:ext cx="716692" cy="716692"/>
          </a:xfrm>
          <a:prstGeom prst="ellipse">
            <a:avLst/>
          </a:prstGeom>
          <a:solidFill>
            <a:schemeClr val="tx1">
              <a:lumMod val="95000"/>
              <a:lumOff val="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60</a:t>
            </a:r>
            <a:endParaRPr kumimoji="1" lang="zh-CN" altLang="en-US" dirty="0"/>
          </a:p>
        </p:txBody>
      </p:sp>
      <p:sp>
        <p:nvSpPr>
          <p:cNvPr id="13" name="椭圆 12">
            <a:extLst>
              <a:ext uri="{FF2B5EF4-FFF2-40B4-BE49-F238E27FC236}">
                <a16:creationId xmlns:a16="http://schemas.microsoft.com/office/drawing/2014/main" id="{09AE9F10-D153-1D4F-A6BA-1BEE8D41E6B7}"/>
              </a:ext>
            </a:extLst>
          </p:cNvPr>
          <p:cNvSpPr/>
          <p:nvPr/>
        </p:nvSpPr>
        <p:spPr>
          <a:xfrm>
            <a:off x="9286783" y="5008634"/>
            <a:ext cx="716692" cy="716692"/>
          </a:xfrm>
          <a:prstGeom prst="ellipse">
            <a:avLst/>
          </a:prstGeom>
          <a:solidFill>
            <a:schemeClr val="tx1">
              <a:lumMod val="95000"/>
              <a:lumOff val="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40</a:t>
            </a:r>
            <a:endParaRPr kumimoji="1" lang="zh-CN" altLang="en-US" dirty="0"/>
          </a:p>
        </p:txBody>
      </p:sp>
      <p:cxnSp>
        <p:nvCxnSpPr>
          <p:cNvPr id="14" name="直线箭头连接符 13">
            <a:extLst>
              <a:ext uri="{FF2B5EF4-FFF2-40B4-BE49-F238E27FC236}">
                <a16:creationId xmlns:a16="http://schemas.microsoft.com/office/drawing/2014/main" id="{C9C6DFF7-61D7-314A-A058-B20F26B5B632}"/>
              </a:ext>
            </a:extLst>
          </p:cNvPr>
          <p:cNvCxnSpPr>
            <a:cxnSpLocks/>
            <a:stCxn id="8" idx="3"/>
            <a:endCxn id="13" idx="7"/>
          </p:cNvCxnSpPr>
          <p:nvPr/>
        </p:nvCxnSpPr>
        <p:spPr>
          <a:xfrm flipH="1">
            <a:off x="9898518" y="4849827"/>
            <a:ext cx="262392" cy="26376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直线箭头连接符 16">
            <a:extLst>
              <a:ext uri="{FF2B5EF4-FFF2-40B4-BE49-F238E27FC236}">
                <a16:creationId xmlns:a16="http://schemas.microsoft.com/office/drawing/2014/main" id="{328D57DE-E7CE-0F45-A746-62B9A9E9FBF1}"/>
              </a:ext>
            </a:extLst>
          </p:cNvPr>
          <p:cNvCxnSpPr>
            <a:cxnSpLocks/>
            <a:stCxn id="8" idx="5"/>
            <a:endCxn id="12" idx="1"/>
          </p:cNvCxnSpPr>
          <p:nvPr/>
        </p:nvCxnSpPr>
        <p:spPr>
          <a:xfrm>
            <a:off x="10667688" y="4849827"/>
            <a:ext cx="262982" cy="17583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椭圆 32">
            <a:extLst>
              <a:ext uri="{FF2B5EF4-FFF2-40B4-BE49-F238E27FC236}">
                <a16:creationId xmlns:a16="http://schemas.microsoft.com/office/drawing/2014/main" id="{28F64F92-CD3D-8B42-94AA-9D82918B4FD8}"/>
              </a:ext>
            </a:extLst>
          </p:cNvPr>
          <p:cNvSpPr/>
          <p:nvPr/>
        </p:nvSpPr>
        <p:spPr>
          <a:xfrm>
            <a:off x="9784097" y="2606998"/>
            <a:ext cx="716692" cy="716692"/>
          </a:xfrm>
          <a:prstGeom prst="ellipse">
            <a:avLst/>
          </a:prstGeom>
          <a:solidFill>
            <a:schemeClr val="tx1">
              <a:lumMod val="95000"/>
              <a:lumOff val="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50</a:t>
            </a:r>
            <a:endParaRPr kumimoji="1" lang="zh-CN" altLang="en-US" dirty="0">
              <a:solidFill>
                <a:schemeClr val="bg1"/>
              </a:solidFill>
            </a:endParaRPr>
          </a:p>
        </p:txBody>
      </p:sp>
      <p:sp>
        <p:nvSpPr>
          <p:cNvPr id="34" name="椭圆 33">
            <a:extLst>
              <a:ext uri="{FF2B5EF4-FFF2-40B4-BE49-F238E27FC236}">
                <a16:creationId xmlns:a16="http://schemas.microsoft.com/office/drawing/2014/main" id="{E72387AB-A2C2-B741-B8B2-6710A6454AA7}"/>
              </a:ext>
            </a:extLst>
          </p:cNvPr>
          <p:cNvSpPr/>
          <p:nvPr/>
        </p:nvSpPr>
        <p:spPr>
          <a:xfrm>
            <a:off x="10597664" y="3450248"/>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60</a:t>
            </a:r>
            <a:endParaRPr kumimoji="1" lang="zh-CN" altLang="en-US" dirty="0"/>
          </a:p>
        </p:txBody>
      </p:sp>
      <p:cxnSp>
        <p:nvCxnSpPr>
          <p:cNvPr id="37" name="直线箭头连接符 36">
            <a:extLst>
              <a:ext uri="{FF2B5EF4-FFF2-40B4-BE49-F238E27FC236}">
                <a16:creationId xmlns:a16="http://schemas.microsoft.com/office/drawing/2014/main" id="{12ECCB1B-273D-5A44-A5B5-172DE5C9A2E5}"/>
              </a:ext>
            </a:extLst>
          </p:cNvPr>
          <p:cNvCxnSpPr>
            <a:cxnSpLocks/>
            <a:stCxn id="33" idx="5"/>
            <a:endCxn id="34" idx="1"/>
          </p:cNvCxnSpPr>
          <p:nvPr/>
        </p:nvCxnSpPr>
        <p:spPr>
          <a:xfrm>
            <a:off x="10395832" y="3218733"/>
            <a:ext cx="306789" cy="3364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5" name="椭圆 44">
            <a:extLst>
              <a:ext uri="{FF2B5EF4-FFF2-40B4-BE49-F238E27FC236}">
                <a16:creationId xmlns:a16="http://schemas.microsoft.com/office/drawing/2014/main" id="{15D63031-A519-7B41-BFD4-6BEF26A94991}"/>
              </a:ext>
            </a:extLst>
          </p:cNvPr>
          <p:cNvSpPr/>
          <p:nvPr/>
        </p:nvSpPr>
        <p:spPr>
          <a:xfrm>
            <a:off x="11338779" y="5918214"/>
            <a:ext cx="716692" cy="716692"/>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solidFill>
                  <a:schemeClr val="bg1"/>
                </a:solidFill>
              </a:rPr>
              <a:t>70</a:t>
            </a:r>
            <a:endParaRPr kumimoji="1" lang="zh-CN" altLang="en-US" dirty="0">
              <a:solidFill>
                <a:schemeClr val="bg1"/>
              </a:solidFill>
            </a:endParaRPr>
          </a:p>
        </p:txBody>
      </p:sp>
      <p:cxnSp>
        <p:nvCxnSpPr>
          <p:cNvPr id="47" name="直线箭头连接符 46">
            <a:extLst>
              <a:ext uri="{FF2B5EF4-FFF2-40B4-BE49-F238E27FC236}">
                <a16:creationId xmlns:a16="http://schemas.microsoft.com/office/drawing/2014/main" id="{D19B15DD-4262-EF42-914C-CA4880643F78}"/>
              </a:ext>
            </a:extLst>
          </p:cNvPr>
          <p:cNvCxnSpPr>
            <a:cxnSpLocks/>
          </p:cNvCxnSpPr>
          <p:nvPr/>
        </p:nvCxnSpPr>
        <p:spPr>
          <a:xfrm>
            <a:off x="11420168" y="5532438"/>
            <a:ext cx="280262" cy="38577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9252000"/>
      </p:ext>
    </p:extLst>
  </p:cSld>
  <p:clrMapOvr>
    <a:masterClrMapping/>
  </p:clrMapOvr>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7622686_TF16391504" id="{42763C58-D974-4751-A3AE-468BA3C9D01C}" vid="{F6D5F0C1-16C0-4482-B2A1-CE2232936A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欢迎文档</Template>
  <TotalTime>941</TotalTime>
  <Words>1692</Words>
  <Application>Microsoft Macintosh PowerPoint</Application>
  <PresentationFormat>宽屏</PresentationFormat>
  <Paragraphs>289</Paragraphs>
  <Slides>21</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黑体</vt:lpstr>
      <vt:lpstr>Microsoft YaHei</vt:lpstr>
      <vt:lpstr>Microsoft YaHei UI</vt:lpstr>
      <vt:lpstr>Arial</vt:lpstr>
      <vt:lpstr>欢迎文档</vt:lpstr>
      <vt:lpstr>红黑树</vt:lpstr>
      <vt:lpstr>红黑树是一种非严格均衡的二叉搜索树</vt:lpstr>
      <vt:lpstr>二叉搜索树问题</vt:lpstr>
      <vt:lpstr>二叉搜索树的旋转</vt:lpstr>
      <vt:lpstr>二叉搜索树左旋</vt:lpstr>
      <vt:lpstr>二叉搜索树右旋</vt:lpstr>
      <vt:lpstr>红黑树是一种非严格均衡的二叉搜索树</vt:lpstr>
      <vt:lpstr>红黑树推理特性</vt:lpstr>
      <vt:lpstr>红黑树查找的最坏时间复杂度为O(logn)</vt:lpstr>
      <vt:lpstr>红黑树实现</vt:lpstr>
      <vt:lpstr>红黑树插入</vt:lpstr>
      <vt:lpstr>红黑树插入Case1: 插入根节点</vt:lpstr>
      <vt:lpstr>红黑树插入Case2: 父节点是黑色</vt:lpstr>
      <vt:lpstr>红黑树插入Case3: 父节点是红色</vt:lpstr>
      <vt:lpstr>Case3.1: 父节点是红色，叔叔节点是红色</vt:lpstr>
      <vt:lpstr>父节点在左Case3.2: 父节点是红色，叔叔节点是黑色，插入的是右孩子</vt:lpstr>
      <vt:lpstr>父节点在左Case3.3: 父节点是红色，叔叔节点是黑色，插入的是左孩子</vt:lpstr>
      <vt:lpstr>红黑树的遍历</vt:lpstr>
      <vt:lpstr>红黑树的遍历</vt:lpstr>
      <vt:lpstr>前驱节点与后继节点</vt:lpstr>
      <vt:lpstr>Thank You</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欢迎使用 PowerPoint for Mac</dc:title>
  <dc:subject/>
  <dc:creator>姜海强</dc:creator>
  <cp:keywords/>
  <dc:description/>
  <cp:lastModifiedBy>Microsoft Office User</cp:lastModifiedBy>
  <cp:revision>138</cp:revision>
  <dcterms:created xsi:type="dcterms:W3CDTF">2021-03-04T03:08:28Z</dcterms:created>
  <dcterms:modified xsi:type="dcterms:W3CDTF">2021-03-06T10:31:09Z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v-rimour@microsoft.com</vt:lpwstr>
  </property>
  <property fmtid="{D5CDD505-2E9C-101B-9397-08002B2CF9AE}" pid="5" name="MSIP_Label_f42aa342-8706-4288-bd11-ebb85995028c_SetDate">
    <vt:lpwstr>2018-02-19T06:21:30.1318915Z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