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2" r:id="rId4"/>
    <p:sldId id="273" r:id="rId5"/>
    <p:sldId id="258" r:id="rId6"/>
    <p:sldId id="270" r:id="rId7"/>
    <p:sldId id="274" r:id="rId8"/>
    <p:sldId id="271" r:id="rId9"/>
    <p:sldId id="259" r:id="rId10"/>
    <p:sldId id="269" r:id="rId11"/>
    <p:sldId id="262" r:id="rId12"/>
    <p:sldId id="257" r:id="rId13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82208-DF17-442E-8B68-86ED58A6AAEC}" type="datetimeFigureOut">
              <a:rPr lang="ko-KR" altLang="en-US"/>
              <a:pPr>
                <a:defRPr/>
              </a:pPr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12995-CE29-4257-BFFF-93D997B104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55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7DF5C-7492-4E21-A72C-9EBD8057382C}" type="datetimeFigureOut">
              <a:rPr lang="ko-KR" altLang="en-US"/>
              <a:pPr>
                <a:defRPr/>
              </a:pPr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3EF9A-2C33-4D0F-AA80-80D4DDCE472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861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3899C22-56E2-493A-B4F9-A113CCA01E9D}" type="datetimeFigureOut">
              <a:rPr lang="ko-KR" altLang="en-US"/>
              <a:pPr>
                <a:defRPr/>
              </a:pPr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F2CDCB5-2EA8-4BBA-8767-FFC98BFFC2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fontAlgn="base" latinLnBrk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75" y="-301625"/>
            <a:ext cx="9185275" cy="715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20696" y="4277780"/>
            <a:ext cx="1642975" cy="209288"/>
          </a:xfrm>
          <a:prstGeom prst="rect">
            <a:avLst/>
          </a:prstGeom>
          <a:noFill/>
        </p:spPr>
        <p:txBody>
          <a:bodyPr wrap="square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60" b="1" kern="0" dirty="0" smtClean="0">
                <a:ln>
                  <a:prstDash val="solid"/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rial" pitchFamily="34" charset="0"/>
              </a:rPr>
              <a:t>Copyright@1 Shop 2013</a:t>
            </a:r>
            <a:endParaRPr kumimoji="0" lang="en-US" altLang="ko-KR" sz="760" b="1" kern="0" dirty="0">
              <a:ln>
                <a:prstDash val="solid"/>
              </a:ln>
              <a:solidFill>
                <a:schemeClr val="bg1">
                  <a:lumMod val="50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grpSp>
        <p:nvGrpSpPr>
          <p:cNvPr id="2052" name="그룹 5"/>
          <p:cNvGrpSpPr>
            <a:grpSpLocks/>
          </p:cNvGrpSpPr>
          <p:nvPr/>
        </p:nvGrpSpPr>
        <p:grpSpPr bwMode="auto">
          <a:xfrm>
            <a:off x="3840163" y="2355850"/>
            <a:ext cx="4533900" cy="1866900"/>
            <a:chOff x="4273548" y="2003586"/>
            <a:chExt cx="4534354" cy="1867374"/>
          </a:xfrm>
        </p:grpSpPr>
        <p:sp>
          <p:nvSpPr>
            <p:cNvPr id="2055" name="TextBox 6"/>
            <p:cNvSpPr txBox="1">
              <a:spLocks noChangeArrowheads="1"/>
            </p:cNvSpPr>
            <p:nvPr/>
          </p:nvSpPr>
          <p:spPr bwMode="auto">
            <a:xfrm>
              <a:off x="4273548" y="2112905"/>
              <a:ext cx="4534354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6000" dirty="0" smtClean="0">
                  <a:solidFill>
                    <a:srgbClr val="2866BB"/>
                  </a:solidFill>
                  <a:latin typeface="+mn-ea"/>
                  <a:ea typeface="+mn-ea"/>
                </a:rPr>
                <a:t>1 Shop</a:t>
              </a:r>
              <a:endParaRPr lang="en-US" altLang="ko-KR" sz="6000" dirty="0">
                <a:solidFill>
                  <a:srgbClr val="2866BB"/>
                </a:solidFill>
                <a:latin typeface="+mn-ea"/>
                <a:ea typeface="+mn-ea"/>
              </a:endParaRPr>
            </a:p>
          </p:txBody>
        </p:sp>
        <p:sp>
          <p:nvSpPr>
            <p:cNvPr id="2056" name="직사각형 7"/>
            <p:cNvSpPr>
              <a:spLocks noChangeArrowheads="1"/>
            </p:cNvSpPr>
            <p:nvPr/>
          </p:nvSpPr>
          <p:spPr bwMode="auto">
            <a:xfrm>
              <a:off x="4472163" y="2993233"/>
              <a:ext cx="4137124" cy="738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4200" dirty="0">
                  <a:solidFill>
                    <a:srgbClr val="2866BB"/>
                  </a:solidFill>
                  <a:latin typeface="+mn-ea"/>
                  <a:ea typeface="+mn-ea"/>
                </a:rPr>
                <a:t>INTRODUCTION</a:t>
              </a:r>
              <a:endParaRPr lang="ko-KR" altLang="en-US" sz="4200">
                <a:solidFill>
                  <a:srgbClr val="2866BB"/>
                </a:solidFill>
                <a:latin typeface="+mn-ea"/>
                <a:ea typeface="+mn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479944" y="3793153"/>
              <a:ext cx="4126325" cy="77807"/>
            </a:xfrm>
            <a:prstGeom prst="rect">
              <a:avLst/>
            </a:prstGeom>
            <a:solidFill>
              <a:srgbClr val="69C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rgbClr val="2866BB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479944" y="2113152"/>
              <a:ext cx="4126325" cy="46049"/>
            </a:xfrm>
            <a:prstGeom prst="rect">
              <a:avLst/>
            </a:prstGeom>
            <a:solidFill>
              <a:srgbClr val="D1F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479944" y="3715346"/>
              <a:ext cx="4126325" cy="46050"/>
            </a:xfrm>
            <a:prstGeom prst="rect">
              <a:avLst/>
            </a:prstGeom>
            <a:solidFill>
              <a:srgbClr val="D1F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479944" y="2003586"/>
              <a:ext cx="4126325" cy="77808"/>
            </a:xfrm>
            <a:prstGeom prst="rect">
              <a:avLst/>
            </a:prstGeom>
            <a:solidFill>
              <a:srgbClr val="69C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solidFill>
                  <a:srgbClr val="2866BB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3783013" y="1835150"/>
            <a:ext cx="4649787" cy="4318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200" b="1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세상의</a:t>
            </a:r>
            <a:r>
              <a:rPr lang="en-US" altLang="ko-KR" sz="2200" b="1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2200" b="1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책을 모두 여기에</a:t>
            </a:r>
            <a:r>
              <a:rPr lang="en-US" altLang="ko-KR" sz="2200" b="1" dirty="0" smtClean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!</a:t>
            </a:r>
            <a:endParaRPr lang="ko-KR" altLang="en-US" sz="2200" b="1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54" name="TextBox 4"/>
          <p:cNvSpPr txBox="1">
            <a:spLocks noChangeArrowheads="1"/>
          </p:cNvSpPr>
          <p:nvPr/>
        </p:nvSpPr>
        <p:spPr bwMode="auto">
          <a:xfrm>
            <a:off x="6400800" y="5807075"/>
            <a:ext cx="1812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>
                <a:solidFill>
                  <a:srgbClr val="69C2FF"/>
                </a:solidFill>
                <a:latin typeface="Sandoll 고딕 03 Bold" pitchFamily="34" charset="-127"/>
                <a:ea typeface="Sandoll 고딕 03 Bold" pitchFamily="34" charset="-127"/>
              </a:rPr>
              <a:t>LOGO</a:t>
            </a:r>
            <a:endParaRPr lang="ko-KR" altLang="en-US">
              <a:solidFill>
                <a:srgbClr val="69C2FF"/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214313" y="152400"/>
            <a:ext cx="847725" cy="8477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60338" y="252413"/>
            <a:ext cx="955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3600" b="1" dirty="0" smtClean="0">
                <a:solidFill>
                  <a:srgbClr val="233154"/>
                </a:solidFill>
                <a:latin typeface="+mn-ea"/>
                <a:ea typeface="+mn-ea"/>
              </a:rPr>
              <a:t>09</a:t>
            </a:r>
            <a:endParaRPr lang="ko-KR" altLang="en-US" sz="3600" b="1">
              <a:solidFill>
                <a:srgbClr val="233154"/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1136650" y="152400"/>
            <a:ext cx="15343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2800" b="1">
                <a:solidFill>
                  <a:srgbClr val="1E54B5"/>
                </a:solidFill>
                <a:latin typeface="+mn-ea"/>
                <a:ea typeface="+mn-ea"/>
              </a:rPr>
              <a:t>FUTURE</a:t>
            </a:r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1136650" y="503238"/>
            <a:ext cx="13429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2800" b="1">
                <a:solidFill>
                  <a:srgbClr val="233154"/>
                </a:solidFill>
                <a:latin typeface="+mn-ea"/>
                <a:ea typeface="+mn-ea"/>
              </a:rPr>
              <a:t>PLANS</a:t>
            </a:r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auto">
          <a:xfrm>
            <a:off x="762000" y="1328738"/>
            <a:ext cx="1516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5694"/>
                </a:solidFill>
                <a:latin typeface="+mn-ea"/>
                <a:ea typeface="+mn-ea"/>
              </a:rPr>
              <a:t>Future plans</a:t>
            </a:r>
            <a:endParaRPr lang="ko-KR" altLang="en-US">
              <a:solidFill>
                <a:srgbClr val="005694"/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60413" y="1697038"/>
            <a:ext cx="7558087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2020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년 매출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3,000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억원 시대를 열고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, 2030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년 매출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조원 시대를 열기 위해서 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1 Shop</a:t>
            </a:r>
            <a:r>
              <a:rPr lang="ko-KR" altLang="en-US" sz="1000" b="1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은</a:t>
            </a:r>
            <a:r>
              <a:rPr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거듭된 혁신과 혁신의 길을 걸어가야 합니다</a:t>
            </a:r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.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044700"/>
            <a:ext cx="8648700" cy="469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047189" y="3440113"/>
            <a:ext cx="60144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900">
                <a:solidFill>
                  <a:schemeClr val="bg1"/>
                </a:solidFill>
                <a:latin typeface="+mn-ea"/>
                <a:ea typeface="+mn-ea"/>
              </a:rPr>
              <a:t>STEP 01</a:t>
            </a:r>
            <a:endParaRPr lang="ko-KR" altLang="en-US" sz="9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83103" y="3587750"/>
            <a:ext cx="72327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b="1" dirty="0" smtClean="0">
                <a:solidFill>
                  <a:schemeClr val="bg1"/>
                </a:solidFill>
                <a:latin typeface="+mn-ea"/>
                <a:ea typeface="+mn-ea"/>
              </a:rPr>
              <a:t>알고리즘</a:t>
            </a:r>
            <a:endParaRPr lang="en-US" altLang="ko-KR" sz="105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887227" y="3440113"/>
            <a:ext cx="60144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900">
                <a:solidFill>
                  <a:schemeClr val="bg1"/>
                </a:solidFill>
                <a:latin typeface="+mn-ea"/>
                <a:ea typeface="+mn-ea"/>
              </a:rPr>
              <a:t>STEP 03</a:t>
            </a:r>
            <a:endParaRPr lang="ko-KR" altLang="en-US" sz="9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94330" y="3587750"/>
            <a:ext cx="77136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b="1" dirty="0" smtClean="0">
                <a:solidFill>
                  <a:schemeClr val="bg1"/>
                </a:solidFill>
                <a:latin typeface="+mn-ea"/>
                <a:ea typeface="+mn-ea"/>
              </a:rPr>
              <a:t>시장 확대</a:t>
            </a:r>
            <a:endParaRPr lang="ko-KR" altLang="en-US" sz="10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456889" y="4902200"/>
            <a:ext cx="60144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900">
                <a:solidFill>
                  <a:schemeClr val="bg1"/>
                </a:solidFill>
                <a:latin typeface="+mn-ea"/>
                <a:ea typeface="+mn-ea"/>
              </a:rPr>
              <a:t>STEP 02</a:t>
            </a:r>
            <a:endParaRPr lang="ko-KR" altLang="en-US" sz="9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01532" y="5048250"/>
            <a:ext cx="72327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b="1" dirty="0" smtClean="0">
                <a:solidFill>
                  <a:schemeClr val="bg1"/>
                </a:solidFill>
                <a:latin typeface="+mn-ea"/>
                <a:ea typeface="+mn-ea"/>
              </a:rPr>
              <a:t>비용절감</a:t>
            </a:r>
            <a:endParaRPr lang="ko-KR" altLang="en-US" sz="10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302483" y="4902200"/>
            <a:ext cx="60144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900">
                <a:solidFill>
                  <a:schemeClr val="bg1"/>
                </a:solidFill>
                <a:latin typeface="+mn-ea"/>
                <a:ea typeface="+mn-ea"/>
              </a:rPr>
              <a:t>STEP 04</a:t>
            </a:r>
            <a:endParaRPr lang="ko-KR" altLang="en-US" sz="9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47817" y="5048250"/>
            <a:ext cx="90601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b="1" dirty="0" err="1" smtClean="0">
                <a:solidFill>
                  <a:schemeClr val="bg1"/>
                </a:solidFill>
                <a:latin typeface="+mn-ea"/>
                <a:ea typeface="+mn-ea"/>
              </a:rPr>
              <a:t>무탈퇴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  <a:ea typeface="+mn-ea"/>
              </a:rPr>
              <a:t> 회원</a:t>
            </a:r>
            <a:endParaRPr lang="ko-KR" altLang="en-US" sz="105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925" y="4625975"/>
            <a:ext cx="3079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3862388"/>
            <a:ext cx="298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788" y="4600575"/>
            <a:ext cx="304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138" y="3887788"/>
            <a:ext cx="3508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889633" y="5084763"/>
            <a:ext cx="1175323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dirty="0" smtClean="0">
                <a:solidFill>
                  <a:srgbClr val="70DFFF"/>
                </a:solidFill>
                <a:latin typeface="+mn-ea"/>
                <a:ea typeface="+mn-ea"/>
              </a:rPr>
              <a:t>알고리즘의 혁신</a:t>
            </a:r>
            <a:endParaRPr lang="ko-KR" altLang="en-US" sz="1050" dirty="0">
              <a:solidFill>
                <a:srgbClr val="70DFFF"/>
              </a:solidFill>
              <a:latin typeface="+mn-ea"/>
              <a:ea typeface="+mn-ea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2166938" y="5332413"/>
            <a:ext cx="631825" cy="0"/>
          </a:xfrm>
          <a:prstGeom prst="line">
            <a:avLst/>
          </a:prstGeom>
          <a:ln w="19050">
            <a:solidFill>
              <a:srgbClr val="70D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633538" y="5341938"/>
            <a:ext cx="1690687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 smtClean="0">
                <a:latin typeface="+mn-ea"/>
                <a:ea typeface="+mn-ea"/>
              </a:rPr>
              <a:t>회원이 읽고 싶어하는 책을</a:t>
            </a:r>
            <a:endParaRPr lang="en-US" altLang="ko-KR" sz="900" dirty="0" smtClean="0">
              <a:latin typeface="+mn-ea"/>
              <a:ea typeface="+mn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 smtClean="0">
                <a:latin typeface="+mn-ea"/>
                <a:ea typeface="+mn-ea"/>
              </a:rPr>
              <a:t>정확하게 전달 목표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26886" y="5084763"/>
            <a:ext cx="77136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dirty="0" smtClean="0">
                <a:solidFill>
                  <a:srgbClr val="4199FF"/>
                </a:solidFill>
                <a:latin typeface="+mn-ea"/>
                <a:ea typeface="+mn-ea"/>
              </a:rPr>
              <a:t>경계 파괴</a:t>
            </a:r>
            <a:endParaRPr lang="ko-KR" altLang="en-US" sz="1050" dirty="0">
              <a:solidFill>
                <a:srgbClr val="4199FF"/>
              </a:solidFill>
              <a:latin typeface="+mn-ea"/>
              <a:ea typeface="+mn-ea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5002213" y="5332413"/>
            <a:ext cx="633412" cy="0"/>
          </a:xfrm>
          <a:prstGeom prst="line">
            <a:avLst/>
          </a:prstGeom>
          <a:ln w="19050">
            <a:solidFill>
              <a:srgbClr val="41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468813" y="5341938"/>
            <a:ext cx="1690687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언어 장벽 없는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번역 서비스 연계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93374" y="2989263"/>
            <a:ext cx="77136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dirty="0" smtClean="0">
                <a:solidFill>
                  <a:srgbClr val="2FB5F7"/>
                </a:solidFill>
                <a:latin typeface="+mn-ea"/>
                <a:ea typeface="+mn-ea"/>
              </a:rPr>
              <a:t>물류 혁신</a:t>
            </a:r>
            <a:endParaRPr lang="ko-KR" altLang="en-US" sz="1050" dirty="0">
              <a:solidFill>
                <a:srgbClr val="2FB5F7"/>
              </a:solidFill>
              <a:latin typeface="+mn-ea"/>
              <a:ea typeface="+mn-ea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3568700" y="3230563"/>
            <a:ext cx="631825" cy="0"/>
          </a:xfrm>
          <a:prstGeom prst="line">
            <a:avLst/>
          </a:prstGeom>
          <a:ln w="19050">
            <a:solidFill>
              <a:srgbClr val="2FB5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035300" y="3244850"/>
            <a:ext cx="16891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 smtClean="0">
                <a:latin typeface="+mn-ea"/>
                <a:ea typeface="+mn-ea"/>
              </a:rPr>
              <a:t>물류 시스템 최적화를 </a:t>
            </a:r>
            <a:endParaRPr lang="en-US" altLang="ko-KR" sz="900" dirty="0" smtClean="0">
              <a:latin typeface="+mn-ea"/>
              <a:ea typeface="+mn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 smtClean="0">
                <a:latin typeface="+mn-ea"/>
                <a:ea typeface="+mn-ea"/>
              </a:rPr>
              <a:t>통한 비용 절감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02727" y="2989263"/>
            <a:ext cx="1040671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smtClean="0">
                <a:solidFill>
                  <a:srgbClr val="006CBA"/>
                </a:solidFill>
                <a:latin typeface="+mn-ea"/>
                <a:ea typeface="+mn-ea"/>
              </a:rPr>
              <a:t>회원 이탈방지</a:t>
            </a:r>
            <a:endParaRPr lang="ko-KR" altLang="en-US" sz="1050" dirty="0">
              <a:solidFill>
                <a:srgbClr val="006CBA"/>
              </a:solidFill>
              <a:latin typeface="+mn-ea"/>
              <a:ea typeface="+mn-ea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6411913" y="3230563"/>
            <a:ext cx="633412" cy="0"/>
          </a:xfrm>
          <a:prstGeom prst="line">
            <a:avLst/>
          </a:prstGeom>
          <a:ln w="19050">
            <a:solidFill>
              <a:srgbClr val="006C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878513" y="3244850"/>
            <a:ext cx="1690687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회원탈퇴 없는 서비스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9877" y="119583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★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6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2986088"/>
            <a:ext cx="5507038" cy="3071812"/>
          </a:xfrm>
          <a:prstGeom prst="rect">
            <a:avLst/>
          </a:prstGeom>
          <a:effectLst>
            <a:outerShdw blurRad="50800" dist="38100" dir="2700000" algn="tl" rotWithShape="0">
              <a:srgbClr val="173A59">
                <a:alpha val="40000"/>
              </a:srgbClr>
            </a:outerShdw>
          </a:effectLst>
        </p:spPr>
      </p:pic>
      <p:sp>
        <p:nvSpPr>
          <p:cNvPr id="4" name="타원 3"/>
          <p:cNvSpPr/>
          <p:nvPr/>
        </p:nvSpPr>
        <p:spPr>
          <a:xfrm>
            <a:off x="214313" y="152400"/>
            <a:ext cx="847725" cy="8477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160338" y="252413"/>
            <a:ext cx="955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3600" b="1" dirty="0" smtClean="0">
                <a:solidFill>
                  <a:srgbClr val="233154"/>
                </a:solidFill>
                <a:latin typeface="+mn-ea"/>
                <a:ea typeface="+mn-ea"/>
              </a:rPr>
              <a:t>10</a:t>
            </a:r>
            <a:endParaRPr lang="ko-KR" altLang="en-US" sz="3600" b="1">
              <a:solidFill>
                <a:srgbClr val="233154"/>
              </a:solidFill>
              <a:latin typeface="+mn-ea"/>
              <a:ea typeface="+mn-ea"/>
            </a:endParaRPr>
          </a:p>
        </p:txBody>
      </p:sp>
      <p:sp>
        <p:nvSpPr>
          <p:cNvPr id="6" name="직사각형 7"/>
          <p:cNvSpPr>
            <a:spLocks noChangeArrowheads="1"/>
          </p:cNvSpPr>
          <p:nvPr/>
        </p:nvSpPr>
        <p:spPr bwMode="auto">
          <a:xfrm>
            <a:off x="1136650" y="152400"/>
            <a:ext cx="19900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2800" b="1">
                <a:solidFill>
                  <a:srgbClr val="1E54B5"/>
                </a:solidFill>
                <a:latin typeface="+mn-ea"/>
                <a:ea typeface="+mn-ea"/>
              </a:rPr>
              <a:t>COMPANY</a:t>
            </a:r>
          </a:p>
        </p:txBody>
      </p:sp>
      <p:sp>
        <p:nvSpPr>
          <p:cNvPr id="7" name="직사각형 8"/>
          <p:cNvSpPr>
            <a:spLocks noChangeArrowheads="1"/>
          </p:cNvSpPr>
          <p:nvPr/>
        </p:nvSpPr>
        <p:spPr bwMode="auto">
          <a:xfrm>
            <a:off x="1136650" y="503238"/>
            <a:ext cx="19781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2800" b="1">
                <a:solidFill>
                  <a:srgbClr val="233154"/>
                </a:solidFill>
                <a:latin typeface="+mn-ea"/>
                <a:ea typeface="+mn-ea"/>
              </a:rPr>
              <a:t>LOCATION</a:t>
            </a:r>
          </a:p>
        </p:txBody>
      </p:sp>
      <p:sp>
        <p:nvSpPr>
          <p:cNvPr id="8" name="직사각형 9"/>
          <p:cNvSpPr>
            <a:spLocks noChangeArrowheads="1"/>
          </p:cNvSpPr>
          <p:nvPr/>
        </p:nvSpPr>
        <p:spPr bwMode="auto">
          <a:xfrm>
            <a:off x="762000" y="1328738"/>
            <a:ext cx="2128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>
                <a:solidFill>
                  <a:srgbClr val="005694"/>
                </a:solidFill>
                <a:latin typeface="+mn-ea"/>
                <a:ea typeface="+mn-ea"/>
              </a:rPr>
              <a:t>C</a:t>
            </a:r>
            <a:r>
              <a:rPr lang="en-US" altLang="ko-KR">
                <a:solidFill>
                  <a:srgbClr val="005694"/>
                </a:solidFill>
                <a:latin typeface="+mn-ea"/>
                <a:ea typeface="+mn-ea"/>
              </a:rPr>
              <a:t>ompany</a:t>
            </a:r>
            <a:r>
              <a:rPr lang="ko-KR" altLang="en-US">
                <a:solidFill>
                  <a:srgbClr val="005694"/>
                </a:solidFill>
                <a:latin typeface="+mn-ea"/>
                <a:ea typeface="+mn-ea"/>
              </a:rPr>
              <a:t> </a:t>
            </a:r>
            <a:r>
              <a:rPr lang="en-US" altLang="ko-KR">
                <a:solidFill>
                  <a:srgbClr val="005694"/>
                </a:solidFill>
                <a:latin typeface="+mn-ea"/>
                <a:ea typeface="+mn-ea"/>
              </a:rPr>
              <a:t>location</a:t>
            </a:r>
            <a:endParaRPr lang="ko-KR" altLang="en-US">
              <a:solidFill>
                <a:srgbClr val="005694"/>
              </a:solidFill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0413" y="1697038"/>
            <a:ext cx="7558087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 Shop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은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6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개 글로벌 전략기지를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전략기지를 설치하여 각 지역의 서적 트렌드를 분석하고 있습니다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 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그리고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2020</a:t>
            </a:r>
            <a:r>
              <a:rPr lang="ko-KR" altLang="en-US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년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1 Shop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은 세계로 나아갑니다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0" name="꺾인 연결선 9"/>
          <p:cNvCxnSpPr/>
          <p:nvPr/>
        </p:nvCxnSpPr>
        <p:spPr>
          <a:xfrm rot="10800000" flipV="1">
            <a:off x="777875" y="5491499"/>
            <a:ext cx="1668463" cy="252412"/>
          </a:xfrm>
          <a:prstGeom prst="bentConnector3">
            <a:avLst>
              <a:gd name="adj1" fmla="val 22305"/>
            </a:avLst>
          </a:prstGeom>
          <a:ln w="15875">
            <a:solidFill>
              <a:srgbClr val="404040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835025" y="5158124"/>
            <a:ext cx="4968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2200" dirty="0">
                <a:solidFill>
                  <a:srgbClr val="4AB3FF"/>
                </a:solidFill>
                <a:latin typeface="+mn-ea"/>
                <a:ea typeface="+mn-ea"/>
              </a:rPr>
              <a:t>01</a:t>
            </a:r>
            <a:endParaRPr lang="ko-KR" altLang="en-US" sz="2200">
              <a:solidFill>
                <a:srgbClr val="4AB3FF"/>
              </a:solidFill>
              <a:latin typeface="+mn-ea"/>
              <a:ea typeface="+mn-ea"/>
            </a:endParaRPr>
          </a:p>
        </p:txBody>
      </p:sp>
      <p:cxnSp>
        <p:nvCxnSpPr>
          <p:cNvPr id="12" name="꺾인 연결선 11"/>
          <p:cNvCxnSpPr/>
          <p:nvPr/>
        </p:nvCxnSpPr>
        <p:spPr>
          <a:xfrm rot="10800000">
            <a:off x="578683" y="3275014"/>
            <a:ext cx="1668045" cy="944908"/>
          </a:xfrm>
          <a:prstGeom prst="bentConnector3">
            <a:avLst>
              <a:gd name="adj1" fmla="val 15556"/>
            </a:avLst>
          </a:prstGeom>
          <a:ln w="15875">
            <a:solidFill>
              <a:srgbClr val="404040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02979" y="3004210"/>
            <a:ext cx="1008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프랑스 파리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TextBox 15"/>
          <p:cNvSpPr txBox="1">
            <a:spLocks noChangeArrowheads="1"/>
          </p:cNvSpPr>
          <p:nvPr/>
        </p:nvSpPr>
        <p:spPr bwMode="auto">
          <a:xfrm>
            <a:off x="689806" y="2668588"/>
            <a:ext cx="5143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2200" dirty="0">
                <a:solidFill>
                  <a:srgbClr val="68CAF2"/>
                </a:solidFill>
                <a:latin typeface="+mn-ea"/>
                <a:ea typeface="+mn-ea"/>
              </a:rPr>
              <a:t>02</a:t>
            </a:r>
            <a:endParaRPr lang="ko-KR" altLang="en-US" sz="2200">
              <a:solidFill>
                <a:srgbClr val="68CAF2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5681" y="3278188"/>
            <a:ext cx="114005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프랑스 파리를 중심으로 한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EU 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시장</a:t>
            </a: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개척 기자</a:t>
            </a:r>
            <a:endParaRPr lang="ko-KR" altLang="en-US" sz="600" dirty="0">
              <a:latin typeface="+mn-ea"/>
              <a:ea typeface="+mn-ea"/>
            </a:endParaRPr>
          </a:p>
        </p:txBody>
      </p:sp>
      <p:cxnSp>
        <p:nvCxnSpPr>
          <p:cNvPr id="16" name="꺾인 연결선 15"/>
          <p:cNvCxnSpPr/>
          <p:nvPr/>
        </p:nvCxnSpPr>
        <p:spPr>
          <a:xfrm rot="10800000">
            <a:off x="3724275" y="3022600"/>
            <a:ext cx="1938338" cy="866775"/>
          </a:xfrm>
          <a:prstGeom prst="bentConnector3">
            <a:avLst>
              <a:gd name="adj1" fmla="val 16061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8"/>
          <p:cNvSpPr txBox="1">
            <a:spLocks noChangeArrowheads="1"/>
          </p:cNvSpPr>
          <p:nvPr/>
        </p:nvSpPr>
        <p:spPr bwMode="auto">
          <a:xfrm>
            <a:off x="3835400" y="2447925"/>
            <a:ext cx="49564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2200">
                <a:solidFill>
                  <a:srgbClr val="0072C4"/>
                </a:solidFill>
                <a:latin typeface="+mn-ea"/>
                <a:ea typeface="+mn-ea"/>
              </a:rPr>
              <a:t>04</a:t>
            </a:r>
            <a:endParaRPr lang="ko-KR" altLang="en-US" sz="2200">
              <a:solidFill>
                <a:srgbClr val="0072C4"/>
              </a:solidFill>
              <a:latin typeface="+mn-ea"/>
              <a:ea typeface="+mn-ea"/>
            </a:endParaRPr>
          </a:p>
        </p:txBody>
      </p:sp>
      <p:cxnSp>
        <p:nvCxnSpPr>
          <p:cNvPr id="18" name="꺾인 연결선 17"/>
          <p:cNvCxnSpPr/>
          <p:nvPr/>
        </p:nvCxnSpPr>
        <p:spPr>
          <a:xfrm rot="10800000">
            <a:off x="6323182" y="4321206"/>
            <a:ext cx="2120562" cy="374774"/>
          </a:xfrm>
          <a:prstGeom prst="bentConnector3">
            <a:avLst>
              <a:gd name="adj1" fmla="val 61830"/>
            </a:avLst>
          </a:prstGeom>
          <a:ln w="15875">
            <a:solidFill>
              <a:srgbClr val="404040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0"/>
          <p:cNvSpPr txBox="1">
            <a:spLocks noChangeArrowheads="1"/>
          </p:cNvSpPr>
          <p:nvPr/>
        </p:nvSpPr>
        <p:spPr bwMode="auto">
          <a:xfrm>
            <a:off x="7916668" y="4129917"/>
            <a:ext cx="49564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2200">
                <a:solidFill>
                  <a:srgbClr val="4AB3FF"/>
                </a:solidFill>
                <a:latin typeface="+mn-ea"/>
                <a:ea typeface="+mn-ea"/>
              </a:rPr>
              <a:t>06</a:t>
            </a:r>
            <a:endParaRPr lang="ko-KR" altLang="en-US" sz="2200">
              <a:solidFill>
                <a:srgbClr val="4AB3FF"/>
              </a:solidFill>
              <a:latin typeface="+mn-ea"/>
              <a:ea typeface="+mn-ea"/>
            </a:endParaRPr>
          </a:p>
        </p:txBody>
      </p:sp>
      <p:cxnSp>
        <p:nvCxnSpPr>
          <p:cNvPr id="20" name="꺾인 연결선 19"/>
          <p:cNvCxnSpPr/>
          <p:nvPr/>
        </p:nvCxnSpPr>
        <p:spPr>
          <a:xfrm rot="10800000" flipV="1">
            <a:off x="3952875" y="5086350"/>
            <a:ext cx="1516063" cy="344488"/>
          </a:xfrm>
          <a:prstGeom prst="bentConnector3">
            <a:avLst>
              <a:gd name="adj1" fmla="val 82718"/>
            </a:avLst>
          </a:prstGeom>
          <a:ln w="15875">
            <a:solidFill>
              <a:srgbClr val="404040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2"/>
          <p:cNvSpPr txBox="1">
            <a:spLocks noChangeArrowheads="1"/>
          </p:cNvSpPr>
          <p:nvPr/>
        </p:nvSpPr>
        <p:spPr bwMode="auto">
          <a:xfrm>
            <a:off x="5008563" y="4522788"/>
            <a:ext cx="49564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2200">
                <a:solidFill>
                  <a:srgbClr val="A3E6FF"/>
                </a:solidFill>
                <a:latin typeface="+mn-ea"/>
                <a:ea typeface="+mn-ea"/>
              </a:rPr>
              <a:t>03</a:t>
            </a:r>
            <a:endParaRPr lang="ko-KR" altLang="en-US" sz="2200">
              <a:solidFill>
                <a:srgbClr val="A3E6FF"/>
              </a:solidFill>
              <a:latin typeface="+mn-ea"/>
              <a:ea typeface="+mn-ea"/>
            </a:endParaRPr>
          </a:p>
        </p:txBody>
      </p:sp>
      <p:cxnSp>
        <p:nvCxnSpPr>
          <p:cNvPr id="22" name="꺾인 연결선 21"/>
          <p:cNvCxnSpPr/>
          <p:nvPr/>
        </p:nvCxnSpPr>
        <p:spPr>
          <a:xfrm rot="10800000">
            <a:off x="6544405" y="5258418"/>
            <a:ext cx="1668463" cy="450850"/>
          </a:xfrm>
          <a:prstGeom prst="bentConnector3">
            <a:avLst>
              <a:gd name="adj1" fmla="val 83026"/>
            </a:avLst>
          </a:prstGeom>
          <a:ln w="15875">
            <a:solidFill>
              <a:srgbClr val="404040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4"/>
          <p:cNvSpPr txBox="1">
            <a:spLocks noChangeArrowheads="1"/>
          </p:cNvSpPr>
          <p:nvPr/>
        </p:nvSpPr>
        <p:spPr bwMode="auto">
          <a:xfrm>
            <a:off x="7666768" y="5121275"/>
            <a:ext cx="49564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2200">
                <a:solidFill>
                  <a:srgbClr val="005694"/>
                </a:solidFill>
                <a:latin typeface="+mn-ea"/>
                <a:ea typeface="+mn-ea"/>
              </a:rPr>
              <a:t>05</a:t>
            </a:r>
            <a:endParaRPr lang="ko-KR" altLang="en-US" sz="2200">
              <a:solidFill>
                <a:srgbClr val="005694"/>
              </a:solidFill>
              <a:latin typeface="+mn-ea"/>
              <a:ea typeface="+mn-ea"/>
            </a:endParaRPr>
          </a:p>
        </p:txBody>
      </p:sp>
      <p:sp>
        <p:nvSpPr>
          <p:cNvPr id="24" name="직사각형 25"/>
          <p:cNvSpPr>
            <a:spLocks noChangeArrowheads="1"/>
          </p:cNvSpPr>
          <p:nvPr/>
        </p:nvSpPr>
        <p:spPr bwMode="auto">
          <a:xfrm>
            <a:off x="656692" y="5463233"/>
            <a:ext cx="14702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200" dirty="0" smtClean="0">
                <a:solidFill>
                  <a:srgbClr val="404040"/>
                </a:solidFill>
                <a:latin typeface="+mn-ea"/>
                <a:ea typeface="+mn-ea"/>
              </a:rPr>
              <a:t>남아공 케이프타운</a:t>
            </a:r>
            <a:endParaRPr lang="ko-KR" altLang="en-US" sz="1200" dirty="0">
              <a:solidFill>
                <a:srgbClr val="404040"/>
              </a:solidFill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8838" y="5743911"/>
            <a:ext cx="118974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600" dirty="0" smtClean="0">
                <a:latin typeface="+mn-ea"/>
                <a:ea typeface="+mn-ea"/>
              </a:rPr>
              <a:t>남아공 케이프 타운에 위치한</a:t>
            </a:r>
            <a:endParaRPr lang="en-US" altLang="ko-KR" sz="600" dirty="0" smtClean="0">
              <a:latin typeface="+mn-ea"/>
              <a:ea typeface="+mn-ea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600" dirty="0" smtClean="0">
                <a:latin typeface="+mn-ea"/>
                <a:ea typeface="+mn-ea"/>
              </a:rPr>
              <a:t>아프리카 시장 개척 기지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26" name="직사각형 27"/>
          <p:cNvSpPr>
            <a:spLocks noChangeArrowheads="1"/>
          </p:cNvSpPr>
          <p:nvPr/>
        </p:nvSpPr>
        <p:spPr bwMode="auto">
          <a:xfrm>
            <a:off x="3840163" y="2738747"/>
            <a:ext cx="10631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200" dirty="0" smtClean="0">
                <a:solidFill>
                  <a:srgbClr val="404040"/>
                </a:solidFill>
                <a:latin typeface="+mn-ea"/>
                <a:ea typeface="+mn-ea"/>
              </a:rPr>
              <a:t>캐나다 </a:t>
            </a:r>
            <a:r>
              <a:rPr lang="ko-KR" altLang="en-US" sz="1200" dirty="0" err="1" smtClean="0">
                <a:solidFill>
                  <a:srgbClr val="404040"/>
                </a:solidFill>
                <a:latin typeface="+mn-ea"/>
                <a:ea typeface="+mn-ea"/>
              </a:rPr>
              <a:t>퀘벡</a:t>
            </a:r>
            <a:r>
              <a:rPr lang="ko-KR" altLang="en-US" sz="1200" dirty="0" smtClean="0">
                <a:solidFill>
                  <a:srgbClr val="404040"/>
                </a:solidFill>
                <a:latin typeface="+mn-ea"/>
                <a:ea typeface="+mn-ea"/>
              </a:rPr>
              <a:t> </a:t>
            </a:r>
            <a:endParaRPr lang="ko-KR" altLang="en-US" sz="1200" dirty="0">
              <a:solidFill>
                <a:srgbClr val="404040"/>
              </a:solidFill>
              <a:latin typeface="+mn-ea"/>
              <a:ea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48100" y="3021013"/>
            <a:ext cx="1244251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600" dirty="0" smtClean="0">
                <a:latin typeface="+mn-ea"/>
                <a:ea typeface="+mn-ea"/>
              </a:rPr>
              <a:t>북미 지역 중 캐나다 시장 개척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28" name="직사각형 29"/>
          <p:cNvSpPr>
            <a:spLocks noChangeArrowheads="1"/>
          </p:cNvSpPr>
          <p:nvPr/>
        </p:nvSpPr>
        <p:spPr bwMode="auto">
          <a:xfrm>
            <a:off x="4244975" y="4800909"/>
            <a:ext cx="10631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200" dirty="0" smtClean="0">
                <a:solidFill>
                  <a:srgbClr val="404040"/>
                </a:solidFill>
                <a:latin typeface="+mn-ea"/>
                <a:ea typeface="+mn-ea"/>
              </a:rPr>
              <a:t>호주 </a:t>
            </a:r>
            <a:r>
              <a:rPr lang="ko-KR" altLang="en-US" sz="1200" dirty="0" err="1" smtClean="0">
                <a:solidFill>
                  <a:srgbClr val="404040"/>
                </a:solidFill>
                <a:latin typeface="+mn-ea"/>
                <a:ea typeface="+mn-ea"/>
              </a:rPr>
              <a:t>멜버른</a:t>
            </a:r>
            <a:r>
              <a:rPr lang="ko-KR" altLang="en-US" sz="1200" dirty="0" smtClean="0">
                <a:solidFill>
                  <a:srgbClr val="404040"/>
                </a:solidFill>
                <a:latin typeface="+mn-ea"/>
                <a:ea typeface="+mn-ea"/>
              </a:rPr>
              <a:t> </a:t>
            </a:r>
            <a:endParaRPr lang="ko-KR" altLang="en-US" sz="1200" dirty="0">
              <a:solidFill>
                <a:srgbClr val="404040"/>
              </a:solidFill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51325" y="5081588"/>
            <a:ext cx="111280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호주</a:t>
            </a: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뉴질랜드에 위치한 </a:t>
            </a:r>
            <a:endParaRPr lang="en-US" altLang="ko-KR" sz="6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오세아니아 시장 개척 기지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30" name="직사각형 31"/>
          <p:cNvSpPr>
            <a:spLocks noChangeArrowheads="1"/>
          </p:cNvSpPr>
          <p:nvPr/>
        </p:nvSpPr>
        <p:spPr bwMode="auto">
          <a:xfrm>
            <a:off x="7176893" y="4419151"/>
            <a:ext cx="8547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200" dirty="0" smtClean="0">
                <a:solidFill>
                  <a:srgbClr val="404040"/>
                </a:solidFill>
                <a:latin typeface="+mn-ea"/>
                <a:ea typeface="+mn-ea"/>
              </a:rPr>
              <a:t>미국 뉴욕</a:t>
            </a:r>
            <a:endParaRPr lang="ko-KR" altLang="en-US" sz="1200" dirty="0">
              <a:solidFill>
                <a:srgbClr val="404040"/>
              </a:solidFill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84830" y="4699829"/>
            <a:ext cx="116730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미국 본토 시장 개척을 위한 </a:t>
            </a:r>
            <a:endParaRPr lang="en-US" altLang="ko-KR" sz="6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전략 기지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32" name="직사각형 33"/>
          <p:cNvSpPr>
            <a:spLocks noChangeArrowheads="1"/>
          </p:cNvSpPr>
          <p:nvPr/>
        </p:nvSpPr>
        <p:spPr bwMode="auto">
          <a:xfrm>
            <a:off x="6914293" y="5423827"/>
            <a:ext cx="10631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200" dirty="0" smtClean="0">
                <a:solidFill>
                  <a:srgbClr val="404040"/>
                </a:solidFill>
                <a:latin typeface="+mn-ea"/>
                <a:ea typeface="+mn-ea"/>
              </a:rPr>
              <a:t>브라질 </a:t>
            </a:r>
            <a:r>
              <a:rPr lang="ko-KR" altLang="en-US" sz="1200" dirty="0" err="1" smtClean="0">
                <a:solidFill>
                  <a:srgbClr val="404040"/>
                </a:solidFill>
                <a:latin typeface="+mn-ea"/>
                <a:ea typeface="+mn-ea"/>
              </a:rPr>
              <a:t>리우</a:t>
            </a:r>
            <a:r>
              <a:rPr lang="ko-KR" altLang="en-US" sz="1200" dirty="0" smtClean="0">
                <a:solidFill>
                  <a:srgbClr val="404040"/>
                </a:solidFill>
                <a:latin typeface="+mn-ea"/>
                <a:ea typeface="+mn-ea"/>
              </a:rPr>
              <a:t> </a:t>
            </a:r>
            <a:endParaRPr lang="ko-KR" altLang="en-US" sz="1200" dirty="0">
              <a:solidFill>
                <a:srgbClr val="404040"/>
              </a:solidFill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22230" y="5704506"/>
            <a:ext cx="129394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남미 시장 개척을 위한 전략기지</a:t>
            </a:r>
            <a:endParaRPr lang="ko-KR" altLang="en-US" sz="600" dirty="0">
              <a:latin typeface="+mn-ea"/>
              <a:ea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9877" y="119583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★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53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66675"/>
            <a:ext cx="9144000" cy="672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1038" y="2687638"/>
            <a:ext cx="5807075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54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Thank you !</a:t>
            </a:r>
            <a:endParaRPr lang="ko-KR" altLang="en-US" sz="5400" b="1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038" y="3636963"/>
            <a:ext cx="225254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세상의 책을 모두 여기에</a:t>
            </a:r>
            <a:r>
              <a:rPr lang="en-US" altLang="ko-KR" sz="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!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신개념 추천 알고리즘을 적용한 온라인 서점 </a:t>
            </a:r>
            <a:endParaRPr lang="en-US" altLang="ko-KR" sz="80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1 Shop</a:t>
            </a:r>
            <a:r>
              <a:rPr lang="ko-KR" altLang="en-US" sz="8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이</a:t>
            </a:r>
            <a:r>
              <a:rPr lang="en-US" altLang="ko-KR" sz="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8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여러분과 함께 합니다</a:t>
            </a:r>
            <a:r>
              <a:rPr lang="en-US" altLang="ko-KR" sz="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8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623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214313" y="152400"/>
            <a:ext cx="847725" cy="8477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37"/>
          <p:cNvSpPr txBox="1">
            <a:spLocks noChangeArrowheads="1"/>
          </p:cNvSpPr>
          <p:nvPr/>
        </p:nvSpPr>
        <p:spPr bwMode="auto">
          <a:xfrm>
            <a:off x="160338" y="252413"/>
            <a:ext cx="955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3600" b="1" dirty="0" smtClean="0">
                <a:solidFill>
                  <a:srgbClr val="233154"/>
                </a:solidFill>
                <a:latin typeface="+mn-ea"/>
                <a:ea typeface="+mn-ea"/>
              </a:rPr>
              <a:t>01</a:t>
            </a:r>
            <a:endParaRPr lang="ko-KR" altLang="en-US" sz="3600" b="1">
              <a:solidFill>
                <a:srgbClr val="233154"/>
              </a:solidFill>
              <a:latin typeface="+mn-ea"/>
              <a:ea typeface="+mn-ea"/>
            </a:endParaRPr>
          </a:p>
        </p:txBody>
      </p:sp>
      <p:sp>
        <p:nvSpPr>
          <p:cNvPr id="7" name="직사각형 38"/>
          <p:cNvSpPr>
            <a:spLocks noChangeArrowheads="1"/>
          </p:cNvSpPr>
          <p:nvPr/>
        </p:nvSpPr>
        <p:spPr bwMode="auto">
          <a:xfrm>
            <a:off x="1136650" y="152400"/>
            <a:ext cx="2059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2800" b="1">
                <a:solidFill>
                  <a:srgbClr val="1E54B5"/>
                </a:solidFill>
                <a:latin typeface="+mn-ea"/>
                <a:ea typeface="+mn-ea"/>
              </a:rPr>
              <a:t>EXECUTIVE</a:t>
            </a:r>
          </a:p>
        </p:txBody>
      </p:sp>
      <p:sp>
        <p:nvSpPr>
          <p:cNvPr id="8" name="직사각형 39"/>
          <p:cNvSpPr>
            <a:spLocks noChangeArrowheads="1"/>
          </p:cNvSpPr>
          <p:nvPr/>
        </p:nvSpPr>
        <p:spPr bwMode="auto">
          <a:xfrm>
            <a:off x="1136650" y="503238"/>
            <a:ext cx="29442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2800" b="1">
                <a:solidFill>
                  <a:srgbClr val="233154"/>
                </a:solidFill>
                <a:latin typeface="+mn-ea"/>
                <a:ea typeface="+mn-ea"/>
              </a:rPr>
              <a:t>INTRODUCTION</a:t>
            </a:r>
          </a:p>
        </p:txBody>
      </p:sp>
      <p:sp>
        <p:nvSpPr>
          <p:cNvPr id="9" name="직사각형 40"/>
          <p:cNvSpPr>
            <a:spLocks noChangeArrowheads="1"/>
          </p:cNvSpPr>
          <p:nvPr/>
        </p:nvSpPr>
        <p:spPr bwMode="auto">
          <a:xfrm>
            <a:off x="762000" y="1328738"/>
            <a:ext cx="25007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005694"/>
                </a:solidFill>
                <a:latin typeface="+mn-ea"/>
                <a:ea typeface="+mn-ea"/>
              </a:rPr>
              <a:t>Executive </a:t>
            </a:r>
            <a:r>
              <a:rPr lang="en-US" altLang="ko-KR" dirty="0" smtClean="0">
                <a:solidFill>
                  <a:srgbClr val="005694"/>
                </a:solidFill>
                <a:latin typeface="+mn-ea"/>
                <a:ea typeface="+mn-ea"/>
              </a:rPr>
              <a:t>Introduction</a:t>
            </a:r>
            <a:endParaRPr lang="ko-KR" altLang="en-US">
              <a:solidFill>
                <a:srgbClr val="005694"/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60413" y="1697038"/>
            <a:ext cx="7558087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1 Shop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이사진은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Shield 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그룹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출신으로 각 분야의 경력을 인정받은 핵심 인력이며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이들보다 더 뛰어난 임직원이 보다 나은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1 Shop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을 만들어 갑니다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 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1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263671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663" y="263671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4392613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그림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663" y="4392613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46"/>
          <p:cNvSpPr>
            <a:spLocks noChangeArrowheads="1"/>
          </p:cNvSpPr>
          <p:nvPr/>
        </p:nvSpPr>
        <p:spPr bwMode="auto">
          <a:xfrm>
            <a:off x="2466975" y="3028823"/>
            <a:ext cx="168668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300" b="1" dirty="0" err="1" smtClean="0">
                <a:solidFill>
                  <a:srgbClr val="005694"/>
                </a:solidFill>
                <a:latin typeface="+mn-ea"/>
                <a:ea typeface="+mn-ea"/>
              </a:rPr>
              <a:t>나최고</a:t>
            </a:r>
            <a:r>
              <a:rPr lang="en-US" altLang="ko-KR" sz="900" b="1" dirty="0" smtClean="0">
                <a:solidFill>
                  <a:srgbClr val="005694"/>
                </a:solidFill>
                <a:latin typeface="+mn-ea"/>
                <a:ea typeface="+mn-ea"/>
              </a:rPr>
              <a:t>(</a:t>
            </a:r>
            <a:r>
              <a:rPr lang="ko-KR" altLang="en-US" sz="900" b="1" smtClean="0">
                <a:solidFill>
                  <a:srgbClr val="005694"/>
                </a:solidFill>
                <a:latin typeface="+mn-ea"/>
                <a:ea typeface="+mn-ea"/>
              </a:rPr>
              <a:t>닉네임 </a:t>
            </a:r>
            <a:r>
              <a:rPr lang="en-US" altLang="ko-KR" sz="900" b="1" dirty="0" smtClean="0">
                <a:solidFill>
                  <a:srgbClr val="005694"/>
                </a:solidFill>
                <a:latin typeface="+mn-ea"/>
                <a:ea typeface="+mn-ea"/>
              </a:rPr>
              <a:t>: </a:t>
            </a:r>
            <a:r>
              <a:rPr lang="ko-KR" altLang="en-US" sz="900" b="1" smtClean="0">
                <a:solidFill>
                  <a:srgbClr val="005694"/>
                </a:solidFill>
                <a:latin typeface="+mn-ea"/>
                <a:ea typeface="+mn-ea"/>
              </a:rPr>
              <a:t>나폴레옹</a:t>
            </a:r>
            <a:r>
              <a:rPr lang="en-US" altLang="ko-KR" sz="900" b="1" dirty="0" smtClean="0">
                <a:solidFill>
                  <a:srgbClr val="005694"/>
                </a:solidFill>
                <a:latin typeface="+mn-ea"/>
                <a:ea typeface="+mn-ea"/>
              </a:rPr>
              <a:t>)</a:t>
            </a:r>
            <a:endParaRPr lang="ko-KR" altLang="en-US" sz="900" b="1" dirty="0">
              <a:solidFill>
                <a:srgbClr val="005694"/>
              </a:solidFill>
              <a:latin typeface="+mn-ea"/>
              <a:ea typeface="+mn-ea"/>
            </a:endParaRPr>
          </a:p>
        </p:txBody>
      </p:sp>
      <p:grpSp>
        <p:nvGrpSpPr>
          <p:cNvPr id="16" name="그룹 47"/>
          <p:cNvGrpSpPr>
            <a:grpSpLocks/>
          </p:cNvGrpSpPr>
          <p:nvPr/>
        </p:nvGrpSpPr>
        <p:grpSpPr bwMode="auto">
          <a:xfrm>
            <a:off x="2557457" y="3312985"/>
            <a:ext cx="558026" cy="200055"/>
            <a:chOff x="2616588" y="2518246"/>
            <a:chExt cx="506554" cy="200085"/>
          </a:xfrm>
        </p:grpSpPr>
        <p:sp>
          <p:nvSpPr>
            <p:cNvPr id="17" name="TextBox 16"/>
            <p:cNvSpPr txBox="1"/>
            <p:nvPr/>
          </p:nvSpPr>
          <p:spPr bwMode="auto">
            <a:xfrm>
              <a:off x="2629557" y="2518246"/>
              <a:ext cx="493585" cy="20008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수학박사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2616588" y="2599221"/>
              <a:ext cx="57643" cy="57159"/>
            </a:xfrm>
            <a:prstGeom prst="ellipse">
              <a:avLst/>
            </a:prstGeom>
            <a:solidFill>
              <a:srgbClr val="6FD5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latin typeface="+mn-ea"/>
              </a:endParaRPr>
            </a:p>
          </p:txBody>
        </p:sp>
      </p:grpSp>
      <p:grpSp>
        <p:nvGrpSpPr>
          <p:cNvPr id="19" name="그룹 50"/>
          <p:cNvGrpSpPr>
            <a:grpSpLocks/>
          </p:cNvGrpSpPr>
          <p:nvPr/>
        </p:nvGrpSpPr>
        <p:grpSpPr bwMode="auto">
          <a:xfrm>
            <a:off x="2557460" y="3474910"/>
            <a:ext cx="1460532" cy="200055"/>
            <a:chOff x="2616588" y="2527771"/>
            <a:chExt cx="1461021" cy="200085"/>
          </a:xfrm>
        </p:grpSpPr>
        <p:sp>
          <p:nvSpPr>
            <p:cNvPr id="20" name="TextBox 19"/>
            <p:cNvSpPr txBox="1"/>
            <p:nvPr/>
          </p:nvSpPr>
          <p:spPr bwMode="auto">
            <a:xfrm>
              <a:off x="2629292" y="2527771"/>
              <a:ext cx="1448317" cy="20008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아르곤</a:t>
              </a:r>
              <a:r>
                <a:rPr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 유통 시스템 사업본부장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2616588" y="2599220"/>
              <a:ext cx="57169" cy="57159"/>
            </a:xfrm>
            <a:prstGeom prst="ellipse">
              <a:avLst/>
            </a:prstGeom>
            <a:solidFill>
              <a:srgbClr val="6FD5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latin typeface="+mn-ea"/>
              </a:endParaRPr>
            </a:p>
          </p:txBody>
        </p:sp>
      </p:grpSp>
      <p:grpSp>
        <p:nvGrpSpPr>
          <p:cNvPr id="22" name="그룹 53"/>
          <p:cNvGrpSpPr>
            <a:grpSpLocks/>
          </p:cNvGrpSpPr>
          <p:nvPr/>
        </p:nvGrpSpPr>
        <p:grpSpPr bwMode="auto">
          <a:xfrm>
            <a:off x="2557475" y="3622548"/>
            <a:ext cx="1380382" cy="200055"/>
            <a:chOff x="2616588" y="2518246"/>
            <a:chExt cx="1380598" cy="200085"/>
          </a:xfrm>
        </p:grpSpPr>
        <p:sp>
          <p:nvSpPr>
            <p:cNvPr id="23" name="TextBox 22"/>
            <p:cNvSpPr txBox="1"/>
            <p:nvPr/>
          </p:nvSpPr>
          <p:spPr bwMode="auto">
            <a:xfrm>
              <a:off x="2629290" y="2518246"/>
              <a:ext cx="1367896" cy="20008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Shield</a:t>
              </a:r>
              <a:r>
                <a:rPr lang="ko-KR" altLang="en-US" sz="7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 그룹 경영전략 본부장</a:t>
              </a:r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 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2616588" y="2599220"/>
              <a:ext cx="57159" cy="57159"/>
            </a:xfrm>
            <a:prstGeom prst="ellipse">
              <a:avLst/>
            </a:prstGeom>
            <a:solidFill>
              <a:srgbClr val="6FD5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latin typeface="+mn-ea"/>
              </a:endParaRPr>
            </a:p>
          </p:txBody>
        </p:sp>
      </p:grpSp>
      <p:grpSp>
        <p:nvGrpSpPr>
          <p:cNvPr id="25" name="그룹 56"/>
          <p:cNvGrpSpPr>
            <a:grpSpLocks/>
          </p:cNvGrpSpPr>
          <p:nvPr/>
        </p:nvGrpSpPr>
        <p:grpSpPr bwMode="auto">
          <a:xfrm>
            <a:off x="2557454" y="3784473"/>
            <a:ext cx="1332292" cy="200055"/>
            <a:chOff x="2616588" y="2527771"/>
            <a:chExt cx="1332423" cy="200085"/>
          </a:xfrm>
        </p:grpSpPr>
        <p:sp>
          <p:nvSpPr>
            <p:cNvPr id="26" name="TextBox 25"/>
            <p:cNvSpPr txBox="1"/>
            <p:nvPr/>
          </p:nvSpPr>
          <p:spPr bwMode="auto">
            <a:xfrm>
              <a:off x="2629289" y="2527771"/>
              <a:ext cx="1319722" cy="20008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서적 추천 알고리즘 </a:t>
              </a:r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RR </a:t>
              </a:r>
              <a:r>
                <a:rPr lang="ko-KR" altLang="en-US" sz="7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개발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2616588" y="2599219"/>
              <a:ext cx="57155" cy="57159"/>
            </a:xfrm>
            <a:prstGeom prst="ellipse">
              <a:avLst/>
            </a:prstGeom>
            <a:solidFill>
              <a:srgbClr val="6FD5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latin typeface="+mn-ea"/>
              </a:endParaRPr>
            </a:p>
          </p:txBody>
        </p:sp>
      </p:grpSp>
      <p:grpSp>
        <p:nvGrpSpPr>
          <p:cNvPr id="28" name="그룹 59"/>
          <p:cNvGrpSpPr>
            <a:grpSpLocks/>
          </p:cNvGrpSpPr>
          <p:nvPr/>
        </p:nvGrpSpPr>
        <p:grpSpPr bwMode="auto">
          <a:xfrm>
            <a:off x="2557462" y="5068888"/>
            <a:ext cx="1479769" cy="669955"/>
            <a:chOff x="2616588" y="2996042"/>
            <a:chExt cx="1480009" cy="670616"/>
          </a:xfrm>
        </p:grpSpPr>
        <p:grpSp>
          <p:nvGrpSpPr>
            <p:cNvPr id="29" name="그룹 60"/>
            <p:cNvGrpSpPr>
              <a:grpSpLocks/>
            </p:cNvGrpSpPr>
            <p:nvPr/>
          </p:nvGrpSpPr>
          <p:grpSpPr bwMode="auto">
            <a:xfrm>
              <a:off x="2616588" y="2996042"/>
              <a:ext cx="678378" cy="200252"/>
              <a:chOff x="2616588" y="2518246"/>
              <a:chExt cx="678378" cy="200252"/>
            </a:xfrm>
          </p:grpSpPr>
          <p:sp>
            <p:nvSpPr>
              <p:cNvPr id="39" name="TextBox 38"/>
              <p:cNvSpPr txBox="1"/>
              <p:nvPr/>
            </p:nvSpPr>
            <p:spPr bwMode="auto">
              <a:xfrm>
                <a:off x="2629290" y="2518246"/>
                <a:ext cx="665676" cy="20025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경영학 박사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2616588" y="2599288"/>
                <a:ext cx="57159" cy="57206"/>
              </a:xfrm>
              <a:prstGeom prst="ellipse">
                <a:avLst/>
              </a:prstGeom>
              <a:solidFill>
                <a:srgbClr val="6FD5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latin typeface="+mn-ea"/>
                </a:endParaRPr>
              </a:p>
            </p:txBody>
          </p:sp>
        </p:grpSp>
        <p:grpSp>
          <p:nvGrpSpPr>
            <p:cNvPr id="30" name="그룹 61"/>
            <p:cNvGrpSpPr>
              <a:grpSpLocks/>
            </p:cNvGrpSpPr>
            <p:nvPr/>
          </p:nvGrpSpPr>
          <p:grpSpPr bwMode="auto">
            <a:xfrm>
              <a:off x="2616588" y="3156537"/>
              <a:ext cx="1290823" cy="200252"/>
              <a:chOff x="2616588" y="2523749"/>
              <a:chExt cx="1290823" cy="200252"/>
            </a:xfrm>
          </p:grpSpPr>
          <p:sp>
            <p:nvSpPr>
              <p:cNvPr id="37" name="TextBox 36"/>
              <p:cNvSpPr txBox="1"/>
              <p:nvPr/>
            </p:nvSpPr>
            <p:spPr bwMode="auto">
              <a:xfrm>
                <a:off x="2629290" y="2523749"/>
                <a:ext cx="1278121" cy="20025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Shield </a:t>
                </a:r>
                <a:r>
                  <a:rPr lang="ko-KR" altLang="en-US" sz="7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그룹 마케팅 본부장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2616588" y="2600024"/>
                <a:ext cx="57159" cy="57206"/>
              </a:xfrm>
              <a:prstGeom prst="ellipse">
                <a:avLst/>
              </a:prstGeom>
              <a:solidFill>
                <a:srgbClr val="6FD5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latin typeface="+mn-ea"/>
                </a:endParaRPr>
              </a:p>
            </p:txBody>
          </p:sp>
        </p:grpSp>
        <p:grpSp>
          <p:nvGrpSpPr>
            <p:cNvPr id="31" name="그룹 62"/>
            <p:cNvGrpSpPr>
              <a:grpSpLocks/>
            </p:cNvGrpSpPr>
            <p:nvPr/>
          </p:nvGrpSpPr>
          <p:grpSpPr bwMode="auto">
            <a:xfrm>
              <a:off x="2616588" y="3305910"/>
              <a:ext cx="1480009" cy="200252"/>
              <a:chOff x="2616588" y="2518130"/>
              <a:chExt cx="1480009" cy="200252"/>
            </a:xfrm>
          </p:grpSpPr>
          <p:sp>
            <p:nvSpPr>
              <p:cNvPr id="35" name="TextBox 34"/>
              <p:cNvSpPr txBox="1"/>
              <p:nvPr/>
            </p:nvSpPr>
            <p:spPr bwMode="auto">
              <a:xfrm>
                <a:off x="2629290" y="2518130"/>
                <a:ext cx="1467307" cy="20025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2013</a:t>
                </a:r>
                <a:r>
                  <a:rPr lang="ko-KR" altLang="en-US" sz="7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년 광고기획 대통령상 수상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2616588" y="2599173"/>
                <a:ext cx="57159" cy="57206"/>
              </a:xfrm>
              <a:prstGeom prst="ellipse">
                <a:avLst/>
              </a:prstGeom>
              <a:solidFill>
                <a:srgbClr val="6FD5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latin typeface="+mn-ea"/>
                </a:endParaRPr>
              </a:p>
            </p:txBody>
          </p:sp>
        </p:grpSp>
        <p:grpSp>
          <p:nvGrpSpPr>
            <p:cNvPr id="32" name="그룹 63"/>
            <p:cNvGrpSpPr>
              <a:grpSpLocks/>
            </p:cNvGrpSpPr>
            <p:nvPr/>
          </p:nvGrpSpPr>
          <p:grpSpPr bwMode="auto">
            <a:xfrm>
              <a:off x="2616588" y="3466406"/>
              <a:ext cx="768159" cy="200252"/>
              <a:chOff x="2616588" y="2523635"/>
              <a:chExt cx="768159" cy="200252"/>
            </a:xfrm>
          </p:grpSpPr>
          <p:sp>
            <p:nvSpPr>
              <p:cNvPr id="33" name="TextBox 32"/>
              <p:cNvSpPr txBox="1"/>
              <p:nvPr/>
            </p:nvSpPr>
            <p:spPr bwMode="auto">
              <a:xfrm>
                <a:off x="2629290" y="2523635"/>
                <a:ext cx="755457" cy="20025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경영 컨설턴트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2616588" y="2599910"/>
                <a:ext cx="57159" cy="57206"/>
              </a:xfrm>
              <a:prstGeom prst="ellipse">
                <a:avLst/>
              </a:prstGeom>
              <a:solidFill>
                <a:srgbClr val="6FD5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latin typeface="+mn-ea"/>
                </a:endParaRPr>
              </a:p>
            </p:txBody>
          </p:sp>
        </p:grpSp>
      </p:grpSp>
      <p:grpSp>
        <p:nvGrpSpPr>
          <p:cNvPr id="41" name="그룹 72"/>
          <p:cNvGrpSpPr>
            <a:grpSpLocks/>
          </p:cNvGrpSpPr>
          <p:nvPr/>
        </p:nvGrpSpPr>
        <p:grpSpPr bwMode="auto">
          <a:xfrm>
            <a:off x="6456361" y="5075238"/>
            <a:ext cx="1332292" cy="658843"/>
            <a:chOff x="2616588" y="3003186"/>
            <a:chExt cx="1332509" cy="657917"/>
          </a:xfrm>
        </p:grpSpPr>
        <p:grpSp>
          <p:nvGrpSpPr>
            <p:cNvPr id="42" name="그룹 73"/>
            <p:cNvGrpSpPr>
              <a:grpSpLocks/>
            </p:cNvGrpSpPr>
            <p:nvPr/>
          </p:nvGrpSpPr>
          <p:grpSpPr bwMode="auto">
            <a:xfrm>
              <a:off x="2616588" y="3003186"/>
              <a:ext cx="556530" cy="199774"/>
              <a:chOff x="2616588" y="2525390"/>
              <a:chExt cx="556530" cy="199774"/>
            </a:xfrm>
          </p:grpSpPr>
          <p:sp>
            <p:nvSpPr>
              <p:cNvPr id="52" name="TextBox 51"/>
              <p:cNvSpPr txBox="1"/>
              <p:nvPr/>
            </p:nvSpPr>
            <p:spPr bwMode="auto">
              <a:xfrm>
                <a:off x="2629290" y="2525390"/>
                <a:ext cx="543828" cy="19977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공학박사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2616588" y="2599897"/>
                <a:ext cx="57159" cy="57070"/>
              </a:xfrm>
              <a:prstGeom prst="ellipse">
                <a:avLst/>
              </a:prstGeom>
              <a:solidFill>
                <a:srgbClr val="6FD5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latin typeface="+mn-ea"/>
                </a:endParaRPr>
              </a:p>
            </p:txBody>
          </p:sp>
        </p:grpSp>
        <p:grpSp>
          <p:nvGrpSpPr>
            <p:cNvPr id="43" name="그룹 74"/>
            <p:cNvGrpSpPr>
              <a:grpSpLocks/>
            </p:cNvGrpSpPr>
            <p:nvPr/>
          </p:nvGrpSpPr>
          <p:grpSpPr bwMode="auto">
            <a:xfrm>
              <a:off x="2616588" y="3150616"/>
              <a:ext cx="838703" cy="199774"/>
              <a:chOff x="2616588" y="2517828"/>
              <a:chExt cx="838703" cy="199774"/>
            </a:xfrm>
          </p:grpSpPr>
          <p:sp>
            <p:nvSpPr>
              <p:cNvPr id="50" name="TextBox 49"/>
              <p:cNvSpPr txBox="1"/>
              <p:nvPr/>
            </p:nvSpPr>
            <p:spPr bwMode="auto">
              <a:xfrm>
                <a:off x="2629290" y="2517828"/>
                <a:ext cx="826001" cy="19977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Shield </a:t>
                </a:r>
                <a:r>
                  <a:rPr lang="ko-KR" altLang="en-US" sz="7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그룹</a:t>
                </a:r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 CIO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2616588" y="2598677"/>
                <a:ext cx="57159" cy="57070"/>
              </a:xfrm>
              <a:prstGeom prst="ellipse">
                <a:avLst/>
              </a:prstGeom>
              <a:solidFill>
                <a:srgbClr val="6FD5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latin typeface="+mn-ea"/>
                </a:endParaRPr>
              </a:p>
            </p:txBody>
          </p:sp>
        </p:grpSp>
        <p:grpSp>
          <p:nvGrpSpPr>
            <p:cNvPr id="44" name="그룹 75"/>
            <p:cNvGrpSpPr>
              <a:grpSpLocks/>
            </p:cNvGrpSpPr>
            <p:nvPr/>
          </p:nvGrpSpPr>
          <p:grpSpPr bwMode="auto">
            <a:xfrm>
              <a:off x="2616588" y="3313899"/>
              <a:ext cx="1101638" cy="199774"/>
              <a:chOff x="2616588" y="2526119"/>
              <a:chExt cx="1101638" cy="199774"/>
            </a:xfrm>
          </p:grpSpPr>
          <p:sp>
            <p:nvSpPr>
              <p:cNvPr id="48" name="TextBox 47"/>
              <p:cNvSpPr txBox="1"/>
              <p:nvPr/>
            </p:nvSpPr>
            <p:spPr bwMode="auto">
              <a:xfrm>
                <a:off x="2629290" y="2526119"/>
                <a:ext cx="1088936" cy="19977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국가 비전 위원회 위원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2616588" y="2600626"/>
                <a:ext cx="57159" cy="57070"/>
              </a:xfrm>
              <a:prstGeom prst="ellipse">
                <a:avLst/>
              </a:prstGeom>
              <a:solidFill>
                <a:srgbClr val="6FD5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latin typeface="+mn-ea"/>
                </a:endParaRPr>
              </a:p>
            </p:txBody>
          </p:sp>
        </p:grpSp>
        <p:grpSp>
          <p:nvGrpSpPr>
            <p:cNvPr id="45" name="그룹 76"/>
            <p:cNvGrpSpPr>
              <a:grpSpLocks/>
            </p:cNvGrpSpPr>
            <p:nvPr/>
          </p:nvGrpSpPr>
          <p:grpSpPr bwMode="auto">
            <a:xfrm>
              <a:off x="2616588" y="3461329"/>
              <a:ext cx="1332509" cy="199774"/>
              <a:chOff x="2616588" y="2518558"/>
              <a:chExt cx="1332509" cy="199774"/>
            </a:xfrm>
          </p:grpSpPr>
          <p:sp>
            <p:nvSpPr>
              <p:cNvPr id="46" name="TextBox 45"/>
              <p:cNvSpPr txBox="1"/>
              <p:nvPr/>
            </p:nvSpPr>
            <p:spPr bwMode="auto">
              <a:xfrm>
                <a:off x="2629290" y="2518558"/>
                <a:ext cx="1319807" cy="19977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서적 추천 </a:t>
                </a:r>
                <a:r>
                  <a:rPr lang="ko-KR" altLang="en-US" sz="7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알고리즘 </a:t>
                </a:r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RR </a:t>
                </a:r>
                <a:r>
                  <a:rPr lang="ko-KR" altLang="en-US" sz="7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개발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2616588" y="2599407"/>
                <a:ext cx="57159" cy="57070"/>
              </a:xfrm>
              <a:prstGeom prst="ellipse">
                <a:avLst/>
              </a:prstGeom>
              <a:solidFill>
                <a:srgbClr val="6FD5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latin typeface="+mn-ea"/>
                </a:endParaRPr>
              </a:p>
            </p:txBody>
          </p:sp>
        </p:grpSp>
      </p:grpSp>
      <p:grpSp>
        <p:nvGrpSpPr>
          <p:cNvPr id="54" name="그룹 85"/>
          <p:cNvGrpSpPr>
            <a:grpSpLocks/>
          </p:cNvGrpSpPr>
          <p:nvPr/>
        </p:nvGrpSpPr>
        <p:grpSpPr bwMode="auto">
          <a:xfrm>
            <a:off x="6456364" y="3317748"/>
            <a:ext cx="1338705" cy="660430"/>
            <a:chOff x="2616588" y="3000804"/>
            <a:chExt cx="1338922" cy="660298"/>
          </a:xfrm>
        </p:grpSpPr>
        <p:grpSp>
          <p:nvGrpSpPr>
            <p:cNvPr id="55" name="그룹 86"/>
            <p:cNvGrpSpPr>
              <a:grpSpLocks/>
            </p:cNvGrpSpPr>
            <p:nvPr/>
          </p:nvGrpSpPr>
          <p:grpSpPr bwMode="auto">
            <a:xfrm>
              <a:off x="2616588" y="3000804"/>
              <a:ext cx="556530" cy="200015"/>
              <a:chOff x="2616588" y="2523008"/>
              <a:chExt cx="556530" cy="200015"/>
            </a:xfrm>
          </p:grpSpPr>
          <p:sp>
            <p:nvSpPr>
              <p:cNvPr id="65" name="TextBox 64"/>
              <p:cNvSpPr txBox="1"/>
              <p:nvPr/>
            </p:nvSpPr>
            <p:spPr bwMode="auto">
              <a:xfrm>
                <a:off x="2629290" y="2523008"/>
                <a:ext cx="543828" cy="20001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공학박사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2616588" y="2599193"/>
                <a:ext cx="57159" cy="57139"/>
              </a:xfrm>
              <a:prstGeom prst="ellipse">
                <a:avLst/>
              </a:prstGeom>
              <a:solidFill>
                <a:srgbClr val="6FD5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latin typeface="+mn-ea"/>
                </a:endParaRPr>
              </a:p>
            </p:txBody>
          </p:sp>
        </p:grpSp>
        <p:grpSp>
          <p:nvGrpSpPr>
            <p:cNvPr id="56" name="그룹 87"/>
            <p:cNvGrpSpPr>
              <a:grpSpLocks/>
            </p:cNvGrpSpPr>
            <p:nvPr/>
          </p:nvGrpSpPr>
          <p:grpSpPr bwMode="auto">
            <a:xfrm>
              <a:off x="2616588" y="3151586"/>
              <a:ext cx="1338922" cy="200015"/>
              <a:chOff x="2616588" y="2518798"/>
              <a:chExt cx="1338922" cy="200015"/>
            </a:xfrm>
          </p:grpSpPr>
          <p:sp>
            <p:nvSpPr>
              <p:cNvPr id="63" name="TextBox 62"/>
              <p:cNvSpPr txBox="1"/>
              <p:nvPr/>
            </p:nvSpPr>
            <p:spPr bwMode="auto">
              <a:xfrm>
                <a:off x="2629290" y="2518798"/>
                <a:ext cx="1326220" cy="20001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미래자동차 자금관리 본부장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2616588" y="2599745"/>
                <a:ext cx="57159" cy="57139"/>
              </a:xfrm>
              <a:prstGeom prst="ellipse">
                <a:avLst/>
              </a:prstGeom>
              <a:solidFill>
                <a:srgbClr val="6FD5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latin typeface="+mn-ea"/>
                </a:endParaRPr>
              </a:p>
            </p:txBody>
          </p:sp>
        </p:grpSp>
        <p:grpSp>
          <p:nvGrpSpPr>
            <p:cNvPr id="57" name="그룹 88"/>
            <p:cNvGrpSpPr>
              <a:grpSpLocks/>
            </p:cNvGrpSpPr>
            <p:nvPr/>
          </p:nvGrpSpPr>
          <p:grpSpPr bwMode="auto">
            <a:xfrm>
              <a:off x="2616588" y="3310304"/>
              <a:ext cx="859546" cy="200015"/>
              <a:chOff x="2616588" y="2522524"/>
              <a:chExt cx="859546" cy="200015"/>
            </a:xfrm>
          </p:grpSpPr>
          <p:sp>
            <p:nvSpPr>
              <p:cNvPr id="61" name="TextBox 60"/>
              <p:cNvSpPr txBox="1"/>
              <p:nvPr/>
            </p:nvSpPr>
            <p:spPr bwMode="auto">
              <a:xfrm>
                <a:off x="2629290" y="2522524"/>
                <a:ext cx="846844" cy="20001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Shield </a:t>
                </a:r>
                <a:r>
                  <a:rPr lang="ko-KR" altLang="en-US" sz="7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그룹</a:t>
                </a:r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 CFO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2616588" y="2598709"/>
                <a:ext cx="57159" cy="57139"/>
              </a:xfrm>
              <a:prstGeom prst="ellipse">
                <a:avLst/>
              </a:prstGeom>
              <a:solidFill>
                <a:srgbClr val="6FD5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latin typeface="+mn-ea"/>
                </a:endParaRPr>
              </a:p>
            </p:txBody>
          </p:sp>
        </p:grpSp>
        <p:grpSp>
          <p:nvGrpSpPr>
            <p:cNvPr id="58" name="그룹 89"/>
            <p:cNvGrpSpPr>
              <a:grpSpLocks/>
            </p:cNvGrpSpPr>
            <p:nvPr/>
          </p:nvGrpSpPr>
          <p:grpSpPr bwMode="auto">
            <a:xfrm>
              <a:off x="2616588" y="3461087"/>
              <a:ext cx="577372" cy="200015"/>
              <a:chOff x="2616588" y="2518316"/>
              <a:chExt cx="577372" cy="200015"/>
            </a:xfrm>
          </p:grpSpPr>
          <p:sp>
            <p:nvSpPr>
              <p:cNvPr id="59" name="TextBox 58"/>
              <p:cNvSpPr txBox="1"/>
              <p:nvPr/>
            </p:nvSpPr>
            <p:spPr bwMode="auto">
              <a:xfrm>
                <a:off x="2629290" y="2518316"/>
                <a:ext cx="564670" cy="20001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7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미국</a:t>
                </a:r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ea typeface="+mn-ea"/>
                  </a:rPr>
                  <a:t> CPA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2616588" y="2599262"/>
                <a:ext cx="57159" cy="57139"/>
              </a:xfrm>
              <a:prstGeom prst="ellipse">
                <a:avLst/>
              </a:prstGeom>
              <a:solidFill>
                <a:srgbClr val="6FD5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>
                  <a:latin typeface="+mn-ea"/>
                </a:endParaRPr>
              </a:p>
            </p:txBody>
          </p:sp>
        </p:grpSp>
      </p:grpSp>
      <p:sp>
        <p:nvSpPr>
          <p:cNvPr id="67" name="TextBox 98"/>
          <p:cNvSpPr txBox="1">
            <a:spLocks noChangeArrowheads="1"/>
          </p:cNvSpPr>
          <p:nvPr/>
        </p:nvSpPr>
        <p:spPr bwMode="auto">
          <a:xfrm>
            <a:off x="1062038" y="3756966"/>
            <a:ext cx="9159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600" dirty="0">
                <a:solidFill>
                  <a:schemeClr val="bg1"/>
                </a:solidFill>
                <a:latin typeface="+mn-ea"/>
                <a:ea typeface="+mn-ea"/>
              </a:rPr>
              <a:t>CEO</a:t>
            </a:r>
            <a:endParaRPr lang="ko-KR" altLang="en-US" sz="16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0" name="TextBox 101"/>
          <p:cNvSpPr txBox="1">
            <a:spLocks noChangeArrowheads="1"/>
          </p:cNvSpPr>
          <p:nvPr/>
        </p:nvSpPr>
        <p:spPr bwMode="auto">
          <a:xfrm>
            <a:off x="4957763" y="5530947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600" dirty="0" smtClean="0">
                <a:solidFill>
                  <a:schemeClr val="bg1"/>
                </a:solidFill>
                <a:latin typeface="+mn-ea"/>
                <a:ea typeface="+mn-ea"/>
              </a:rPr>
              <a:t>CIO</a:t>
            </a:r>
            <a:endParaRPr lang="ko-KR" altLang="en-US" sz="16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1" name="직사각형 102"/>
          <p:cNvSpPr>
            <a:spLocks noChangeArrowheads="1"/>
          </p:cNvSpPr>
          <p:nvPr/>
        </p:nvSpPr>
        <p:spPr bwMode="auto">
          <a:xfrm>
            <a:off x="2466975" y="4776788"/>
            <a:ext cx="145584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300" b="1" dirty="0" err="1" smtClean="0">
                <a:solidFill>
                  <a:srgbClr val="005694"/>
                </a:solidFill>
                <a:latin typeface="+mn-ea"/>
                <a:ea typeface="+mn-ea"/>
              </a:rPr>
              <a:t>박진출</a:t>
            </a:r>
            <a:r>
              <a:rPr lang="en-US" altLang="ko-KR" sz="900" b="1" dirty="0" smtClean="0">
                <a:solidFill>
                  <a:srgbClr val="005694"/>
                </a:solidFill>
                <a:latin typeface="+mn-ea"/>
                <a:ea typeface="+mn-ea"/>
              </a:rPr>
              <a:t>(</a:t>
            </a:r>
            <a:r>
              <a:rPr lang="ko-KR" altLang="en-US" sz="900" b="1" smtClean="0">
                <a:solidFill>
                  <a:srgbClr val="005694"/>
                </a:solidFill>
                <a:latin typeface="+mn-ea"/>
                <a:ea typeface="+mn-ea"/>
              </a:rPr>
              <a:t>닉네임 </a:t>
            </a:r>
            <a:r>
              <a:rPr lang="en-US" altLang="ko-KR" sz="900" b="1" dirty="0" smtClean="0">
                <a:solidFill>
                  <a:srgbClr val="005694"/>
                </a:solidFill>
                <a:latin typeface="+mn-ea"/>
                <a:ea typeface="+mn-ea"/>
              </a:rPr>
              <a:t>: </a:t>
            </a:r>
            <a:r>
              <a:rPr lang="ko-KR" altLang="en-US" sz="900" b="1" smtClean="0">
                <a:solidFill>
                  <a:srgbClr val="005694"/>
                </a:solidFill>
                <a:latin typeface="+mn-ea"/>
                <a:ea typeface="+mn-ea"/>
              </a:rPr>
              <a:t>링컨</a:t>
            </a:r>
            <a:r>
              <a:rPr lang="en-US" altLang="ko-KR" sz="900" b="1" dirty="0" smtClean="0">
                <a:solidFill>
                  <a:srgbClr val="005694"/>
                </a:solidFill>
                <a:latin typeface="+mn-ea"/>
                <a:ea typeface="+mn-ea"/>
              </a:rPr>
              <a:t>)</a:t>
            </a:r>
            <a:endParaRPr lang="ko-KR" altLang="en-US" sz="1300" b="1" dirty="0">
              <a:solidFill>
                <a:srgbClr val="005694"/>
              </a:solidFill>
              <a:latin typeface="+mn-ea"/>
              <a:ea typeface="+mn-ea"/>
            </a:endParaRPr>
          </a:p>
        </p:txBody>
      </p:sp>
      <p:sp>
        <p:nvSpPr>
          <p:cNvPr id="72" name="직사각형 103"/>
          <p:cNvSpPr>
            <a:spLocks noChangeArrowheads="1"/>
          </p:cNvSpPr>
          <p:nvPr/>
        </p:nvSpPr>
        <p:spPr bwMode="auto">
          <a:xfrm>
            <a:off x="6361113" y="3028823"/>
            <a:ext cx="168668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300" b="1" dirty="0" smtClean="0">
                <a:solidFill>
                  <a:srgbClr val="005694"/>
                </a:solidFill>
                <a:latin typeface="+mn-ea"/>
                <a:ea typeface="+mn-ea"/>
              </a:rPr>
              <a:t>김알지</a:t>
            </a:r>
            <a:r>
              <a:rPr lang="en-US" altLang="ko-KR" sz="900" b="1" dirty="0" smtClean="0">
                <a:solidFill>
                  <a:srgbClr val="005694"/>
                </a:solidFill>
                <a:latin typeface="+mn-ea"/>
                <a:ea typeface="+mn-ea"/>
              </a:rPr>
              <a:t>(</a:t>
            </a:r>
            <a:r>
              <a:rPr lang="ko-KR" altLang="en-US" sz="900" b="1" smtClean="0">
                <a:solidFill>
                  <a:srgbClr val="005694"/>
                </a:solidFill>
                <a:latin typeface="+mn-ea"/>
                <a:ea typeface="+mn-ea"/>
              </a:rPr>
              <a:t>닉네임 </a:t>
            </a:r>
            <a:r>
              <a:rPr lang="en-US" altLang="ko-KR" sz="900" b="1" dirty="0" smtClean="0">
                <a:solidFill>
                  <a:srgbClr val="005694"/>
                </a:solidFill>
                <a:latin typeface="+mn-ea"/>
                <a:ea typeface="+mn-ea"/>
              </a:rPr>
              <a:t>: </a:t>
            </a:r>
            <a:r>
              <a:rPr lang="ko-KR" altLang="en-US" sz="900" b="1" smtClean="0">
                <a:solidFill>
                  <a:srgbClr val="005694"/>
                </a:solidFill>
                <a:latin typeface="+mn-ea"/>
                <a:ea typeface="+mn-ea"/>
              </a:rPr>
              <a:t>모짜르트</a:t>
            </a:r>
            <a:r>
              <a:rPr lang="en-US" altLang="ko-KR" sz="900" b="1" dirty="0" smtClean="0">
                <a:solidFill>
                  <a:srgbClr val="005694"/>
                </a:solidFill>
                <a:latin typeface="+mn-ea"/>
                <a:ea typeface="+mn-ea"/>
              </a:rPr>
              <a:t>)</a:t>
            </a:r>
            <a:endParaRPr lang="ko-KR" altLang="en-US" sz="900" b="1">
              <a:solidFill>
                <a:srgbClr val="005694"/>
              </a:solidFill>
              <a:latin typeface="+mn-ea"/>
              <a:ea typeface="+mn-ea"/>
            </a:endParaRPr>
          </a:p>
        </p:txBody>
      </p:sp>
      <p:sp>
        <p:nvSpPr>
          <p:cNvPr id="73" name="직사각형 104"/>
          <p:cNvSpPr>
            <a:spLocks noChangeArrowheads="1"/>
          </p:cNvSpPr>
          <p:nvPr/>
        </p:nvSpPr>
        <p:spPr bwMode="auto">
          <a:xfrm>
            <a:off x="6361113" y="4776788"/>
            <a:ext cx="157126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300" b="1" dirty="0" err="1" smtClean="0">
                <a:solidFill>
                  <a:srgbClr val="005694"/>
                </a:solidFill>
                <a:latin typeface="+mn-ea"/>
                <a:ea typeface="+mn-ea"/>
              </a:rPr>
              <a:t>최전산</a:t>
            </a:r>
            <a:r>
              <a:rPr lang="en-US" altLang="ko-KR" sz="900" b="1" dirty="0" smtClean="0">
                <a:solidFill>
                  <a:srgbClr val="005694"/>
                </a:solidFill>
                <a:latin typeface="+mn-ea"/>
                <a:ea typeface="+mn-ea"/>
              </a:rPr>
              <a:t>(</a:t>
            </a:r>
            <a:r>
              <a:rPr lang="ko-KR" altLang="en-US" sz="900" b="1" smtClean="0">
                <a:solidFill>
                  <a:srgbClr val="005694"/>
                </a:solidFill>
                <a:latin typeface="+mn-ea"/>
                <a:ea typeface="+mn-ea"/>
              </a:rPr>
              <a:t>닉네임 </a:t>
            </a:r>
            <a:r>
              <a:rPr lang="en-US" altLang="ko-KR" sz="900" b="1" dirty="0" smtClean="0">
                <a:solidFill>
                  <a:srgbClr val="005694"/>
                </a:solidFill>
                <a:latin typeface="+mn-ea"/>
                <a:ea typeface="+mn-ea"/>
              </a:rPr>
              <a:t>: </a:t>
            </a:r>
            <a:r>
              <a:rPr lang="ko-KR" altLang="en-US" sz="900" b="1" smtClean="0">
                <a:solidFill>
                  <a:srgbClr val="005694"/>
                </a:solidFill>
                <a:latin typeface="+mn-ea"/>
                <a:ea typeface="+mn-ea"/>
              </a:rPr>
              <a:t>스미스</a:t>
            </a:r>
            <a:r>
              <a:rPr lang="en-US" altLang="ko-KR" sz="900" b="1" dirty="0" smtClean="0">
                <a:solidFill>
                  <a:srgbClr val="005694"/>
                </a:solidFill>
                <a:latin typeface="+mn-ea"/>
                <a:ea typeface="+mn-ea"/>
              </a:rPr>
              <a:t>)</a:t>
            </a:r>
            <a:endParaRPr lang="ko-KR" altLang="en-US" sz="900" b="1">
              <a:solidFill>
                <a:srgbClr val="005694"/>
              </a:solidFill>
              <a:latin typeface="+mn-ea"/>
              <a:ea typeface="+mn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59877" y="119583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★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5" name="TextBox 98"/>
          <p:cNvSpPr txBox="1">
            <a:spLocks noChangeArrowheads="1"/>
          </p:cNvSpPr>
          <p:nvPr/>
        </p:nvSpPr>
        <p:spPr bwMode="auto">
          <a:xfrm>
            <a:off x="4957763" y="3762163"/>
            <a:ext cx="9159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600" dirty="0" smtClean="0">
                <a:solidFill>
                  <a:schemeClr val="bg1"/>
                </a:solidFill>
                <a:latin typeface="+mn-ea"/>
                <a:ea typeface="+mn-ea"/>
              </a:rPr>
              <a:t>CFO</a:t>
            </a:r>
            <a:endParaRPr lang="ko-KR" altLang="en-US" sz="16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6" name="TextBox 98"/>
          <p:cNvSpPr txBox="1">
            <a:spLocks noChangeArrowheads="1"/>
          </p:cNvSpPr>
          <p:nvPr/>
        </p:nvSpPr>
        <p:spPr bwMode="auto">
          <a:xfrm>
            <a:off x="1049961" y="5517842"/>
            <a:ext cx="9159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600" dirty="0" smtClean="0">
                <a:solidFill>
                  <a:schemeClr val="bg1"/>
                </a:solidFill>
                <a:latin typeface="+mn-ea"/>
                <a:ea typeface="+mn-ea"/>
              </a:rPr>
              <a:t>CMO</a:t>
            </a:r>
            <a:endParaRPr lang="ko-KR" altLang="en-US" sz="160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8194" name="Picture 2" descr="ëí´ë ì¹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68"/>
          <a:stretch/>
        </p:blipFill>
        <p:spPr bwMode="auto">
          <a:xfrm>
            <a:off x="1172328" y="3083807"/>
            <a:ext cx="660610" cy="65841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ëª¨ì§ë¥´í¸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2"/>
          <a:stretch/>
        </p:blipFill>
        <p:spPr bwMode="auto">
          <a:xfrm>
            <a:off x="5044061" y="3036578"/>
            <a:ext cx="720416" cy="72038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ë§ì»¨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5" t="424" r="27011" b="-424"/>
          <a:stretch/>
        </p:blipFill>
        <p:spPr bwMode="auto">
          <a:xfrm>
            <a:off x="1172328" y="4836407"/>
            <a:ext cx="705101" cy="70962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êµ­ë¶ë¡ 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44" t="12221"/>
          <a:stretch/>
        </p:blipFill>
        <p:spPr bwMode="auto">
          <a:xfrm>
            <a:off x="5073660" y="4776788"/>
            <a:ext cx="682606" cy="6801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87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3090863"/>
            <a:ext cx="7092950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타원 5"/>
          <p:cNvSpPr/>
          <p:nvPr/>
        </p:nvSpPr>
        <p:spPr>
          <a:xfrm>
            <a:off x="214313" y="152400"/>
            <a:ext cx="847725" cy="8477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60338" y="252413"/>
            <a:ext cx="955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3600" b="1" dirty="0" smtClean="0">
                <a:solidFill>
                  <a:srgbClr val="233154"/>
                </a:solidFill>
                <a:latin typeface="+mn-ea"/>
                <a:ea typeface="+mn-ea"/>
              </a:rPr>
              <a:t>02</a:t>
            </a:r>
            <a:endParaRPr lang="ko-KR" altLang="en-US" sz="3600" b="1">
              <a:solidFill>
                <a:srgbClr val="233154"/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1136650" y="152400"/>
            <a:ext cx="19900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2800" b="1" dirty="0">
                <a:solidFill>
                  <a:srgbClr val="1E54B5"/>
                </a:solidFill>
                <a:latin typeface="+mn-ea"/>
                <a:ea typeface="+mn-ea"/>
              </a:rPr>
              <a:t>COMPANY</a:t>
            </a:r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auto">
          <a:xfrm>
            <a:off x="1136650" y="503238"/>
            <a:ext cx="16948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2800" b="1" dirty="0">
                <a:solidFill>
                  <a:srgbClr val="233154"/>
                </a:solidFill>
                <a:latin typeface="+mn-ea"/>
                <a:ea typeface="+mn-ea"/>
              </a:rPr>
              <a:t>HISTORY</a:t>
            </a:r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auto">
          <a:xfrm>
            <a:off x="762000" y="1328738"/>
            <a:ext cx="19656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dirty="0" smtClean="0">
                <a:solidFill>
                  <a:srgbClr val="005694"/>
                </a:solidFill>
                <a:latin typeface="+mn-ea"/>
                <a:ea typeface="+mn-ea"/>
              </a:rPr>
              <a:t>C</a:t>
            </a:r>
            <a:r>
              <a:rPr lang="en-US" altLang="ko-KR" dirty="0" err="1" smtClean="0">
                <a:solidFill>
                  <a:srgbClr val="005694"/>
                </a:solidFill>
                <a:latin typeface="+mn-ea"/>
                <a:ea typeface="+mn-ea"/>
              </a:rPr>
              <a:t>ompany</a:t>
            </a:r>
            <a:r>
              <a:rPr lang="ko-KR" altLang="en-US" smtClean="0">
                <a:solidFill>
                  <a:srgbClr val="005694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srgbClr val="005694"/>
                </a:solidFill>
                <a:latin typeface="+mn-ea"/>
                <a:ea typeface="+mn-ea"/>
              </a:rPr>
              <a:t>history</a:t>
            </a:r>
            <a:endParaRPr lang="ko-KR" altLang="en-US">
              <a:solidFill>
                <a:srgbClr val="005694"/>
              </a:solidFill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0413" y="1801594"/>
            <a:ext cx="7558087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1 Shop</a:t>
            </a:r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은</a:t>
            </a:r>
            <a:r>
              <a:rPr lang="ko-KR" alt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Shield </a:t>
            </a:r>
            <a:r>
              <a: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그룹 산하의 서적 전문 유통 회사입니다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 </a:t>
            </a:r>
            <a:endParaRPr lang="en-US" altLang="ko-KR" sz="1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보다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나은 미래를 위하여 우리에게 필요한 것은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지식의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공유와 공감이라는 모토 아래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, </a:t>
            </a:r>
            <a:endParaRPr lang="en-US" altLang="ko-KR" sz="1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현대인이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읽어야 할 필수 서적을 판매하고 있습니다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3" y="4292600"/>
            <a:ext cx="3825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4327525"/>
            <a:ext cx="401638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050" y="4287838"/>
            <a:ext cx="37941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588" y="4324350"/>
            <a:ext cx="30638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588" y="4303713"/>
            <a:ext cx="355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160385" y="3775075"/>
            <a:ext cx="6399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600" dirty="0" smtClean="0">
                <a:solidFill>
                  <a:schemeClr val="bg1"/>
                </a:solidFill>
                <a:latin typeface="+mn-ea"/>
                <a:ea typeface="+mn-ea"/>
              </a:rPr>
              <a:t>2013</a:t>
            </a:r>
            <a:endParaRPr lang="ko-KR" altLang="en-US" sz="16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720898" y="3775075"/>
            <a:ext cx="6399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600" dirty="0" smtClean="0">
                <a:solidFill>
                  <a:schemeClr val="bg1"/>
                </a:solidFill>
                <a:latin typeface="+mn-ea"/>
                <a:ea typeface="+mn-ea"/>
              </a:rPr>
              <a:t>2015</a:t>
            </a:r>
            <a:endParaRPr lang="ko-KR" altLang="en-US" sz="16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273473" y="3775075"/>
            <a:ext cx="6399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600" dirty="0" smtClean="0">
                <a:solidFill>
                  <a:schemeClr val="bg1"/>
                </a:solidFill>
                <a:latin typeface="+mn-ea"/>
                <a:ea typeface="+mn-ea"/>
              </a:rPr>
              <a:t>2016</a:t>
            </a:r>
            <a:endParaRPr lang="ko-KR" altLang="en-US" sz="16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830810" y="3775075"/>
            <a:ext cx="6399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600" dirty="0" smtClean="0">
                <a:solidFill>
                  <a:schemeClr val="bg1"/>
                </a:solidFill>
                <a:latin typeface="+mn-ea"/>
                <a:ea typeface="+mn-ea"/>
              </a:rPr>
              <a:t>2017</a:t>
            </a:r>
            <a:endParaRPr lang="ko-KR" altLang="en-US" sz="16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7374654" y="3775075"/>
            <a:ext cx="6399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600" dirty="0" smtClean="0">
                <a:solidFill>
                  <a:schemeClr val="bg1"/>
                </a:solidFill>
                <a:latin typeface="+mn-ea"/>
                <a:ea typeface="+mn-ea"/>
              </a:rPr>
              <a:t>2018</a:t>
            </a:r>
            <a:endParaRPr lang="ko-KR" altLang="en-US" sz="16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99950" y="4664075"/>
            <a:ext cx="147348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1000" dirty="0" smtClean="0">
                <a:solidFill>
                  <a:srgbClr val="68CAF2"/>
                </a:solidFill>
                <a:latin typeface="+mn-ea"/>
                <a:ea typeface="+mn-ea"/>
              </a:rPr>
              <a:t>서적 추천 서비스 </a:t>
            </a:r>
            <a:r>
              <a:rPr lang="ko-KR" altLang="en-US" sz="1000" dirty="0" err="1" smtClean="0">
                <a:solidFill>
                  <a:srgbClr val="68CAF2"/>
                </a:solidFill>
                <a:latin typeface="+mn-ea"/>
                <a:ea typeface="+mn-ea"/>
              </a:rPr>
              <a:t>런칭</a:t>
            </a:r>
            <a:endParaRPr lang="ko-KR" altLang="en-US" sz="1000" dirty="0">
              <a:solidFill>
                <a:srgbClr val="68CAF2"/>
              </a:solidFill>
              <a:latin typeface="+mn-ea"/>
              <a:ea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101725" y="4908550"/>
            <a:ext cx="687388" cy="0"/>
          </a:xfrm>
          <a:prstGeom prst="line">
            <a:avLst/>
          </a:prstGeom>
          <a:ln w="19050">
            <a:solidFill>
              <a:srgbClr val="68CA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03801" y="4916488"/>
            <a:ext cx="1062598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Shield </a:t>
            </a: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그룹 임직원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10</a:t>
            </a: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만명 대상 서적 추천 서비스 시작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443687" y="4664075"/>
            <a:ext cx="11721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1000" dirty="0" smtClean="0">
                <a:solidFill>
                  <a:srgbClr val="19A0E3"/>
                </a:solidFill>
                <a:latin typeface="+mn-ea"/>
                <a:ea typeface="+mn-ea"/>
              </a:rPr>
              <a:t>벤처 사업자 등록</a:t>
            </a:r>
            <a:endParaRPr lang="ko-KR" altLang="en-US" sz="1000" dirty="0">
              <a:solidFill>
                <a:srgbClr val="19A0E3"/>
              </a:solidFill>
              <a:latin typeface="+mn-ea"/>
              <a:ea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2678113" y="4903788"/>
            <a:ext cx="687387" cy="0"/>
          </a:xfrm>
          <a:prstGeom prst="line">
            <a:avLst/>
          </a:prstGeom>
          <a:ln w="19050">
            <a:solidFill>
              <a:srgbClr val="19A0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423884" y="4911725"/>
            <a:ext cx="1168858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Shield </a:t>
            </a: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그룹 사내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</a:b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벤처 등록 후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</a:b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벤처 사업자 등록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078554" y="4664075"/>
            <a:ext cx="8980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000" dirty="0" smtClean="0">
                <a:solidFill>
                  <a:srgbClr val="357DD1"/>
                </a:solidFill>
                <a:latin typeface="+mn-ea"/>
                <a:ea typeface="+mn-ea"/>
              </a:rPr>
              <a:t>1 Shop</a:t>
            </a:r>
            <a:r>
              <a:rPr lang="ko-KR" altLang="en-US" sz="1000" smtClean="0">
                <a:solidFill>
                  <a:srgbClr val="357DD1"/>
                </a:solidFill>
                <a:latin typeface="+mn-ea"/>
                <a:ea typeface="+mn-ea"/>
              </a:rPr>
              <a:t> 오픈</a:t>
            </a:r>
            <a:endParaRPr lang="ko-KR" altLang="en-US" sz="1000">
              <a:solidFill>
                <a:srgbClr val="357DD1"/>
              </a:solidFill>
              <a:latin typeface="+mn-ea"/>
              <a:ea typeface="+mn-ea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4197350" y="4903788"/>
            <a:ext cx="687388" cy="0"/>
          </a:xfrm>
          <a:prstGeom prst="line">
            <a:avLst/>
          </a:prstGeom>
          <a:ln w="19050">
            <a:solidFill>
              <a:srgbClr val="357D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954234" y="4911725"/>
            <a:ext cx="1168858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온라인 서점 유통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</a:b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사이트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 Shop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</a:b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서비스 런칭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436874" y="4664075"/>
            <a:ext cx="13452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1000" dirty="0" smtClean="0">
                <a:solidFill>
                  <a:srgbClr val="0072C4"/>
                </a:solidFill>
                <a:latin typeface="+mn-ea"/>
                <a:ea typeface="+mn-ea"/>
              </a:rPr>
              <a:t>추천 알고리즘 특허</a:t>
            </a:r>
            <a:endParaRPr lang="ko-KR" altLang="en-US" sz="1000" dirty="0">
              <a:solidFill>
                <a:srgbClr val="0072C4"/>
              </a:solidFill>
              <a:latin typeface="+mn-ea"/>
              <a:ea typeface="+mn-ea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5778500" y="4903788"/>
            <a:ext cx="687388" cy="0"/>
          </a:xfrm>
          <a:prstGeom prst="line">
            <a:avLst/>
          </a:prstGeom>
          <a:ln w="19050">
            <a:solidFill>
              <a:srgbClr val="00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535384" y="4911725"/>
            <a:ext cx="1168858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 Shop </a:t>
            </a: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핵심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</a:b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서비스 서적 추천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</a:b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알고리즘 특허 획득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923696" y="4664075"/>
            <a:ext cx="14830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1000" dirty="0" err="1" smtClean="0">
                <a:solidFill>
                  <a:srgbClr val="005694"/>
                </a:solidFill>
                <a:latin typeface="+mn-ea"/>
                <a:ea typeface="+mn-ea"/>
              </a:rPr>
              <a:t>연매출</a:t>
            </a:r>
            <a:r>
              <a:rPr lang="ko-KR" altLang="en-US" sz="1000" dirty="0" smtClean="0">
                <a:solidFill>
                  <a:srgbClr val="005694"/>
                </a:solidFill>
                <a:latin typeface="+mn-ea"/>
                <a:ea typeface="+mn-ea"/>
              </a:rPr>
              <a:t> </a:t>
            </a:r>
            <a:r>
              <a:rPr lang="en-US" altLang="ko-KR" sz="1000" dirty="0" smtClean="0">
                <a:solidFill>
                  <a:srgbClr val="005694"/>
                </a:solidFill>
                <a:latin typeface="+mn-ea"/>
                <a:ea typeface="+mn-ea"/>
              </a:rPr>
              <a:t>1,000</a:t>
            </a:r>
            <a:r>
              <a:rPr lang="ko-KR" altLang="en-US" sz="1000" smtClean="0">
                <a:solidFill>
                  <a:srgbClr val="005694"/>
                </a:solidFill>
                <a:latin typeface="+mn-ea"/>
                <a:ea typeface="+mn-ea"/>
              </a:rPr>
              <a:t>억원 달성</a:t>
            </a:r>
            <a:endParaRPr lang="ko-KR" altLang="en-US" sz="1000">
              <a:solidFill>
                <a:srgbClr val="005694"/>
              </a:solidFill>
              <a:latin typeface="+mn-ea"/>
              <a:ea typeface="+mn-ea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7335838" y="4903788"/>
            <a:ext cx="685800" cy="0"/>
          </a:xfrm>
          <a:prstGeom prst="line">
            <a:avLst/>
          </a:prstGeom>
          <a:ln w="19050">
            <a:solidFill>
              <a:srgbClr val="005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032691" y="4911725"/>
            <a:ext cx="1285744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회원 수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100</a:t>
            </a: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만 돌파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연매출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1,000</a:t>
            </a: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억원 달성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우수 벤처기업 인증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9877" y="119583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★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 rot="20976745">
            <a:off x="6419364" y="1922226"/>
            <a:ext cx="2069811" cy="369332"/>
            <a:chOff x="6523548" y="1960473"/>
            <a:chExt cx="2069811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6614927" y="2029721"/>
              <a:ext cx="1887055" cy="2308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+mn-ea"/>
                  <a:ea typeface="+mn-ea"/>
                </a:rPr>
                <a:t>All around Books in the World!!!</a:t>
              </a:r>
              <a:endParaRPr lang="ko-KR" altLang="en-US" sz="900">
                <a:latin typeface="+mn-ea"/>
                <a:ea typeface="+mn-ea"/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6523548" y="1960473"/>
              <a:ext cx="206981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6523548" y="2329805"/>
              <a:ext cx="206981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93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 57"/>
          <p:cNvCxnSpPr/>
          <p:nvPr/>
        </p:nvCxnSpPr>
        <p:spPr>
          <a:xfrm flipV="1">
            <a:off x="8041508" y="4185392"/>
            <a:ext cx="0" cy="360362"/>
          </a:xfrm>
          <a:prstGeom prst="line">
            <a:avLst/>
          </a:prstGeom>
          <a:ln w="38100">
            <a:solidFill>
              <a:schemeClr val="tx1"/>
            </a:solidFill>
            <a:headEnd type="none" w="sm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4577556" y="3824326"/>
            <a:ext cx="0" cy="358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398169" y="3657639"/>
            <a:ext cx="358775" cy="360362"/>
          </a:xfrm>
          <a:prstGeom prst="ellipse">
            <a:avLst/>
          </a:prstGeom>
          <a:solidFill>
            <a:srgbClr val="00B09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906259" y="4162464"/>
            <a:ext cx="0" cy="360362"/>
          </a:xfrm>
          <a:prstGeom prst="line">
            <a:avLst/>
          </a:prstGeom>
          <a:ln w="38100">
            <a:solidFill>
              <a:schemeClr val="tx1"/>
            </a:solidFill>
            <a:headEnd type="none" w="sm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4581902" y="4162464"/>
            <a:ext cx="0" cy="360362"/>
          </a:xfrm>
          <a:prstGeom prst="line">
            <a:avLst/>
          </a:prstGeom>
          <a:ln w="38100">
            <a:solidFill>
              <a:schemeClr val="tx1"/>
            </a:solidFill>
            <a:headEnd type="none" w="sm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6262616" y="4162464"/>
            <a:ext cx="0" cy="360362"/>
          </a:xfrm>
          <a:prstGeom prst="line">
            <a:avLst/>
          </a:prstGeom>
          <a:ln w="38100">
            <a:solidFill>
              <a:schemeClr val="tx1"/>
            </a:solidFill>
            <a:headEnd type="none" w="sm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2749912" y="4465676"/>
            <a:ext cx="296508" cy="358775"/>
          </a:xfrm>
          <a:prstGeom prst="ellipse">
            <a:avLst/>
          </a:prstGeom>
          <a:solidFill>
            <a:srgbClr val="52C2C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425555" y="4465676"/>
            <a:ext cx="296508" cy="358775"/>
          </a:xfrm>
          <a:prstGeom prst="ellipse">
            <a:avLst/>
          </a:prstGeom>
          <a:solidFill>
            <a:srgbClr val="1DA1C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122454" y="4465676"/>
            <a:ext cx="296508" cy="358775"/>
          </a:xfrm>
          <a:prstGeom prst="ellipse">
            <a:avLst/>
          </a:prstGeom>
          <a:solidFill>
            <a:srgbClr val="52C2C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173972" y="4162464"/>
            <a:ext cx="0" cy="360362"/>
          </a:xfrm>
          <a:prstGeom prst="line">
            <a:avLst/>
          </a:prstGeom>
          <a:ln w="38100">
            <a:solidFill>
              <a:schemeClr val="tx1"/>
            </a:solidFill>
            <a:headEnd type="none" w="sm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1025855" y="4465676"/>
            <a:ext cx="297821" cy="358775"/>
          </a:xfrm>
          <a:prstGeom prst="ellipse">
            <a:avLst/>
          </a:prstGeom>
          <a:solidFill>
            <a:srgbClr val="1DA1C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498056" y="3614776"/>
            <a:ext cx="2159000" cy="296863"/>
          </a:xfrm>
          <a:prstGeom prst="roundRect">
            <a:avLst>
              <a:gd name="adj" fmla="val 50000"/>
            </a:avLst>
          </a:prstGeom>
          <a:solidFill>
            <a:srgbClr val="00B09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500" b="1" dirty="0" smtClean="0">
                <a:solidFill>
                  <a:schemeClr val="bg1"/>
                </a:solidFill>
                <a:latin typeface="+mn-ea"/>
              </a:rPr>
              <a:t>1 Shop</a:t>
            </a:r>
            <a:endParaRPr kumimoji="0" lang="ko-KR" altLang="en-US" sz="15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30077" y="4579976"/>
            <a:ext cx="1487789" cy="295275"/>
          </a:xfrm>
          <a:prstGeom prst="roundRect">
            <a:avLst>
              <a:gd name="adj" fmla="val 50000"/>
            </a:avLst>
          </a:prstGeom>
          <a:solidFill>
            <a:srgbClr val="1DA1C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300" b="1" dirty="0" smtClean="0">
                <a:solidFill>
                  <a:schemeClr val="bg1"/>
                </a:solidFill>
                <a:latin typeface="+mn-ea"/>
              </a:rPr>
              <a:t>구매 관리 본부</a:t>
            </a:r>
            <a:endParaRPr kumimoji="0" lang="ko-KR" altLang="en-US" sz="13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74098" y="5081626"/>
            <a:ext cx="893461" cy="2968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spc="-70" dirty="0">
                <a:solidFill>
                  <a:schemeClr val="tx1"/>
                </a:solidFill>
                <a:latin typeface="+mn-ea"/>
              </a:rPr>
              <a:t>15 members</a:t>
            </a:r>
            <a:endParaRPr kumimoji="0" lang="ko-KR" altLang="en-US" sz="900" spc="-7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74098" y="5491201"/>
            <a:ext cx="893461" cy="2952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schemeClr val="tx1"/>
                </a:solidFill>
                <a:latin typeface="+mn-ea"/>
              </a:rPr>
              <a:t>3</a:t>
            </a:r>
            <a:r>
              <a:rPr kumimoji="0" lang="ko-KR" altLang="en-US" sz="1000" smtClean="0">
                <a:solidFill>
                  <a:schemeClr val="tx1"/>
                </a:solidFill>
                <a:latin typeface="+mn-ea"/>
              </a:rPr>
              <a:t>개팀 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154272" y="4579976"/>
            <a:ext cx="1487789" cy="295275"/>
          </a:xfrm>
          <a:prstGeom prst="roundRect">
            <a:avLst>
              <a:gd name="adj" fmla="val 50000"/>
            </a:avLst>
          </a:prstGeom>
          <a:solidFill>
            <a:srgbClr val="52C2C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300" b="1" dirty="0" smtClean="0">
                <a:solidFill>
                  <a:schemeClr val="bg1"/>
                </a:solidFill>
                <a:latin typeface="+mn-ea"/>
              </a:rPr>
              <a:t>마케팅 본부</a:t>
            </a:r>
            <a:endParaRPr kumimoji="0" lang="ko-KR" altLang="en-US" sz="13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698155" y="5081626"/>
            <a:ext cx="892149" cy="2968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spc="-70" dirty="0">
                <a:solidFill>
                  <a:schemeClr val="tx1"/>
                </a:solidFill>
                <a:latin typeface="+mn-ea"/>
              </a:rPr>
              <a:t>20 members</a:t>
            </a:r>
            <a:endParaRPr kumimoji="0" lang="ko-KR" altLang="en-US" sz="900" spc="-7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698155" y="5491201"/>
            <a:ext cx="892149" cy="2952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schemeClr val="tx1"/>
                </a:solidFill>
                <a:latin typeface="+mn-ea"/>
              </a:rPr>
              <a:t>5</a:t>
            </a:r>
            <a:r>
              <a:rPr kumimoji="0" lang="ko-KR" altLang="en-US" sz="1000" smtClean="0">
                <a:solidFill>
                  <a:schemeClr val="tx1"/>
                </a:solidFill>
                <a:latin typeface="+mn-ea"/>
              </a:rPr>
              <a:t>개팀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829915" y="4579976"/>
            <a:ext cx="1487789" cy="295275"/>
          </a:xfrm>
          <a:prstGeom prst="roundRect">
            <a:avLst>
              <a:gd name="adj" fmla="val 50000"/>
            </a:avLst>
          </a:prstGeom>
          <a:solidFill>
            <a:srgbClr val="1DA1C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300" b="1" dirty="0" smtClean="0">
                <a:solidFill>
                  <a:schemeClr val="bg1"/>
                </a:solidFill>
                <a:latin typeface="+mn-ea"/>
              </a:rPr>
              <a:t>고객 관리 본부</a:t>
            </a:r>
            <a:endParaRPr kumimoji="0" lang="ko-KR" altLang="en-US" sz="13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73798" y="5081626"/>
            <a:ext cx="892149" cy="2968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spc="-70" dirty="0">
                <a:solidFill>
                  <a:schemeClr val="tx1"/>
                </a:solidFill>
                <a:latin typeface="+mn-ea"/>
              </a:rPr>
              <a:t>32 members</a:t>
            </a:r>
            <a:endParaRPr kumimoji="0" lang="ko-KR" altLang="en-US" sz="900" spc="-7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373798" y="5491201"/>
            <a:ext cx="892149" cy="2952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kumimoji="0" lang="ko-KR" altLang="en-US" sz="1000" smtClean="0">
                <a:solidFill>
                  <a:schemeClr val="tx1"/>
                </a:solidFill>
                <a:latin typeface="+mn-ea"/>
              </a:rPr>
              <a:t>개팀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526814" y="4579976"/>
            <a:ext cx="1487789" cy="295275"/>
          </a:xfrm>
          <a:prstGeom prst="roundRect">
            <a:avLst>
              <a:gd name="adj" fmla="val 50000"/>
            </a:avLst>
          </a:prstGeom>
          <a:solidFill>
            <a:srgbClr val="52C2C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300" b="1" dirty="0" smtClean="0">
                <a:solidFill>
                  <a:schemeClr val="bg1"/>
                </a:solidFill>
                <a:latin typeface="+mn-ea"/>
              </a:rPr>
              <a:t>인프라 본부</a:t>
            </a:r>
            <a:endParaRPr kumimoji="0" lang="ko-KR" altLang="en-US" sz="13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081809" y="5081626"/>
            <a:ext cx="892149" cy="2968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spc="-70" dirty="0">
                <a:solidFill>
                  <a:schemeClr val="tx1"/>
                </a:solidFill>
                <a:latin typeface="+mn-ea"/>
              </a:rPr>
              <a:t>57 members</a:t>
            </a:r>
            <a:endParaRPr kumimoji="0" lang="ko-KR" altLang="en-US" sz="900" spc="-7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081809" y="5491201"/>
            <a:ext cx="892149" cy="2952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schemeClr val="tx1"/>
                </a:solidFill>
                <a:latin typeface="+mn-ea"/>
              </a:rPr>
              <a:t>3</a:t>
            </a:r>
            <a:r>
              <a:rPr kumimoji="0" lang="ko-KR" altLang="en-US" sz="1000" smtClean="0">
                <a:solidFill>
                  <a:schemeClr val="tx1"/>
                </a:solidFill>
                <a:latin typeface="+mn-ea"/>
              </a:rPr>
              <a:t>개팀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74286" y="4173576"/>
            <a:ext cx="68851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2688603"/>
            <a:ext cx="8382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1" y="5099377"/>
            <a:ext cx="249277" cy="259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72" y="5528632"/>
            <a:ext cx="194174" cy="220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214" y="5099377"/>
            <a:ext cx="304380" cy="259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070" y="5524696"/>
            <a:ext cx="204669" cy="22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957" y="5099377"/>
            <a:ext cx="303068" cy="259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813" y="5522072"/>
            <a:ext cx="203357" cy="23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433" y="5100827"/>
            <a:ext cx="317500" cy="258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619" y="5526009"/>
            <a:ext cx="242717" cy="225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타원 36"/>
          <p:cNvSpPr/>
          <p:nvPr/>
        </p:nvSpPr>
        <p:spPr>
          <a:xfrm>
            <a:off x="214313" y="152400"/>
            <a:ext cx="847725" cy="8477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160338" y="252413"/>
            <a:ext cx="955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3600" b="1" dirty="0" smtClean="0">
                <a:solidFill>
                  <a:srgbClr val="233154"/>
                </a:solidFill>
                <a:latin typeface="+mn-ea"/>
                <a:ea typeface="+mn-ea"/>
              </a:rPr>
              <a:t>03</a:t>
            </a:r>
            <a:endParaRPr lang="ko-KR" altLang="en-US" sz="3600" b="1">
              <a:solidFill>
                <a:srgbClr val="233154"/>
              </a:solidFill>
              <a:latin typeface="+mn-ea"/>
              <a:ea typeface="+mn-ea"/>
            </a:endParaRPr>
          </a:p>
        </p:txBody>
      </p:sp>
      <p:sp>
        <p:nvSpPr>
          <p:cNvPr id="39" name="직사각형 38"/>
          <p:cNvSpPr>
            <a:spLocks noChangeArrowheads="1"/>
          </p:cNvSpPr>
          <p:nvPr/>
        </p:nvSpPr>
        <p:spPr bwMode="auto">
          <a:xfrm>
            <a:off x="1136650" y="152400"/>
            <a:ext cx="19900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2800" b="1" dirty="0">
                <a:solidFill>
                  <a:srgbClr val="1E54B5"/>
                </a:solidFill>
                <a:latin typeface="+mn-ea"/>
                <a:ea typeface="+mn-ea"/>
              </a:rPr>
              <a:t>COMPANY</a:t>
            </a:r>
          </a:p>
        </p:txBody>
      </p:sp>
      <p:sp>
        <p:nvSpPr>
          <p:cNvPr id="40" name="직사각형 39"/>
          <p:cNvSpPr>
            <a:spLocks noChangeArrowheads="1"/>
          </p:cNvSpPr>
          <p:nvPr/>
        </p:nvSpPr>
        <p:spPr bwMode="auto">
          <a:xfrm>
            <a:off x="1136650" y="503238"/>
            <a:ext cx="23838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2800" b="1" dirty="0" smtClean="0">
                <a:solidFill>
                  <a:srgbClr val="233154"/>
                </a:solidFill>
                <a:latin typeface="+mn-ea"/>
                <a:ea typeface="+mn-ea"/>
              </a:rPr>
              <a:t>Organization</a:t>
            </a:r>
            <a:endParaRPr lang="en-US" altLang="ko-KR" sz="2800" b="1" dirty="0">
              <a:solidFill>
                <a:srgbClr val="233154"/>
              </a:solidFill>
              <a:latin typeface="+mn-ea"/>
              <a:ea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9877" y="119583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★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6" name="직사각형 45"/>
          <p:cNvSpPr>
            <a:spLocks noChangeArrowheads="1"/>
          </p:cNvSpPr>
          <p:nvPr/>
        </p:nvSpPr>
        <p:spPr bwMode="auto">
          <a:xfrm>
            <a:off x="762000" y="1328738"/>
            <a:ext cx="15247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dirty="0" smtClean="0">
                <a:solidFill>
                  <a:srgbClr val="005694"/>
                </a:solidFill>
                <a:latin typeface="+mn-ea"/>
                <a:ea typeface="+mn-ea"/>
              </a:rPr>
              <a:t>Organization</a:t>
            </a:r>
            <a:endParaRPr lang="ko-KR" altLang="en-US">
              <a:solidFill>
                <a:srgbClr val="005694"/>
              </a:solidFill>
              <a:latin typeface="+mn-ea"/>
              <a:ea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60413" y="1801594"/>
            <a:ext cx="7558087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1 Shop</a:t>
            </a:r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은</a:t>
            </a:r>
            <a:r>
              <a:rPr lang="ko-KR" alt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구매 관리 본부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마케팅 본부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고객관리 본부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인프라 본부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물류 관리본부 등 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6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 본부와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15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개팀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145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명이 함께 하고 있습니다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 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7901346" y="4464328"/>
            <a:ext cx="296508" cy="358775"/>
          </a:xfrm>
          <a:prstGeom prst="ellipse">
            <a:avLst/>
          </a:prstGeom>
          <a:solidFill>
            <a:srgbClr val="52C2C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7305706" y="4578628"/>
            <a:ext cx="1487789" cy="295275"/>
          </a:xfrm>
          <a:prstGeom prst="roundRect">
            <a:avLst>
              <a:gd name="adj" fmla="val 50000"/>
            </a:avLst>
          </a:prstGeom>
          <a:solidFill>
            <a:srgbClr val="52C2C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300" b="1" dirty="0" smtClean="0">
                <a:solidFill>
                  <a:schemeClr val="bg1"/>
                </a:solidFill>
                <a:latin typeface="+mn-ea"/>
              </a:rPr>
              <a:t>물류 관리 본부</a:t>
            </a:r>
            <a:endParaRPr kumimoji="0" lang="ko-KR" altLang="en-US" sz="13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860701" y="5080278"/>
            <a:ext cx="892149" cy="2968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spc="-70" dirty="0" smtClean="0">
                <a:solidFill>
                  <a:schemeClr val="tx1"/>
                </a:solidFill>
                <a:latin typeface="+mn-ea"/>
              </a:rPr>
              <a:t>21 members</a:t>
            </a:r>
            <a:endParaRPr kumimoji="0" lang="ko-KR" altLang="en-US" sz="900" spc="-7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7860701" y="5489853"/>
            <a:ext cx="892149" cy="2952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kumimoji="0" lang="ko-KR" altLang="en-US" sz="1000" smtClean="0">
                <a:solidFill>
                  <a:schemeClr val="tx1"/>
                </a:solidFill>
                <a:latin typeface="+mn-ea"/>
              </a:rPr>
              <a:t>개팀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325" y="5099479"/>
            <a:ext cx="317500" cy="258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511" y="5524661"/>
            <a:ext cx="242717" cy="225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107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214313" y="152400"/>
            <a:ext cx="847725" cy="8477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60338" y="252413"/>
            <a:ext cx="955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3600" b="1">
                <a:solidFill>
                  <a:srgbClr val="233154"/>
                </a:solidFill>
                <a:latin typeface="+mj-ea"/>
                <a:ea typeface="+mj-ea"/>
              </a:rPr>
              <a:t>04</a:t>
            </a:r>
            <a:endParaRPr lang="ko-KR" altLang="en-US" sz="3600" b="1">
              <a:solidFill>
                <a:srgbClr val="233154"/>
              </a:solidFill>
              <a:latin typeface="+mj-ea"/>
              <a:ea typeface="+mj-ea"/>
            </a:endParaRPr>
          </a:p>
        </p:txBody>
      </p:sp>
      <p:sp>
        <p:nvSpPr>
          <p:cNvPr id="10" name="직사각형 6"/>
          <p:cNvSpPr>
            <a:spLocks noChangeArrowheads="1"/>
          </p:cNvSpPr>
          <p:nvPr/>
        </p:nvSpPr>
        <p:spPr bwMode="auto">
          <a:xfrm>
            <a:off x="1136650" y="152400"/>
            <a:ext cx="29344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2800" b="1">
                <a:solidFill>
                  <a:srgbClr val="1E54B5"/>
                </a:solidFill>
                <a:latin typeface="+mj-ea"/>
                <a:ea typeface="+mj-ea"/>
              </a:rPr>
              <a:t>ORGANIZATION</a:t>
            </a:r>
          </a:p>
        </p:txBody>
      </p:sp>
      <p:sp>
        <p:nvSpPr>
          <p:cNvPr id="11" name="직사각형 7"/>
          <p:cNvSpPr>
            <a:spLocks noChangeArrowheads="1"/>
          </p:cNvSpPr>
          <p:nvPr/>
        </p:nvSpPr>
        <p:spPr bwMode="auto">
          <a:xfrm>
            <a:off x="1136650" y="503238"/>
            <a:ext cx="13774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2800" b="1" dirty="0">
                <a:solidFill>
                  <a:srgbClr val="233154"/>
                </a:solidFill>
                <a:latin typeface="+mj-ea"/>
                <a:ea typeface="+mj-ea"/>
              </a:rPr>
              <a:t>CHART</a:t>
            </a:r>
          </a:p>
        </p:txBody>
      </p:sp>
      <p:sp>
        <p:nvSpPr>
          <p:cNvPr id="12" name="직사각형 8"/>
          <p:cNvSpPr>
            <a:spLocks noChangeArrowheads="1"/>
          </p:cNvSpPr>
          <p:nvPr/>
        </p:nvSpPr>
        <p:spPr bwMode="auto">
          <a:xfrm>
            <a:off x="762000" y="1328738"/>
            <a:ext cx="33988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005694"/>
                </a:solidFill>
                <a:latin typeface="+mj-ea"/>
                <a:ea typeface="+mj-ea"/>
              </a:rPr>
              <a:t>Organization </a:t>
            </a:r>
            <a:r>
              <a:rPr lang="en-US" altLang="ko-KR" dirty="0" smtClean="0">
                <a:solidFill>
                  <a:srgbClr val="005694"/>
                </a:solidFill>
                <a:latin typeface="+mj-ea"/>
                <a:ea typeface="+mj-ea"/>
              </a:rPr>
              <a:t>Role &amp; Response</a:t>
            </a:r>
            <a:endParaRPr lang="ko-KR" altLang="en-US">
              <a:solidFill>
                <a:srgbClr val="005694"/>
              </a:solidFill>
              <a:latin typeface="+mj-ea"/>
              <a:ea typeface="+mj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870909" y="3330014"/>
            <a:ext cx="1749902" cy="1508536"/>
            <a:chOff x="782009" y="2821230"/>
            <a:chExt cx="2165604" cy="1866900"/>
          </a:xfrm>
          <a:effectLst>
            <a:outerShdw blurRad="50800" dist="38100" dir="2700000" algn="tl" rotWithShape="0">
              <a:srgbClr val="213A6D">
                <a:alpha val="40000"/>
              </a:srgbClr>
            </a:outerShdw>
          </a:effectLst>
        </p:grpSpPr>
        <p:sp>
          <p:nvSpPr>
            <p:cNvPr id="15" name="육각형 14"/>
            <p:cNvSpPr/>
            <p:nvPr/>
          </p:nvSpPr>
          <p:spPr>
            <a:xfrm>
              <a:off x="782009" y="2821230"/>
              <a:ext cx="2165604" cy="1866900"/>
            </a:xfrm>
            <a:prstGeom prst="hexagon">
              <a:avLst/>
            </a:prstGeom>
            <a:gradFill>
              <a:gsLst>
                <a:gs pos="0">
                  <a:srgbClr val="B9EDFF"/>
                </a:gs>
                <a:gs pos="100000">
                  <a:srgbClr val="11CCFF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6" name="육각형 15"/>
            <p:cNvSpPr/>
            <p:nvPr/>
          </p:nvSpPr>
          <p:spPr>
            <a:xfrm>
              <a:off x="986422" y="2997448"/>
              <a:ext cx="1756778" cy="1514464"/>
            </a:xfrm>
            <a:prstGeom prst="hexagon">
              <a:avLst/>
            </a:prstGeom>
            <a:gradFill>
              <a:gsLst>
                <a:gs pos="0">
                  <a:srgbClr val="B9EDFF"/>
                </a:gs>
                <a:gs pos="100000">
                  <a:srgbClr val="11CCFF"/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7" name="육각형 16"/>
            <p:cNvSpPr/>
            <p:nvPr/>
          </p:nvSpPr>
          <p:spPr>
            <a:xfrm>
              <a:off x="1110247" y="3104194"/>
              <a:ext cx="1509128" cy="130097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231262" y="4084282"/>
            <a:ext cx="1749902" cy="1508536"/>
            <a:chOff x="782009" y="2821230"/>
            <a:chExt cx="2165604" cy="1866900"/>
          </a:xfrm>
          <a:effectLst>
            <a:outerShdw blurRad="50800" dist="38100" dir="2700000" algn="tl" rotWithShape="0">
              <a:srgbClr val="213A6D">
                <a:alpha val="40000"/>
              </a:srgbClr>
            </a:outerShdw>
          </a:effectLst>
        </p:grpSpPr>
        <p:sp>
          <p:nvSpPr>
            <p:cNvPr id="19" name="육각형 18"/>
            <p:cNvSpPr/>
            <p:nvPr/>
          </p:nvSpPr>
          <p:spPr>
            <a:xfrm>
              <a:off x="782009" y="2821230"/>
              <a:ext cx="2165604" cy="1866900"/>
            </a:xfrm>
            <a:prstGeom prst="hexagon">
              <a:avLst/>
            </a:prstGeom>
            <a:gradFill>
              <a:gsLst>
                <a:gs pos="0">
                  <a:srgbClr val="6FD5FB"/>
                </a:gs>
                <a:gs pos="100000">
                  <a:srgbClr val="0885C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0" name="육각형 19"/>
            <p:cNvSpPr/>
            <p:nvPr/>
          </p:nvSpPr>
          <p:spPr>
            <a:xfrm>
              <a:off x="986422" y="2997448"/>
              <a:ext cx="1756778" cy="1514464"/>
            </a:xfrm>
            <a:prstGeom prst="hexagon">
              <a:avLst/>
            </a:prstGeom>
            <a:gradFill>
              <a:gsLst>
                <a:gs pos="0">
                  <a:srgbClr val="6FD5FB"/>
                </a:gs>
                <a:gs pos="100000">
                  <a:srgbClr val="0885C4"/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1" name="육각형 20"/>
            <p:cNvSpPr/>
            <p:nvPr/>
          </p:nvSpPr>
          <p:spPr>
            <a:xfrm>
              <a:off x="1110247" y="3104194"/>
              <a:ext cx="1509128" cy="130097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591278" y="3330014"/>
            <a:ext cx="1749902" cy="1508536"/>
            <a:chOff x="782009" y="2821230"/>
            <a:chExt cx="2165604" cy="1866900"/>
          </a:xfrm>
          <a:effectLst>
            <a:outerShdw blurRad="50800" dist="38100" dir="2700000" algn="tl" rotWithShape="0">
              <a:srgbClr val="213A6D">
                <a:alpha val="40000"/>
              </a:srgbClr>
            </a:outerShdw>
          </a:effectLst>
        </p:grpSpPr>
        <p:sp>
          <p:nvSpPr>
            <p:cNvPr id="23" name="육각형 22"/>
            <p:cNvSpPr/>
            <p:nvPr/>
          </p:nvSpPr>
          <p:spPr>
            <a:xfrm>
              <a:off x="782009" y="2821230"/>
              <a:ext cx="2165604" cy="1866900"/>
            </a:xfrm>
            <a:prstGeom prst="hexagon">
              <a:avLst/>
            </a:prstGeom>
            <a:gradFill>
              <a:gsLst>
                <a:gs pos="0">
                  <a:srgbClr val="55B6F1"/>
                </a:gs>
                <a:gs pos="100000">
                  <a:srgbClr val="1185CD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4" name="육각형 23"/>
            <p:cNvSpPr/>
            <p:nvPr/>
          </p:nvSpPr>
          <p:spPr>
            <a:xfrm>
              <a:off x="986422" y="2997448"/>
              <a:ext cx="1756778" cy="1514464"/>
            </a:xfrm>
            <a:prstGeom prst="hexagon">
              <a:avLst/>
            </a:prstGeom>
            <a:gradFill>
              <a:gsLst>
                <a:gs pos="0">
                  <a:srgbClr val="53B5F0"/>
                </a:gs>
                <a:gs pos="100000">
                  <a:srgbClr val="2292D6"/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5" name="육각형 24"/>
            <p:cNvSpPr/>
            <p:nvPr/>
          </p:nvSpPr>
          <p:spPr>
            <a:xfrm>
              <a:off x="1110247" y="3104194"/>
              <a:ext cx="1509128" cy="130097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951631" y="4084282"/>
            <a:ext cx="1749902" cy="1508536"/>
            <a:chOff x="782009" y="2821230"/>
            <a:chExt cx="2165604" cy="1866900"/>
          </a:xfrm>
          <a:effectLst>
            <a:outerShdw blurRad="50800" dist="38100" dir="2700000" algn="tl" rotWithShape="0">
              <a:srgbClr val="213A6D">
                <a:alpha val="40000"/>
              </a:srgbClr>
            </a:outerShdw>
          </a:effectLst>
        </p:grpSpPr>
        <p:sp>
          <p:nvSpPr>
            <p:cNvPr id="27" name="육각형 26"/>
            <p:cNvSpPr/>
            <p:nvPr/>
          </p:nvSpPr>
          <p:spPr>
            <a:xfrm>
              <a:off x="782009" y="2821230"/>
              <a:ext cx="2165604" cy="1866900"/>
            </a:xfrm>
            <a:prstGeom prst="hexagon">
              <a:avLst/>
            </a:prstGeom>
            <a:gradFill>
              <a:gsLst>
                <a:gs pos="0">
                  <a:srgbClr val="508BE2"/>
                </a:gs>
                <a:gs pos="100000">
                  <a:srgbClr val="1E55A6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8" name="육각형 27"/>
            <p:cNvSpPr/>
            <p:nvPr/>
          </p:nvSpPr>
          <p:spPr>
            <a:xfrm>
              <a:off x="986422" y="2997448"/>
              <a:ext cx="1756778" cy="1514464"/>
            </a:xfrm>
            <a:prstGeom prst="hexagon">
              <a:avLst/>
            </a:prstGeom>
            <a:gradFill>
              <a:gsLst>
                <a:gs pos="0">
                  <a:srgbClr val="4F8AE0"/>
                </a:gs>
                <a:gs pos="100000">
                  <a:srgbClr val="2A62B5"/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9" name="육각형 28"/>
            <p:cNvSpPr/>
            <p:nvPr/>
          </p:nvSpPr>
          <p:spPr>
            <a:xfrm>
              <a:off x="1110247" y="3104194"/>
              <a:ext cx="1509128" cy="130097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314598" y="3330014"/>
            <a:ext cx="1749902" cy="1508536"/>
            <a:chOff x="782009" y="2821230"/>
            <a:chExt cx="2165604" cy="1866900"/>
          </a:xfrm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grpSpPr>
        <p:sp>
          <p:nvSpPr>
            <p:cNvPr id="31" name="육각형 30"/>
            <p:cNvSpPr/>
            <p:nvPr/>
          </p:nvSpPr>
          <p:spPr>
            <a:xfrm>
              <a:off x="782009" y="2821230"/>
              <a:ext cx="2165604" cy="1866900"/>
            </a:xfrm>
            <a:prstGeom prst="hexagon">
              <a:avLst/>
            </a:prstGeom>
            <a:gradFill>
              <a:gsLst>
                <a:gs pos="0">
                  <a:srgbClr val="2D5AB5"/>
                </a:gs>
                <a:gs pos="100000">
                  <a:srgbClr val="18316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2" name="육각형 31"/>
            <p:cNvSpPr/>
            <p:nvPr/>
          </p:nvSpPr>
          <p:spPr>
            <a:xfrm>
              <a:off x="986422" y="2997448"/>
              <a:ext cx="1756778" cy="1514464"/>
            </a:xfrm>
            <a:prstGeom prst="hexagon">
              <a:avLst/>
            </a:prstGeom>
            <a:gradFill>
              <a:gsLst>
                <a:gs pos="0">
                  <a:srgbClr val="2C59B3"/>
                </a:gs>
                <a:gs pos="100000">
                  <a:srgbClr val="1E3D7A"/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3" name="육각형 32"/>
            <p:cNvSpPr/>
            <p:nvPr/>
          </p:nvSpPr>
          <p:spPr>
            <a:xfrm>
              <a:off x="1110247" y="3104194"/>
              <a:ext cx="1509128" cy="130097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latin typeface="+mj-ea"/>
                <a:ea typeface="+mj-ea"/>
              </a:endParaRPr>
            </a:p>
          </p:txBody>
        </p:sp>
      </p:grpSp>
      <p:pic>
        <p:nvPicPr>
          <p:cNvPr id="34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3647175"/>
            <a:ext cx="3651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1"/>
          <p:cNvSpPr txBox="1">
            <a:spLocks noChangeArrowheads="1"/>
          </p:cNvSpPr>
          <p:nvPr/>
        </p:nvSpPr>
        <p:spPr bwMode="auto">
          <a:xfrm>
            <a:off x="1239457" y="3974200"/>
            <a:ext cx="10310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1100" b="1" smtClean="0">
                <a:solidFill>
                  <a:srgbClr val="68CAF2"/>
                </a:solidFill>
                <a:latin typeface="+mj-ea"/>
                <a:ea typeface="+mj-ea"/>
              </a:rPr>
              <a:t>구매관리본부</a:t>
            </a:r>
            <a:endParaRPr lang="ko-KR" altLang="en-US" sz="1100" b="1">
              <a:solidFill>
                <a:srgbClr val="68CAF2"/>
              </a:solidFill>
              <a:latin typeface="+mj-ea"/>
              <a:ea typeface="+mj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1423988" y="4221850"/>
            <a:ext cx="658812" cy="0"/>
          </a:xfrm>
          <a:prstGeom prst="line">
            <a:avLst/>
          </a:prstGeom>
          <a:ln w="19050">
            <a:solidFill>
              <a:srgbClr val="68CA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412350"/>
            <a:ext cx="3810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5"/>
          <p:cNvSpPr txBox="1">
            <a:spLocks noChangeArrowheads="1"/>
          </p:cNvSpPr>
          <p:nvPr/>
        </p:nvSpPr>
        <p:spPr bwMode="auto">
          <a:xfrm>
            <a:off x="2651978" y="4702863"/>
            <a:ext cx="93968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1100" dirty="0">
                <a:solidFill>
                  <a:srgbClr val="249BD3"/>
                </a:solidFill>
                <a:latin typeface="+mj-ea"/>
                <a:ea typeface="+mj-ea"/>
              </a:rPr>
              <a:t>마케팅 본부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2795588" y="4948925"/>
            <a:ext cx="650875" cy="0"/>
          </a:xfrm>
          <a:prstGeom prst="line">
            <a:avLst/>
          </a:prstGeom>
          <a:ln w="19050">
            <a:solidFill>
              <a:srgbClr val="249B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963" y="3664638"/>
            <a:ext cx="34766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39"/>
          <p:cNvSpPr txBox="1">
            <a:spLocks noChangeArrowheads="1"/>
          </p:cNvSpPr>
          <p:nvPr/>
        </p:nvSpPr>
        <p:spPr bwMode="auto">
          <a:xfrm>
            <a:off x="3949319" y="3980550"/>
            <a:ext cx="10310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1100" dirty="0" smtClean="0">
                <a:solidFill>
                  <a:srgbClr val="2493D7"/>
                </a:solidFill>
                <a:latin typeface="+mj-ea"/>
                <a:ea typeface="+mj-ea"/>
              </a:rPr>
              <a:t>고객관리본부</a:t>
            </a:r>
            <a:endParaRPr lang="ko-KR" altLang="en-US" sz="1100" dirty="0">
              <a:solidFill>
                <a:srgbClr val="2493D7"/>
              </a:solidFill>
              <a:latin typeface="+mj-ea"/>
              <a:ea typeface="+mj-ea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4141788" y="4220263"/>
            <a:ext cx="657225" cy="0"/>
          </a:xfrm>
          <a:prstGeom prst="line">
            <a:avLst/>
          </a:prstGeom>
          <a:ln w="19050">
            <a:solidFill>
              <a:srgbClr val="2392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4434575"/>
            <a:ext cx="274638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3"/>
          <p:cNvSpPr txBox="1">
            <a:spLocks noChangeArrowheads="1"/>
          </p:cNvSpPr>
          <p:nvPr/>
        </p:nvSpPr>
        <p:spPr bwMode="auto">
          <a:xfrm>
            <a:off x="5293932" y="4712388"/>
            <a:ext cx="10310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1100" dirty="0" smtClean="0">
                <a:solidFill>
                  <a:srgbClr val="2C65B7"/>
                </a:solidFill>
                <a:latin typeface="+mj-ea"/>
                <a:ea typeface="+mj-ea"/>
              </a:rPr>
              <a:t>물류관리본부</a:t>
            </a:r>
            <a:endParaRPr lang="ko-KR" altLang="en-US" sz="1100" dirty="0">
              <a:solidFill>
                <a:srgbClr val="2C65B7"/>
              </a:solidFill>
              <a:latin typeface="+mj-ea"/>
              <a:ea typeface="+mj-ea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5495925" y="4969563"/>
            <a:ext cx="687388" cy="0"/>
          </a:xfrm>
          <a:prstGeom prst="line">
            <a:avLst/>
          </a:prstGeom>
          <a:ln w="19050">
            <a:solidFill>
              <a:srgbClr val="2C64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00" y="3678925"/>
            <a:ext cx="3127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47"/>
          <p:cNvSpPr txBox="1">
            <a:spLocks noChangeArrowheads="1"/>
          </p:cNvSpPr>
          <p:nvPr/>
        </p:nvSpPr>
        <p:spPr bwMode="auto">
          <a:xfrm>
            <a:off x="6693754" y="3983725"/>
            <a:ext cx="93968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1100" dirty="0" smtClean="0">
                <a:solidFill>
                  <a:srgbClr val="1D3B76"/>
                </a:solidFill>
                <a:latin typeface="+mj-ea"/>
                <a:ea typeface="+mj-ea"/>
              </a:rPr>
              <a:t>인프라 본부</a:t>
            </a:r>
            <a:endParaRPr lang="ko-KR" altLang="en-US" sz="1100" dirty="0">
              <a:solidFill>
                <a:srgbClr val="1D3B76"/>
              </a:solidFill>
              <a:latin typeface="+mj-ea"/>
              <a:ea typeface="+mj-ea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6850063" y="4226613"/>
            <a:ext cx="687387" cy="0"/>
          </a:xfrm>
          <a:prstGeom prst="line">
            <a:avLst/>
          </a:prstGeom>
          <a:ln w="19050">
            <a:solidFill>
              <a:srgbClr val="1D3C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0"/>
          <p:cNvSpPr>
            <a:spLocks noChangeArrowheads="1"/>
          </p:cNvSpPr>
          <p:nvPr/>
        </p:nvSpPr>
        <p:spPr bwMode="auto">
          <a:xfrm>
            <a:off x="1162512" y="5461688"/>
            <a:ext cx="118494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1300" dirty="0" smtClean="0">
                <a:solidFill>
                  <a:srgbClr val="005694"/>
                </a:solidFill>
                <a:latin typeface="+mj-ea"/>
                <a:ea typeface="+mj-ea"/>
              </a:rPr>
              <a:t>구매관리본부</a:t>
            </a:r>
            <a:endParaRPr lang="ko-KR" altLang="en-US" sz="1300" dirty="0">
              <a:solidFill>
                <a:srgbClr val="005694"/>
              </a:solidFill>
              <a:latin typeface="+mj-ea"/>
              <a:ea typeface="+mj-ea"/>
            </a:endParaRPr>
          </a:p>
        </p:txBody>
      </p:sp>
      <p:sp>
        <p:nvSpPr>
          <p:cNvPr id="55" name="TextBox 51"/>
          <p:cNvSpPr txBox="1">
            <a:spLocks noChangeArrowheads="1"/>
          </p:cNvSpPr>
          <p:nvPr/>
        </p:nvSpPr>
        <p:spPr bwMode="auto">
          <a:xfrm>
            <a:off x="1892300" y="5955400"/>
            <a:ext cx="468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r" eaLnBrk="1" hangingPunct="1"/>
            <a:r>
              <a:rPr lang="en-US" altLang="ko-KR" sz="2000">
                <a:solidFill>
                  <a:srgbClr val="41D5FF"/>
                </a:solidFill>
                <a:latin typeface="+mj-ea"/>
                <a:ea typeface="+mj-ea"/>
              </a:rPr>
              <a:t>01</a:t>
            </a:r>
            <a:endParaRPr lang="ko-KR" altLang="en-US" sz="2000">
              <a:solidFill>
                <a:srgbClr val="41D5FF"/>
              </a:solidFill>
              <a:latin typeface="+mj-ea"/>
              <a:ea typeface="+mj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224968" y="5680763"/>
            <a:ext cx="1072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출판사 대외 협력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자산 관리 등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직사각형 53"/>
          <p:cNvSpPr>
            <a:spLocks noChangeArrowheads="1"/>
          </p:cNvSpPr>
          <p:nvPr/>
        </p:nvSpPr>
        <p:spPr bwMode="auto">
          <a:xfrm>
            <a:off x="3810969" y="5461688"/>
            <a:ext cx="124425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1300" dirty="0" smtClean="0">
                <a:solidFill>
                  <a:srgbClr val="005694"/>
                </a:solidFill>
                <a:latin typeface="+mj-ea"/>
                <a:ea typeface="+mj-ea"/>
              </a:rPr>
              <a:t>고객관리 본부</a:t>
            </a:r>
            <a:endParaRPr lang="ko-KR" altLang="en-US" sz="1300" dirty="0">
              <a:solidFill>
                <a:srgbClr val="005694"/>
              </a:solidFill>
              <a:latin typeface="+mj-ea"/>
              <a:ea typeface="+mj-ea"/>
            </a:endParaRPr>
          </a:p>
        </p:txBody>
      </p:sp>
      <p:sp>
        <p:nvSpPr>
          <p:cNvPr id="58" name="TextBox 54"/>
          <p:cNvSpPr txBox="1">
            <a:spLocks noChangeArrowheads="1"/>
          </p:cNvSpPr>
          <p:nvPr/>
        </p:nvSpPr>
        <p:spPr bwMode="auto">
          <a:xfrm>
            <a:off x="4571931" y="5950638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r" eaLnBrk="1" hangingPunct="1"/>
            <a:r>
              <a:rPr lang="en-US" altLang="ko-KR" sz="2000">
                <a:solidFill>
                  <a:srgbClr val="2493D7"/>
                </a:solidFill>
                <a:latin typeface="+mj-ea"/>
                <a:ea typeface="+mj-ea"/>
              </a:rPr>
              <a:t>03</a:t>
            </a:r>
            <a:endParaRPr lang="ko-KR" altLang="en-US" sz="2000">
              <a:solidFill>
                <a:srgbClr val="2493D7"/>
              </a:solidFill>
              <a:latin typeface="+mj-ea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20566" y="5680763"/>
            <a:ext cx="122822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고객 관리 및 대응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고객 데이터 분석 등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0" name="직사각형 56"/>
          <p:cNvSpPr>
            <a:spLocks noChangeArrowheads="1"/>
          </p:cNvSpPr>
          <p:nvPr/>
        </p:nvSpPr>
        <p:spPr bwMode="auto">
          <a:xfrm>
            <a:off x="6717187" y="5461688"/>
            <a:ext cx="101822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1300" dirty="0" smtClean="0">
                <a:solidFill>
                  <a:srgbClr val="005694"/>
                </a:solidFill>
                <a:latin typeface="+mj-ea"/>
                <a:ea typeface="+mj-ea"/>
              </a:rPr>
              <a:t>인프라본부</a:t>
            </a:r>
            <a:endParaRPr lang="ko-KR" altLang="en-US" sz="1300" dirty="0">
              <a:solidFill>
                <a:srgbClr val="005694"/>
              </a:solidFill>
              <a:latin typeface="+mj-ea"/>
              <a:ea typeface="+mj-ea"/>
            </a:endParaRPr>
          </a:p>
        </p:txBody>
      </p:sp>
      <p:sp>
        <p:nvSpPr>
          <p:cNvPr id="61" name="TextBox 57"/>
          <p:cNvSpPr txBox="1">
            <a:spLocks noChangeArrowheads="1"/>
          </p:cNvSpPr>
          <p:nvPr/>
        </p:nvSpPr>
        <p:spPr bwMode="auto">
          <a:xfrm>
            <a:off x="7378631" y="5950638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r" eaLnBrk="1" hangingPunct="1"/>
            <a:r>
              <a:rPr lang="en-US" altLang="ko-KR" sz="2000">
                <a:solidFill>
                  <a:srgbClr val="1E3C78"/>
                </a:solidFill>
                <a:latin typeface="+mj-ea"/>
                <a:ea typeface="+mj-ea"/>
              </a:rPr>
              <a:t>05</a:t>
            </a:r>
            <a:endParaRPr lang="ko-KR" altLang="en-US" sz="2000">
              <a:solidFill>
                <a:srgbClr val="1E3C78"/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96288" y="5680763"/>
            <a:ext cx="1072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인프라 관리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알고리즘 개발 등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3" name="직사각형 59"/>
          <p:cNvSpPr>
            <a:spLocks noChangeArrowheads="1"/>
          </p:cNvSpPr>
          <p:nvPr/>
        </p:nvSpPr>
        <p:spPr bwMode="auto">
          <a:xfrm>
            <a:off x="2526695" y="2853425"/>
            <a:ext cx="1077539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1300" dirty="0" smtClean="0">
                <a:solidFill>
                  <a:srgbClr val="005694"/>
                </a:solidFill>
                <a:latin typeface="+mj-ea"/>
                <a:ea typeface="+mj-ea"/>
              </a:rPr>
              <a:t>마케팅 본부</a:t>
            </a:r>
            <a:endParaRPr lang="ko-KR" altLang="en-US" sz="1300" dirty="0">
              <a:solidFill>
                <a:srgbClr val="005694"/>
              </a:solidFill>
              <a:latin typeface="+mj-ea"/>
              <a:ea typeface="+mj-ea"/>
            </a:endParaRPr>
          </a:p>
        </p:txBody>
      </p:sp>
      <p:sp>
        <p:nvSpPr>
          <p:cNvPr id="64" name="TextBox 60"/>
          <p:cNvSpPr txBox="1">
            <a:spLocks noChangeArrowheads="1"/>
          </p:cNvSpPr>
          <p:nvPr/>
        </p:nvSpPr>
        <p:spPr bwMode="auto">
          <a:xfrm>
            <a:off x="2454275" y="2585138"/>
            <a:ext cx="4841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2000">
                <a:solidFill>
                  <a:srgbClr val="249AD3"/>
                </a:solidFill>
                <a:latin typeface="+mj-ea"/>
                <a:ea typeface="+mj-ea"/>
              </a:rPr>
              <a:t>02</a:t>
            </a:r>
            <a:endParaRPr lang="ko-KR" altLang="en-US" sz="2000">
              <a:solidFill>
                <a:srgbClr val="249AD3"/>
              </a:solidFill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95233" y="3072500"/>
            <a:ext cx="1343638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광고 마케팅 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업체 제휴 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추천 알고리즘 검증 등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5821363" y="3536050"/>
            <a:ext cx="0" cy="392113"/>
          </a:xfrm>
          <a:prstGeom prst="line">
            <a:avLst/>
          </a:prstGeom>
          <a:ln w="12700">
            <a:solidFill>
              <a:srgbClr val="1D3C78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3"/>
          <p:cNvSpPr>
            <a:spLocks noChangeArrowheads="1"/>
          </p:cNvSpPr>
          <p:nvPr/>
        </p:nvSpPr>
        <p:spPr bwMode="auto">
          <a:xfrm>
            <a:off x="5177013" y="2853425"/>
            <a:ext cx="124425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1300" dirty="0" smtClean="0">
                <a:solidFill>
                  <a:srgbClr val="005694"/>
                </a:solidFill>
                <a:latin typeface="+mj-ea"/>
                <a:ea typeface="+mj-ea"/>
              </a:rPr>
              <a:t>물류관리 본부</a:t>
            </a:r>
            <a:endParaRPr lang="ko-KR" altLang="en-US" sz="1300" dirty="0">
              <a:solidFill>
                <a:srgbClr val="005694"/>
              </a:solidFill>
              <a:latin typeface="+mj-ea"/>
              <a:ea typeface="+mj-ea"/>
            </a:endParaRPr>
          </a:p>
        </p:txBody>
      </p:sp>
      <p:sp>
        <p:nvSpPr>
          <p:cNvPr id="68" name="TextBox 64"/>
          <p:cNvSpPr txBox="1">
            <a:spLocks noChangeArrowheads="1"/>
          </p:cNvSpPr>
          <p:nvPr/>
        </p:nvSpPr>
        <p:spPr bwMode="auto">
          <a:xfrm>
            <a:off x="5187950" y="2585138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2000">
                <a:solidFill>
                  <a:srgbClr val="2B63B6"/>
                </a:solidFill>
                <a:latin typeface="+mj-ea"/>
                <a:ea typeface="+mj-ea"/>
              </a:rPr>
              <a:t>04</a:t>
            </a:r>
            <a:endParaRPr lang="ko-KR" altLang="en-US" sz="2000">
              <a:solidFill>
                <a:srgbClr val="2B63B6"/>
              </a:solidFill>
              <a:latin typeface="+mj-ea"/>
              <a:ea typeface="+mj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322069" y="3072500"/>
            <a:ext cx="95731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서적 재고 분석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배송 관리 등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3087688" y="3576510"/>
            <a:ext cx="0" cy="392113"/>
          </a:xfrm>
          <a:prstGeom prst="line">
            <a:avLst/>
          </a:prstGeom>
          <a:ln w="12700">
            <a:solidFill>
              <a:srgbClr val="1D3C78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746250" y="4979088"/>
            <a:ext cx="0" cy="392112"/>
          </a:xfrm>
          <a:prstGeom prst="line">
            <a:avLst/>
          </a:prstGeom>
          <a:ln w="12700">
            <a:solidFill>
              <a:srgbClr val="1D3C78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4424363" y="4979088"/>
            <a:ext cx="0" cy="392112"/>
          </a:xfrm>
          <a:prstGeom prst="line">
            <a:avLst/>
          </a:prstGeom>
          <a:ln w="12700">
            <a:solidFill>
              <a:srgbClr val="1D3C78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7216775" y="4979088"/>
            <a:ext cx="0" cy="392112"/>
          </a:xfrm>
          <a:prstGeom prst="line">
            <a:avLst/>
          </a:prstGeom>
          <a:ln w="12700">
            <a:solidFill>
              <a:srgbClr val="1D3C78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59877" y="119583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★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60413" y="1801594"/>
            <a:ext cx="7558087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1 Shop</a:t>
            </a:r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은</a:t>
            </a:r>
            <a:r>
              <a:rPr lang="ko-KR" alt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구매 생산성 향상을 가장 높은 순위에 두고 있습니다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 </a:t>
            </a:r>
          </a:p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5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 사업본부는 각 분야에서 데이터 분석과 자동화를 기반으로 하고 있으며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철저한 책임제를 추구합니다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  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759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214313" y="152400"/>
            <a:ext cx="847725" cy="8477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60338" y="252413"/>
            <a:ext cx="955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3600" b="1" dirty="0" smtClean="0">
                <a:solidFill>
                  <a:srgbClr val="233154"/>
                </a:solidFill>
                <a:latin typeface="+mn-ea"/>
                <a:ea typeface="+mn-ea"/>
              </a:rPr>
              <a:t>05</a:t>
            </a:r>
            <a:endParaRPr lang="ko-KR" altLang="en-US" sz="3600" b="1">
              <a:solidFill>
                <a:srgbClr val="233154"/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1136650" y="152400"/>
            <a:ext cx="18790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2800" b="1">
                <a:solidFill>
                  <a:srgbClr val="1E54B5"/>
                </a:solidFill>
                <a:latin typeface="+mn-ea"/>
                <a:ea typeface="+mn-ea"/>
              </a:rPr>
              <a:t>BUSINESS</a:t>
            </a:r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1136650" y="503238"/>
            <a:ext cx="20762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2800" b="1">
                <a:solidFill>
                  <a:srgbClr val="233154"/>
                </a:solidFill>
                <a:latin typeface="+mn-ea"/>
                <a:ea typeface="+mn-ea"/>
              </a:rPr>
              <a:t>CONTENTS</a:t>
            </a:r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auto">
          <a:xfrm>
            <a:off x="762000" y="1328738"/>
            <a:ext cx="18614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dirty="0" smtClean="0">
                <a:solidFill>
                  <a:srgbClr val="005694"/>
                </a:solidFill>
                <a:latin typeface="+mn-ea"/>
                <a:ea typeface="+mn-ea"/>
              </a:rPr>
              <a:t>Service Strategy</a:t>
            </a:r>
            <a:endParaRPr lang="ko-KR" altLang="en-US">
              <a:solidFill>
                <a:srgbClr val="005694"/>
              </a:solidFill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9877" y="119583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★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0413" y="1801594"/>
            <a:ext cx="7558087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1 Shop</a:t>
            </a:r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은</a:t>
            </a:r>
            <a:r>
              <a:rPr lang="ko-KR" alt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전체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인구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10%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인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6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억명의 회원을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2030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년까지 달성합니다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 </a:t>
            </a:r>
          </a:p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트라이앵글 회원 관리 프로그램은 회원 정보를 공유하는 신개념 회원관리 프로그램으로 절대 회원 감소가 발생하지 않습니다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 </a:t>
            </a:r>
          </a:p>
        </p:txBody>
      </p:sp>
      <p:grpSp>
        <p:nvGrpSpPr>
          <p:cNvPr id="76" name="그룹 75"/>
          <p:cNvGrpSpPr/>
          <p:nvPr/>
        </p:nvGrpSpPr>
        <p:grpSpPr>
          <a:xfrm>
            <a:off x="1749907" y="3681876"/>
            <a:ext cx="841768" cy="898304"/>
            <a:chOff x="2078070" y="3455344"/>
            <a:chExt cx="1084331" cy="1157160"/>
          </a:xfrm>
        </p:grpSpPr>
        <p:cxnSp>
          <p:nvCxnSpPr>
            <p:cNvPr id="69" name="직선 연결선 68"/>
            <p:cNvCxnSpPr>
              <a:stCxn id="64" idx="3"/>
            </p:cNvCxnSpPr>
            <p:nvPr/>
          </p:nvCxnSpPr>
          <p:spPr>
            <a:xfrm flipH="1">
              <a:off x="2292182" y="4158537"/>
              <a:ext cx="676824" cy="263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타원 1"/>
            <p:cNvSpPr/>
            <p:nvPr/>
          </p:nvSpPr>
          <p:spPr>
            <a:xfrm>
              <a:off x="2453774" y="3455344"/>
              <a:ext cx="226576" cy="226576"/>
            </a:xfrm>
            <a:prstGeom prst="ellipse">
              <a:avLst/>
            </a:prstGeom>
            <a:noFill/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2935825" y="3965142"/>
              <a:ext cx="226576" cy="226576"/>
            </a:xfrm>
            <a:prstGeom prst="ellipse">
              <a:avLst/>
            </a:prstGeom>
            <a:noFill/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2078070" y="4385928"/>
              <a:ext cx="226576" cy="226576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/>
            <p:cNvCxnSpPr/>
            <p:nvPr/>
          </p:nvCxnSpPr>
          <p:spPr>
            <a:xfrm flipH="1">
              <a:off x="2209379" y="3671315"/>
              <a:ext cx="295597" cy="7371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4" idx="1"/>
              <a:endCxn id="2" idx="5"/>
            </p:cNvCxnSpPr>
            <p:nvPr/>
          </p:nvCxnSpPr>
          <p:spPr>
            <a:xfrm flipH="1" flipV="1">
              <a:off x="2647169" y="3648739"/>
              <a:ext cx="321837" cy="349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1517372" y="3675368"/>
            <a:ext cx="482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mtClean="0"/>
              <a:t>A</a:t>
            </a:r>
            <a:r>
              <a:rPr lang="ko-KR" altLang="en-US" sz="900" b="1" smtClean="0"/>
              <a:t>기업</a:t>
            </a:r>
            <a:endParaRPr lang="ko-KR" altLang="en-US" sz="900" b="1"/>
          </a:p>
        </p:txBody>
      </p:sp>
      <p:sp>
        <p:nvSpPr>
          <p:cNvPr id="78" name="TextBox 77"/>
          <p:cNvSpPr txBox="1"/>
          <p:nvPr/>
        </p:nvSpPr>
        <p:spPr>
          <a:xfrm>
            <a:off x="2591675" y="4165577"/>
            <a:ext cx="5036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B </a:t>
            </a:r>
            <a:r>
              <a:rPr lang="ko-KR" altLang="en-US" sz="900" b="1" smtClean="0"/>
              <a:t>기업</a:t>
            </a:r>
            <a:endParaRPr lang="ko-KR" altLang="en-US" sz="900" b="1"/>
          </a:p>
        </p:txBody>
      </p:sp>
      <p:sp>
        <p:nvSpPr>
          <p:cNvPr id="79" name="TextBox 78"/>
          <p:cNvSpPr txBox="1"/>
          <p:nvPr/>
        </p:nvSpPr>
        <p:spPr>
          <a:xfrm>
            <a:off x="1523148" y="4648670"/>
            <a:ext cx="5020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C </a:t>
            </a:r>
            <a:r>
              <a:rPr lang="ko-KR" altLang="en-US" sz="900" b="1" smtClean="0"/>
              <a:t>기업</a:t>
            </a:r>
            <a:endParaRPr lang="ko-KR" altLang="en-US" sz="900" b="1"/>
          </a:p>
        </p:txBody>
      </p:sp>
      <p:grpSp>
        <p:nvGrpSpPr>
          <p:cNvPr id="97" name="그룹 96"/>
          <p:cNvGrpSpPr/>
          <p:nvPr/>
        </p:nvGrpSpPr>
        <p:grpSpPr>
          <a:xfrm>
            <a:off x="6289540" y="4199313"/>
            <a:ext cx="841768" cy="898304"/>
            <a:chOff x="2078070" y="3455344"/>
            <a:chExt cx="1084331" cy="1157160"/>
          </a:xfrm>
        </p:grpSpPr>
        <p:cxnSp>
          <p:nvCxnSpPr>
            <p:cNvPr id="98" name="직선 연결선 97"/>
            <p:cNvCxnSpPr>
              <a:stCxn id="100" idx="3"/>
            </p:cNvCxnSpPr>
            <p:nvPr/>
          </p:nvCxnSpPr>
          <p:spPr>
            <a:xfrm flipH="1">
              <a:off x="2292182" y="4158537"/>
              <a:ext cx="676824" cy="263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타원 98"/>
            <p:cNvSpPr/>
            <p:nvPr/>
          </p:nvSpPr>
          <p:spPr>
            <a:xfrm>
              <a:off x="2453774" y="3455344"/>
              <a:ext cx="226576" cy="226576"/>
            </a:xfrm>
            <a:prstGeom prst="ellipse">
              <a:avLst/>
            </a:prstGeom>
            <a:noFill/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/>
            <p:cNvSpPr/>
            <p:nvPr/>
          </p:nvSpPr>
          <p:spPr>
            <a:xfrm>
              <a:off x="2935825" y="3965142"/>
              <a:ext cx="226576" cy="226576"/>
            </a:xfrm>
            <a:prstGeom prst="ellipse">
              <a:avLst/>
            </a:prstGeom>
            <a:noFill/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2078070" y="4385928"/>
              <a:ext cx="226576" cy="226576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연결선 101"/>
            <p:cNvCxnSpPr/>
            <p:nvPr/>
          </p:nvCxnSpPr>
          <p:spPr>
            <a:xfrm flipH="1">
              <a:off x="2209379" y="3671315"/>
              <a:ext cx="295597" cy="7371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>
              <a:stCxn id="100" idx="1"/>
              <a:endCxn id="99" idx="5"/>
            </p:cNvCxnSpPr>
            <p:nvPr/>
          </p:nvCxnSpPr>
          <p:spPr>
            <a:xfrm flipH="1" flipV="1">
              <a:off x="2647169" y="3648739"/>
              <a:ext cx="321837" cy="349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/>
          <p:cNvGrpSpPr/>
          <p:nvPr/>
        </p:nvGrpSpPr>
        <p:grpSpPr>
          <a:xfrm>
            <a:off x="6577610" y="3478991"/>
            <a:ext cx="841768" cy="898304"/>
            <a:chOff x="2078070" y="3455344"/>
            <a:chExt cx="1084331" cy="1157160"/>
          </a:xfrm>
        </p:grpSpPr>
        <p:cxnSp>
          <p:nvCxnSpPr>
            <p:cNvPr id="109" name="직선 연결선 108"/>
            <p:cNvCxnSpPr>
              <a:stCxn id="111" idx="3"/>
            </p:cNvCxnSpPr>
            <p:nvPr/>
          </p:nvCxnSpPr>
          <p:spPr>
            <a:xfrm flipH="1">
              <a:off x="2292182" y="4158537"/>
              <a:ext cx="676824" cy="263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타원 109"/>
            <p:cNvSpPr/>
            <p:nvPr/>
          </p:nvSpPr>
          <p:spPr>
            <a:xfrm>
              <a:off x="2453774" y="3455344"/>
              <a:ext cx="226576" cy="226576"/>
            </a:xfrm>
            <a:prstGeom prst="ellipse">
              <a:avLst/>
            </a:prstGeom>
            <a:noFill/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2935825" y="3965142"/>
              <a:ext cx="226576" cy="226576"/>
            </a:xfrm>
            <a:prstGeom prst="ellipse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2078070" y="4385928"/>
              <a:ext cx="226576" cy="226576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3" name="직선 연결선 112"/>
            <p:cNvCxnSpPr/>
            <p:nvPr/>
          </p:nvCxnSpPr>
          <p:spPr>
            <a:xfrm flipH="1">
              <a:off x="2209379" y="3671315"/>
              <a:ext cx="295597" cy="7371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>
              <a:stCxn id="111" idx="1"/>
              <a:endCxn id="110" idx="5"/>
            </p:cNvCxnSpPr>
            <p:nvPr/>
          </p:nvCxnSpPr>
          <p:spPr>
            <a:xfrm flipH="1" flipV="1">
              <a:off x="2647169" y="3648739"/>
              <a:ext cx="321837" cy="349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/>
          <p:cNvGrpSpPr/>
          <p:nvPr/>
        </p:nvGrpSpPr>
        <p:grpSpPr>
          <a:xfrm rot="4541659">
            <a:off x="6389552" y="4807832"/>
            <a:ext cx="841768" cy="898304"/>
            <a:chOff x="2078070" y="3455344"/>
            <a:chExt cx="1084331" cy="1157160"/>
          </a:xfrm>
        </p:grpSpPr>
        <p:cxnSp>
          <p:nvCxnSpPr>
            <p:cNvPr id="116" name="직선 연결선 115"/>
            <p:cNvCxnSpPr>
              <a:stCxn id="118" idx="3"/>
            </p:cNvCxnSpPr>
            <p:nvPr/>
          </p:nvCxnSpPr>
          <p:spPr>
            <a:xfrm flipH="1">
              <a:off x="2292182" y="4158537"/>
              <a:ext cx="676824" cy="263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타원 116"/>
            <p:cNvSpPr/>
            <p:nvPr/>
          </p:nvSpPr>
          <p:spPr>
            <a:xfrm>
              <a:off x="2453774" y="3455344"/>
              <a:ext cx="226576" cy="226576"/>
            </a:xfrm>
            <a:prstGeom prst="ellipse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2935825" y="3965142"/>
              <a:ext cx="226576" cy="226576"/>
            </a:xfrm>
            <a:prstGeom prst="ellipse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2078070" y="4385928"/>
              <a:ext cx="226576" cy="226576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/>
            <p:cNvCxnSpPr/>
            <p:nvPr/>
          </p:nvCxnSpPr>
          <p:spPr>
            <a:xfrm flipH="1">
              <a:off x="2209379" y="3671315"/>
              <a:ext cx="295597" cy="7371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>
              <a:stCxn id="118" idx="1"/>
              <a:endCxn id="117" idx="5"/>
            </p:cNvCxnSpPr>
            <p:nvPr/>
          </p:nvCxnSpPr>
          <p:spPr>
            <a:xfrm flipH="1" flipV="1">
              <a:off x="2647169" y="3648739"/>
              <a:ext cx="321837" cy="349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직사각형 121"/>
          <p:cNvSpPr/>
          <p:nvPr/>
        </p:nvSpPr>
        <p:spPr>
          <a:xfrm>
            <a:off x="1352742" y="3499400"/>
            <a:ext cx="1785597" cy="143993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639331" y="3207736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&lt;</a:t>
            </a:r>
            <a:r>
              <a:rPr lang="ko-KR" altLang="en-US" sz="1100" b="1" smtClean="0"/>
              <a:t>회원정보 공유</a:t>
            </a:r>
            <a:r>
              <a:rPr lang="en-US" altLang="ko-KR" sz="1100" b="1" dirty="0" smtClean="0"/>
              <a:t>&gt;</a:t>
            </a:r>
            <a:endParaRPr lang="ko-KR" altLang="en-US" sz="1100" b="1"/>
          </a:p>
        </p:txBody>
      </p:sp>
      <p:grpSp>
        <p:nvGrpSpPr>
          <p:cNvPr id="124" name="그룹 123"/>
          <p:cNvGrpSpPr/>
          <p:nvPr/>
        </p:nvGrpSpPr>
        <p:grpSpPr>
          <a:xfrm rot="12013845">
            <a:off x="7217323" y="3666876"/>
            <a:ext cx="841768" cy="898304"/>
            <a:chOff x="2078070" y="3455344"/>
            <a:chExt cx="1084331" cy="1157160"/>
          </a:xfrm>
        </p:grpSpPr>
        <p:cxnSp>
          <p:nvCxnSpPr>
            <p:cNvPr id="125" name="직선 연결선 124"/>
            <p:cNvCxnSpPr>
              <a:stCxn id="127" idx="3"/>
            </p:cNvCxnSpPr>
            <p:nvPr/>
          </p:nvCxnSpPr>
          <p:spPr>
            <a:xfrm flipH="1">
              <a:off x="2292182" y="4158537"/>
              <a:ext cx="676824" cy="263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타원 125"/>
            <p:cNvSpPr/>
            <p:nvPr/>
          </p:nvSpPr>
          <p:spPr>
            <a:xfrm>
              <a:off x="2453774" y="3455344"/>
              <a:ext cx="226576" cy="226576"/>
            </a:xfrm>
            <a:prstGeom prst="ellipse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2935825" y="3965142"/>
              <a:ext cx="226576" cy="226576"/>
            </a:xfrm>
            <a:prstGeom prst="ellipse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2078070" y="4385928"/>
              <a:ext cx="226576" cy="226576"/>
            </a:xfrm>
            <a:prstGeom prst="ellipse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/>
            <p:cNvCxnSpPr/>
            <p:nvPr/>
          </p:nvCxnSpPr>
          <p:spPr>
            <a:xfrm flipH="1">
              <a:off x="2209379" y="3671315"/>
              <a:ext cx="295597" cy="7371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>
              <a:stCxn id="127" idx="1"/>
              <a:endCxn id="126" idx="5"/>
            </p:cNvCxnSpPr>
            <p:nvPr/>
          </p:nvCxnSpPr>
          <p:spPr>
            <a:xfrm flipH="1" flipV="1">
              <a:off x="2647169" y="3648739"/>
              <a:ext cx="321837" cy="349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그룹 130"/>
          <p:cNvGrpSpPr/>
          <p:nvPr/>
        </p:nvGrpSpPr>
        <p:grpSpPr>
          <a:xfrm rot="20423128">
            <a:off x="7290521" y="4348436"/>
            <a:ext cx="841768" cy="898304"/>
            <a:chOff x="2078070" y="3455344"/>
            <a:chExt cx="1084331" cy="1157160"/>
          </a:xfrm>
        </p:grpSpPr>
        <p:cxnSp>
          <p:nvCxnSpPr>
            <p:cNvPr id="132" name="직선 연결선 131"/>
            <p:cNvCxnSpPr>
              <a:stCxn id="134" idx="3"/>
            </p:cNvCxnSpPr>
            <p:nvPr/>
          </p:nvCxnSpPr>
          <p:spPr>
            <a:xfrm flipH="1">
              <a:off x="2292182" y="4158537"/>
              <a:ext cx="676824" cy="263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타원 132"/>
            <p:cNvSpPr/>
            <p:nvPr/>
          </p:nvSpPr>
          <p:spPr>
            <a:xfrm>
              <a:off x="2453774" y="3455344"/>
              <a:ext cx="226576" cy="226576"/>
            </a:xfrm>
            <a:prstGeom prst="ellipse">
              <a:avLst/>
            </a:prstGeom>
            <a:noFill/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2935825" y="3965142"/>
              <a:ext cx="226576" cy="226576"/>
            </a:xfrm>
            <a:prstGeom prst="ellipse">
              <a:avLst/>
            </a:prstGeom>
            <a:noFill/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/>
            <p:cNvSpPr/>
            <p:nvPr/>
          </p:nvSpPr>
          <p:spPr>
            <a:xfrm>
              <a:off x="2078070" y="4385928"/>
              <a:ext cx="226576" cy="226576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6" name="직선 연결선 135"/>
            <p:cNvCxnSpPr/>
            <p:nvPr/>
          </p:nvCxnSpPr>
          <p:spPr>
            <a:xfrm flipH="1">
              <a:off x="2209379" y="3671315"/>
              <a:ext cx="295597" cy="7371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>
              <a:stCxn id="134" idx="1"/>
              <a:endCxn id="133" idx="5"/>
            </p:cNvCxnSpPr>
            <p:nvPr/>
          </p:nvCxnSpPr>
          <p:spPr>
            <a:xfrm flipH="1" flipV="1">
              <a:off x="2647169" y="3648739"/>
              <a:ext cx="321837" cy="349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그룹 137"/>
          <p:cNvGrpSpPr/>
          <p:nvPr/>
        </p:nvGrpSpPr>
        <p:grpSpPr>
          <a:xfrm rot="4541659">
            <a:off x="5620559" y="4710242"/>
            <a:ext cx="841768" cy="898304"/>
            <a:chOff x="2078070" y="3455344"/>
            <a:chExt cx="1084331" cy="1157160"/>
          </a:xfrm>
        </p:grpSpPr>
        <p:cxnSp>
          <p:nvCxnSpPr>
            <p:cNvPr id="139" name="직선 연결선 138"/>
            <p:cNvCxnSpPr>
              <a:stCxn id="141" idx="3"/>
            </p:cNvCxnSpPr>
            <p:nvPr/>
          </p:nvCxnSpPr>
          <p:spPr>
            <a:xfrm flipH="1">
              <a:off x="2292182" y="4158537"/>
              <a:ext cx="676824" cy="263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타원 139"/>
            <p:cNvSpPr/>
            <p:nvPr/>
          </p:nvSpPr>
          <p:spPr>
            <a:xfrm>
              <a:off x="2453774" y="3455344"/>
              <a:ext cx="226576" cy="226576"/>
            </a:xfrm>
            <a:prstGeom prst="ellipse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/>
            <p:cNvSpPr/>
            <p:nvPr/>
          </p:nvSpPr>
          <p:spPr>
            <a:xfrm>
              <a:off x="2935825" y="3965142"/>
              <a:ext cx="226576" cy="226576"/>
            </a:xfrm>
            <a:prstGeom prst="ellipse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/>
            <p:cNvSpPr/>
            <p:nvPr/>
          </p:nvSpPr>
          <p:spPr>
            <a:xfrm>
              <a:off x="2078070" y="4385928"/>
              <a:ext cx="226576" cy="226576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3" name="직선 연결선 142"/>
            <p:cNvCxnSpPr/>
            <p:nvPr/>
          </p:nvCxnSpPr>
          <p:spPr>
            <a:xfrm flipH="1">
              <a:off x="2209379" y="3671315"/>
              <a:ext cx="295597" cy="7371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>
              <a:stCxn id="141" idx="1"/>
              <a:endCxn id="140" idx="5"/>
            </p:cNvCxnSpPr>
            <p:nvPr/>
          </p:nvCxnSpPr>
          <p:spPr>
            <a:xfrm flipH="1" flipV="1">
              <a:off x="2647169" y="3648739"/>
              <a:ext cx="321837" cy="349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그룹 144"/>
          <p:cNvGrpSpPr/>
          <p:nvPr/>
        </p:nvGrpSpPr>
        <p:grpSpPr>
          <a:xfrm rot="13554336">
            <a:off x="5759045" y="3850452"/>
            <a:ext cx="841768" cy="898304"/>
            <a:chOff x="2078070" y="3455344"/>
            <a:chExt cx="1084331" cy="1157160"/>
          </a:xfrm>
        </p:grpSpPr>
        <p:cxnSp>
          <p:nvCxnSpPr>
            <p:cNvPr id="146" name="직선 연결선 145"/>
            <p:cNvCxnSpPr>
              <a:stCxn id="148" idx="3"/>
            </p:cNvCxnSpPr>
            <p:nvPr/>
          </p:nvCxnSpPr>
          <p:spPr>
            <a:xfrm flipH="1">
              <a:off x="2292182" y="4158537"/>
              <a:ext cx="676824" cy="263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타원 146"/>
            <p:cNvSpPr/>
            <p:nvPr/>
          </p:nvSpPr>
          <p:spPr>
            <a:xfrm>
              <a:off x="2453774" y="3455344"/>
              <a:ext cx="226576" cy="226576"/>
            </a:xfrm>
            <a:prstGeom prst="ellipse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/>
            <p:cNvSpPr/>
            <p:nvPr/>
          </p:nvSpPr>
          <p:spPr>
            <a:xfrm>
              <a:off x="2935825" y="3965142"/>
              <a:ext cx="226576" cy="226576"/>
            </a:xfrm>
            <a:prstGeom prst="ellipse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/>
            <p:cNvSpPr/>
            <p:nvPr/>
          </p:nvSpPr>
          <p:spPr>
            <a:xfrm>
              <a:off x="2078070" y="4385928"/>
              <a:ext cx="226576" cy="226576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0" name="직선 연결선 149"/>
            <p:cNvCxnSpPr/>
            <p:nvPr/>
          </p:nvCxnSpPr>
          <p:spPr>
            <a:xfrm flipH="1">
              <a:off x="2209379" y="3671315"/>
              <a:ext cx="295597" cy="7371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>
              <a:stCxn id="148" idx="1"/>
              <a:endCxn id="147" idx="5"/>
            </p:cNvCxnSpPr>
            <p:nvPr/>
          </p:nvCxnSpPr>
          <p:spPr>
            <a:xfrm flipH="1" flipV="1">
              <a:off x="2647169" y="3648739"/>
              <a:ext cx="321837" cy="349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그룹 151"/>
          <p:cNvGrpSpPr/>
          <p:nvPr/>
        </p:nvGrpSpPr>
        <p:grpSpPr>
          <a:xfrm rot="20056247">
            <a:off x="5689569" y="3109153"/>
            <a:ext cx="841768" cy="898304"/>
            <a:chOff x="2078070" y="3455344"/>
            <a:chExt cx="1084331" cy="1157160"/>
          </a:xfrm>
        </p:grpSpPr>
        <p:cxnSp>
          <p:nvCxnSpPr>
            <p:cNvPr id="153" name="직선 연결선 152"/>
            <p:cNvCxnSpPr>
              <a:stCxn id="155" idx="3"/>
            </p:cNvCxnSpPr>
            <p:nvPr/>
          </p:nvCxnSpPr>
          <p:spPr>
            <a:xfrm flipH="1">
              <a:off x="2292182" y="4158537"/>
              <a:ext cx="676824" cy="263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타원 153"/>
            <p:cNvSpPr/>
            <p:nvPr/>
          </p:nvSpPr>
          <p:spPr>
            <a:xfrm>
              <a:off x="2453774" y="3455344"/>
              <a:ext cx="226576" cy="226576"/>
            </a:xfrm>
            <a:prstGeom prst="ellipse">
              <a:avLst/>
            </a:prstGeom>
            <a:noFill/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/>
            <p:cNvSpPr/>
            <p:nvPr/>
          </p:nvSpPr>
          <p:spPr>
            <a:xfrm>
              <a:off x="2935825" y="3965142"/>
              <a:ext cx="226576" cy="226576"/>
            </a:xfrm>
            <a:prstGeom prst="ellipse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/>
            <p:cNvSpPr/>
            <p:nvPr/>
          </p:nvSpPr>
          <p:spPr>
            <a:xfrm>
              <a:off x="2078070" y="4385928"/>
              <a:ext cx="226576" cy="226576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7" name="직선 연결선 156"/>
            <p:cNvCxnSpPr/>
            <p:nvPr/>
          </p:nvCxnSpPr>
          <p:spPr>
            <a:xfrm flipH="1">
              <a:off x="2209379" y="3671315"/>
              <a:ext cx="295597" cy="7371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>
              <a:stCxn id="155" idx="1"/>
              <a:endCxn id="154" idx="5"/>
            </p:cNvCxnSpPr>
            <p:nvPr/>
          </p:nvCxnSpPr>
          <p:spPr>
            <a:xfrm flipH="1" flipV="1">
              <a:off x="2647169" y="3648739"/>
              <a:ext cx="321837" cy="349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9" name="그림 15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95" t="55354" r="42544"/>
          <a:stretch/>
        </p:blipFill>
        <p:spPr bwMode="auto">
          <a:xfrm>
            <a:off x="3661395" y="3983901"/>
            <a:ext cx="1011506" cy="469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0" name="그룹 159"/>
          <p:cNvGrpSpPr/>
          <p:nvPr/>
        </p:nvGrpSpPr>
        <p:grpSpPr>
          <a:xfrm rot="21444476">
            <a:off x="5212390" y="3559382"/>
            <a:ext cx="841768" cy="898304"/>
            <a:chOff x="2078070" y="3455344"/>
            <a:chExt cx="1084331" cy="1157160"/>
          </a:xfrm>
        </p:grpSpPr>
        <p:cxnSp>
          <p:nvCxnSpPr>
            <p:cNvPr id="161" name="직선 연결선 160"/>
            <p:cNvCxnSpPr>
              <a:stCxn id="163" idx="3"/>
            </p:cNvCxnSpPr>
            <p:nvPr/>
          </p:nvCxnSpPr>
          <p:spPr>
            <a:xfrm flipH="1">
              <a:off x="2292182" y="4158537"/>
              <a:ext cx="676824" cy="263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타원 161"/>
            <p:cNvSpPr/>
            <p:nvPr/>
          </p:nvSpPr>
          <p:spPr>
            <a:xfrm>
              <a:off x="2453774" y="3455344"/>
              <a:ext cx="226576" cy="226576"/>
            </a:xfrm>
            <a:prstGeom prst="ellipse">
              <a:avLst/>
            </a:prstGeom>
            <a:noFill/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2935825" y="3965142"/>
              <a:ext cx="226576" cy="226576"/>
            </a:xfrm>
            <a:prstGeom prst="ellipse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/>
            <p:cNvSpPr/>
            <p:nvPr/>
          </p:nvSpPr>
          <p:spPr>
            <a:xfrm>
              <a:off x="2078070" y="4385928"/>
              <a:ext cx="226576" cy="226576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5" name="직선 연결선 164"/>
            <p:cNvCxnSpPr/>
            <p:nvPr/>
          </p:nvCxnSpPr>
          <p:spPr>
            <a:xfrm flipH="1">
              <a:off x="2209379" y="3671315"/>
              <a:ext cx="295597" cy="7371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>
              <a:stCxn id="163" idx="1"/>
              <a:endCxn id="162" idx="5"/>
            </p:cNvCxnSpPr>
            <p:nvPr/>
          </p:nvCxnSpPr>
          <p:spPr>
            <a:xfrm flipH="1" flipV="1">
              <a:off x="2647169" y="3648739"/>
              <a:ext cx="321837" cy="349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그룹 166"/>
          <p:cNvGrpSpPr/>
          <p:nvPr/>
        </p:nvGrpSpPr>
        <p:grpSpPr>
          <a:xfrm rot="14408220">
            <a:off x="6835989" y="2906127"/>
            <a:ext cx="841768" cy="898304"/>
            <a:chOff x="2078070" y="3455344"/>
            <a:chExt cx="1084331" cy="1157160"/>
          </a:xfrm>
        </p:grpSpPr>
        <p:cxnSp>
          <p:nvCxnSpPr>
            <p:cNvPr id="168" name="직선 연결선 167"/>
            <p:cNvCxnSpPr>
              <a:stCxn id="170" idx="3"/>
            </p:cNvCxnSpPr>
            <p:nvPr/>
          </p:nvCxnSpPr>
          <p:spPr>
            <a:xfrm flipH="1">
              <a:off x="2292182" y="4158537"/>
              <a:ext cx="676824" cy="263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타원 168"/>
            <p:cNvSpPr/>
            <p:nvPr/>
          </p:nvSpPr>
          <p:spPr>
            <a:xfrm>
              <a:off x="2453774" y="3455344"/>
              <a:ext cx="226576" cy="226576"/>
            </a:xfrm>
            <a:prstGeom prst="ellipse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/>
            <p:cNvSpPr/>
            <p:nvPr/>
          </p:nvSpPr>
          <p:spPr>
            <a:xfrm>
              <a:off x="2935825" y="3965142"/>
              <a:ext cx="226576" cy="226576"/>
            </a:xfrm>
            <a:prstGeom prst="ellipse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/>
            <p:cNvSpPr/>
            <p:nvPr/>
          </p:nvSpPr>
          <p:spPr>
            <a:xfrm>
              <a:off x="2078070" y="4385928"/>
              <a:ext cx="226576" cy="226576"/>
            </a:xfrm>
            <a:prstGeom prst="ellipse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2" name="직선 연결선 171"/>
            <p:cNvCxnSpPr/>
            <p:nvPr/>
          </p:nvCxnSpPr>
          <p:spPr>
            <a:xfrm flipH="1">
              <a:off x="2209379" y="3671315"/>
              <a:ext cx="295597" cy="7371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>
              <a:stCxn id="170" idx="1"/>
              <a:endCxn id="169" idx="5"/>
            </p:cNvCxnSpPr>
            <p:nvPr/>
          </p:nvCxnSpPr>
          <p:spPr>
            <a:xfrm flipH="1" flipV="1">
              <a:off x="2647169" y="3648739"/>
              <a:ext cx="321837" cy="349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85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214313" y="152400"/>
            <a:ext cx="847725" cy="8477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60338" y="252413"/>
            <a:ext cx="955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3600" b="1" dirty="0" smtClean="0">
                <a:solidFill>
                  <a:srgbClr val="233154"/>
                </a:solidFill>
                <a:latin typeface="+mn-ea"/>
                <a:ea typeface="+mn-ea"/>
              </a:rPr>
              <a:t>06</a:t>
            </a:r>
            <a:endParaRPr lang="ko-KR" altLang="en-US" sz="3600" b="1">
              <a:solidFill>
                <a:srgbClr val="233154"/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1136650" y="152400"/>
            <a:ext cx="18790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2800" b="1">
                <a:solidFill>
                  <a:srgbClr val="1E54B5"/>
                </a:solidFill>
                <a:latin typeface="+mn-ea"/>
                <a:ea typeface="+mn-ea"/>
              </a:rPr>
              <a:t>BUSINESS</a:t>
            </a:r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1136650" y="503238"/>
            <a:ext cx="20762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2800" b="1">
                <a:solidFill>
                  <a:srgbClr val="233154"/>
                </a:solidFill>
                <a:latin typeface="+mn-ea"/>
                <a:ea typeface="+mn-ea"/>
              </a:rPr>
              <a:t>CONTENTS</a:t>
            </a:r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auto">
          <a:xfrm>
            <a:off x="762000" y="1328738"/>
            <a:ext cx="15043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dirty="0" smtClean="0">
                <a:solidFill>
                  <a:srgbClr val="005694"/>
                </a:solidFill>
                <a:latin typeface="+mn-ea"/>
                <a:ea typeface="+mn-ea"/>
              </a:rPr>
              <a:t>Service Stats</a:t>
            </a:r>
            <a:endParaRPr lang="ko-KR" altLang="en-US">
              <a:solidFill>
                <a:srgbClr val="005694"/>
              </a:solidFill>
              <a:latin typeface="+mn-ea"/>
              <a:ea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2862962"/>
            <a:ext cx="2981325" cy="340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157978" y="4319279"/>
            <a:ext cx="7232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1400" b="1" dirty="0" smtClean="0">
                <a:solidFill>
                  <a:srgbClr val="005694"/>
                </a:solidFill>
                <a:latin typeface="+mn-ea"/>
                <a:ea typeface="+mn-ea"/>
              </a:rPr>
              <a:t>서비스</a:t>
            </a:r>
            <a:endParaRPr lang="en-US" altLang="ko-KR" sz="1400" b="1" dirty="0" smtClean="0">
              <a:solidFill>
                <a:srgbClr val="005694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ko-KR" altLang="en-US" sz="1400" b="1" dirty="0" smtClean="0">
                <a:solidFill>
                  <a:srgbClr val="005694"/>
                </a:solidFill>
                <a:latin typeface="+mn-ea"/>
                <a:ea typeface="+mn-ea"/>
              </a:rPr>
              <a:t>목표</a:t>
            </a:r>
            <a:endParaRPr lang="en-US" altLang="ko-KR" sz="1400" b="1" dirty="0" smtClean="0">
              <a:solidFill>
                <a:srgbClr val="005694"/>
              </a:solidFill>
              <a:latin typeface="+mn-ea"/>
              <a:ea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465413" y="2935987"/>
            <a:ext cx="1928559" cy="0"/>
          </a:xfrm>
          <a:prstGeom prst="line">
            <a:avLst/>
          </a:prstGeom>
          <a:ln w="12700">
            <a:solidFill>
              <a:srgbClr val="A3E6FF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445125" y="2935987"/>
            <a:ext cx="1624013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추천 서적에 대한 </a:t>
            </a:r>
            <a:endParaRPr lang="en-US" altLang="ko-KR" sz="900" dirty="0" smtClean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</a:endParaRPr>
          </a:p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알고리즘의 정확성 </a:t>
            </a:r>
            <a:endParaRPr lang="ko-KR" altLang="en-US" sz="90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auto">
          <a:xfrm>
            <a:off x="5561792" y="2674049"/>
            <a:ext cx="13708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200" dirty="0" smtClean="0">
                <a:solidFill>
                  <a:srgbClr val="A3E6FF"/>
                </a:solidFill>
                <a:latin typeface="+mn-ea"/>
                <a:ea typeface="+mn-ea"/>
              </a:rPr>
              <a:t>추천 서적 정확성</a:t>
            </a:r>
            <a:endParaRPr lang="ko-KR" altLang="en-US" sz="1200" dirty="0">
              <a:solidFill>
                <a:srgbClr val="A3E6FF"/>
              </a:solidFill>
              <a:latin typeface="+mn-ea"/>
              <a:ea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037263" y="3793237"/>
            <a:ext cx="1570037" cy="0"/>
          </a:xfrm>
          <a:prstGeom prst="line">
            <a:avLst/>
          </a:prstGeom>
          <a:ln w="12700">
            <a:solidFill>
              <a:srgbClr val="6FD5FB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010275" y="3793237"/>
            <a:ext cx="16224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전세계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30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여개 국가 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서적 보유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auto">
          <a:xfrm>
            <a:off x="6141982" y="3531299"/>
            <a:ext cx="11624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200" dirty="0" smtClean="0">
                <a:solidFill>
                  <a:srgbClr val="6FD5FB"/>
                </a:solidFill>
                <a:latin typeface="+mn-ea"/>
                <a:ea typeface="+mn-ea"/>
              </a:rPr>
              <a:t>서적의 다양성</a:t>
            </a:r>
            <a:endParaRPr lang="ko-KR" altLang="en-US" sz="1200" dirty="0">
              <a:solidFill>
                <a:srgbClr val="6FD5FB"/>
              </a:solidFill>
              <a:latin typeface="+mn-ea"/>
              <a:ea typeface="+mn-ea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6038680" y="5409312"/>
            <a:ext cx="1972738" cy="0"/>
          </a:xfrm>
          <a:prstGeom prst="line">
            <a:avLst/>
          </a:prstGeom>
          <a:ln w="12700">
            <a:solidFill>
              <a:srgbClr val="4AB3FF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010275" y="5409312"/>
            <a:ext cx="16224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회원 프라이버시를 </a:t>
            </a:r>
            <a:endParaRPr lang="en-US" altLang="ko-KR" sz="900" dirty="0" smtClean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</a:endParaRPr>
          </a:p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가장 우선하는 기업</a:t>
            </a:r>
            <a:endParaRPr lang="ko-KR" altLang="en-US" sz="90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직사각형 22"/>
          <p:cNvSpPr>
            <a:spLocks noChangeArrowheads="1"/>
          </p:cNvSpPr>
          <p:nvPr/>
        </p:nvSpPr>
        <p:spPr bwMode="auto">
          <a:xfrm>
            <a:off x="6125354" y="5147374"/>
            <a:ext cx="18325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200" dirty="0" smtClean="0">
                <a:solidFill>
                  <a:srgbClr val="4AB3FF"/>
                </a:solidFill>
                <a:latin typeface="+mn-ea"/>
                <a:ea typeface="+mn-ea"/>
              </a:rPr>
              <a:t>강력한 프라이버시 보호</a:t>
            </a:r>
            <a:endParaRPr lang="ko-KR" altLang="en-US" sz="1200" dirty="0">
              <a:solidFill>
                <a:srgbClr val="4AB3FF"/>
              </a:solidFill>
              <a:latin typeface="+mn-ea"/>
              <a:ea typeface="+mn-ea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773613" y="6203062"/>
            <a:ext cx="1630362" cy="0"/>
          </a:xfrm>
          <a:prstGeom prst="line">
            <a:avLst/>
          </a:prstGeom>
          <a:ln w="12700">
            <a:solidFill>
              <a:srgbClr val="0F99D9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772025" y="6203062"/>
            <a:ext cx="1624013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언제 어디서나 </a:t>
            </a:r>
            <a:endParaRPr lang="en-US" altLang="ko-KR" sz="900" dirty="0" smtClean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</a:endParaRPr>
          </a:p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안전한 서비스 제공</a:t>
            </a:r>
            <a:endParaRPr lang="ko-KR" altLang="en-US" sz="90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7" name="직사각형 26"/>
          <p:cNvSpPr>
            <a:spLocks noChangeArrowheads="1"/>
          </p:cNvSpPr>
          <p:nvPr/>
        </p:nvSpPr>
        <p:spPr bwMode="auto">
          <a:xfrm>
            <a:off x="4755688" y="5941124"/>
            <a:ext cx="1707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200" dirty="0" smtClean="0">
                <a:solidFill>
                  <a:srgbClr val="0F99D9"/>
                </a:solidFill>
                <a:latin typeface="+mn-ea"/>
                <a:ea typeface="+mn-ea"/>
              </a:rPr>
              <a:t>24*365 </a:t>
            </a:r>
            <a:r>
              <a:rPr lang="ko-KR" altLang="en-US" sz="1200" smtClean="0">
                <a:solidFill>
                  <a:srgbClr val="0F99D9"/>
                </a:solidFill>
                <a:latin typeface="+mn-ea"/>
                <a:ea typeface="+mn-ea"/>
              </a:rPr>
              <a:t>무중단 서비스</a:t>
            </a:r>
            <a:endParaRPr lang="ko-KR" altLang="en-US" sz="1200">
              <a:solidFill>
                <a:srgbClr val="0F99D9"/>
              </a:solidFill>
              <a:latin typeface="+mn-ea"/>
              <a:ea typeface="+mn-ea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1038919" y="5423599"/>
            <a:ext cx="1972738" cy="0"/>
          </a:xfrm>
          <a:prstGeom prst="line">
            <a:avLst/>
          </a:prstGeom>
          <a:ln w="12700">
            <a:solidFill>
              <a:srgbClr val="178ADC"/>
            </a:solidFill>
            <a:prstDash val="sysDot"/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447800" y="5417249"/>
            <a:ext cx="1622425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검색 등의 방법이 아닌</a:t>
            </a:r>
            <a:endParaRPr lang="en-US" altLang="ko-KR" sz="900" b="1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</a:endParaRPr>
          </a:p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추천 알고리즘에 의한 서적</a:t>
            </a:r>
            <a:endParaRPr lang="en-US" altLang="ko-KR" sz="900" b="1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</a:endParaRPr>
          </a:p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1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구매 비율</a:t>
            </a:r>
          </a:p>
        </p:txBody>
      </p:sp>
      <p:sp>
        <p:nvSpPr>
          <p:cNvPr id="31" name="직사각형 30"/>
          <p:cNvSpPr>
            <a:spLocks noChangeArrowheads="1"/>
          </p:cNvSpPr>
          <p:nvPr/>
        </p:nvSpPr>
        <p:spPr bwMode="auto">
          <a:xfrm>
            <a:off x="1537942" y="5155312"/>
            <a:ext cx="15247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200" dirty="0" smtClean="0">
                <a:solidFill>
                  <a:srgbClr val="007ED9"/>
                </a:solidFill>
                <a:latin typeface="+mn-ea"/>
                <a:ea typeface="+mn-ea"/>
              </a:rPr>
              <a:t>추천 알고리즘 이용</a:t>
            </a:r>
            <a:endParaRPr lang="ko-KR" altLang="en-US" sz="1200" dirty="0">
              <a:solidFill>
                <a:srgbClr val="007ED9"/>
              </a:solidFill>
              <a:latin typeface="+mn-ea"/>
              <a:ea typeface="+mn-ea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1373188" y="3778949"/>
            <a:ext cx="1630362" cy="0"/>
          </a:xfrm>
          <a:prstGeom prst="line">
            <a:avLst/>
          </a:prstGeom>
          <a:ln w="12700">
            <a:solidFill>
              <a:srgbClr val="005694"/>
            </a:solidFill>
            <a:prstDash val="sysDot"/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425575" y="3772599"/>
            <a:ext cx="16224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1 Shop</a:t>
            </a:r>
            <a:r>
              <a:rPr lang="ko-KR" altLang="en-US" sz="90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을 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90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회 이용한 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B0503020000020004" pitchFamily="50" charset="-127"/>
            </a:endParaRPr>
          </a:p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회원의 재방문 및 구매비율</a:t>
            </a:r>
            <a:endParaRPr lang="ko-KR" altLang="en-US" sz="9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5" name="직사각형 34"/>
          <p:cNvSpPr>
            <a:spLocks noChangeArrowheads="1"/>
          </p:cNvSpPr>
          <p:nvPr/>
        </p:nvSpPr>
        <p:spPr bwMode="auto">
          <a:xfrm>
            <a:off x="1830388" y="3510662"/>
            <a:ext cx="10086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200" dirty="0" smtClean="0">
                <a:solidFill>
                  <a:srgbClr val="005694"/>
                </a:solidFill>
                <a:latin typeface="+mn-ea"/>
                <a:ea typeface="+mn-ea"/>
              </a:rPr>
              <a:t>회원 </a:t>
            </a:r>
            <a:r>
              <a:rPr lang="ko-KR" altLang="en-US" sz="1200" dirty="0" err="1" smtClean="0">
                <a:solidFill>
                  <a:srgbClr val="005694"/>
                </a:solidFill>
                <a:latin typeface="+mn-ea"/>
                <a:ea typeface="+mn-ea"/>
              </a:rPr>
              <a:t>재구매</a:t>
            </a:r>
            <a:endParaRPr lang="ko-KR" altLang="en-US" sz="1200" dirty="0">
              <a:solidFill>
                <a:srgbClr val="005694"/>
              </a:solidFill>
              <a:latin typeface="+mn-ea"/>
              <a:ea typeface="+mn-ea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2128838" y="2943924"/>
            <a:ext cx="1595437" cy="0"/>
          </a:xfrm>
          <a:prstGeom prst="line">
            <a:avLst/>
          </a:prstGeom>
          <a:ln w="12700">
            <a:solidFill>
              <a:srgbClr val="004575"/>
            </a:solidFill>
            <a:prstDash val="sysDot"/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165350" y="2937574"/>
            <a:ext cx="1624013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신규 회원가입 후 </a:t>
            </a:r>
            <a:r>
              <a:rPr lang="en-US" altLang="ko-K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</a:br>
            <a:r>
              <a:rPr lang="ko-KR" altLang="en-US" sz="90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서적 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구매 비율</a:t>
            </a:r>
          </a:p>
        </p:txBody>
      </p:sp>
      <p:sp>
        <p:nvSpPr>
          <p:cNvPr id="39" name="직사각형 38"/>
          <p:cNvSpPr>
            <a:spLocks noChangeArrowheads="1"/>
          </p:cNvSpPr>
          <p:nvPr/>
        </p:nvSpPr>
        <p:spPr bwMode="auto">
          <a:xfrm>
            <a:off x="2570163" y="2675637"/>
            <a:ext cx="11624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200" dirty="0" smtClean="0">
                <a:solidFill>
                  <a:srgbClr val="004575"/>
                </a:solidFill>
                <a:latin typeface="+mn-ea"/>
                <a:ea typeface="+mn-ea"/>
              </a:rPr>
              <a:t>신규회원 구매</a:t>
            </a:r>
            <a:endParaRPr lang="ko-KR" altLang="en-US" sz="1200" dirty="0">
              <a:solidFill>
                <a:srgbClr val="004575"/>
              </a:solidFill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9877" y="119583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★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8" name="TextBox 20"/>
          <p:cNvSpPr txBox="1">
            <a:spLocks noChangeArrowheads="1"/>
          </p:cNvSpPr>
          <p:nvPr/>
        </p:nvSpPr>
        <p:spPr bwMode="auto">
          <a:xfrm>
            <a:off x="2158639" y="2674049"/>
            <a:ext cx="5341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400" dirty="0" smtClean="0">
                <a:solidFill>
                  <a:srgbClr val="19A0E3"/>
                </a:solidFill>
                <a:latin typeface="+mn-ea"/>
                <a:ea typeface="+mn-ea"/>
              </a:rPr>
              <a:t>67%</a:t>
            </a:r>
            <a:endParaRPr lang="ko-KR" altLang="en-US" sz="1400">
              <a:solidFill>
                <a:srgbClr val="19A0E3"/>
              </a:solidFill>
              <a:latin typeface="+mn-ea"/>
              <a:ea typeface="+mn-ea"/>
            </a:endParaRPr>
          </a:p>
        </p:txBody>
      </p:sp>
      <p:sp>
        <p:nvSpPr>
          <p:cNvPr id="59" name="TextBox 20"/>
          <p:cNvSpPr txBox="1">
            <a:spLocks noChangeArrowheads="1"/>
          </p:cNvSpPr>
          <p:nvPr/>
        </p:nvSpPr>
        <p:spPr bwMode="auto">
          <a:xfrm>
            <a:off x="1345437" y="3480346"/>
            <a:ext cx="5341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400" dirty="0" smtClean="0">
                <a:solidFill>
                  <a:srgbClr val="19A0E3"/>
                </a:solidFill>
                <a:latin typeface="+mn-ea"/>
                <a:ea typeface="+mn-ea"/>
              </a:rPr>
              <a:t>85%</a:t>
            </a:r>
            <a:endParaRPr lang="ko-KR" altLang="en-US" sz="1400">
              <a:solidFill>
                <a:srgbClr val="19A0E3"/>
              </a:solidFill>
              <a:latin typeface="+mn-ea"/>
              <a:ea typeface="+mn-ea"/>
            </a:endParaRPr>
          </a:p>
        </p:txBody>
      </p:sp>
      <p:sp>
        <p:nvSpPr>
          <p:cNvPr id="60" name="TextBox 20"/>
          <p:cNvSpPr txBox="1">
            <a:spLocks noChangeArrowheads="1"/>
          </p:cNvSpPr>
          <p:nvPr/>
        </p:nvSpPr>
        <p:spPr bwMode="auto">
          <a:xfrm>
            <a:off x="1120082" y="5124534"/>
            <a:ext cx="5341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400" dirty="0" smtClean="0">
                <a:solidFill>
                  <a:srgbClr val="19A0E3"/>
                </a:solidFill>
                <a:latin typeface="+mn-ea"/>
                <a:ea typeface="+mn-ea"/>
              </a:rPr>
              <a:t>50%</a:t>
            </a:r>
            <a:endParaRPr lang="ko-KR" altLang="en-US" sz="1400">
              <a:solidFill>
                <a:srgbClr val="19A0E3"/>
              </a:solidFill>
              <a:latin typeface="+mn-ea"/>
              <a:ea typeface="+mn-ea"/>
            </a:endParaRPr>
          </a:p>
        </p:txBody>
      </p:sp>
      <p:sp>
        <p:nvSpPr>
          <p:cNvPr id="61" name="TextBox 20"/>
          <p:cNvSpPr txBox="1">
            <a:spLocks noChangeArrowheads="1"/>
          </p:cNvSpPr>
          <p:nvPr/>
        </p:nvSpPr>
        <p:spPr bwMode="auto">
          <a:xfrm>
            <a:off x="6821938" y="2630249"/>
            <a:ext cx="5341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1400" dirty="0" smtClean="0">
                <a:solidFill>
                  <a:srgbClr val="19A0E3"/>
                </a:solidFill>
                <a:latin typeface="+mn-ea"/>
                <a:ea typeface="+mn-ea"/>
              </a:rPr>
              <a:t>85%</a:t>
            </a:r>
            <a:endParaRPr lang="ko-KR" altLang="en-US" sz="1400">
              <a:solidFill>
                <a:srgbClr val="19A0E3"/>
              </a:solidFill>
              <a:latin typeface="+mn-ea"/>
              <a:ea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0413" y="1801594"/>
            <a:ext cx="7558087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1 Shop</a:t>
            </a:r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은</a:t>
            </a:r>
            <a:r>
              <a:rPr lang="ko-KR" alt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자체 추천 알고리즘에 의해 분석된 데이터를 기반으로 체계적이고 현실적인 서비스를 제공합니다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  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우리는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년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365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일 무중단 서비스를 제공하며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강력한 프라이버시 보호와 함께 고객을 가장 우선으로 고려합니다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91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214313" y="152400"/>
            <a:ext cx="847725" cy="8477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60338" y="252413"/>
            <a:ext cx="955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3600" b="1" dirty="0" smtClean="0">
                <a:solidFill>
                  <a:srgbClr val="233154"/>
                </a:solidFill>
                <a:latin typeface="+mn-ea"/>
                <a:ea typeface="+mn-ea"/>
              </a:rPr>
              <a:t>07</a:t>
            </a:r>
            <a:endParaRPr lang="ko-KR" altLang="en-US" sz="3600" b="1">
              <a:solidFill>
                <a:srgbClr val="233154"/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1136650" y="152400"/>
            <a:ext cx="18790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2800" b="1">
                <a:solidFill>
                  <a:srgbClr val="1E54B5"/>
                </a:solidFill>
                <a:latin typeface="+mn-ea"/>
                <a:ea typeface="+mn-ea"/>
              </a:rPr>
              <a:t>BUSINESS</a:t>
            </a:r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1136650" y="503238"/>
            <a:ext cx="13573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2800" b="1">
                <a:solidFill>
                  <a:srgbClr val="233154"/>
                </a:solidFill>
                <a:latin typeface="+mn-ea"/>
                <a:ea typeface="+mn-ea"/>
              </a:rPr>
              <a:t>GOALS</a:t>
            </a:r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auto">
          <a:xfrm>
            <a:off x="762000" y="1328738"/>
            <a:ext cx="1744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5694"/>
                </a:solidFill>
                <a:latin typeface="+mn-ea"/>
                <a:ea typeface="+mn-ea"/>
              </a:rPr>
              <a:t>Business goals</a:t>
            </a:r>
            <a:endParaRPr lang="ko-KR" altLang="en-US">
              <a:solidFill>
                <a:srgbClr val="005694"/>
              </a:solidFill>
              <a:latin typeface="+mn-ea"/>
              <a:ea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238" y="2873402"/>
            <a:ext cx="1779587" cy="3573463"/>
          </a:xfrm>
          <a:prstGeom prst="rect">
            <a:avLst/>
          </a:prstGeom>
          <a:effectLst>
            <a:outerShdw blurRad="88900" dist="38100" dir="3780000" algn="tl" rotWithShape="0">
              <a:schemeClr val="accent1">
                <a:lumMod val="75000"/>
                <a:alpha val="40000"/>
              </a:schemeClr>
            </a:outerShdw>
          </a:effectLst>
        </p:spPr>
      </p:pic>
      <p:sp>
        <p:nvSpPr>
          <p:cNvPr id="12" name="사각형 설명선 11"/>
          <p:cNvSpPr/>
          <p:nvPr/>
        </p:nvSpPr>
        <p:spPr>
          <a:xfrm>
            <a:off x="1949450" y="3057552"/>
            <a:ext cx="385763" cy="404813"/>
          </a:xfrm>
          <a:prstGeom prst="wedgeRectCallout">
            <a:avLst>
              <a:gd name="adj1" fmla="val 73190"/>
              <a:gd name="adj2" fmla="val 33334"/>
            </a:avLst>
          </a:prstGeom>
          <a:solidFill>
            <a:srgbClr val="1ED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1949450" y="3708427"/>
            <a:ext cx="385763" cy="403225"/>
          </a:xfrm>
          <a:prstGeom prst="wedgeRectCallout">
            <a:avLst>
              <a:gd name="adj1" fmla="val 73190"/>
              <a:gd name="adj2" fmla="val 33334"/>
            </a:avLst>
          </a:prstGeom>
          <a:solidFill>
            <a:srgbClr val="6FD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14" name="사각형 설명선 13"/>
          <p:cNvSpPr/>
          <p:nvPr/>
        </p:nvSpPr>
        <p:spPr>
          <a:xfrm>
            <a:off x="1949450" y="4360890"/>
            <a:ext cx="385763" cy="403225"/>
          </a:xfrm>
          <a:prstGeom prst="wedgeRectCallout">
            <a:avLst>
              <a:gd name="adj1" fmla="val 73190"/>
              <a:gd name="adj2" fmla="val 33334"/>
            </a:avLst>
          </a:prstGeom>
          <a:solidFill>
            <a:srgbClr val="7C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15" name="사각형 설명선 14"/>
          <p:cNvSpPr/>
          <p:nvPr/>
        </p:nvSpPr>
        <p:spPr>
          <a:xfrm>
            <a:off x="1949450" y="5013352"/>
            <a:ext cx="385763" cy="403225"/>
          </a:xfrm>
          <a:prstGeom prst="wedgeRectCallout">
            <a:avLst>
              <a:gd name="adj1" fmla="val 73190"/>
              <a:gd name="adj2" fmla="val 33334"/>
            </a:avLst>
          </a:prstGeom>
          <a:solidFill>
            <a:srgbClr val="007E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16" name="사각형 설명선 15"/>
          <p:cNvSpPr/>
          <p:nvPr/>
        </p:nvSpPr>
        <p:spPr>
          <a:xfrm>
            <a:off x="1949450" y="5665815"/>
            <a:ext cx="385763" cy="403225"/>
          </a:xfrm>
          <a:prstGeom prst="wedgeRectCallout">
            <a:avLst>
              <a:gd name="adj1" fmla="val 73190"/>
              <a:gd name="adj2" fmla="val 33334"/>
            </a:avLst>
          </a:prstGeom>
          <a:solidFill>
            <a:srgbClr val="0C6B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936750" y="3097240"/>
            <a:ext cx="4111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600">
                <a:solidFill>
                  <a:schemeClr val="bg1"/>
                </a:solidFill>
                <a:latin typeface="+mn-ea"/>
                <a:ea typeface="+mn-ea"/>
              </a:rPr>
              <a:t>01</a:t>
            </a:r>
            <a:endParaRPr lang="ko-KR" altLang="en-US" sz="16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930400" y="3740177"/>
            <a:ext cx="4238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600">
                <a:solidFill>
                  <a:schemeClr val="bg1"/>
                </a:solidFill>
                <a:latin typeface="+mn-ea"/>
                <a:ea typeface="+mn-ea"/>
              </a:rPr>
              <a:t>02</a:t>
            </a:r>
            <a:endParaRPr lang="ko-KR" altLang="en-US" sz="16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928813" y="4392640"/>
            <a:ext cx="4270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600">
                <a:solidFill>
                  <a:schemeClr val="bg1"/>
                </a:solidFill>
                <a:latin typeface="+mn-ea"/>
                <a:ea typeface="+mn-ea"/>
              </a:rPr>
              <a:t>03</a:t>
            </a:r>
            <a:endParaRPr lang="ko-KR" altLang="en-US" sz="16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936185" y="5045102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600">
                <a:solidFill>
                  <a:schemeClr val="bg1"/>
                </a:solidFill>
                <a:latin typeface="+mn-ea"/>
                <a:ea typeface="+mn-ea"/>
              </a:rPr>
              <a:t>04</a:t>
            </a:r>
            <a:endParaRPr lang="ko-KR" altLang="en-US" sz="16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928813" y="5697565"/>
            <a:ext cx="4270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600">
                <a:solidFill>
                  <a:schemeClr val="bg1"/>
                </a:solidFill>
                <a:latin typeface="+mn-ea"/>
                <a:ea typeface="+mn-ea"/>
              </a:rPr>
              <a:t>05</a:t>
            </a:r>
            <a:endParaRPr lang="ko-KR" altLang="en-US" sz="160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3262340"/>
            <a:ext cx="2762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3935440"/>
            <a:ext cx="2762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0" y="4586315"/>
            <a:ext cx="2349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663" y="5216552"/>
            <a:ext cx="2032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5876952"/>
            <a:ext cx="2905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직선 연결선 26"/>
          <p:cNvCxnSpPr/>
          <p:nvPr/>
        </p:nvCxnSpPr>
        <p:spPr>
          <a:xfrm flipH="1">
            <a:off x="4056063" y="3135340"/>
            <a:ext cx="352425" cy="35242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416425" y="3130577"/>
            <a:ext cx="271462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>
            <a:spLocks noChangeArrowheads="1"/>
          </p:cNvSpPr>
          <p:nvPr/>
        </p:nvSpPr>
        <p:spPr bwMode="auto">
          <a:xfrm>
            <a:off x="4662488" y="2843240"/>
            <a:ext cx="10086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200" b="1" dirty="0" smtClean="0">
                <a:solidFill>
                  <a:srgbClr val="00BCE0"/>
                </a:solidFill>
                <a:latin typeface="+mn-ea"/>
                <a:ea typeface="+mn-ea"/>
              </a:rPr>
              <a:t>지식의 향연</a:t>
            </a:r>
            <a:endParaRPr lang="ko-KR" altLang="en-US" sz="1200" b="1" dirty="0">
              <a:solidFill>
                <a:srgbClr val="00BCE0"/>
              </a:solidFill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84713" y="3138515"/>
            <a:ext cx="2581935" cy="354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보다 나은 미래를 위하여 우리에게 필요한 것은 지식의 공유와 공감</a:t>
            </a:r>
          </a:p>
        </p:txBody>
      </p:sp>
      <p:cxnSp>
        <p:nvCxnSpPr>
          <p:cNvPr id="31" name="직선 연결선 30"/>
          <p:cNvCxnSpPr/>
          <p:nvPr/>
        </p:nvCxnSpPr>
        <p:spPr>
          <a:xfrm flipH="1">
            <a:off x="4056063" y="3817965"/>
            <a:ext cx="352425" cy="35242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416425" y="3814790"/>
            <a:ext cx="271462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>
            <a:spLocks noChangeArrowheads="1"/>
          </p:cNvSpPr>
          <p:nvPr/>
        </p:nvSpPr>
        <p:spPr bwMode="auto">
          <a:xfrm>
            <a:off x="4662488" y="3530627"/>
            <a:ext cx="21948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200" b="1" dirty="0" err="1" smtClean="0">
                <a:solidFill>
                  <a:srgbClr val="3AB9F5"/>
                </a:solidFill>
                <a:latin typeface="+mn-ea"/>
                <a:ea typeface="+mn-ea"/>
              </a:rPr>
              <a:t>빅데이터</a:t>
            </a:r>
            <a:r>
              <a:rPr lang="ko-KR" altLang="en-US" sz="1200" b="1" dirty="0" smtClean="0">
                <a:solidFill>
                  <a:srgbClr val="3AB9F5"/>
                </a:solidFill>
                <a:latin typeface="+mn-ea"/>
                <a:ea typeface="+mn-ea"/>
              </a:rPr>
              <a:t> 기반의 추천 서비스</a:t>
            </a:r>
            <a:endParaRPr lang="ko-KR" altLang="en-US" sz="1200" b="1" dirty="0">
              <a:solidFill>
                <a:srgbClr val="3AB9F5"/>
              </a:solidFill>
              <a:latin typeface="+mn-ea"/>
              <a:ea typeface="+mn-ea"/>
            </a:endParaRPr>
          </a:p>
        </p:txBody>
      </p:sp>
      <p:sp>
        <p:nvSpPr>
          <p:cNvPr id="34" name="직사각형 33"/>
          <p:cNvSpPr>
            <a:spLocks noChangeArrowheads="1"/>
          </p:cNvSpPr>
          <p:nvPr/>
        </p:nvSpPr>
        <p:spPr bwMode="auto">
          <a:xfrm>
            <a:off x="4684713" y="3819552"/>
            <a:ext cx="24542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900" dirty="0" err="1">
                <a:solidFill>
                  <a:srgbClr val="595959"/>
                </a:solidFill>
                <a:latin typeface="+mn-ea"/>
                <a:ea typeface="+mn-ea"/>
              </a:rPr>
              <a:t>빅데이터</a:t>
            </a:r>
            <a:r>
              <a:rPr lang="ko-KR" altLang="en-US" sz="900" dirty="0">
                <a:solidFill>
                  <a:srgbClr val="595959"/>
                </a:solidFill>
                <a:latin typeface="+mn-ea"/>
                <a:ea typeface="+mn-ea"/>
              </a:rPr>
              <a:t> 분석을 기반으로 맞춤형 </a:t>
            </a:r>
            <a:r>
              <a:rPr lang="ko-KR" altLang="en-US" sz="900" dirty="0" smtClean="0">
                <a:solidFill>
                  <a:srgbClr val="595959"/>
                </a:solidFill>
                <a:latin typeface="+mn-ea"/>
                <a:ea typeface="+mn-ea"/>
              </a:rPr>
              <a:t>서적 추천</a:t>
            </a:r>
            <a:endParaRPr lang="ko-KR" altLang="en-US" sz="900" dirty="0">
              <a:solidFill>
                <a:srgbClr val="595959"/>
              </a:solidFill>
              <a:latin typeface="+mn-ea"/>
              <a:ea typeface="+mn-ea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4056063" y="4449790"/>
            <a:ext cx="352425" cy="35242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416425" y="4446615"/>
            <a:ext cx="271462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>
            <a:spLocks noChangeArrowheads="1"/>
          </p:cNvSpPr>
          <p:nvPr/>
        </p:nvSpPr>
        <p:spPr bwMode="auto">
          <a:xfrm>
            <a:off x="4662488" y="4160865"/>
            <a:ext cx="18870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200" b="1" dirty="0">
                <a:solidFill>
                  <a:srgbClr val="006CBA"/>
                </a:solidFill>
                <a:latin typeface="+mn-ea"/>
              </a:rPr>
              <a:t>회원 </a:t>
            </a:r>
            <a:r>
              <a:rPr lang="en-US" altLang="ko-KR" sz="1200" b="1" dirty="0">
                <a:solidFill>
                  <a:srgbClr val="006CBA"/>
                </a:solidFill>
                <a:latin typeface="+mn-ea"/>
              </a:rPr>
              <a:t>5</a:t>
            </a:r>
            <a:r>
              <a:rPr lang="ko-KR" altLang="en-US" sz="1200" b="1">
                <a:solidFill>
                  <a:srgbClr val="006CBA"/>
                </a:solidFill>
                <a:latin typeface="+mn-ea"/>
              </a:rPr>
              <a:t>억명 데이터 축적 </a:t>
            </a:r>
          </a:p>
        </p:txBody>
      </p:sp>
      <p:sp>
        <p:nvSpPr>
          <p:cNvPr id="38" name="직사각형 37"/>
          <p:cNvSpPr>
            <a:spLocks noChangeArrowheads="1"/>
          </p:cNvSpPr>
          <p:nvPr/>
        </p:nvSpPr>
        <p:spPr bwMode="auto">
          <a:xfrm>
            <a:off x="4684713" y="4451377"/>
            <a:ext cx="24542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900" dirty="0">
                <a:solidFill>
                  <a:srgbClr val="595959"/>
                </a:solidFill>
                <a:latin typeface="+mn-ea"/>
              </a:rPr>
              <a:t>전세계 회원 </a:t>
            </a:r>
            <a:r>
              <a:rPr lang="en-US" altLang="ko-KR" sz="900" dirty="0">
                <a:solidFill>
                  <a:srgbClr val="595959"/>
                </a:solidFill>
                <a:latin typeface="+mn-ea"/>
              </a:rPr>
              <a:t>5</a:t>
            </a:r>
            <a:r>
              <a:rPr lang="ko-KR" altLang="en-US" sz="900">
                <a:solidFill>
                  <a:srgbClr val="595959"/>
                </a:solidFill>
                <a:latin typeface="+mn-ea"/>
              </a:rPr>
              <a:t>억명을 통한 데이터 축적</a:t>
            </a:r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4056063" y="5116540"/>
            <a:ext cx="352425" cy="35242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416425" y="5111777"/>
            <a:ext cx="271462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>
            <a:spLocks noChangeArrowheads="1"/>
          </p:cNvSpPr>
          <p:nvPr/>
        </p:nvSpPr>
        <p:spPr bwMode="auto">
          <a:xfrm>
            <a:off x="4662488" y="4827615"/>
            <a:ext cx="13612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200" b="1" dirty="0" smtClean="0">
                <a:solidFill>
                  <a:srgbClr val="006CBA"/>
                </a:solidFill>
                <a:latin typeface="+mn-ea"/>
                <a:ea typeface="+mn-ea"/>
              </a:rPr>
              <a:t>연출 </a:t>
            </a:r>
            <a:r>
              <a:rPr lang="en-US" altLang="ko-KR" sz="1200" b="1" dirty="0" smtClean="0">
                <a:solidFill>
                  <a:srgbClr val="006CBA"/>
                </a:solidFill>
                <a:latin typeface="+mn-ea"/>
                <a:ea typeface="+mn-ea"/>
              </a:rPr>
              <a:t>1</a:t>
            </a:r>
            <a:r>
              <a:rPr lang="ko-KR" altLang="en-US" sz="1200" b="1" smtClean="0">
                <a:solidFill>
                  <a:srgbClr val="006CBA"/>
                </a:solidFill>
                <a:latin typeface="+mn-ea"/>
                <a:ea typeface="+mn-ea"/>
              </a:rPr>
              <a:t>조원 시대 </a:t>
            </a:r>
            <a:endParaRPr lang="ko-KR" altLang="en-US" sz="1200" b="1">
              <a:solidFill>
                <a:srgbClr val="006CBA"/>
              </a:solidFill>
              <a:latin typeface="+mn-ea"/>
              <a:ea typeface="+mn-ea"/>
            </a:endParaRPr>
          </a:p>
        </p:txBody>
      </p:sp>
      <p:sp>
        <p:nvSpPr>
          <p:cNvPr id="42" name="직사각형 41"/>
          <p:cNvSpPr>
            <a:spLocks noChangeArrowheads="1"/>
          </p:cNvSpPr>
          <p:nvPr/>
        </p:nvSpPr>
        <p:spPr bwMode="auto">
          <a:xfrm>
            <a:off x="4684713" y="5116540"/>
            <a:ext cx="24542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900" dirty="0" smtClean="0">
                <a:solidFill>
                  <a:srgbClr val="595959"/>
                </a:solidFill>
                <a:latin typeface="+mn-ea"/>
                <a:ea typeface="+mn-ea"/>
              </a:rPr>
              <a:t>2030</a:t>
            </a:r>
            <a:r>
              <a:rPr lang="ko-KR" altLang="en-US" sz="900" smtClean="0">
                <a:solidFill>
                  <a:srgbClr val="595959"/>
                </a:solidFill>
                <a:latin typeface="+mn-ea"/>
                <a:ea typeface="+mn-ea"/>
              </a:rPr>
              <a:t>년 매출 </a:t>
            </a:r>
            <a:r>
              <a:rPr lang="en-US" altLang="ko-KR" sz="900" dirty="0" smtClean="0">
                <a:solidFill>
                  <a:srgbClr val="595959"/>
                </a:solidFill>
                <a:latin typeface="+mn-ea"/>
                <a:ea typeface="+mn-ea"/>
              </a:rPr>
              <a:t>1</a:t>
            </a:r>
            <a:r>
              <a:rPr lang="ko-KR" altLang="en-US" sz="900" smtClean="0">
                <a:solidFill>
                  <a:srgbClr val="595959"/>
                </a:solidFill>
                <a:latin typeface="+mn-ea"/>
                <a:ea typeface="+mn-ea"/>
              </a:rPr>
              <a:t>조원 시대 유치</a:t>
            </a:r>
            <a:endParaRPr lang="ko-KR" altLang="en-US" sz="900">
              <a:solidFill>
                <a:srgbClr val="595959"/>
              </a:solidFill>
              <a:latin typeface="+mn-ea"/>
              <a:ea typeface="+mn-ea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 flipH="1">
            <a:off x="4056063" y="5748365"/>
            <a:ext cx="352425" cy="35242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416425" y="5743602"/>
            <a:ext cx="271462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>
            <a:spLocks noChangeArrowheads="1"/>
          </p:cNvSpPr>
          <p:nvPr/>
        </p:nvSpPr>
        <p:spPr bwMode="auto">
          <a:xfrm>
            <a:off x="4684713" y="5748365"/>
            <a:ext cx="24542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900" dirty="0" smtClean="0">
                <a:solidFill>
                  <a:srgbClr val="595959"/>
                </a:solidFill>
                <a:latin typeface="+mn-ea"/>
                <a:ea typeface="+mn-ea"/>
              </a:rPr>
              <a:t>2030</a:t>
            </a:r>
            <a:r>
              <a:rPr lang="ko-KR" altLang="en-US" sz="900" smtClean="0">
                <a:solidFill>
                  <a:srgbClr val="595959"/>
                </a:solidFill>
                <a:latin typeface="+mn-ea"/>
                <a:ea typeface="+mn-ea"/>
              </a:rPr>
              <a:t>년 매출 </a:t>
            </a:r>
            <a:r>
              <a:rPr lang="en-US" altLang="ko-KR" sz="900" dirty="0" smtClean="0">
                <a:solidFill>
                  <a:srgbClr val="595959"/>
                </a:solidFill>
                <a:latin typeface="+mn-ea"/>
                <a:ea typeface="+mn-ea"/>
              </a:rPr>
              <a:t>1</a:t>
            </a:r>
            <a:r>
              <a:rPr lang="ko-KR" altLang="en-US" sz="900" smtClean="0">
                <a:solidFill>
                  <a:srgbClr val="595959"/>
                </a:solidFill>
                <a:latin typeface="+mn-ea"/>
                <a:ea typeface="+mn-ea"/>
              </a:rPr>
              <a:t>조원 시대를 위한 </a:t>
            </a:r>
            <a:endParaRPr lang="en-US" altLang="ko-KR" sz="900" dirty="0" smtClean="0">
              <a:solidFill>
                <a:srgbClr val="595959"/>
              </a:solidFill>
              <a:latin typeface="+mn-ea"/>
              <a:ea typeface="+mn-ea"/>
            </a:endParaRPr>
          </a:p>
          <a:p>
            <a:pPr eaLnBrk="1" hangingPunct="1"/>
            <a:r>
              <a:rPr lang="ko-KR" altLang="en-US" sz="900" dirty="0" smtClean="0">
                <a:solidFill>
                  <a:srgbClr val="595959"/>
                </a:solidFill>
                <a:latin typeface="+mn-ea"/>
                <a:ea typeface="+mn-ea"/>
              </a:rPr>
              <a:t>종합 전자상거래 기업으로의 성장</a:t>
            </a:r>
            <a:endParaRPr lang="ko-KR" altLang="en-US" sz="900" dirty="0">
              <a:solidFill>
                <a:srgbClr val="595959"/>
              </a:solidFill>
              <a:latin typeface="+mn-ea"/>
              <a:ea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9877" y="119583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★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8" name="직사각형 47"/>
          <p:cNvSpPr>
            <a:spLocks noChangeArrowheads="1"/>
          </p:cNvSpPr>
          <p:nvPr/>
        </p:nvSpPr>
        <p:spPr bwMode="auto">
          <a:xfrm>
            <a:off x="4684713" y="5450688"/>
            <a:ext cx="17331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200" b="1" dirty="0" smtClean="0">
                <a:solidFill>
                  <a:srgbClr val="006CBA"/>
                </a:solidFill>
                <a:latin typeface="+mn-ea"/>
                <a:ea typeface="+mn-ea"/>
              </a:rPr>
              <a:t>종합 전자상거래 기업 </a:t>
            </a:r>
            <a:endParaRPr lang="ko-KR" altLang="en-US" sz="1200" b="1" dirty="0">
              <a:solidFill>
                <a:srgbClr val="006CBA"/>
              </a:solidFill>
              <a:latin typeface="+mn-ea"/>
              <a:ea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60413" y="1801594"/>
            <a:ext cx="7558087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1 Shop</a:t>
            </a:r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은</a:t>
            </a:r>
            <a:r>
              <a:rPr lang="ko-KR" alt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전세계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60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억 지구인들에게 연평균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10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권의 독서기록을 갖게 하는 것이 꿈입니다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 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그리고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2030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년 </a:t>
            </a:r>
            <a:r>
              <a:rPr lang="en-US" altLang="ko-KR" sz="16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1 Shop</a:t>
            </a:r>
            <a:r>
              <a:rPr lang="ko-KR" altLang="en-US" sz="1000" b="1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은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종합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전자상거래 기업으로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조원의 매출을 목표로 합니다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676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 설명선 4"/>
          <p:cNvSpPr/>
          <p:nvPr/>
        </p:nvSpPr>
        <p:spPr>
          <a:xfrm>
            <a:off x="1830388" y="2604731"/>
            <a:ext cx="2108200" cy="1062394"/>
          </a:xfrm>
          <a:prstGeom prst="wedgeRectCallout">
            <a:avLst>
              <a:gd name="adj1" fmla="val 41515"/>
              <a:gd name="adj2" fmla="val 63258"/>
            </a:avLst>
          </a:prstGeom>
          <a:solidFill>
            <a:srgbClr val="86DBF6"/>
          </a:solidFill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14313" y="152400"/>
            <a:ext cx="847725" cy="8477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60338" y="252413"/>
            <a:ext cx="955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3600" b="1" dirty="0" smtClean="0">
                <a:solidFill>
                  <a:srgbClr val="233154"/>
                </a:solidFill>
                <a:latin typeface="+mn-ea"/>
                <a:ea typeface="+mn-ea"/>
              </a:rPr>
              <a:t>08</a:t>
            </a:r>
            <a:endParaRPr lang="ko-KR" altLang="en-US" sz="3600" b="1">
              <a:solidFill>
                <a:srgbClr val="233154"/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1136650" y="152400"/>
            <a:ext cx="12234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2800" b="1">
                <a:solidFill>
                  <a:srgbClr val="1E54B5"/>
                </a:solidFill>
                <a:latin typeface="+mn-ea"/>
                <a:ea typeface="+mn-ea"/>
              </a:rPr>
              <a:t>SALES</a:t>
            </a:r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auto">
          <a:xfrm>
            <a:off x="1136650" y="503238"/>
            <a:ext cx="16503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2800" b="1">
                <a:solidFill>
                  <a:srgbClr val="233154"/>
                </a:solidFill>
                <a:latin typeface="+mn-ea"/>
                <a:ea typeface="+mn-ea"/>
              </a:rPr>
              <a:t>RESULTS</a:t>
            </a:r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auto">
          <a:xfrm>
            <a:off x="762000" y="1328738"/>
            <a:ext cx="14605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5694"/>
                </a:solidFill>
                <a:latin typeface="+mn-ea"/>
                <a:ea typeface="+mn-ea"/>
              </a:rPr>
              <a:t>Sales results</a:t>
            </a:r>
            <a:endParaRPr lang="ko-KR" altLang="en-US">
              <a:solidFill>
                <a:srgbClr val="005694"/>
              </a:solidFill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0413" y="1697038"/>
            <a:ext cx="7558087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매출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3,000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억원은 누구에게나 일어나는 매출이 아닙니다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</a:t>
            </a:r>
          </a:p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1 Shop</a:t>
            </a:r>
            <a:r>
              <a:rPr lang="ko-KR" altLang="en-US" sz="1000" b="1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은</a:t>
            </a:r>
            <a:r>
              <a:rPr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 글로벌 시장에 진출하여 </a:t>
            </a:r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A</a:t>
            </a:r>
            <a:r>
              <a:rPr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사</a:t>
            </a:r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, W</a:t>
            </a:r>
            <a:r>
              <a:rPr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사</a:t>
            </a:r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, E</a:t>
            </a:r>
            <a:r>
              <a:rPr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사와 당당하게 겨룰 수 있는 경쟁력 있는 회사가 되겠습니다</a:t>
            </a:r>
            <a:r>
              <a:rPr lang="en-US" altLang="ko-KR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</a:rPr>
              <a:t>. 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163" y="3095625"/>
            <a:ext cx="6172200" cy="401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4586288"/>
            <a:ext cx="322263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388" y="4064000"/>
            <a:ext cx="352425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575" y="3505200"/>
            <a:ext cx="2667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25" y="2820988"/>
            <a:ext cx="24447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038" y="2466975"/>
            <a:ext cx="3778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045398" y="4864100"/>
            <a:ext cx="47961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100" dirty="0" smtClean="0">
                <a:solidFill>
                  <a:srgbClr val="A3E6FF"/>
                </a:solidFill>
                <a:latin typeface="+mn-ea"/>
                <a:ea typeface="+mn-ea"/>
              </a:rPr>
              <a:t>86</a:t>
            </a:r>
            <a:r>
              <a:rPr lang="ko-KR" altLang="en-US" sz="1100" smtClean="0">
                <a:solidFill>
                  <a:srgbClr val="A3E6FF"/>
                </a:solidFill>
                <a:latin typeface="+mn-ea"/>
                <a:ea typeface="+mn-ea"/>
              </a:rPr>
              <a:t>억</a:t>
            </a:r>
            <a:endParaRPr lang="ko-KR" altLang="en-US" sz="1100">
              <a:solidFill>
                <a:srgbClr val="A3E6FF"/>
              </a:solidFill>
              <a:latin typeface="+mn-ea"/>
              <a:ea typeface="+mn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946275" y="5103813"/>
            <a:ext cx="685800" cy="0"/>
          </a:xfrm>
          <a:prstGeom prst="line">
            <a:avLst/>
          </a:prstGeom>
          <a:ln w="15875">
            <a:solidFill>
              <a:srgbClr val="70D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506538" y="5102225"/>
            <a:ext cx="1557337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회사 설립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3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년 후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100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억원 규모 성장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911474" y="4294188"/>
            <a:ext cx="95250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1100" dirty="0" smtClean="0">
                <a:solidFill>
                  <a:srgbClr val="6FD5FB"/>
                </a:solidFill>
                <a:latin typeface="+mn-ea"/>
                <a:ea typeface="+mn-ea"/>
              </a:rPr>
              <a:t>순이익 </a:t>
            </a:r>
            <a:r>
              <a:rPr lang="en-US" altLang="ko-KR" sz="1100" dirty="0">
                <a:solidFill>
                  <a:srgbClr val="6FD5FB"/>
                </a:solidFill>
                <a:latin typeface="+mn-ea"/>
                <a:ea typeface="+mn-ea"/>
              </a:rPr>
              <a:t>2</a:t>
            </a:r>
            <a:r>
              <a:rPr lang="en-US" altLang="ko-KR" sz="1100" dirty="0" smtClean="0">
                <a:solidFill>
                  <a:srgbClr val="6FD5FB"/>
                </a:solidFill>
                <a:latin typeface="+mn-ea"/>
                <a:ea typeface="+mn-ea"/>
              </a:rPr>
              <a:t>0</a:t>
            </a:r>
            <a:r>
              <a:rPr lang="ko-KR" altLang="en-US" sz="1100" smtClean="0">
                <a:solidFill>
                  <a:srgbClr val="6FD5FB"/>
                </a:solidFill>
                <a:latin typeface="+mn-ea"/>
                <a:ea typeface="+mn-ea"/>
              </a:rPr>
              <a:t>억</a:t>
            </a:r>
            <a:endParaRPr lang="ko-KR" altLang="en-US" sz="1100">
              <a:solidFill>
                <a:srgbClr val="6FD5FB"/>
              </a:solidFill>
              <a:latin typeface="+mn-ea"/>
              <a:ea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048000" y="4533900"/>
            <a:ext cx="687388" cy="0"/>
          </a:xfrm>
          <a:prstGeom prst="line">
            <a:avLst/>
          </a:prstGeom>
          <a:ln w="15875">
            <a:solidFill>
              <a:srgbClr val="2FB5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09850" y="4532313"/>
            <a:ext cx="155575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지속적인 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연구개발에도 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순이익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20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억 달성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938489" y="3752850"/>
            <a:ext cx="113685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1100" dirty="0" smtClean="0">
                <a:solidFill>
                  <a:srgbClr val="7CC8FF"/>
                </a:solidFill>
                <a:latin typeface="+mn-ea"/>
                <a:ea typeface="+mn-ea"/>
              </a:rPr>
              <a:t>매출 </a:t>
            </a:r>
            <a:r>
              <a:rPr lang="en-US" altLang="ko-KR" sz="1100" dirty="0" smtClean="0">
                <a:solidFill>
                  <a:srgbClr val="7CC8FF"/>
                </a:solidFill>
                <a:latin typeface="+mn-ea"/>
                <a:ea typeface="+mn-ea"/>
              </a:rPr>
              <a:t>1,000</a:t>
            </a:r>
            <a:r>
              <a:rPr lang="ko-KR" altLang="en-US" sz="1100" smtClean="0">
                <a:solidFill>
                  <a:srgbClr val="7CC8FF"/>
                </a:solidFill>
                <a:latin typeface="+mn-ea"/>
                <a:ea typeface="+mn-ea"/>
              </a:rPr>
              <a:t>억원</a:t>
            </a:r>
            <a:endParaRPr lang="ko-KR" altLang="en-US" sz="1100">
              <a:solidFill>
                <a:srgbClr val="7CC8FF"/>
              </a:solidFill>
              <a:latin typeface="+mn-ea"/>
              <a:ea typeface="+mn-ea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167188" y="3994150"/>
            <a:ext cx="687387" cy="0"/>
          </a:xfrm>
          <a:prstGeom prst="line">
            <a:avLst/>
          </a:prstGeom>
          <a:ln w="15875">
            <a:solidFill>
              <a:srgbClr val="41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729038" y="3990975"/>
            <a:ext cx="155575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회사 설립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년만에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1,000% </a:t>
            </a:r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성장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065885" y="3144838"/>
            <a:ext cx="108074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1100" dirty="0" smtClean="0">
                <a:solidFill>
                  <a:srgbClr val="007ED9"/>
                </a:solidFill>
                <a:latin typeface="+mn-ea"/>
                <a:ea typeface="+mn-ea"/>
              </a:rPr>
              <a:t>글로벌 </a:t>
            </a:r>
            <a:r>
              <a:rPr lang="ko-KR" altLang="en-US" sz="1100" dirty="0" err="1" smtClean="0">
                <a:solidFill>
                  <a:srgbClr val="007ED9"/>
                </a:solidFill>
                <a:latin typeface="+mn-ea"/>
                <a:ea typeface="+mn-ea"/>
              </a:rPr>
              <a:t>진출기</a:t>
            </a:r>
            <a:endParaRPr lang="ko-KR" altLang="en-US" sz="1100" dirty="0">
              <a:solidFill>
                <a:srgbClr val="007ED9"/>
              </a:solidFill>
              <a:latin typeface="+mn-ea"/>
              <a:ea typeface="+mn-ea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5267325" y="3384550"/>
            <a:ext cx="687388" cy="0"/>
          </a:xfrm>
          <a:prstGeom prst="line">
            <a:avLst/>
          </a:prstGeom>
          <a:ln w="15875">
            <a:solidFill>
              <a:srgbClr val="006C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829175" y="3382963"/>
            <a:ext cx="155575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글로벌 시장 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진출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986347" y="2754313"/>
            <a:ext cx="14686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1100" dirty="0" smtClean="0">
                <a:solidFill>
                  <a:srgbClr val="0C6BA3"/>
                </a:solidFill>
                <a:latin typeface="+mn-ea"/>
                <a:ea typeface="+mn-ea"/>
              </a:rPr>
              <a:t>매출 </a:t>
            </a:r>
            <a:r>
              <a:rPr lang="en-US" altLang="ko-KR" sz="1100" dirty="0" smtClean="0">
                <a:solidFill>
                  <a:srgbClr val="0C6BA3"/>
                </a:solidFill>
                <a:latin typeface="+mn-ea"/>
                <a:ea typeface="+mn-ea"/>
              </a:rPr>
              <a:t>3,000</a:t>
            </a:r>
            <a:r>
              <a:rPr lang="ko-KR" altLang="en-US" sz="1100" smtClean="0">
                <a:solidFill>
                  <a:srgbClr val="0C6BA3"/>
                </a:solidFill>
                <a:latin typeface="+mn-ea"/>
                <a:ea typeface="+mn-ea"/>
              </a:rPr>
              <a:t>억원 시대</a:t>
            </a:r>
            <a:endParaRPr lang="ko-KR" altLang="en-US" sz="1100">
              <a:solidFill>
                <a:srgbClr val="0C6BA3"/>
              </a:solidFill>
              <a:latin typeface="+mn-ea"/>
              <a:ea typeface="+mn-ea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6380163" y="2995613"/>
            <a:ext cx="687387" cy="0"/>
          </a:xfrm>
          <a:prstGeom prst="line">
            <a:avLst/>
          </a:prstGeom>
          <a:ln w="15875">
            <a:solidFill>
              <a:srgbClr val="0051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5942013" y="2992438"/>
            <a:ext cx="155575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6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개국 온라인 서비스를 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통한 고도 성장 시기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999935" y="5908675"/>
            <a:ext cx="5245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200" dirty="0" smtClean="0">
                <a:solidFill>
                  <a:schemeClr val="bg1"/>
                </a:solidFill>
                <a:latin typeface="+mn-ea"/>
                <a:ea typeface="+mn-ea"/>
              </a:rPr>
              <a:t>2016</a:t>
            </a:r>
            <a:endParaRPr lang="ko-KR" altLang="en-US" sz="12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130236" y="5378450"/>
            <a:ext cx="5245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200" dirty="0" smtClean="0">
                <a:solidFill>
                  <a:schemeClr val="bg1"/>
                </a:solidFill>
                <a:latin typeface="+mn-ea"/>
                <a:ea typeface="+mn-ea"/>
              </a:rPr>
              <a:t>2017</a:t>
            </a:r>
            <a:endParaRPr lang="ko-KR" altLang="en-US" sz="12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243074" y="4835525"/>
            <a:ext cx="5245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200" dirty="0" smtClean="0">
                <a:solidFill>
                  <a:schemeClr val="bg1"/>
                </a:solidFill>
                <a:latin typeface="+mn-ea"/>
                <a:ea typeface="+mn-ea"/>
              </a:rPr>
              <a:t>2018</a:t>
            </a:r>
            <a:endParaRPr lang="ko-KR" altLang="en-US" sz="12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320985" y="4292600"/>
            <a:ext cx="5245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200" dirty="0" smtClean="0">
                <a:solidFill>
                  <a:schemeClr val="bg1"/>
                </a:solidFill>
                <a:latin typeface="+mn-ea"/>
                <a:ea typeface="+mn-ea"/>
              </a:rPr>
              <a:t>2019</a:t>
            </a:r>
            <a:endParaRPr lang="ko-KR" altLang="en-US" sz="12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454461" y="3757613"/>
            <a:ext cx="5245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en-US" altLang="ko-KR" sz="1200">
                <a:solidFill>
                  <a:schemeClr val="bg1"/>
                </a:solidFill>
                <a:latin typeface="+mn-ea"/>
                <a:ea typeface="+mn-ea"/>
              </a:rPr>
              <a:t>2020</a:t>
            </a:r>
            <a:endParaRPr lang="ko-KR" altLang="en-US" sz="12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8" name="직사각형 37"/>
          <p:cNvSpPr>
            <a:spLocks noChangeArrowheads="1"/>
          </p:cNvSpPr>
          <p:nvPr/>
        </p:nvSpPr>
        <p:spPr bwMode="auto">
          <a:xfrm>
            <a:off x="1862686" y="2688226"/>
            <a:ext cx="20297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1400" b="1" dirty="0" err="1" smtClean="0">
                <a:solidFill>
                  <a:srgbClr val="0C6BA3"/>
                </a:solidFill>
                <a:latin typeface="+mn-ea"/>
                <a:ea typeface="+mn-ea"/>
              </a:rPr>
              <a:t>연매출</a:t>
            </a:r>
            <a:r>
              <a:rPr lang="ko-KR" altLang="en-US" sz="1400" b="1" dirty="0" smtClean="0">
                <a:solidFill>
                  <a:srgbClr val="0C6BA3"/>
                </a:solidFill>
                <a:latin typeface="+mn-ea"/>
                <a:ea typeface="+mn-ea"/>
              </a:rPr>
              <a:t> </a:t>
            </a:r>
            <a:r>
              <a:rPr lang="en-US" altLang="ko-KR" sz="1400" b="1" dirty="0" smtClean="0">
                <a:solidFill>
                  <a:srgbClr val="0C6BA3"/>
                </a:solidFill>
                <a:latin typeface="+mn-ea"/>
                <a:ea typeface="+mn-ea"/>
              </a:rPr>
              <a:t>1,000</a:t>
            </a:r>
            <a:r>
              <a:rPr lang="ko-KR" altLang="en-US" sz="1400" b="1" smtClean="0">
                <a:solidFill>
                  <a:srgbClr val="0C6BA3"/>
                </a:solidFill>
                <a:latin typeface="+mn-ea"/>
                <a:ea typeface="+mn-ea"/>
              </a:rPr>
              <a:t>억원 달성</a:t>
            </a:r>
            <a:endParaRPr lang="ko-KR" altLang="en-US" sz="1400" b="1">
              <a:solidFill>
                <a:srgbClr val="0C6BA3"/>
              </a:solidFill>
              <a:latin typeface="+mn-ea"/>
              <a:ea typeface="+mn-ea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1928579" y="3125660"/>
            <a:ext cx="19127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 smtClean="0">
                <a:solidFill>
                  <a:schemeClr val="bg1"/>
                </a:solidFill>
                <a:latin typeface="+mn-ea"/>
                <a:ea typeface="+mn-ea"/>
              </a:rPr>
              <a:t>그 어렵다는 매출 </a:t>
            </a:r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1,000</a:t>
            </a:r>
            <a:r>
              <a:rPr lang="ko-KR" altLang="en-US" sz="800" b="1" smtClean="0">
                <a:solidFill>
                  <a:schemeClr val="bg1"/>
                </a:solidFill>
                <a:latin typeface="+mn-ea"/>
                <a:ea typeface="+mn-ea"/>
              </a:rPr>
              <a:t>억원 달성으로</a:t>
            </a:r>
            <a:endParaRPr lang="en-US" altLang="ko-KR" sz="8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ctr" eaLnBrk="1" hangingPunct="1"/>
            <a:r>
              <a:rPr lang="ko-KR" altLang="en-US" sz="800" b="1" dirty="0" smtClean="0">
                <a:solidFill>
                  <a:schemeClr val="bg1"/>
                </a:solidFill>
                <a:latin typeface="+mn-ea"/>
                <a:ea typeface="+mn-ea"/>
              </a:rPr>
              <a:t>초일류 기업으로 성장하는 분기점</a:t>
            </a:r>
            <a:endParaRPr lang="en-US" altLang="ko-KR" sz="8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9877" y="119583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★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44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604</TotalTime>
  <Words>923</Words>
  <Application>Microsoft Office PowerPoint</Application>
  <PresentationFormat>화면 슬라이드 쇼(4:3)</PresentationFormat>
  <Paragraphs>276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Sandoll 고딕 03 Bold</vt:lpstr>
      <vt:lpstr>나눔고딕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백새하</dc:creator>
  <cp:lastModifiedBy>임재우</cp:lastModifiedBy>
  <cp:revision>103</cp:revision>
  <dcterms:created xsi:type="dcterms:W3CDTF">2015-12-01T09:08:07Z</dcterms:created>
  <dcterms:modified xsi:type="dcterms:W3CDTF">2018-09-28T05:23:47Z</dcterms:modified>
</cp:coreProperties>
</file>