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9" r:id="rId13"/>
  </p:sldMasterIdLst>
  <p:notesMasterIdLst>
    <p:notesMasterId r:id="rId15"/>
  </p:notesMasterIdLst>
  <p:sldIdLst>
    <p:sldId id="446" r:id="rId17"/>
  </p:sldIdLst>
  <p:sldSz cx="9144000" cy="5143500"/>
  <p:notesSz cx="6797675" cy="992695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{EFAFB233-063F-42B5-8137-9DF3F51BA10A}">
      <p15:sldGuideLst xmlns:p15="http://schemas.microsoft.com/office/powerpoint/2012/main">
        <p15:guide id="2" pos="2878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3082" autoAdjust="0"/>
    <p:restoredTop sz="94660"/>
  </p:normalViewPr>
  <p:slideViewPr>
    <p:cSldViewPr snapToGrid="1" snapToObjects="1">
      <p:cViewPr varScale="1">
        <p:scale>
          <a:sx n="126" d="100"/>
          <a:sy n="126" d="100"/>
        </p:scale>
        <p:origin x="72" y="160"/>
      </p:cViewPr>
      <p:guideLst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1" snapToObjects="1">
      <p:cViewPr varScale="1">
        <p:scale>
          <a:sx n="64" d="100"/>
          <a:sy n="64" d="100"/>
        </p:scale>
        <p:origin x="-3330" y="-102"/>
      </p:cViewPr>
      <p:guideLst>
        <p:guide pos="2878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viewProps" Target="viewProps.xml"></Relationship><Relationship Id="rId1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7D060-2D83-478E-9DE1-2F4F3A78E6FF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39AE1-840D-450D-BB24-4D0D63DB3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4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48A1-F044-4488-A17A-2FAE14505A6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C795-D9DB-41A3-A686-4BFA45DF2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41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48A1-F044-4488-A17A-2FAE14505A6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C795-D9DB-41A3-A686-4BFA45DF2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85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48A1-F044-4488-A17A-2FAE14505A6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C795-D9DB-41A3-A686-4BFA45DF2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98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48A1-F044-4488-A17A-2FAE14505A6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C795-D9DB-41A3-A686-4BFA45DF2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78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48A1-F044-4488-A17A-2FAE14505A6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C795-D9DB-41A3-A686-4BFA45DF2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94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48A1-F044-4488-A17A-2FAE14505A6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C795-D9DB-41A3-A686-4BFA45DF2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56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48A1-F044-4488-A17A-2FAE14505A6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C795-D9DB-41A3-A686-4BFA45DF2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6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48A1-F044-4488-A17A-2FAE14505A6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C795-D9DB-41A3-A686-4BFA45DF2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85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48A1-F044-4488-A17A-2FAE14505A6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C795-D9DB-41A3-A686-4BFA45DF2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23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48A1-F044-4488-A17A-2FAE14505A6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C795-D9DB-41A3-A686-4BFA45DF2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22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48A1-F044-4488-A17A-2FAE14505A6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C795-D9DB-41A3-A686-4BFA45DF2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29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48A1-F044-4488-A17A-2FAE14505A6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FC795-D9DB-41A3-A686-4BFA45DF2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1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6670" y="26035"/>
          <a:ext cx="9073515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190"/>
                <a:gridCol w="1008380"/>
                <a:gridCol w="1584325"/>
                <a:gridCol w="3312160"/>
                <a:gridCol w="1224280"/>
                <a:gridCol w="1440180"/>
              </a:tblGrid>
              <a:tr h="25336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spc="-150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이용자(정보주체)</a:t>
                      </a:r>
                      <a:endParaRPr lang="ko-KR" altLang="en-US" sz="10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사용자(취급자)</a:t>
                      </a:r>
                      <a:endParaRPr lang="ko-KR" altLang="en-US" sz="10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개인정보처리시스템</a:t>
                      </a:r>
                      <a:endParaRPr lang="ko-KR" altLang="en-US" sz="10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외부연계 및 제공</a:t>
                      </a:r>
                      <a:endParaRPr lang="ko-KR" altLang="en-US" sz="10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개인정보항목</a:t>
                      </a:r>
                      <a:endParaRPr lang="ko-KR" altLang="en-US" sz="10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0020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수집</a:t>
                      </a:r>
                      <a:endParaRPr lang="ko-KR" altLang="en-US" sz="10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                       </a:t>
                      </a: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①</a:t>
                      </a:r>
                      <a:r>
                        <a:rPr lang="en-US" altLang="ko-KR" sz="11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          </a:t>
                      </a:r>
                      <a:endParaRPr lang="ko-KR" altLang="en-US" sz="11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79705" indent="-179705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ea"/>
                        <a:buAutoNum type="circleNumDbPlain" startAt="4"/>
                      </a:pPr>
                      <a:r>
                        <a:rPr lang="en-US" altLang="ko-KR" sz="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 정보</a:t>
                      </a: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(필수)ID, PW, 이름, 닉네임, 휴대전화번호, 이메일주소</a:t>
                      </a: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(선택)생년월일, 성별, 주소, 직업</a:t>
                      </a: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79705" indent="-179705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ea"/>
                        <a:buAutoNum type="circleNumDbPlain" startAt="4"/>
                      </a:pPr>
                      <a:r>
                        <a:rPr lang="en-US" altLang="ko-KR" sz="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내부 연계 정보</a:t>
                      </a: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=  ①정보</a:t>
                      </a: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79705" indent="-179705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ea"/>
                        <a:buAutoNum type="circleNumDbPlain" startAt="4"/>
                      </a:pPr>
                      <a:r>
                        <a:rPr lang="en-US" altLang="ko-KR" sz="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외부 제공 정보</a:t>
                      </a: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휴대폰 번호, 최근 구매도서명, 성별, 생년월일</a:t>
                      </a: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79705" indent="-179705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ea"/>
                        <a:buAutoNum type="circleNumDbPlain" startAt="4"/>
                      </a:pPr>
                      <a:r>
                        <a:rPr lang="en-US" altLang="ko-KR" sz="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도서주문 및 배송</a:t>
                      </a: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수취인 주소, 수취인 성명, 수취인 연락처</a:t>
                      </a: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79705" indent="-179705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ea"/>
                        <a:buAutoNum type="circleNumDbPlain" startAt="4"/>
                      </a:pPr>
                      <a:r>
                        <a:rPr lang="en-US" altLang="ko-KR" sz="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고객상담</a:t>
                      </a: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=  </a:t>
                      </a:r>
                      <a:r>
                        <a:rPr lang="en-US" altLang="ko-KR" sz="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①정보 + </a:t>
                      </a:r>
                      <a:r>
                        <a:rPr lang="en-US" altLang="ko-KR" sz="800" kern="1200" cap="none" dirty="0" smtClean="0" b="0" strike="noStrike">
                          <a:latin typeface="맑은 고딕" charset="0"/>
                          <a:ea typeface="맑은 고딕" charset="0"/>
                        </a:rPr>
                        <a:t>④정보 +</a:t>
                      </a:r>
                      <a:r>
                        <a:rPr lang="en-US" altLang="ko-KR" sz="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녹취정보 </a:t>
                      </a: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79705" indent="-179705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ea"/>
                        <a:buAutoNum type="circleNumDbPlain" startAt="4"/>
                      </a:pPr>
                      <a:r>
                        <a:rPr lang="en-US" altLang="ko-KR" sz="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이벤트 참여</a:t>
                      </a: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이름, 휴대폰 번호</a:t>
                      </a: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79705" indent="-179705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ea"/>
                        <a:buAutoNum type="circleNumDbPlain" startAt="4"/>
                      </a:pPr>
                      <a:r>
                        <a:rPr lang="en-US" altLang="ko-KR" sz="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회원정보 파기</a:t>
                      </a: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= </a:t>
                      </a:r>
                      <a:r>
                        <a:rPr lang="en-US" altLang="ko-KR" sz="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①정보</a:t>
                      </a: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79705" indent="-179705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ea"/>
                        <a:buAutoNum type="circleNumDbPlain" startAt="4"/>
                      </a:pPr>
                      <a:r>
                        <a:rPr lang="en-US" altLang="ko-KR" sz="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고객상담 정보 파기</a:t>
                      </a: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= </a:t>
                      </a:r>
                      <a:r>
                        <a:rPr lang="en-US" altLang="ko-KR" sz="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⑤정보</a:t>
                      </a: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79705" indent="-179705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ea"/>
                        <a:buAutoNum type="circleNumDbPlain" startAt="4"/>
                      </a:pPr>
                      <a:r>
                        <a:rPr lang="en-US" altLang="ko-KR" sz="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도서주문 및 배송 정보 파기</a:t>
                      </a: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= </a:t>
                      </a:r>
                      <a:r>
                        <a:rPr lang="en-US" altLang="ko-KR" sz="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④정보</a:t>
                      </a: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79705" indent="-179705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ea"/>
                        <a:buAutoNum type="circleNumDbPlain" startAt="4"/>
                      </a:pPr>
                      <a:r>
                        <a:rPr lang="en-US" altLang="ko-KR" sz="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이벤트 참여 정보 파기</a:t>
                      </a: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= </a:t>
                      </a:r>
                      <a:r>
                        <a:rPr lang="en-US" altLang="ko-KR" sz="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⑥정보</a:t>
                      </a: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398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이용</a:t>
                      </a:r>
                      <a:endParaRPr lang="ko-KR" altLang="en-US" sz="10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·</a:t>
                      </a:r>
                      <a:endParaRPr lang="ko-KR" altLang="en-US" sz="10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제공</a:t>
                      </a:r>
                      <a:endParaRPr lang="ko-KR" altLang="en-US" sz="10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·</a:t>
                      </a:r>
                      <a:endParaRPr lang="ko-KR" altLang="en-US" sz="10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보유</a:t>
                      </a:r>
                      <a:endParaRPr lang="ko-KR" altLang="en-US" sz="10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109664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파기</a:t>
                      </a:r>
                      <a:endParaRPr lang="ko-KR" altLang="en-US" sz="10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49085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범례</a:t>
                      </a:r>
                      <a:endParaRPr lang="ko-KR" altLang="en-US" sz="10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</a:tbl>
          </a:graphicData>
        </a:graphic>
      </p:graphicFrame>
      <p:sp>
        <p:nvSpPr>
          <p:cNvPr id="70" name="직사각형 69"/>
          <p:cNvSpPr>
            <a:spLocks/>
          </p:cNvSpPr>
          <p:nvPr/>
        </p:nvSpPr>
        <p:spPr>
          <a:xfrm rot="0">
            <a:off x="1958340" y="5144135"/>
            <a:ext cx="592455" cy="278130"/>
          </a:xfrm>
          <a:prstGeom prst="rect"/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시스템</a:t>
            </a:r>
            <a:endParaRPr lang="ko-KR" altLang="en-US" sz="10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" name="순서도: 자기 디스크 70"/>
          <p:cNvSpPr>
            <a:spLocks/>
          </p:cNvSpPr>
          <p:nvPr/>
        </p:nvSpPr>
        <p:spPr>
          <a:xfrm rot="0">
            <a:off x="2736215" y="5141595"/>
            <a:ext cx="610235" cy="280035"/>
          </a:xfrm>
          <a:prstGeom prst="flowChartMagneticDisk"/>
          <a:solidFill>
            <a:schemeClr val="bg1"/>
          </a:solidFill>
          <a:ln w="952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DB</a:t>
            </a:r>
            <a:endParaRPr lang="ko-KR" altLang="en-US" sz="10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모서리가 둥근 직사각형 71"/>
          <p:cNvSpPr>
            <a:spLocks/>
          </p:cNvSpPr>
          <p:nvPr/>
        </p:nvSpPr>
        <p:spPr>
          <a:xfrm rot="0">
            <a:off x="975360" y="5148580"/>
            <a:ext cx="792480" cy="278130"/>
          </a:xfrm>
          <a:prstGeom prst="roundRect">
            <a:avLst>
              <a:gd name="adj" fmla="val 23046"/>
            </a:avLst>
          </a:prstGeom>
          <a:solidFill>
            <a:schemeClr val="bg1"/>
          </a:solidFill>
          <a:ln w="952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사람/기관</a:t>
            </a:r>
            <a:endParaRPr lang="ko-KR" altLang="en-US" sz="1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4482465" y="5174615"/>
            <a:ext cx="659130" cy="190500"/>
            <a:chOff x="4482465" y="5174615"/>
            <a:chExt cx="659130" cy="190500"/>
          </a:xfrm>
        </p:grpSpPr>
        <p:cxnSp>
          <p:nvCxnSpPr>
            <p:cNvPr id="100" name="직선 화살표 연결선 99"/>
            <p:cNvCxnSpPr/>
            <p:nvPr/>
          </p:nvCxnSpPr>
          <p:spPr>
            <a:xfrm rot="0">
              <a:off x="4640580" y="5174615"/>
              <a:ext cx="354965" cy="635"/>
            </a:xfrm>
            <a:prstGeom prst="straightConnector1"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312"/>
            <p:cNvSpPr txBox="1">
              <a:spLocks/>
            </p:cNvSpPr>
            <p:nvPr/>
          </p:nvSpPr>
          <p:spPr>
            <a:xfrm rot="0">
              <a:off x="4482465" y="5254625"/>
              <a:ext cx="659765" cy="111125"/>
            </a:xfrm>
            <a:prstGeom prst="rect"/>
            <a:noFill/>
          </p:spPr>
          <p:txBody>
            <a:bodyPr wrap="square" lIns="91440" tIns="45720" rIns="91440" bIns="45720" numCol="1" vert="horz" anchor="ctr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cap="none" dirty="0" smtClean="0" b="0" strike="noStrike">
                  <a:latin typeface="맑은 고딕" charset="0"/>
                  <a:ea typeface="맑은 고딕" charset="0"/>
                </a:rPr>
                <a:t>온라인</a:t>
              </a:r>
              <a:endParaRPr lang="ko-KR" altLang="en-US" sz="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74" name="모서리가 접힌 도형 73"/>
          <p:cNvSpPr>
            <a:spLocks/>
          </p:cNvSpPr>
          <p:nvPr/>
        </p:nvSpPr>
        <p:spPr>
          <a:xfrm rot="0">
            <a:off x="3572510" y="5141595"/>
            <a:ext cx="636270" cy="280035"/>
          </a:xfrm>
          <a:prstGeom prst="foldedCorner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파기</a:t>
            </a:r>
            <a:endParaRPr lang="ko-KR" altLang="en-US" sz="10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5358130" y="5174615"/>
            <a:ext cx="797560" cy="190500"/>
            <a:chOff x="5358130" y="5174615"/>
            <a:chExt cx="797560" cy="190500"/>
          </a:xfrm>
        </p:grpSpPr>
        <p:cxnSp>
          <p:nvCxnSpPr>
            <p:cNvPr id="95" name="직선 화살표 연결선 94"/>
            <p:cNvCxnSpPr/>
            <p:nvPr/>
          </p:nvCxnSpPr>
          <p:spPr>
            <a:xfrm rot="0">
              <a:off x="5588000" y="5174615"/>
              <a:ext cx="354965" cy="635"/>
            </a:xfrm>
            <a:prstGeom prst="straightConnector1"/>
            <a:ln w="19050" cap="flat" cmpd="sng">
              <a:solidFill>
                <a:schemeClr val="tx1">
                  <a:alpha val="100000"/>
                </a:schemeClr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312"/>
            <p:cNvSpPr txBox="1">
              <a:spLocks/>
            </p:cNvSpPr>
            <p:nvPr/>
          </p:nvSpPr>
          <p:spPr>
            <a:xfrm rot="0">
              <a:off x="5358130" y="5254625"/>
              <a:ext cx="798195" cy="111125"/>
            </a:xfrm>
            <a:prstGeom prst="rect"/>
            <a:noFill/>
          </p:spPr>
          <p:txBody>
            <a:bodyPr wrap="square" lIns="91440" tIns="45720" rIns="91440" bIns="45720" numCol="1" vert="horz" anchor="ctr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cap="none" dirty="0" smtClean="0" b="0" strike="noStrike">
                  <a:latin typeface="맑은 고딕" charset="0"/>
                  <a:ea typeface="맑은 고딕" charset="0"/>
                </a:rPr>
                <a:t>오프라인</a:t>
              </a:r>
              <a:endParaRPr lang="ko-KR" altLang="en-US" sz="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6296660" y="5175250"/>
            <a:ext cx="659130" cy="243205"/>
            <a:chOff x="6296660" y="5175250"/>
            <a:chExt cx="659130" cy="243205"/>
          </a:xfrm>
        </p:grpSpPr>
        <p:cxnSp>
          <p:nvCxnSpPr>
            <p:cNvPr id="92" name="직선 화살표 연결선 91"/>
            <p:cNvCxnSpPr/>
            <p:nvPr/>
          </p:nvCxnSpPr>
          <p:spPr>
            <a:xfrm rot="0">
              <a:off x="6454775" y="5175250"/>
              <a:ext cx="354965" cy="635"/>
            </a:xfrm>
            <a:prstGeom prst="straightConnector1"/>
            <a:ln w="9525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312"/>
            <p:cNvSpPr txBox="1">
              <a:spLocks/>
            </p:cNvSpPr>
            <p:nvPr/>
          </p:nvSpPr>
          <p:spPr>
            <a:xfrm rot="0">
              <a:off x="6296660" y="5203190"/>
              <a:ext cx="659765" cy="215900"/>
            </a:xfrm>
            <a:prstGeom prst="rect"/>
            <a:noFill/>
          </p:spPr>
          <p:txBody>
            <a:bodyPr wrap="square" lIns="91440" tIns="45720" rIns="91440" bIns="45720" numCol="1" vert="horz" anchor="ctr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cap="none" dirty="0" smtClean="0" b="0" strike="noStrike">
                  <a:latin typeface="맑은 고딕" charset="0"/>
                  <a:ea typeface="맑은 고딕" charset="0"/>
                </a:rPr>
                <a:t>처리</a:t>
              </a:r>
              <a:endParaRPr lang="ko-KR" altLang="en-US" sz="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7123430" y="5174615"/>
            <a:ext cx="797560" cy="243205"/>
            <a:chOff x="7123430" y="5174615"/>
            <a:chExt cx="797560" cy="243205"/>
          </a:xfrm>
        </p:grpSpPr>
        <p:cxnSp>
          <p:nvCxnSpPr>
            <p:cNvPr id="89" name="직선 화살표 연결선 88"/>
            <p:cNvCxnSpPr/>
            <p:nvPr/>
          </p:nvCxnSpPr>
          <p:spPr>
            <a:xfrm rot="0">
              <a:off x="7345045" y="5174615"/>
              <a:ext cx="354965" cy="635"/>
            </a:xfrm>
            <a:prstGeom prst="straightConnector1"/>
            <a:ln w="9525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lgDashDot"/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312"/>
            <p:cNvSpPr txBox="1">
              <a:spLocks/>
            </p:cNvSpPr>
            <p:nvPr/>
          </p:nvSpPr>
          <p:spPr>
            <a:xfrm rot="0">
              <a:off x="7123430" y="5203190"/>
              <a:ext cx="798195" cy="215265"/>
            </a:xfrm>
            <a:prstGeom prst="rect"/>
            <a:noFill/>
          </p:spPr>
          <p:txBody>
            <a:bodyPr wrap="square" lIns="91440" tIns="45720" rIns="91440" bIns="45720" numCol="1" vert="horz" anchor="ctr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cap="none" dirty="0" smtClean="0" b="0" strike="noStrike">
                  <a:latin typeface="맑은 고딕" charset="0"/>
                  <a:ea typeface="맑은 고딕" charset="0"/>
                </a:rPr>
                <a:t>연계</a:t>
              </a:r>
              <a:endParaRPr lang="ko-KR" altLang="en-US" sz="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8285480" y="5078095"/>
            <a:ext cx="659130" cy="461010"/>
            <a:chOff x="8285480" y="5078095"/>
            <a:chExt cx="659130" cy="461010"/>
          </a:xfrm>
        </p:grpSpPr>
        <p:sp>
          <p:nvSpPr>
            <p:cNvPr id="87" name="직사각형 86"/>
            <p:cNvSpPr>
              <a:spLocks/>
            </p:cNvSpPr>
            <p:nvPr/>
          </p:nvSpPr>
          <p:spPr>
            <a:xfrm rot="0">
              <a:off x="8295640" y="5078095"/>
              <a:ext cx="638810" cy="184785"/>
            </a:xfrm>
            <a:prstGeom prst="rect"/>
            <a:no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cap="none" dirty="0" smtClean="0" b="1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①~ⓝ</a:t>
              </a:r>
              <a:endParaRPr lang="ko-KR" altLang="en-US" sz="11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8" name="TextBox 312"/>
            <p:cNvSpPr txBox="1">
              <a:spLocks/>
            </p:cNvSpPr>
            <p:nvPr/>
          </p:nvSpPr>
          <p:spPr>
            <a:xfrm rot="0">
              <a:off x="8285480" y="5200650"/>
              <a:ext cx="659765" cy="339090"/>
            </a:xfrm>
            <a:prstGeom prst="rect"/>
            <a:noFill/>
          </p:spPr>
          <p:txBody>
            <a:bodyPr wrap="square" lIns="91440" tIns="45720" rIns="91440" bIns="45720" numCol="1" vert="horz" anchor="ctr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cap="none" dirty="0" smtClean="0" b="0" strike="noStrike">
                  <a:latin typeface="맑은 고딕" charset="0"/>
                  <a:ea typeface="맑은 고딕" charset="0"/>
                </a:rPr>
                <a:t>생명주기 흐름</a:t>
              </a:r>
              <a:endParaRPr lang="ko-KR" altLang="en-US" sz="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03" name="모서리가 둥근 직사각형 102"/>
          <p:cNvSpPr>
            <a:spLocks/>
          </p:cNvSpPr>
          <p:nvPr/>
        </p:nvSpPr>
        <p:spPr>
          <a:xfrm rot="0">
            <a:off x="648335" y="822325"/>
            <a:ext cx="792480" cy="278130"/>
          </a:xfrm>
          <a:prstGeom prst="roundRect">
            <a:avLst>
              <a:gd name="adj" fmla="val 23046"/>
            </a:avLst>
          </a:prstGeom>
          <a:solidFill>
            <a:schemeClr val="bg1"/>
          </a:solidFill>
          <a:ln w="952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개인</a:t>
            </a:r>
            <a:endParaRPr lang="ko-KR" altLang="en-US" sz="1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" name="직사각형 103"/>
          <p:cNvSpPr>
            <a:spLocks/>
          </p:cNvSpPr>
          <p:nvPr/>
        </p:nvSpPr>
        <p:spPr>
          <a:xfrm rot="0">
            <a:off x="3282315" y="822960"/>
            <a:ext cx="738505" cy="277495"/>
          </a:xfrm>
          <a:prstGeom prst="rect"/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대외 </a:t>
            </a:r>
            <a:endParaRPr lang="ko-KR" altLang="en-US" sz="10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홈페이지</a:t>
            </a:r>
            <a:endParaRPr lang="ko-KR" altLang="en-US" sz="10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5" name="도형 104"/>
          <p:cNvCxnSpPr/>
          <p:nvPr/>
        </p:nvCxnSpPr>
        <p:spPr>
          <a:xfrm rot="0">
            <a:off x="1440180" y="956945"/>
            <a:ext cx="1842770" cy="635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>
            <a:spLocks/>
          </p:cNvSpPr>
          <p:nvPr/>
        </p:nvSpPr>
        <p:spPr>
          <a:xfrm rot="0">
            <a:off x="4530090" y="1685290"/>
            <a:ext cx="1641475" cy="2133600"/>
          </a:xfrm>
          <a:prstGeom prst="rect"/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" name="순서도: 자기 디스크 106"/>
          <p:cNvSpPr>
            <a:spLocks/>
          </p:cNvSpPr>
          <p:nvPr/>
        </p:nvSpPr>
        <p:spPr>
          <a:xfrm rot="0">
            <a:off x="4627245" y="1778635"/>
            <a:ext cx="783590" cy="494665"/>
          </a:xfrm>
          <a:prstGeom prst="flowChartMagneticDisk"/>
          <a:solidFill>
            <a:schemeClr val="bg1"/>
          </a:solidFill>
          <a:ln w="952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DB</a:t>
            </a:r>
            <a:endParaRPr lang="ko-KR" altLang="en-US" sz="10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8" name="순서도: 자기 디스크 107"/>
          <p:cNvSpPr>
            <a:spLocks/>
          </p:cNvSpPr>
          <p:nvPr/>
        </p:nvSpPr>
        <p:spPr>
          <a:xfrm rot="0">
            <a:off x="5321935" y="2490470"/>
            <a:ext cx="777240" cy="525780"/>
          </a:xfrm>
          <a:prstGeom prst="flowChartMagneticDisk"/>
          <a:solidFill>
            <a:schemeClr val="bg1"/>
          </a:solidFill>
          <a:ln w="952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주문, 배송DB</a:t>
            </a:r>
            <a:endParaRPr lang="ko-KR" altLang="en-US" sz="10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9" name="순서도: 자기 디스크 108"/>
          <p:cNvSpPr>
            <a:spLocks/>
          </p:cNvSpPr>
          <p:nvPr/>
        </p:nvSpPr>
        <p:spPr>
          <a:xfrm rot="0">
            <a:off x="5326380" y="3229610"/>
            <a:ext cx="777240" cy="458470"/>
          </a:xfrm>
          <a:prstGeom prst="flowChartMagneticDisk"/>
          <a:solidFill>
            <a:schemeClr val="bg1"/>
          </a:solidFill>
          <a:ln w="952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콜센터DB</a:t>
            </a:r>
            <a:endParaRPr lang="ko-KR" altLang="en-US" sz="10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" name="직사각형 109"/>
          <p:cNvSpPr>
            <a:spLocks/>
          </p:cNvSpPr>
          <p:nvPr/>
        </p:nvSpPr>
        <p:spPr>
          <a:xfrm rot="0">
            <a:off x="3282315" y="2927985"/>
            <a:ext cx="739775" cy="278130"/>
          </a:xfrm>
          <a:prstGeom prst="rect"/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내부망 </a:t>
            </a:r>
            <a:endParaRPr lang="ko-KR" altLang="en-US" sz="10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홈페이지</a:t>
            </a:r>
            <a:endParaRPr lang="ko-KR" altLang="en-US" sz="10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1" name="모서리가 둥근 직사각형 110"/>
          <p:cNvSpPr>
            <a:spLocks/>
          </p:cNvSpPr>
          <p:nvPr/>
        </p:nvSpPr>
        <p:spPr>
          <a:xfrm rot="0">
            <a:off x="649605" y="1889125"/>
            <a:ext cx="792480" cy="278130"/>
          </a:xfrm>
          <a:prstGeom prst="roundRect">
            <a:avLst>
              <a:gd name="adj" fmla="val 23046"/>
            </a:avLst>
          </a:prstGeom>
          <a:solidFill>
            <a:schemeClr val="bg1"/>
          </a:solidFill>
          <a:ln w="952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개인</a:t>
            </a:r>
            <a:endParaRPr lang="ko-KR" altLang="en-US" sz="1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2" name="직사각형 111"/>
          <p:cNvSpPr>
            <a:spLocks/>
          </p:cNvSpPr>
          <p:nvPr/>
        </p:nvSpPr>
        <p:spPr>
          <a:xfrm rot="0">
            <a:off x="3283585" y="1894205"/>
            <a:ext cx="738505" cy="277495"/>
          </a:xfrm>
          <a:prstGeom prst="rect"/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대외 </a:t>
            </a:r>
            <a:endParaRPr lang="ko-KR" altLang="en-US" sz="10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홈페이지</a:t>
            </a:r>
            <a:endParaRPr lang="ko-KR" altLang="en-US" sz="10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13" name="도형 112"/>
          <p:cNvCxnSpPr>
            <a:stCxn id="112" idx="1"/>
            <a:endCxn id="111" idx="3"/>
          </p:cNvCxnSpPr>
          <p:nvPr/>
        </p:nvCxnSpPr>
        <p:spPr>
          <a:xfrm rot="0" flipH="1" flipV="1">
            <a:off x="1441450" y="2028190"/>
            <a:ext cx="1842770" cy="5080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텍스트 상자 113"/>
          <p:cNvSpPr txBox="1">
            <a:spLocks/>
          </p:cNvSpPr>
          <p:nvPr/>
        </p:nvSpPr>
        <p:spPr>
          <a:xfrm rot="0">
            <a:off x="1588135" y="1814195"/>
            <a:ext cx="1442720" cy="1504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5" name="텍스트 상자 114"/>
          <p:cNvSpPr txBox="1">
            <a:spLocks/>
          </p:cNvSpPr>
          <p:nvPr/>
        </p:nvSpPr>
        <p:spPr>
          <a:xfrm rot="0">
            <a:off x="1468755" y="1765300"/>
            <a:ext cx="1739900" cy="24701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*본인 정보 조회, 수정, 삭제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16" name="도형 115"/>
          <p:cNvCxnSpPr>
            <a:stCxn id="112" idx="3"/>
          </p:cNvCxnSpPr>
          <p:nvPr/>
        </p:nvCxnSpPr>
        <p:spPr>
          <a:xfrm rot="0">
            <a:off x="4021455" y="2032635"/>
            <a:ext cx="509270" cy="3175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도형 116"/>
          <p:cNvSpPr>
            <a:spLocks/>
          </p:cNvSpPr>
          <p:nvPr/>
        </p:nvSpPr>
        <p:spPr>
          <a:xfrm rot="16200000" flipH="1">
            <a:off x="4584065" y="2712085"/>
            <a:ext cx="1186815" cy="307975"/>
          </a:xfrm>
          <a:prstGeom prst="bentConnector2"/>
          <a:ln w="9525" cap="flat" cmpd="sng">
            <a:solidFill>
              <a:schemeClr val="tx1">
                <a:alpha val="100000"/>
              </a:schemeClr>
            </a:solidFill>
            <a:prstDash val="lgDashDot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18" name="도형 117"/>
          <p:cNvCxnSpPr>
            <a:endCxn id="108" idx="2"/>
          </p:cNvCxnSpPr>
          <p:nvPr/>
        </p:nvCxnSpPr>
        <p:spPr>
          <a:xfrm rot="0">
            <a:off x="5029835" y="2752090"/>
            <a:ext cx="292735" cy="1905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lgDashDot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도형 118"/>
          <p:cNvCxnSpPr>
            <a:stCxn id="108" idx="3"/>
            <a:endCxn id="109" idx="1"/>
          </p:cNvCxnSpPr>
          <p:nvPr/>
        </p:nvCxnSpPr>
        <p:spPr>
          <a:xfrm rot="0">
            <a:off x="5709920" y="3015615"/>
            <a:ext cx="5080" cy="214630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lgDashDot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텍스트 상자 119"/>
          <p:cNvSpPr txBox="1">
            <a:spLocks/>
          </p:cNvSpPr>
          <p:nvPr/>
        </p:nvSpPr>
        <p:spPr>
          <a:xfrm rot="0">
            <a:off x="4852670" y="2569845"/>
            <a:ext cx="32829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②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1" name="텍스트 상자 120"/>
          <p:cNvSpPr txBox="1">
            <a:spLocks/>
          </p:cNvSpPr>
          <p:nvPr/>
        </p:nvSpPr>
        <p:spPr>
          <a:xfrm rot="0">
            <a:off x="3048000" y="3247390"/>
            <a:ext cx="1509395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*관리자페이지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2" name="모서리가 둥근 직사각형 121"/>
          <p:cNvSpPr>
            <a:spLocks/>
          </p:cNvSpPr>
          <p:nvPr/>
        </p:nvSpPr>
        <p:spPr>
          <a:xfrm rot="0">
            <a:off x="1791970" y="2928620"/>
            <a:ext cx="914400" cy="278130"/>
          </a:xfrm>
          <a:prstGeom prst="roundRect">
            <a:avLst>
              <a:gd name="adj" fmla="val 23046"/>
            </a:avLst>
          </a:prstGeom>
          <a:solidFill>
            <a:schemeClr val="bg1"/>
          </a:solidFill>
          <a:ln w="952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콜센터 </a:t>
            </a:r>
            <a:endParaRPr lang="ko-KR" altLang="en-US" sz="1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상담사</a:t>
            </a:r>
            <a:endParaRPr lang="ko-KR" altLang="en-US" sz="1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23" name="도형 122"/>
          <p:cNvCxnSpPr>
            <a:stCxn id="104" idx="3"/>
            <a:endCxn id="106" idx="0"/>
          </p:cNvCxnSpPr>
          <p:nvPr/>
        </p:nvCxnSpPr>
        <p:spPr>
          <a:xfrm rot="0">
            <a:off x="4020185" y="961390"/>
            <a:ext cx="1330960" cy="724535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모서리가 둥근 직사각형 123"/>
          <p:cNvSpPr>
            <a:spLocks/>
          </p:cNvSpPr>
          <p:nvPr/>
        </p:nvSpPr>
        <p:spPr>
          <a:xfrm rot="0">
            <a:off x="6581140" y="2211705"/>
            <a:ext cx="1068070" cy="278130"/>
          </a:xfrm>
          <a:prstGeom prst="roundRect">
            <a:avLst>
              <a:gd name="adj" fmla="val 23046"/>
            </a:avLst>
          </a:prstGeom>
          <a:solidFill>
            <a:schemeClr val="bg1"/>
          </a:solidFill>
          <a:ln w="952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OO문구사</a:t>
            </a:r>
            <a:endParaRPr lang="ko-KR" altLang="en-US" sz="1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5" name="모서리가 둥근 직사각형 124"/>
          <p:cNvSpPr>
            <a:spLocks/>
          </p:cNvSpPr>
          <p:nvPr/>
        </p:nvSpPr>
        <p:spPr>
          <a:xfrm rot="0">
            <a:off x="6581140" y="3016885"/>
            <a:ext cx="1068070" cy="278130"/>
          </a:xfrm>
          <a:prstGeom prst="roundRect">
            <a:avLst>
              <a:gd name="adj" fmla="val 23046"/>
            </a:avLst>
          </a:prstGeom>
          <a:solidFill>
            <a:schemeClr val="bg1"/>
          </a:solidFill>
          <a:ln w="952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OO공연기획사</a:t>
            </a:r>
            <a:endParaRPr lang="ko-KR" altLang="en-US" sz="1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26" name="도형 125"/>
          <p:cNvCxnSpPr>
            <a:stCxn id="106" idx="3"/>
            <a:endCxn id="124" idx="1"/>
          </p:cNvCxnSpPr>
          <p:nvPr/>
        </p:nvCxnSpPr>
        <p:spPr>
          <a:xfrm rot="0" flipV="1">
            <a:off x="6170930" y="2350770"/>
            <a:ext cx="410845" cy="401955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도형 126"/>
          <p:cNvCxnSpPr>
            <a:stCxn id="106" idx="3"/>
            <a:endCxn id="125" idx="1"/>
          </p:cNvCxnSpPr>
          <p:nvPr/>
        </p:nvCxnSpPr>
        <p:spPr>
          <a:xfrm rot="0">
            <a:off x="6170930" y="2752090"/>
            <a:ext cx="410845" cy="404495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텍스트 상자 127"/>
          <p:cNvSpPr txBox="1">
            <a:spLocks/>
          </p:cNvSpPr>
          <p:nvPr/>
        </p:nvSpPr>
        <p:spPr>
          <a:xfrm rot="0">
            <a:off x="6135370" y="2596515"/>
            <a:ext cx="32385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③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29" name="도형 128"/>
          <p:cNvCxnSpPr/>
          <p:nvPr/>
        </p:nvCxnSpPr>
        <p:spPr>
          <a:xfrm rot="0">
            <a:off x="4026535" y="3077845"/>
            <a:ext cx="509270" cy="3175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텍스트 상자 129"/>
          <p:cNvSpPr txBox="1">
            <a:spLocks/>
          </p:cNvSpPr>
          <p:nvPr/>
        </p:nvSpPr>
        <p:spPr>
          <a:xfrm rot="0">
            <a:off x="6578600" y="2490470"/>
            <a:ext cx="111950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*이메일통해 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정보제공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1" name="텍스트 상자 130"/>
          <p:cNvSpPr txBox="1">
            <a:spLocks/>
          </p:cNvSpPr>
          <p:nvPr/>
        </p:nvSpPr>
        <p:spPr>
          <a:xfrm rot="0">
            <a:off x="6579870" y="3283585"/>
            <a:ext cx="111950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*이메일통해 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정보제공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2" name="텍스트 상자 131"/>
          <p:cNvSpPr txBox="1">
            <a:spLocks/>
          </p:cNvSpPr>
          <p:nvPr/>
        </p:nvSpPr>
        <p:spPr>
          <a:xfrm rot="0">
            <a:off x="1583690" y="3242945"/>
            <a:ext cx="1473835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*’응답해 콜센터’ 위탁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33" name="도형 132"/>
          <p:cNvCxnSpPr>
            <a:stCxn id="110" idx="1"/>
            <a:endCxn id="122" idx="3"/>
          </p:cNvCxnSpPr>
          <p:nvPr/>
        </p:nvCxnSpPr>
        <p:spPr>
          <a:xfrm rot="0" flipH="1">
            <a:off x="2707640" y="3067050"/>
            <a:ext cx="575310" cy="1270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텍스트 상자 137"/>
          <p:cNvSpPr txBox="1">
            <a:spLocks/>
          </p:cNvSpPr>
          <p:nvPr/>
        </p:nvSpPr>
        <p:spPr>
          <a:xfrm rot="0">
            <a:off x="2830830" y="2433320"/>
            <a:ext cx="40322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④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9" name="텍스트 상자 138"/>
          <p:cNvSpPr txBox="1">
            <a:spLocks/>
          </p:cNvSpPr>
          <p:nvPr/>
        </p:nvSpPr>
        <p:spPr>
          <a:xfrm rot="0">
            <a:off x="2849245" y="2832735"/>
            <a:ext cx="40322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⑤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0" name="텍스트 상자 139"/>
          <p:cNvSpPr txBox="1">
            <a:spLocks/>
          </p:cNvSpPr>
          <p:nvPr/>
        </p:nvSpPr>
        <p:spPr>
          <a:xfrm rot="0">
            <a:off x="1576070" y="2633345"/>
            <a:ext cx="1473835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*’빠른 택배사’ 위탁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42" name="도형 141"/>
          <p:cNvCxnSpPr/>
          <p:nvPr/>
        </p:nvCxnSpPr>
        <p:spPr>
          <a:xfrm rot="0" flipH="1" flipV="1">
            <a:off x="2711450" y="2475865"/>
            <a:ext cx="571500" cy="590550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모서리가 둥근 직사각형 142"/>
          <p:cNvSpPr>
            <a:spLocks/>
          </p:cNvSpPr>
          <p:nvPr/>
        </p:nvSpPr>
        <p:spPr>
          <a:xfrm rot="0">
            <a:off x="1791970" y="2354580"/>
            <a:ext cx="915670" cy="278130"/>
          </a:xfrm>
          <a:prstGeom prst="roundRect">
            <a:avLst>
              <a:gd name="adj" fmla="val 23046"/>
            </a:avLst>
          </a:prstGeom>
          <a:solidFill>
            <a:schemeClr val="bg1"/>
          </a:solidFill>
          <a:ln w="952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빠른 택배사</a:t>
            </a:r>
            <a:endParaRPr lang="ko-KR" altLang="en-US" sz="1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4" name="모서리가 둥근 직사각형 143"/>
          <p:cNvSpPr>
            <a:spLocks/>
          </p:cNvSpPr>
          <p:nvPr/>
        </p:nvSpPr>
        <p:spPr>
          <a:xfrm rot="0">
            <a:off x="1788795" y="3522345"/>
            <a:ext cx="914400" cy="278130"/>
          </a:xfrm>
          <a:prstGeom prst="roundRect">
            <a:avLst>
              <a:gd name="adj" fmla="val 23046"/>
            </a:avLst>
          </a:prstGeom>
          <a:solidFill>
            <a:schemeClr val="bg1"/>
          </a:solidFill>
          <a:ln w="952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이벤트 </a:t>
            </a:r>
            <a:endParaRPr lang="ko-KR" altLang="en-US" sz="1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담당자</a:t>
            </a:r>
            <a:endParaRPr lang="ko-KR" altLang="en-US" sz="1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45" name="도형 144"/>
          <p:cNvCxnSpPr/>
          <p:nvPr/>
        </p:nvCxnSpPr>
        <p:spPr>
          <a:xfrm rot="0" flipH="1">
            <a:off x="2708910" y="3070225"/>
            <a:ext cx="578485" cy="582930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텍스트 상자 145"/>
          <p:cNvSpPr txBox="1">
            <a:spLocks/>
          </p:cNvSpPr>
          <p:nvPr/>
        </p:nvSpPr>
        <p:spPr>
          <a:xfrm rot="0">
            <a:off x="2791460" y="3428365"/>
            <a:ext cx="30988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⑥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7" name="모서리가 접힌 도형 146"/>
          <p:cNvSpPr>
            <a:spLocks/>
          </p:cNvSpPr>
          <p:nvPr/>
        </p:nvSpPr>
        <p:spPr>
          <a:xfrm rot="0">
            <a:off x="3171825" y="4051935"/>
            <a:ext cx="641985" cy="854710"/>
          </a:xfrm>
          <a:prstGeom prst="foldedCorner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회원탈퇴 &amp; 1년 이상 미이용시 / 매월 삭제</a:t>
            </a:r>
            <a:endParaRPr lang="ko-KR" altLang="en-US" sz="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8" name="모서리가 접힌 도형 147"/>
          <p:cNvSpPr>
            <a:spLocks/>
          </p:cNvSpPr>
          <p:nvPr/>
        </p:nvSpPr>
        <p:spPr>
          <a:xfrm rot="0">
            <a:off x="3940810" y="4054475"/>
            <a:ext cx="687070" cy="847725"/>
          </a:xfrm>
          <a:prstGeom prst="foldedCorner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응대 완료 시까지 보관 후 매월 삭제</a:t>
            </a:r>
            <a:endParaRPr lang="ko-KR" altLang="en-US" sz="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9" name="모서리가 접힌 도형 148"/>
          <p:cNvSpPr>
            <a:spLocks/>
          </p:cNvSpPr>
          <p:nvPr/>
        </p:nvSpPr>
        <p:spPr>
          <a:xfrm rot="0">
            <a:off x="4710430" y="4052570"/>
            <a:ext cx="669925" cy="845185"/>
          </a:xfrm>
          <a:prstGeom prst="foldedCorner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구매 확정 시 까지 보관 후 매월 삭제</a:t>
            </a:r>
            <a:endParaRPr lang="ko-KR" altLang="en-US" sz="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0" name="모서리가 접힌 도형 149"/>
          <p:cNvSpPr>
            <a:spLocks/>
          </p:cNvSpPr>
          <p:nvPr/>
        </p:nvSpPr>
        <p:spPr>
          <a:xfrm>
            <a:off x="5446395" y="4052570"/>
            <a:ext cx="871855" cy="850265"/>
          </a:xfrm>
          <a:prstGeom prst="foldedCorner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이벤트 종료 후 상품지급 완료시 까지 보관 후 이벤트 종료 후 1주일 이내 수동삭제</a:t>
            </a:r>
            <a:endParaRPr lang="ko-KR" altLang="en-US" sz="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1" name="도형 150"/>
          <p:cNvCxnSpPr>
            <a:stCxn id="106" idx="2"/>
            <a:endCxn id="147" idx="0"/>
          </p:cNvCxnSpPr>
          <p:nvPr/>
        </p:nvCxnSpPr>
        <p:spPr>
          <a:xfrm rot="0" flipH="1">
            <a:off x="3492500" y="3818255"/>
            <a:ext cx="1858645" cy="234315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도형 151"/>
          <p:cNvCxnSpPr>
            <a:stCxn id="106" idx="2"/>
            <a:endCxn id="148" idx="0"/>
          </p:cNvCxnSpPr>
          <p:nvPr/>
        </p:nvCxnSpPr>
        <p:spPr>
          <a:xfrm rot="0" flipH="1">
            <a:off x="4284345" y="3818255"/>
            <a:ext cx="1066800" cy="236855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도형 152"/>
          <p:cNvCxnSpPr>
            <a:stCxn id="106" idx="2"/>
            <a:endCxn id="149" idx="0"/>
          </p:cNvCxnSpPr>
          <p:nvPr/>
        </p:nvCxnSpPr>
        <p:spPr>
          <a:xfrm rot="0" flipH="1">
            <a:off x="5045075" y="3818255"/>
            <a:ext cx="306070" cy="234950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도형 153"/>
          <p:cNvCxnSpPr>
            <a:endCxn id="150" idx="0"/>
          </p:cNvCxnSpPr>
          <p:nvPr/>
        </p:nvCxnSpPr>
        <p:spPr>
          <a:xfrm rot="0">
            <a:off x="5344160" y="3818255"/>
            <a:ext cx="538480" cy="234950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498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24</Paragraphs>
  <Words>36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securityhub</dc:creator>
  <cp:lastModifiedBy>정 형수</cp:lastModifiedBy>
  <dc:title>PowerPoint 프레젠테이션</dc:title>
  <dcterms:modified xsi:type="dcterms:W3CDTF">2020-05-08T02:55:04Z</dcterms:modified>
</cp:coreProperties>
</file>