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341" r:id="rId4"/>
    <p:sldId id="342" r:id="rId5"/>
    <p:sldId id="345" r:id="rId6"/>
    <p:sldId id="347" r:id="rId7"/>
    <p:sldId id="348" r:id="rId8"/>
    <p:sldId id="349" r:id="rId9"/>
    <p:sldId id="350" r:id="rId10"/>
    <p:sldId id="351" r:id="rId11"/>
    <p:sldId id="352" r:id="rId12"/>
    <p:sldId id="355" r:id="rId13"/>
    <p:sldId id="343" r:id="rId14"/>
    <p:sldId id="344" r:id="rId15"/>
    <p:sldId id="346" r:id="rId16"/>
    <p:sldId id="333" r:id="rId17"/>
    <p:sldId id="295" r:id="rId18"/>
    <p:sldId id="353" r:id="rId19"/>
    <p:sldId id="354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03" r:id="rId29"/>
    <p:sldId id="364" r:id="rId30"/>
    <p:sldId id="365" r:id="rId31"/>
    <p:sldId id="366" r:id="rId32"/>
    <p:sldId id="36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5" d="100"/>
          <a:sy n="85" d="100"/>
        </p:scale>
        <p:origin x="590" y="62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0992-A2F5-42B7-8FDA-0C4D99C832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6537029"/>
            <a:ext cx="911510" cy="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48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10" Type="http://schemas.openxmlformats.org/officeDocument/2006/relationships/image" Target="../media/image42.svg"/><Relationship Id="rId19" Type="http://schemas.openxmlformats.org/officeDocument/2006/relationships/image" Target="../media/image55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48.svg"/><Relationship Id="rId3" Type="http://schemas.openxmlformats.org/officeDocument/2006/relationships/image" Target="../media/image35.png"/><Relationship Id="rId21" Type="http://schemas.openxmlformats.org/officeDocument/2006/relationships/image" Target="../media/image58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10" Type="http://schemas.openxmlformats.org/officeDocument/2006/relationships/image" Target="../media/image42.svg"/><Relationship Id="rId19" Type="http://schemas.openxmlformats.org/officeDocument/2006/relationships/image" Target="../media/image56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48.svg"/><Relationship Id="rId3" Type="http://schemas.openxmlformats.org/officeDocument/2006/relationships/image" Target="../media/image35.png"/><Relationship Id="rId21" Type="http://schemas.openxmlformats.org/officeDocument/2006/relationships/image" Target="../media/image61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10" Type="http://schemas.openxmlformats.org/officeDocument/2006/relationships/image" Target="../media/image42.svg"/><Relationship Id="rId19" Type="http://schemas.openxmlformats.org/officeDocument/2006/relationships/image" Target="../media/image59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Relationship Id="rId22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48.svg"/><Relationship Id="rId3" Type="http://schemas.openxmlformats.org/officeDocument/2006/relationships/image" Target="../media/image35.png"/><Relationship Id="rId21" Type="http://schemas.openxmlformats.org/officeDocument/2006/relationships/image" Target="../media/image6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24" Type="http://schemas.openxmlformats.org/officeDocument/2006/relationships/image" Target="../media/image68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23" Type="http://schemas.openxmlformats.org/officeDocument/2006/relationships/image" Target="../media/image67.png"/><Relationship Id="rId10" Type="http://schemas.openxmlformats.org/officeDocument/2006/relationships/image" Target="../media/image42.svg"/><Relationship Id="rId19" Type="http://schemas.openxmlformats.org/officeDocument/2006/relationships/image" Target="../media/image63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Relationship Id="rId22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18" Type="http://schemas.openxmlformats.org/officeDocument/2006/relationships/image" Target="../media/image3.svg"/><Relationship Id="rId3" Type="http://schemas.openxmlformats.org/officeDocument/2006/relationships/image" Target="../media/image70.svg"/><Relationship Id="rId21" Type="http://schemas.openxmlformats.org/officeDocument/2006/relationships/image" Target="../media/image71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17" Type="http://schemas.openxmlformats.org/officeDocument/2006/relationships/image" Target="../media/image2.png"/><Relationship Id="rId2" Type="http://schemas.openxmlformats.org/officeDocument/2006/relationships/image" Target="../media/image69.png"/><Relationship Id="rId16" Type="http://schemas.openxmlformats.org/officeDocument/2006/relationships/image" Target="../media/image46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19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48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76.png"/><Relationship Id="rId18" Type="http://schemas.openxmlformats.org/officeDocument/2006/relationships/image" Target="../media/image81.svg"/><Relationship Id="rId26" Type="http://schemas.openxmlformats.org/officeDocument/2006/relationships/image" Target="../media/image89.svg"/><Relationship Id="rId3" Type="http://schemas.openxmlformats.org/officeDocument/2006/relationships/image" Target="../media/image38.svg"/><Relationship Id="rId21" Type="http://schemas.openxmlformats.org/officeDocument/2006/relationships/image" Target="../media/image84.png"/><Relationship Id="rId7" Type="http://schemas.openxmlformats.org/officeDocument/2006/relationships/image" Target="../media/image35.png"/><Relationship Id="rId12" Type="http://schemas.openxmlformats.org/officeDocument/2006/relationships/image" Target="../media/image75.sv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2" Type="http://schemas.openxmlformats.org/officeDocument/2006/relationships/image" Target="../media/image37.png"/><Relationship Id="rId16" Type="http://schemas.openxmlformats.org/officeDocument/2006/relationships/image" Target="../media/image79.svg"/><Relationship Id="rId20" Type="http://schemas.openxmlformats.org/officeDocument/2006/relationships/image" Target="../media/image8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11" Type="http://schemas.openxmlformats.org/officeDocument/2006/relationships/image" Target="../media/image74.png"/><Relationship Id="rId24" Type="http://schemas.openxmlformats.org/officeDocument/2006/relationships/image" Target="../media/image87.svg"/><Relationship Id="rId5" Type="http://schemas.openxmlformats.org/officeDocument/2006/relationships/image" Target="../media/image70.sv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10" Type="http://schemas.openxmlformats.org/officeDocument/2006/relationships/image" Target="../media/image73.svg"/><Relationship Id="rId19" Type="http://schemas.openxmlformats.org/officeDocument/2006/relationships/image" Target="../media/image82.png"/><Relationship Id="rId4" Type="http://schemas.openxmlformats.org/officeDocument/2006/relationships/image" Target="../media/image69.png"/><Relationship Id="rId9" Type="http://schemas.openxmlformats.org/officeDocument/2006/relationships/image" Target="../media/image72.png"/><Relationship Id="rId14" Type="http://schemas.openxmlformats.org/officeDocument/2006/relationships/image" Target="../media/image77.svg"/><Relationship Id="rId22" Type="http://schemas.openxmlformats.org/officeDocument/2006/relationships/image" Target="../media/image8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svg"/><Relationship Id="rId3" Type="http://schemas.openxmlformats.org/officeDocument/2006/relationships/image" Target="../media/image91.svg"/><Relationship Id="rId7" Type="http://schemas.openxmlformats.org/officeDocument/2006/relationships/image" Target="../media/image9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92.svg"/><Relationship Id="rId10" Type="http://schemas.openxmlformats.org/officeDocument/2006/relationships/image" Target="../media/image96.svg"/><Relationship Id="rId4" Type="http://schemas.openxmlformats.org/officeDocument/2006/relationships/image" Target="../media/image45.png"/><Relationship Id="rId9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3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svg"/><Relationship Id="rId3" Type="http://schemas.openxmlformats.org/officeDocument/2006/relationships/image" Target="../media/image108.svg"/><Relationship Id="rId7" Type="http://schemas.openxmlformats.org/officeDocument/2006/relationships/image" Target="../media/image111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110.svg"/><Relationship Id="rId4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svg"/><Relationship Id="rId3" Type="http://schemas.openxmlformats.org/officeDocument/2006/relationships/image" Target="../media/image108.svg"/><Relationship Id="rId7" Type="http://schemas.openxmlformats.org/officeDocument/2006/relationships/image" Target="../media/image111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110.svg"/><Relationship Id="rId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svg"/><Relationship Id="rId3" Type="http://schemas.openxmlformats.org/officeDocument/2006/relationships/image" Target="../media/image108.svg"/><Relationship Id="rId7" Type="http://schemas.openxmlformats.org/officeDocument/2006/relationships/image" Target="../media/image111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110.svg"/><Relationship Id="rId4" Type="http://schemas.openxmlformats.org/officeDocument/2006/relationships/image" Target="../media/image10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svg"/><Relationship Id="rId3" Type="http://schemas.openxmlformats.org/officeDocument/2006/relationships/image" Target="../media/image108.svg"/><Relationship Id="rId7" Type="http://schemas.openxmlformats.org/officeDocument/2006/relationships/image" Target="../media/image111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110.svg"/><Relationship Id="rId4" Type="http://schemas.openxmlformats.org/officeDocument/2006/relationships/image" Target="../media/image10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48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48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10" Type="http://schemas.openxmlformats.org/officeDocument/2006/relationships/image" Target="../media/image42.svg"/><Relationship Id="rId19" Type="http://schemas.openxmlformats.org/officeDocument/2006/relationships/image" Target="../media/image49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48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10" Type="http://schemas.openxmlformats.org/officeDocument/2006/relationships/image" Target="../media/image42.svg"/><Relationship Id="rId19" Type="http://schemas.openxmlformats.org/officeDocument/2006/relationships/image" Target="../media/image51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48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10" Type="http://schemas.openxmlformats.org/officeDocument/2006/relationships/image" Target="../media/image42.svg"/><Relationship Id="rId19" Type="http://schemas.openxmlformats.org/officeDocument/2006/relationships/image" Target="../media/image52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48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10" Type="http://schemas.openxmlformats.org/officeDocument/2006/relationships/image" Target="../media/image42.svg"/><Relationship Id="rId19" Type="http://schemas.openxmlformats.org/officeDocument/2006/relationships/image" Target="../media/image53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48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10" Type="http://schemas.openxmlformats.org/officeDocument/2006/relationships/image" Target="../media/image42.svg"/><Relationship Id="rId19" Type="http://schemas.openxmlformats.org/officeDocument/2006/relationships/image" Target="../media/image54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1" y="-19514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한국정보교육원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벽돌 깨기 게임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0" y="1216705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22342" cy="1626930"/>
            <a:chOff x="6768048" y="3882051"/>
            <a:chExt cx="5222342" cy="1626930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3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 한 솔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 완 규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 지 학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06937" y="5106820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19A9C1C-0662-4499-B8DE-51A372C7FD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10" y="6248042"/>
            <a:ext cx="1793952" cy="4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86D7F53-B19B-7B51-63AC-E8DAEA19E2B8}"/>
              </a:ext>
            </a:extLst>
          </p:cNvPr>
          <p:cNvSpPr txBox="1"/>
          <p:nvPr/>
        </p:nvSpPr>
        <p:spPr>
          <a:xfrm>
            <a:off x="1298579" y="1412776"/>
            <a:ext cx="2417896" cy="38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내용</a:t>
            </a:r>
            <a:r>
              <a: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29FD07-0D91-4BF5-AB15-287E3A11D02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2033639"/>
            <a:ext cx="7488832" cy="443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86D7F53-B19B-7B51-63AC-E8DAEA19E2B8}"/>
              </a:ext>
            </a:extLst>
          </p:cNvPr>
          <p:cNvSpPr txBox="1"/>
          <p:nvPr/>
        </p:nvSpPr>
        <p:spPr>
          <a:xfrm>
            <a:off x="1298579" y="1412776"/>
            <a:ext cx="2417896" cy="38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내용</a:t>
            </a:r>
            <a:r>
              <a: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E1D77B-7397-4971-AA22-62AD1A32853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5150" y="2267858"/>
            <a:ext cx="3480478" cy="34822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C41314-70DD-4E21-9F4D-ABE6FCD44CD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70778" y="2274975"/>
            <a:ext cx="3297609" cy="34751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C67114-9A76-4F6E-B8FE-BE5925ECB3B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13536" y="2312132"/>
            <a:ext cx="3576665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2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86D7F53-B19B-7B51-63AC-E8DAEA19E2B8}"/>
              </a:ext>
            </a:extLst>
          </p:cNvPr>
          <p:cNvSpPr txBox="1"/>
          <p:nvPr/>
        </p:nvSpPr>
        <p:spPr>
          <a:xfrm>
            <a:off x="1298579" y="1412776"/>
            <a:ext cx="2417896" cy="38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내용</a:t>
            </a:r>
            <a:r>
              <a: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96B599-43B5-4CAB-9CF4-0477948C898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7929" y="2299173"/>
            <a:ext cx="2362529" cy="5161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C0E7E9-2A53-4E8A-B770-D9F767E88DB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7929" y="3147784"/>
            <a:ext cx="2362530" cy="7811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A8ADBB-9287-4276-A488-AB099DA69F7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77929" y="4261396"/>
            <a:ext cx="1857634" cy="6858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E685F46-1536-432D-9D84-67872AECCAE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77929" y="5279744"/>
            <a:ext cx="2314898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1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B4FD448-69DD-4764-A8BE-A013E02BC952}"/>
              </a:ext>
            </a:extLst>
          </p:cNvPr>
          <p:cNvGrpSpPr/>
          <p:nvPr/>
        </p:nvGrpSpPr>
        <p:grpSpPr>
          <a:xfrm>
            <a:off x="370143" y="1996677"/>
            <a:ext cx="11198465" cy="3937993"/>
            <a:chOff x="5056642" y="2373418"/>
            <a:chExt cx="2122307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56642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13654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289313C-4C2B-5EE0-C9F0-90127689E2F1}"/>
              </a:ext>
            </a:extLst>
          </p:cNvPr>
          <p:cNvSpPr txBox="1"/>
          <p:nvPr/>
        </p:nvSpPr>
        <p:spPr>
          <a:xfrm>
            <a:off x="1203173" y="1410344"/>
            <a:ext cx="1704241" cy="37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en-US" altLang="ko-KR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86A7256-9924-485F-ACCB-94928EFCB4A3}"/>
              </a:ext>
            </a:extLst>
          </p:cNvPr>
          <p:cNvGrpSpPr/>
          <p:nvPr/>
        </p:nvGrpSpPr>
        <p:grpSpPr>
          <a:xfrm>
            <a:off x="1470331" y="2075203"/>
            <a:ext cx="8610241" cy="1174225"/>
            <a:chOff x="444111" y="1967754"/>
            <a:chExt cx="8610241" cy="1461246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DCE21A5D-1D57-4046-BA75-2FCECD872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44111" y="1967754"/>
              <a:ext cx="1654570" cy="1461246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B05F436-BAEF-459E-A16D-077E96C756F8}"/>
                </a:ext>
              </a:extLst>
            </p:cNvPr>
            <p:cNvSpPr txBox="1"/>
            <p:nvPr/>
          </p:nvSpPr>
          <p:spPr>
            <a:xfrm>
              <a:off x="2554941" y="2467544"/>
              <a:ext cx="6499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IDE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: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Visual </a:t>
              </a:r>
              <a:r>
                <a:rPr lang="en-US" altLang="ko-KR" sz="2400" dirty="0" err="1"/>
                <a:t>Stdio</a:t>
              </a:r>
              <a:r>
                <a:rPr lang="en-US" altLang="ko-KR" sz="2400" dirty="0"/>
                <a:t> Code</a:t>
              </a:r>
              <a:r>
                <a:rPr lang="ko-KR" altLang="en-US" sz="2400" dirty="0"/>
                <a:t>를 사용하여 작성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0A0386-764D-4F1F-B5D7-2B458CB8D57B}"/>
              </a:ext>
            </a:extLst>
          </p:cNvPr>
          <p:cNvGrpSpPr/>
          <p:nvPr/>
        </p:nvGrpSpPr>
        <p:grpSpPr>
          <a:xfrm>
            <a:off x="2021302" y="3069804"/>
            <a:ext cx="5939355" cy="977152"/>
            <a:chOff x="2021302" y="3069804"/>
            <a:chExt cx="5939355" cy="977152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515AF284-455F-4B7B-A35C-773A8EE186C0}"/>
                </a:ext>
              </a:extLst>
            </p:cNvPr>
            <p:cNvGrpSpPr/>
            <p:nvPr/>
          </p:nvGrpSpPr>
          <p:grpSpPr>
            <a:xfrm>
              <a:off x="2021302" y="3069804"/>
              <a:ext cx="4483831" cy="977152"/>
              <a:chOff x="2021302" y="3069804"/>
              <a:chExt cx="4483831" cy="977152"/>
            </a:xfrm>
          </p:grpSpPr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CCD78F29-D89D-4AB5-A816-159B2CC2E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21302" y="3281082"/>
                <a:ext cx="698034" cy="698034"/>
              </a:xfrm>
              <a:prstGeom prst="rect">
                <a:avLst/>
              </a:prstGeom>
            </p:spPr>
          </p:pic>
          <p:pic>
            <p:nvPicPr>
              <p:cNvPr id="127" name="Picture 2" descr="CSS - 위키백과, 우리 모두의 백과사전">
                <a:extLst>
                  <a:ext uri="{FF2B5EF4-FFF2-40B4-BE49-F238E27FC236}">
                    <a16:creationId xmlns:a16="http://schemas.microsoft.com/office/drawing/2014/main" id="{780D3608-737B-4CDA-91B9-31E2046DDD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8936" y="3281082"/>
                <a:ext cx="698034" cy="6980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4" descr="Java Script] 자바스크립트">
                <a:extLst>
                  <a:ext uri="{FF2B5EF4-FFF2-40B4-BE49-F238E27FC236}">
                    <a16:creationId xmlns:a16="http://schemas.microsoft.com/office/drawing/2014/main" id="{F9B71040-B8C9-446F-8D02-5C1679E0E0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0633" y="3069804"/>
                <a:ext cx="1654570" cy="9771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2CA28E21-0EBA-47E6-A126-62E88D838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86864" y="3267635"/>
                <a:ext cx="818269" cy="731896"/>
              </a:xfrm>
              <a:prstGeom prst="rect">
                <a:avLst/>
              </a:prstGeom>
            </p:spPr>
          </p:pic>
        </p:grpSp>
        <p:pic>
          <p:nvPicPr>
            <p:cNvPr id="125" name="Picture 6" descr="부트스트랩 (프론트엔드 프레임워크) - 위키백과, 우리 모두의 백과사전">
              <a:extLst>
                <a:ext uri="{FF2B5EF4-FFF2-40B4-BE49-F238E27FC236}">
                  <a16:creationId xmlns:a16="http://schemas.microsoft.com/office/drawing/2014/main" id="{C73A83B9-DC55-40E1-95D8-D944FE0027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7647" y="3281082"/>
              <a:ext cx="1013010" cy="765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3E3DE15-7DDD-4CB0-BBFB-B46E62EE1293}"/>
              </a:ext>
            </a:extLst>
          </p:cNvPr>
          <p:cNvSpPr txBox="1"/>
          <p:nvPr/>
        </p:nvSpPr>
        <p:spPr>
          <a:xfrm>
            <a:off x="1916629" y="4398829"/>
            <a:ext cx="5860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javascript</a:t>
            </a:r>
            <a:r>
              <a:rPr lang="en-US" altLang="ko-KR" sz="2400" dirty="0"/>
              <a:t>, jQuery</a:t>
            </a:r>
            <a:r>
              <a:rPr lang="ko-KR" altLang="en-US" sz="2400" dirty="0"/>
              <a:t>를 사용하여 제작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디자인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, Bootstrap</a:t>
            </a:r>
            <a:r>
              <a:rPr lang="ko-KR" altLang="en-US" sz="2400" dirty="0"/>
              <a:t>을 사용하여 제작</a:t>
            </a:r>
          </a:p>
        </p:txBody>
      </p:sp>
    </p:spTree>
    <p:extLst>
      <p:ext uri="{BB962C8B-B14F-4D97-AF65-F5344CB8AC3E}">
        <p14:creationId xmlns:p14="http://schemas.microsoft.com/office/powerpoint/2010/main" val="802864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547BD1-FC8C-AF26-C281-E98B0339386D}"/>
              </a:ext>
            </a:extLst>
          </p:cNvPr>
          <p:cNvSpPr txBox="1"/>
          <p:nvPr/>
        </p:nvSpPr>
        <p:spPr>
          <a:xfrm>
            <a:off x="1221574" y="1383183"/>
            <a:ext cx="1922098" cy="38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구조</a:t>
            </a:r>
            <a:endParaRPr lang="en-US" altLang="ko-KR" sz="19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8D171E-0451-406C-B80E-C5EA0BB3732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50748" y="2346473"/>
            <a:ext cx="10117123" cy="369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3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9A6EBD5C-A4FC-1FDE-C45A-C129D11A7773}"/>
              </a:ext>
            </a:extLst>
          </p:cNvPr>
          <p:cNvGrpSpPr/>
          <p:nvPr/>
        </p:nvGrpSpPr>
        <p:grpSpPr>
          <a:xfrm>
            <a:off x="666708" y="2567441"/>
            <a:ext cx="11076984" cy="3609702"/>
            <a:chOff x="541891" y="2567441"/>
            <a:chExt cx="2122307" cy="3609702"/>
          </a:xfrm>
          <a:effectLst/>
        </p:grpSpPr>
        <p:sp>
          <p:nvSpPr>
            <p:cNvPr id="122" name="사각형: 둥근 위쪽 모서리 121">
              <a:extLst>
                <a:ext uri="{FF2B5EF4-FFF2-40B4-BE49-F238E27FC236}">
                  <a16:creationId xmlns:a16="http://schemas.microsoft.com/office/drawing/2014/main" id="{9F1D2BA5-A67E-8CA8-68CC-CC5DD3253E8D}"/>
                </a:ext>
              </a:extLst>
            </p:cNvPr>
            <p:cNvSpPr/>
            <p:nvPr/>
          </p:nvSpPr>
          <p:spPr>
            <a:xfrm>
              <a:off x="541891" y="2567441"/>
              <a:ext cx="2122307" cy="3609702"/>
            </a:xfrm>
            <a:prstGeom prst="round2SameRect">
              <a:avLst/>
            </a:prstGeom>
            <a:solidFill>
              <a:srgbClr val="FCFDFE"/>
            </a:solidFill>
            <a:ln>
              <a:noFill/>
            </a:ln>
            <a:effectLst>
              <a:outerShdw blurRad="63500" sx="102000" sy="102000" algn="ctr" rotWithShape="0">
                <a:srgbClr val="3378C8">
                  <a:alpha val="1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43722B3-BD0E-2ECA-6689-6A2C0563E3C8}"/>
                </a:ext>
              </a:extLst>
            </p:cNvPr>
            <p:cNvSpPr/>
            <p:nvPr/>
          </p:nvSpPr>
          <p:spPr>
            <a:xfrm>
              <a:off x="541891" y="6034088"/>
              <a:ext cx="2122306" cy="143055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C64B61DA-1255-6FB8-B1A7-48CDA752882F}"/>
              </a:ext>
            </a:extLst>
          </p:cNvPr>
          <p:cNvGrpSpPr/>
          <p:nvPr/>
        </p:nvGrpSpPr>
        <p:grpSpPr>
          <a:xfrm>
            <a:off x="5139721" y="2373418"/>
            <a:ext cx="2130952" cy="351966"/>
            <a:chOff x="450324" y="2128945"/>
            <a:chExt cx="889526" cy="766832"/>
          </a:xfrm>
        </p:grpSpPr>
        <p:sp>
          <p:nvSpPr>
            <p:cNvPr id="119" name="육각형 118">
              <a:extLst>
                <a:ext uri="{FF2B5EF4-FFF2-40B4-BE49-F238E27FC236}">
                  <a16:creationId xmlns:a16="http://schemas.microsoft.com/office/drawing/2014/main" id="{0F2F5C11-84D6-40F6-58B4-4FE0F40AE182}"/>
                </a:ext>
              </a:extLst>
            </p:cNvPr>
            <p:cNvSpPr/>
            <p:nvPr/>
          </p:nvSpPr>
          <p:spPr>
            <a:xfrm>
              <a:off x="450324" y="2128945"/>
              <a:ext cx="889526" cy="766832"/>
            </a:xfrm>
            <a:prstGeom prst="hexagon">
              <a:avLst/>
            </a:prstGeom>
            <a:solidFill>
              <a:srgbClr val="3378C8"/>
            </a:solidFill>
            <a:ln w="12700">
              <a:solidFill>
                <a:srgbClr val="337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2446D4A2-DACF-C677-5F03-56CE8A2EFC79}"/>
                </a:ext>
              </a:extLst>
            </p:cNvPr>
            <p:cNvSpPr/>
            <p:nvPr/>
          </p:nvSpPr>
          <p:spPr>
            <a:xfrm rot="4666750">
              <a:off x="505813" y="2117833"/>
              <a:ext cx="667576" cy="698546"/>
            </a:xfrm>
            <a:custGeom>
              <a:avLst/>
              <a:gdLst>
                <a:gd name="connsiteX0" fmla="*/ 0 w 751712"/>
                <a:gd name="connsiteY0" fmla="*/ 497894 h 766419"/>
                <a:gd name="connsiteX1" fmla="*/ 107134 w 751712"/>
                <a:gd name="connsiteY1" fmla="*/ 3253 h 766419"/>
                <a:gd name="connsiteX2" fmla="*/ 119855 w 751712"/>
                <a:gd name="connsiteY2" fmla="*/ 0 h 766419"/>
                <a:gd name="connsiteX3" fmla="*/ 751712 w 751712"/>
                <a:gd name="connsiteY3" fmla="*/ 649798 h 766419"/>
                <a:gd name="connsiteX4" fmla="*/ 749455 w 751712"/>
                <a:gd name="connsiteY4" fmla="*/ 660217 h 766419"/>
                <a:gd name="connsiteX5" fmla="*/ 334147 w 751712"/>
                <a:gd name="connsiteY5" fmla="*/ 766419 h 766419"/>
                <a:gd name="connsiteX6" fmla="*/ 0 w 751712"/>
                <a:gd name="connsiteY6" fmla="*/ 497894 h 76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1712" h="766419">
                  <a:moveTo>
                    <a:pt x="0" y="497894"/>
                  </a:moveTo>
                  <a:lnTo>
                    <a:pt x="107134" y="3253"/>
                  </a:lnTo>
                  <a:lnTo>
                    <a:pt x="119855" y="0"/>
                  </a:lnTo>
                  <a:lnTo>
                    <a:pt x="751712" y="649798"/>
                  </a:lnTo>
                  <a:lnTo>
                    <a:pt x="749455" y="660217"/>
                  </a:lnTo>
                  <a:lnTo>
                    <a:pt x="334147" y="766419"/>
                  </a:lnTo>
                  <a:lnTo>
                    <a:pt x="0" y="497894"/>
                  </a:lnTo>
                  <a:close/>
                </a:path>
              </a:pathLst>
            </a:custGeom>
            <a:gradFill>
              <a:gsLst>
                <a:gs pos="69000">
                  <a:schemeClr val="bg1">
                    <a:alpha val="20000"/>
                  </a:schemeClr>
                </a:gs>
                <a:gs pos="0">
                  <a:srgbClr val="2069C2">
                    <a:alpha val="14000"/>
                  </a:srgbClr>
                </a:gs>
              </a:gsLst>
              <a:lin ang="15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19A7F1C-BDCB-C77C-081D-155B7A2BD92B}"/>
                </a:ext>
              </a:extLst>
            </p:cNvPr>
            <p:cNvSpPr txBox="1"/>
            <p:nvPr/>
          </p:nvSpPr>
          <p:spPr>
            <a:xfrm>
              <a:off x="616568" y="2271884"/>
              <a:ext cx="557043" cy="5364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latinLnBrk="0"/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rPr>
                <a:t>5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  <a:cs typeface="Pretendard SemiBold" panose="02000703000000020004" pitchFamily="2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56350446-6771-1509-1C33-D986D90321A6}"/>
              </a:ext>
            </a:extLst>
          </p:cNvPr>
          <p:cNvSpPr txBox="1"/>
          <p:nvPr/>
        </p:nvSpPr>
        <p:spPr>
          <a:xfrm>
            <a:off x="1455850" y="1410344"/>
            <a:ext cx="2638133" cy="37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활용방안 및 기대 효과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87F30DB-0C46-D738-9EDC-BA98CB38FF11}"/>
              </a:ext>
            </a:extLst>
          </p:cNvPr>
          <p:cNvSpPr txBox="1"/>
          <p:nvPr/>
        </p:nvSpPr>
        <p:spPr>
          <a:xfrm>
            <a:off x="702515" y="4065460"/>
            <a:ext cx="11076984" cy="37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 게임은 인터넷이 없어도 가능한 게임이기 때문에 네트워크 연결이 안되는 곳에서도 할 수 있다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632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70368"/>
              </p:ext>
            </p:extLst>
          </p:nvPr>
        </p:nvGraphicFramePr>
        <p:xfrm>
          <a:off x="573951" y="2681792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 한 솔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 </a:t>
                      </a: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</a:t>
                      </a: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규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 지 학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 경 훈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20090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요소 및 아이템 제작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ppt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 및 발표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467998" y="4243694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게임 규칙 및 맵 제작</a:t>
            </a: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303154F9-B8AC-372E-0CDB-A0DDCCE0AED9}"/>
              </a:ext>
            </a:extLst>
          </p:cNvPr>
          <p:cNvSpPr/>
          <p:nvPr/>
        </p:nvSpPr>
        <p:spPr>
          <a:xfrm>
            <a:off x="4525872" y="5045671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ACC4B7D-2BE7-C756-2D53-813C9C1FF2EE}"/>
              </a:ext>
            </a:extLst>
          </p:cNvPr>
          <p:cNvSpPr/>
          <p:nvPr/>
        </p:nvSpPr>
        <p:spPr>
          <a:xfrm>
            <a:off x="4525872" y="5045671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EEA2092-389C-0AA3-CDE5-12283C706BA3}"/>
              </a:ext>
            </a:extLst>
          </p:cNvPr>
          <p:cNvSpPr txBox="1"/>
          <p:nvPr/>
        </p:nvSpPr>
        <p:spPr>
          <a:xfrm>
            <a:off x="5023036" y="5072228"/>
            <a:ext cx="18665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및 제작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2" name="그래픽 181">
            <a:extLst>
              <a:ext uri="{FF2B5EF4-FFF2-40B4-BE49-F238E27FC236}">
                <a16:creationId xmlns:a16="http://schemas.microsoft.com/office/drawing/2014/main" id="{868BBF98-12BA-9238-1643-BF7C1BA2E85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02565" y="5120407"/>
            <a:ext cx="219805" cy="201488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보고서 작성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물리엔진 제작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45" name="그래픽 43">
            <a:extLst>
              <a:ext uri="{FF2B5EF4-FFF2-40B4-BE49-F238E27FC236}">
                <a16:creationId xmlns:a16="http://schemas.microsoft.com/office/drawing/2014/main" id="{512AEB8B-AA28-FDBA-00E7-D5D95C2F683D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58551"/>
              </p:ext>
            </p:extLst>
          </p:nvPr>
        </p:nvGraphicFramePr>
        <p:xfrm>
          <a:off x="524528" y="2832100"/>
          <a:ext cx="11218265" cy="3655128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07/15(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전반적인 게임제작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07/19(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아이템 제작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게임 규칙 및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맵 제작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07/19(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UI</a:t>
                      </a: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제작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07/19(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및 </a:t>
                      </a:r>
                      <a:endParaRPr lang="en-US" altLang="ko-KR" sz="1200" b="1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오류수정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07/21(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07/22(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326913"/>
            <a:chOff x="4574111" y="3841157"/>
            <a:chExt cx="2474845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326913"/>
              <a:chOff x="4665551" y="3307757"/>
              <a:chExt cx="2474845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기본적인 게임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게임 규칙 및 맵 생성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게임 화면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897867" cy="326913"/>
            <a:chOff x="4574111" y="5427069"/>
            <a:chExt cx="267673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676735" cy="326913"/>
              <a:chOff x="4665551" y="3307757"/>
              <a:chExt cx="267673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323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충돌 부분 </a:t>
                </a: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오류 및 아이템 추가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버그 수정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C14E21-7F21-4B1F-9F72-4C04C22CD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18" y="2431229"/>
            <a:ext cx="5526666" cy="3841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32657-665E-4743-A3BE-655D53567F99}"/>
              </a:ext>
            </a:extLst>
          </p:cNvPr>
          <p:cNvSpPr txBox="1"/>
          <p:nvPr/>
        </p:nvSpPr>
        <p:spPr>
          <a:xfrm>
            <a:off x="6773216" y="3825044"/>
            <a:ext cx="457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Canvas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생성하고 공과 패드를 그린다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543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32657-665E-4743-A3BE-655D53567F99}"/>
              </a:ext>
            </a:extLst>
          </p:cNvPr>
          <p:cNvSpPr txBox="1"/>
          <p:nvPr/>
        </p:nvSpPr>
        <p:spPr>
          <a:xfrm>
            <a:off x="6773216" y="3825044"/>
            <a:ext cx="457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게임에서 사용할 스테이지를 제작한다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5A3977-05BF-4B27-B92C-21AFC1E20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37" y="2461721"/>
            <a:ext cx="5526666" cy="382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0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633979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결과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32657-665E-4743-A3BE-655D53567F99}"/>
              </a:ext>
            </a:extLst>
          </p:cNvPr>
          <p:cNvSpPr txBox="1"/>
          <p:nvPr/>
        </p:nvSpPr>
        <p:spPr>
          <a:xfrm>
            <a:off x="6773216" y="3825044"/>
            <a:ext cx="457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아이템 낙하를 구현한다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A0D871-6943-46F6-AC80-7D44F6EA4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18" y="2400425"/>
            <a:ext cx="5526666" cy="382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39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32657-665E-4743-A3BE-655D53567F99}"/>
              </a:ext>
            </a:extLst>
          </p:cNvPr>
          <p:cNvSpPr txBox="1"/>
          <p:nvPr/>
        </p:nvSpPr>
        <p:spPr>
          <a:xfrm>
            <a:off x="6773216" y="3825044"/>
            <a:ext cx="457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아이템이 패드에 닿을 시 활성화 되도록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D8BC86-3D09-4C4D-A98D-596482620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35" y="2409712"/>
            <a:ext cx="5539950" cy="36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9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32657-665E-4743-A3BE-655D53567F99}"/>
              </a:ext>
            </a:extLst>
          </p:cNvPr>
          <p:cNvSpPr txBox="1"/>
          <p:nvPr/>
        </p:nvSpPr>
        <p:spPr>
          <a:xfrm>
            <a:off x="6773216" y="3825044"/>
            <a:ext cx="457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화면 우측에 게임 시작</a:t>
            </a:r>
            <a:r>
              <a:rPr lang="en-US" altLang="ko-KR" dirty="0"/>
              <a:t>, </a:t>
            </a:r>
            <a:r>
              <a:rPr lang="ko-KR" altLang="en-US" dirty="0"/>
              <a:t>종료</a:t>
            </a:r>
            <a:r>
              <a:rPr lang="en-US" altLang="ko-KR" dirty="0"/>
              <a:t>, </a:t>
            </a:r>
            <a:r>
              <a:rPr lang="ko-KR" altLang="en-US" dirty="0"/>
              <a:t>홈 화면 버튼을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FF3125-B880-4DAE-89EA-21576348D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37" y="2449127"/>
            <a:ext cx="5457751" cy="369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76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363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32657-665E-4743-A3BE-655D53567F99}"/>
              </a:ext>
            </a:extLst>
          </p:cNvPr>
          <p:cNvSpPr txBox="1"/>
          <p:nvPr/>
        </p:nvSpPr>
        <p:spPr>
          <a:xfrm>
            <a:off x="6773216" y="3825044"/>
            <a:ext cx="457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화면 상단에 게임 이름과 아이템 설명을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735C7-A133-417A-AAD9-EF720C122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37" y="2573282"/>
            <a:ext cx="5457751" cy="36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44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801" y="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32657-665E-4743-A3BE-655D53567F99}"/>
              </a:ext>
            </a:extLst>
          </p:cNvPr>
          <p:cNvSpPr txBox="1"/>
          <p:nvPr/>
        </p:nvSpPr>
        <p:spPr>
          <a:xfrm>
            <a:off x="6773216" y="3825044"/>
            <a:ext cx="457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아이템을 먹거나 블록을 모두 깨면 다음 스테이지로 넘어가게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18B569-BABD-4A08-AF1C-A5B783B0B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26" y="2571278"/>
            <a:ext cx="5432163" cy="380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6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801" y="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32657-665E-4743-A3BE-655D53567F99}"/>
              </a:ext>
            </a:extLst>
          </p:cNvPr>
          <p:cNvSpPr txBox="1"/>
          <p:nvPr/>
        </p:nvSpPr>
        <p:spPr>
          <a:xfrm>
            <a:off x="6773216" y="3825044"/>
            <a:ext cx="4572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게임 오버 시 뜨는 화면을 만들고 </a:t>
            </a:r>
            <a:endParaRPr lang="en-US" altLang="ko-KR" dirty="0"/>
          </a:p>
          <a:p>
            <a:r>
              <a:rPr lang="en-US" altLang="ko-KR" dirty="0"/>
              <a:t>local storage</a:t>
            </a:r>
            <a:r>
              <a:rPr lang="ko-KR" altLang="en-US" dirty="0"/>
              <a:t>에 기록을 일시적으로 저장하도록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BE0C33-DB3A-4793-8543-B5BCFE1A8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95" y="2386612"/>
            <a:ext cx="5358367" cy="380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3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801" y="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32657-665E-4743-A3BE-655D53567F99}"/>
              </a:ext>
            </a:extLst>
          </p:cNvPr>
          <p:cNvSpPr txBox="1"/>
          <p:nvPr/>
        </p:nvSpPr>
        <p:spPr>
          <a:xfrm>
            <a:off x="6773216" y="3825044"/>
            <a:ext cx="457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게임 시작 시 보여질 창을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9CAA97-049E-42CD-9108-9E6618AD3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67" y="2386612"/>
            <a:ext cx="5358367" cy="373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40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801" y="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32657-665E-4743-A3BE-655D53567F99}"/>
              </a:ext>
            </a:extLst>
          </p:cNvPr>
          <p:cNvSpPr txBox="1"/>
          <p:nvPr/>
        </p:nvSpPr>
        <p:spPr>
          <a:xfrm>
            <a:off x="6773216" y="3825044"/>
            <a:ext cx="457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랭킹에서 보여질 창을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모달</a:t>
            </a:r>
            <a:r>
              <a:rPr lang="ko-KR" altLang="en-US" dirty="0"/>
              <a:t> 박스 활용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14B244-3C3A-4A68-9D94-A40990439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96" y="2379515"/>
            <a:ext cx="5385104" cy="37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84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291770"/>
            <a:ext cx="12192000" cy="1072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3414029" y="2852936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8908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자체 평가 점수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ko-KR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8 / 10</a:t>
              </a:r>
              <a:r>
                <a:rPr lang="en-US" altLang="ko-KR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291770"/>
            <a:ext cx="12192000" cy="1072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E025A8C-5815-C97A-B3AE-8F5FE071600F}"/>
              </a:ext>
            </a:extLst>
          </p:cNvPr>
          <p:cNvSpPr/>
          <p:nvPr/>
        </p:nvSpPr>
        <p:spPr>
          <a:xfrm>
            <a:off x="1228048" y="1696549"/>
            <a:ext cx="9181020" cy="4762230"/>
          </a:xfrm>
          <a:prstGeom prst="roundRect">
            <a:avLst>
              <a:gd name="adj" fmla="val 689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algn="ctr" rotWithShape="0">
              <a:srgbClr val="FFD85C">
                <a:alpha val="5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041EC4-B376-7174-8938-DC069344B1D2}"/>
              </a:ext>
            </a:extLst>
          </p:cNvPr>
          <p:cNvSpPr/>
          <p:nvPr/>
        </p:nvSpPr>
        <p:spPr>
          <a:xfrm rot="5400000">
            <a:off x="5690838" y="-1975462"/>
            <a:ext cx="255438" cy="7599486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19653C-5E68-CF3A-C029-6588E11E539A}"/>
              </a:ext>
            </a:extLst>
          </p:cNvPr>
          <p:cNvSpPr txBox="1"/>
          <p:nvPr/>
        </p:nvSpPr>
        <p:spPr>
          <a:xfrm>
            <a:off x="1543238" y="2187824"/>
            <a:ext cx="8550638" cy="1010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개인 또는 우리 팀이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rPr>
              <a:t>잘한 부분과 아쉬운 점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ABFA61-909C-6DFC-2F3E-B5C44522F4AE}"/>
              </a:ext>
            </a:extLst>
          </p:cNvPr>
          <p:cNvSpPr txBox="1"/>
          <p:nvPr/>
        </p:nvSpPr>
        <p:spPr>
          <a:xfrm>
            <a:off x="1955540" y="2964486"/>
            <a:ext cx="7920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원활하게 소통을 하였고 어려운 부분을 같이 해결해 나갔다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좋은 분위기에서 작업이 진행되었다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F901A9-3E9B-4C46-97B4-9318AEC42CCC}"/>
              </a:ext>
            </a:extLst>
          </p:cNvPr>
          <p:cNvSpPr txBox="1"/>
          <p:nvPr/>
        </p:nvSpPr>
        <p:spPr>
          <a:xfrm>
            <a:off x="1955540" y="25289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잘한 부분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59E61F-87A5-4792-8FC4-C39E93F3A2FF}"/>
              </a:ext>
            </a:extLst>
          </p:cNvPr>
          <p:cNvSpPr txBox="1"/>
          <p:nvPr/>
        </p:nvSpPr>
        <p:spPr>
          <a:xfrm>
            <a:off x="1955540" y="46817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아쉬운 부분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6C8A69-5AAE-4A5F-B523-AAE1CECC1CA5}"/>
              </a:ext>
            </a:extLst>
          </p:cNvPr>
          <p:cNvSpPr txBox="1"/>
          <p:nvPr/>
        </p:nvSpPr>
        <p:spPr>
          <a:xfrm>
            <a:off x="2055575" y="5053588"/>
            <a:ext cx="7920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하고자 하는 것은 많았으나 시간적 여유를 고려하지 못해 마무리가 아쉬웠다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12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4B51B48-57A2-4A31-BFD9-C336E1798644}"/>
              </a:ext>
            </a:extLst>
          </p:cNvPr>
          <p:cNvGrpSpPr/>
          <p:nvPr/>
        </p:nvGrpSpPr>
        <p:grpSpPr>
          <a:xfrm>
            <a:off x="480452" y="2352338"/>
            <a:ext cx="11508752" cy="3803725"/>
            <a:chOff x="480452" y="2352338"/>
            <a:chExt cx="11508752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480452" y="2546361"/>
              <a:ext cx="11508752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1617029" y="3075064"/>
              <a:ext cx="9241682" cy="4021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html, </a:t>
              </a:r>
              <a:r>
                <a:rPr lang="en-US" altLang="ko-KR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css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US" altLang="ko-KR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bootstrap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활용한 간단한 웹 게임 개발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5345233" y="2352338"/>
              <a:ext cx="2214013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D316C95-1060-3E2B-12CF-65A95B12E668}"/>
              </a:ext>
            </a:extLst>
          </p:cNvPr>
          <p:cNvSpPr txBox="1"/>
          <p:nvPr/>
        </p:nvSpPr>
        <p:spPr>
          <a:xfrm>
            <a:off x="1617029" y="3639942"/>
            <a:ext cx="9483527" cy="709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선정배경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간단한 웹 게임을 찾던 중 벽돌깨는 게임을 발견하였고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기존에 벽돌 깨기 방식에 조금 더 규칙을 추가해 보고자 주제를 선정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C75D51-7216-4C6B-A3CF-D1EFCFC476CF}"/>
              </a:ext>
            </a:extLst>
          </p:cNvPr>
          <p:cNvSpPr txBox="1"/>
          <p:nvPr/>
        </p:nvSpPr>
        <p:spPr>
          <a:xfrm>
            <a:off x="1642781" y="4549081"/>
            <a:ext cx="9241682" cy="1014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기획의도 </a:t>
            </a:r>
            <a:r>
              <a: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지금까지 배운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bootstrap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활용하여 간단한 게임을 제작해 봄으로서 숙련도를 향상시키고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팀프로젝트를 통하여 협업하는 능력을 기르고자 기획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A51E9-F47E-44F0-B044-3691A0607F9A}"/>
              </a:ext>
            </a:extLst>
          </p:cNvPr>
          <p:cNvSpPr txBox="1"/>
          <p:nvPr/>
        </p:nvSpPr>
        <p:spPr>
          <a:xfrm>
            <a:off x="1009441" y="1464664"/>
            <a:ext cx="4049265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rPr>
              <a:t>프로젝트 주제 및 기획의도</a:t>
            </a:r>
          </a:p>
        </p:txBody>
      </p:sp>
    </p:spTree>
    <p:extLst>
      <p:ext uri="{BB962C8B-B14F-4D97-AF65-F5344CB8AC3E}">
        <p14:creationId xmlns:p14="http://schemas.microsoft.com/office/powerpoint/2010/main" val="3653314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291770"/>
            <a:ext cx="12192000" cy="1072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DEF34A-4B05-D616-FE0F-53CE76D5D25D}"/>
              </a:ext>
            </a:extLst>
          </p:cNvPr>
          <p:cNvSpPr/>
          <p:nvPr/>
        </p:nvSpPr>
        <p:spPr>
          <a:xfrm>
            <a:off x="684708" y="1634997"/>
            <a:ext cx="11026716" cy="4739517"/>
          </a:xfrm>
          <a:prstGeom prst="roundRect">
            <a:avLst>
              <a:gd name="adj" fmla="val 689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algn="ctr" rotWithShape="0">
              <a:srgbClr val="FFD85C">
                <a:alpha val="5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아이템의 다양성 문제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현재 구현되어 있는 아이템을 다양하게 만든다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다양하게 </a:t>
            </a:r>
            <a:r>
              <a:rPr lang="ko-KR" altLang="en-US" dirty="0" err="1">
                <a:solidFill>
                  <a:schemeClr val="tx1"/>
                </a:solidFill>
              </a:rPr>
              <a:t>맵을</a:t>
            </a:r>
            <a:r>
              <a:rPr lang="ko-KR" altLang="en-US" dirty="0">
                <a:solidFill>
                  <a:schemeClr val="tx1"/>
                </a:solidFill>
              </a:rPr>
              <a:t> 추가한다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난이도 조정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현재 난이도가 상당히 어려워 깨기가 살짝 어렵기 때문에 난이도를 조정한다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8D88F86-1654-5597-84CB-A04A190FB71F}"/>
              </a:ext>
            </a:extLst>
          </p:cNvPr>
          <p:cNvSpPr/>
          <p:nvPr/>
        </p:nvSpPr>
        <p:spPr>
          <a:xfrm rot="5400000">
            <a:off x="6086296" y="-2766032"/>
            <a:ext cx="254220" cy="912724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304AE5-695E-DC8E-35C4-7970ECA23F32}"/>
              </a:ext>
            </a:extLst>
          </p:cNvPr>
          <p:cNvSpPr txBox="1"/>
          <p:nvPr/>
        </p:nvSpPr>
        <p:spPr>
          <a:xfrm>
            <a:off x="1572914" y="2130847"/>
            <a:ext cx="9503372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프로젝트 결과물의 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rPr>
              <a:t>추후 개선점이나 보완할 점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등 내용 정리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14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291770"/>
            <a:ext cx="12192000" cy="1072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521B70D-67A3-8111-1F80-FCA0E1856D70}"/>
              </a:ext>
            </a:extLst>
          </p:cNvPr>
          <p:cNvSpPr/>
          <p:nvPr/>
        </p:nvSpPr>
        <p:spPr>
          <a:xfrm>
            <a:off x="352815" y="2024843"/>
            <a:ext cx="11297293" cy="4248099"/>
          </a:xfrm>
          <a:prstGeom prst="roundRect">
            <a:avLst>
              <a:gd name="adj" fmla="val 689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algn="ctr" rotWithShape="0">
              <a:srgbClr val="3378C8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일주일이라는 짧은 프로젝트였지만 배웠던 내용을 활용하여 팀원들과 기획하였던 웹 게임을 몇가지 기능을 제외하고 모두 완성 시킬 수 있었다는 것에 감사하고 다음 프로젝트에는 기획하였던 내용 모두를 제작할 수 있도록 하고 싶습니다</a:t>
            </a:r>
            <a:r>
              <a:rPr lang="en-US" altLang="ko-KR" dirty="0">
                <a:solidFill>
                  <a:schemeClr val="tx1"/>
                </a:solidFill>
              </a:rPr>
              <a:t>. –</a:t>
            </a:r>
            <a:r>
              <a:rPr lang="ko-KR" altLang="en-US" dirty="0" err="1">
                <a:solidFill>
                  <a:schemeClr val="tx1"/>
                </a:solidFill>
              </a:rPr>
              <a:t>김지학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게임의 규칙과 맵 제작 및 게임의 물리적인 부분을 맡아 개발했는데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벽돌 깨기 게임이 제대로 만들려면 생각보다 복잡한 게임이라는 것을 느꼈고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이를 통해 짧은 기간이었지만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어느 정도의 결과물을 완성해 냈다는 점에서는 만족하고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부족한 부분들을 보완해서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좀 더 완성도를 높이고 싶고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게임 기획 단계에서 탈락한 부가적인 기능들도 구현해서 게임에 적용해보고 싶습니다</a:t>
            </a:r>
            <a:r>
              <a:rPr lang="en-US" altLang="ko-KR" dirty="0">
                <a:solidFill>
                  <a:schemeClr val="tx1"/>
                </a:solidFill>
              </a:rPr>
              <a:t>. –</a:t>
            </a:r>
            <a:r>
              <a:rPr lang="ko-KR" altLang="en-US" dirty="0" err="1">
                <a:solidFill>
                  <a:schemeClr val="tx1"/>
                </a:solidFill>
              </a:rPr>
              <a:t>김완규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게임을 제작하면서 좀 더 </a:t>
            </a:r>
            <a:r>
              <a:rPr lang="en-US" altLang="ko-KR" dirty="0" err="1">
                <a:solidFill>
                  <a:schemeClr val="tx1"/>
                </a:solidFill>
              </a:rPr>
              <a:t>javascript</a:t>
            </a:r>
            <a:r>
              <a:rPr lang="ko-KR" altLang="en-US" dirty="0">
                <a:solidFill>
                  <a:schemeClr val="tx1"/>
                </a:solidFill>
              </a:rPr>
              <a:t>에 대해서 알 수 있었던 좋은 기회였고 좋은 팀원을 만나 어려운 부분에 대해 같이 고민도 하고 해결도 하는 과정에서 내적 친밀감을 쌓을 수 있어서 뜻 깊은 시간이었습니다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 err="1">
                <a:solidFill>
                  <a:schemeClr val="tx1"/>
                </a:solidFill>
              </a:rPr>
              <a:t>정한솔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7E12C90-2C49-9FF1-E50E-2D4CA4336A95}"/>
              </a:ext>
            </a:extLst>
          </p:cNvPr>
          <p:cNvSpPr/>
          <p:nvPr/>
        </p:nvSpPr>
        <p:spPr>
          <a:xfrm rot="5400000">
            <a:off x="5887530" y="-2536830"/>
            <a:ext cx="227861" cy="9351208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DB3080-EE57-F502-B40D-20275D5DAF63}"/>
              </a:ext>
            </a:extLst>
          </p:cNvPr>
          <p:cNvSpPr txBox="1"/>
          <p:nvPr/>
        </p:nvSpPr>
        <p:spPr>
          <a:xfrm>
            <a:off x="1026245" y="1324641"/>
            <a:ext cx="9736569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프로젝트를 수행하면서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</a:b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78C8"/>
                </a:solidFill>
                <a:latin typeface="+mj-ea"/>
                <a:ea typeface="+mj-ea"/>
              </a:rPr>
              <a:t>느낀 점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40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3E61F1-73D4-4567-B62F-0F79A6958F84}"/>
              </a:ext>
            </a:extLst>
          </p:cNvPr>
          <p:cNvSpPr txBox="1"/>
          <p:nvPr/>
        </p:nvSpPr>
        <p:spPr>
          <a:xfrm>
            <a:off x="4439816" y="342451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이상입니다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45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B865315C-A3ED-823F-9D27-0B0DB41EC7B2}"/>
              </a:ext>
            </a:extLst>
          </p:cNvPr>
          <p:cNvGrpSpPr/>
          <p:nvPr/>
        </p:nvGrpSpPr>
        <p:grpSpPr>
          <a:xfrm>
            <a:off x="643044" y="2499947"/>
            <a:ext cx="11097378" cy="3714089"/>
            <a:chOff x="2815882" y="2463054"/>
            <a:chExt cx="2131954" cy="3714089"/>
          </a:xfrm>
          <a:effectLst/>
        </p:grpSpPr>
        <p:sp>
          <p:nvSpPr>
            <p:cNvPr id="100" name="사각형: 둥근 위쪽 모서리 99">
              <a:extLst>
                <a:ext uri="{FF2B5EF4-FFF2-40B4-BE49-F238E27FC236}">
                  <a16:creationId xmlns:a16="http://schemas.microsoft.com/office/drawing/2014/main" id="{BBADC5C0-E325-0E29-F1CB-2BBDC807F88A}"/>
                </a:ext>
              </a:extLst>
            </p:cNvPr>
            <p:cNvSpPr/>
            <p:nvPr/>
          </p:nvSpPr>
          <p:spPr>
            <a:xfrm>
              <a:off x="2825529" y="2463054"/>
              <a:ext cx="2122307" cy="3609702"/>
            </a:xfrm>
            <a:prstGeom prst="round2SameRect">
              <a:avLst/>
            </a:prstGeom>
            <a:solidFill>
              <a:srgbClr val="FFFEFB"/>
            </a:solidFill>
            <a:ln>
              <a:noFill/>
            </a:ln>
            <a:effectLst>
              <a:outerShdw blurRad="63500" sx="102000" sy="102000" algn="ctr" rotWithShape="0">
                <a:srgbClr val="FFD85C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12270CE-CB89-13D3-2499-5C569A88DAEE}"/>
                </a:ext>
              </a:extLst>
            </p:cNvPr>
            <p:cNvSpPr/>
            <p:nvPr/>
          </p:nvSpPr>
          <p:spPr>
            <a:xfrm>
              <a:off x="2815882" y="6034088"/>
              <a:ext cx="2122306" cy="143055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7AD5890-AF29-E0F7-5DF1-9DF4B1625828}"/>
              </a:ext>
            </a:extLst>
          </p:cNvPr>
          <p:cNvGrpSpPr/>
          <p:nvPr/>
        </p:nvGrpSpPr>
        <p:grpSpPr>
          <a:xfrm>
            <a:off x="5349548" y="2410311"/>
            <a:ext cx="2125215" cy="351966"/>
            <a:chOff x="450324" y="2128945"/>
            <a:chExt cx="889526" cy="766832"/>
          </a:xfrm>
        </p:grpSpPr>
        <p:sp>
          <p:nvSpPr>
            <p:cNvPr id="97" name="육각형 96">
              <a:extLst>
                <a:ext uri="{FF2B5EF4-FFF2-40B4-BE49-F238E27FC236}">
                  <a16:creationId xmlns:a16="http://schemas.microsoft.com/office/drawing/2014/main" id="{8AD1C042-8D07-9E58-1A73-AFEE6C2785CC}"/>
                </a:ext>
              </a:extLst>
            </p:cNvPr>
            <p:cNvSpPr/>
            <p:nvPr/>
          </p:nvSpPr>
          <p:spPr>
            <a:xfrm>
              <a:off x="450324" y="2128945"/>
              <a:ext cx="889526" cy="766832"/>
            </a:xfrm>
            <a:prstGeom prst="hexagon">
              <a:avLst/>
            </a:prstGeom>
            <a:solidFill>
              <a:srgbClr val="FFD85C"/>
            </a:solidFill>
            <a:ln w="12700">
              <a:solidFill>
                <a:srgbClr val="FFD8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5C50914A-ADE3-6AA2-6754-C3EFBEB768D9}"/>
                </a:ext>
              </a:extLst>
            </p:cNvPr>
            <p:cNvSpPr/>
            <p:nvPr/>
          </p:nvSpPr>
          <p:spPr>
            <a:xfrm rot="4666750">
              <a:off x="505813" y="2117833"/>
              <a:ext cx="667576" cy="698546"/>
            </a:xfrm>
            <a:custGeom>
              <a:avLst/>
              <a:gdLst>
                <a:gd name="connsiteX0" fmla="*/ 0 w 751712"/>
                <a:gd name="connsiteY0" fmla="*/ 497894 h 766419"/>
                <a:gd name="connsiteX1" fmla="*/ 107134 w 751712"/>
                <a:gd name="connsiteY1" fmla="*/ 3253 h 766419"/>
                <a:gd name="connsiteX2" fmla="*/ 119855 w 751712"/>
                <a:gd name="connsiteY2" fmla="*/ 0 h 766419"/>
                <a:gd name="connsiteX3" fmla="*/ 751712 w 751712"/>
                <a:gd name="connsiteY3" fmla="*/ 649798 h 766419"/>
                <a:gd name="connsiteX4" fmla="*/ 749455 w 751712"/>
                <a:gd name="connsiteY4" fmla="*/ 660217 h 766419"/>
                <a:gd name="connsiteX5" fmla="*/ 334147 w 751712"/>
                <a:gd name="connsiteY5" fmla="*/ 766419 h 766419"/>
                <a:gd name="connsiteX6" fmla="*/ 0 w 751712"/>
                <a:gd name="connsiteY6" fmla="*/ 497894 h 76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1712" h="766419">
                  <a:moveTo>
                    <a:pt x="0" y="497894"/>
                  </a:moveTo>
                  <a:lnTo>
                    <a:pt x="107134" y="3253"/>
                  </a:lnTo>
                  <a:lnTo>
                    <a:pt x="119855" y="0"/>
                  </a:lnTo>
                  <a:lnTo>
                    <a:pt x="751712" y="649798"/>
                  </a:lnTo>
                  <a:lnTo>
                    <a:pt x="749455" y="660217"/>
                  </a:lnTo>
                  <a:lnTo>
                    <a:pt x="334147" y="766419"/>
                  </a:lnTo>
                  <a:lnTo>
                    <a:pt x="0" y="497894"/>
                  </a:lnTo>
                  <a:close/>
                </a:path>
              </a:pathLst>
            </a:custGeom>
            <a:gradFill>
              <a:gsLst>
                <a:gs pos="69000">
                  <a:schemeClr val="bg1">
                    <a:alpha val="34000"/>
                  </a:schemeClr>
                </a:gs>
                <a:gs pos="0">
                  <a:srgbClr val="FFD85C">
                    <a:alpha val="39000"/>
                  </a:srgbClr>
                </a:gs>
              </a:gsLst>
              <a:lin ang="15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A1A6F98-920F-FD16-1543-468789EEEDEF}"/>
                </a:ext>
              </a:extLst>
            </p:cNvPr>
            <p:cNvSpPr txBox="1"/>
            <p:nvPr/>
          </p:nvSpPr>
          <p:spPr>
            <a:xfrm>
              <a:off x="616568" y="2271884"/>
              <a:ext cx="557043" cy="536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latinLnBrk="0"/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rPr>
                <a:t>2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  <a:cs typeface="Pretendard SemiBold" panose="02000703000000020004" pitchFamily="2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086D7F53-B19B-7B51-63AC-E8DAEA19E2B8}"/>
              </a:ext>
            </a:extLst>
          </p:cNvPr>
          <p:cNvSpPr txBox="1"/>
          <p:nvPr/>
        </p:nvSpPr>
        <p:spPr>
          <a:xfrm>
            <a:off x="1298579" y="1412776"/>
            <a:ext cx="2417896" cy="38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내용</a:t>
            </a:r>
            <a:r>
              <a: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5EAF9AB-4D7C-5465-0AF3-CD762D73A6DD}"/>
              </a:ext>
            </a:extLst>
          </p:cNvPr>
          <p:cNvSpPr txBox="1"/>
          <p:nvPr/>
        </p:nvSpPr>
        <p:spPr>
          <a:xfrm>
            <a:off x="888573" y="2871933"/>
            <a:ext cx="11047163" cy="1589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구현내용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기본적인 벽돌 깨기 게임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공 과 패드를 이용한 게임 구현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랜덤으로 생성되는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가지 아이템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공 속도증가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패드 길이 증가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 점프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생명 추가</a:t>
            </a:r>
            <a:endParaRPr lang="en-US" altLang="ko-KR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여러가지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stage –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원하는 모양의 맵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랭킹 시스템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점수를 저장할 수 있고 높은 점수 순서대로 보여준다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EFB6FA-3416-4226-B6AB-49D3815BD6CE}"/>
              </a:ext>
            </a:extLst>
          </p:cNvPr>
          <p:cNvSpPr txBox="1"/>
          <p:nvPr/>
        </p:nvSpPr>
        <p:spPr>
          <a:xfrm>
            <a:off x="781766" y="4930736"/>
            <a:ext cx="10369152" cy="675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컨셉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고전적인 벽돌 게임은 공과 패드만 이용하여 블록을 깨고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또 스테이지가 단순한 반면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이번에 제작한 게임은 각종 아이템이 있고 스테이지의 모양도 다양하여 난이도가 살짝 높은 게임이다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48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86D7F53-B19B-7B51-63AC-E8DAEA19E2B8}"/>
              </a:ext>
            </a:extLst>
          </p:cNvPr>
          <p:cNvSpPr txBox="1"/>
          <p:nvPr/>
        </p:nvSpPr>
        <p:spPr>
          <a:xfrm>
            <a:off x="1298579" y="1412776"/>
            <a:ext cx="2417896" cy="38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내용</a:t>
            </a:r>
            <a:r>
              <a: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7B10DF-D069-4CEA-BF64-9BC6F22C82D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35068" y="2205539"/>
            <a:ext cx="4022616" cy="3870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EDEF8F-68DC-468A-B696-E22D0FC0172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22332" y="2219555"/>
            <a:ext cx="4532559" cy="38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8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86D7F53-B19B-7B51-63AC-E8DAEA19E2B8}"/>
              </a:ext>
            </a:extLst>
          </p:cNvPr>
          <p:cNvSpPr txBox="1"/>
          <p:nvPr/>
        </p:nvSpPr>
        <p:spPr>
          <a:xfrm>
            <a:off x="1298579" y="1412776"/>
            <a:ext cx="2417896" cy="38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내용</a:t>
            </a:r>
            <a:r>
              <a: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5841C7-55BA-484E-BC06-7351B8AC91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08806" y="2041315"/>
            <a:ext cx="10001008" cy="48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3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86D7F53-B19B-7B51-63AC-E8DAEA19E2B8}"/>
              </a:ext>
            </a:extLst>
          </p:cNvPr>
          <p:cNvSpPr txBox="1"/>
          <p:nvPr/>
        </p:nvSpPr>
        <p:spPr>
          <a:xfrm>
            <a:off x="1298579" y="1412776"/>
            <a:ext cx="2417896" cy="38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내용</a:t>
            </a:r>
            <a:r>
              <a: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34EEB8-BE0B-4029-A766-EB6CA7BCFB6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51317" y="2150430"/>
            <a:ext cx="9089365" cy="48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6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86D7F53-B19B-7B51-63AC-E8DAEA19E2B8}"/>
              </a:ext>
            </a:extLst>
          </p:cNvPr>
          <p:cNvSpPr txBox="1"/>
          <p:nvPr/>
        </p:nvSpPr>
        <p:spPr>
          <a:xfrm>
            <a:off x="1298579" y="1412776"/>
            <a:ext cx="2417896" cy="38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내용</a:t>
            </a:r>
            <a:r>
              <a: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DE83DB-7944-4540-B526-F4DB65CCA4A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38940" y="1979453"/>
            <a:ext cx="8688288" cy="486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0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86D7F53-B19B-7B51-63AC-E8DAEA19E2B8}"/>
              </a:ext>
            </a:extLst>
          </p:cNvPr>
          <p:cNvSpPr txBox="1"/>
          <p:nvPr/>
        </p:nvSpPr>
        <p:spPr>
          <a:xfrm>
            <a:off x="1298579" y="1412776"/>
            <a:ext cx="2417896" cy="38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내용</a:t>
            </a:r>
            <a:r>
              <a: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2669B3-FA34-451F-96A9-DA87319C0C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69" y="1967661"/>
            <a:ext cx="8434062" cy="489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6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922</Words>
  <Application>Microsoft Office PowerPoint</Application>
  <PresentationFormat>와이드스크린</PresentationFormat>
  <Paragraphs>224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Pretendard SemiBold</vt:lpstr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HP</cp:lastModifiedBy>
  <cp:revision>65</cp:revision>
  <dcterms:created xsi:type="dcterms:W3CDTF">2023-12-20T03:00:25Z</dcterms:created>
  <dcterms:modified xsi:type="dcterms:W3CDTF">2024-07-22T00:52:16Z</dcterms:modified>
</cp:coreProperties>
</file>