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2" r:id="rId3"/>
    <p:sldId id="276" r:id="rId4"/>
    <p:sldId id="302" r:id="rId5"/>
    <p:sldId id="293" r:id="rId6"/>
    <p:sldId id="303" r:id="rId7"/>
    <p:sldId id="298" r:id="rId8"/>
    <p:sldId id="299" r:id="rId9"/>
    <p:sldId id="280" r:id="rId10"/>
    <p:sldId id="301" r:id="rId11"/>
    <p:sldId id="286" r:id="rId12"/>
    <p:sldId id="297" r:id="rId13"/>
    <p:sldId id="289" r:id="rId14"/>
    <p:sldId id="295" r:id="rId15"/>
    <p:sldId id="290" r:id="rId16"/>
  </p:sldIdLst>
  <p:sldSz cx="9144000" cy="5143500" type="screen16x9"/>
  <p:notesSz cx="6858000" cy="9144000"/>
  <p:embeddedFontLst>
    <p:embeddedFont>
      <p:font typeface="Proxima Nova Semibold" charset="0"/>
      <p:regular r:id="rId18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6C2D8ED-5809-4C25-A25F-5A7DD5CDC4FD}">
  <a:tblStyle styleId="{76C2D8ED-5809-4C25-A25F-5A7DD5CDC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43" autoAdjust="0"/>
  </p:normalViewPr>
  <p:slideViewPr>
    <p:cSldViewPr snapToGrid="0">
      <p:cViewPr varScale="1">
        <p:scale>
          <a:sx n="107" d="100"/>
          <a:sy n="107" d="100"/>
        </p:scale>
        <p:origin x="-8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0786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6701564" y="3216050"/>
            <a:ext cx="215970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Heesuk Jeong</a:t>
            </a:r>
          </a:p>
          <a:p>
            <a:pPr lvl="0"/>
            <a:r>
              <a:rPr lang="en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(500350619)</a:t>
            </a:r>
            <a:endParaRPr dirty="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11950" y="1256700"/>
            <a:ext cx="87201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3000" dirty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Movie Recommendation </a:t>
            </a:r>
            <a:r>
              <a:rPr lang="en-CA" sz="3000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Popularity-Based</a:t>
            </a:r>
            <a:endParaRPr lang="en-CA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11" y="2739380"/>
            <a:ext cx="5065045" cy="148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469332" cy="341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Average rating given a movie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as a benchmark model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Genre-Based Filtering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53320" cy="341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Each movie has 1 to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genres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Genres distributed unevenly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TF-IDF values of genres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used to create user-profile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98" y="643336"/>
            <a:ext cx="3361060" cy="420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5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Collaborative Filtering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Cosine Similarity</a:t>
            </a:r>
          </a:p>
          <a:p>
            <a:endParaRPr lang="en-CA" dirty="0" smtClean="0">
              <a:solidFill>
                <a:schemeClr val="tx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Number </a:t>
            </a:r>
            <a:r>
              <a:rPr lang="en-CA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of </a:t>
            </a:r>
            <a:r>
              <a:rPr lang="en-CA" dirty="0" smtClean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Neighbors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 = 30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03" y="1125259"/>
            <a:ext cx="477909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Effect of Filtering Dataset was Not Significant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81240" cy="34164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9" y="1152475"/>
            <a:ext cx="4278460" cy="35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6006474" y="1152475"/>
            <a:ext cx="188806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Higher Density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Smaller Dataset</a:t>
            </a:r>
          </a:p>
        </p:txBody>
      </p:sp>
      <p:sp>
        <p:nvSpPr>
          <p:cNvPr id="6" name="Up Arrow 5"/>
          <p:cNvSpPr/>
          <p:nvPr/>
        </p:nvSpPr>
        <p:spPr>
          <a:xfrm>
            <a:off x="5947074" y="1793899"/>
            <a:ext cx="118800" cy="118663"/>
          </a:xfrm>
          <a:prstGeom prst="upArrow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Up Arrow 9"/>
          <p:cNvSpPr/>
          <p:nvPr/>
        </p:nvSpPr>
        <p:spPr>
          <a:xfrm rot="10800000">
            <a:off x="5947074" y="2045184"/>
            <a:ext cx="118800" cy="118663"/>
          </a:xfrm>
          <a:prstGeom prst="upArrow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4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Evaluation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Primary Metric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Precision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Secondary Metric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Accuracy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Recall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64535"/>
              </p:ext>
            </p:extLst>
          </p:nvPr>
        </p:nvGraphicFramePr>
        <p:xfrm>
          <a:off x="3875006" y="1176458"/>
          <a:ext cx="4381500" cy="1190625"/>
        </p:xfrm>
        <a:graphic>
          <a:graphicData uri="http://schemas.openxmlformats.org/drawingml/2006/table">
            <a:tbl>
              <a:tblPr/>
              <a:tblGrid>
                <a:gridCol w="1524000"/>
                <a:gridCol w="952500"/>
                <a:gridCol w="952500"/>
                <a:gridCol w="952500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Original Dataset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Accuracy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Popularity-based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68.94%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65.39%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78.77%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TFIDF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67.78%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63.48%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75.12%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UBCF (k = 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71.11%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68.28%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84.44%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IBCF (k = 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68.10%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76.08%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90.11%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20215"/>
              </p:ext>
            </p:extLst>
          </p:nvPr>
        </p:nvGraphicFramePr>
        <p:xfrm>
          <a:off x="3873600" y="2621356"/>
          <a:ext cx="4381500" cy="1190625"/>
        </p:xfrm>
        <a:graphic>
          <a:graphicData uri="http://schemas.openxmlformats.org/drawingml/2006/table">
            <a:tbl>
              <a:tblPr/>
              <a:tblGrid>
                <a:gridCol w="1524000"/>
                <a:gridCol w="952500"/>
                <a:gridCol w="952500"/>
                <a:gridCol w="952500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Filtered Dataset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Accuracy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Popularity-based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68.78%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66.03%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79.44%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TFIDF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67.79%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63.75%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75.62%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UBCF (k = 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71.28%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67.84%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84.46%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IBCF (k = 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68.90%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75.01%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90.26%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2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Importance of Recommender Systems</a:t>
            </a:r>
            <a:endParaRPr lang="en-CA" dirty="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53320" cy="3416400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Amount of data available online is always increasing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Broad scope of application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61" y="1303094"/>
            <a:ext cx="3846366" cy="329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36" y="2798386"/>
            <a:ext cx="3406489" cy="18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7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Recommender System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7212904" cy="341640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Given an item, predicts preference of a user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56" y="1551942"/>
            <a:ext cx="5165315" cy="31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ovie recommendation moviel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8" y="2243251"/>
            <a:ext cx="3646917" cy="24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Movielens</a:t>
            </a:r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– 1M Dataset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46340" cy="3416400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1 </a:t>
            </a:r>
            <a:r>
              <a:rPr lang="en-CA" dirty="0">
                <a:solidFill>
                  <a:schemeClr val="tx1"/>
                </a:solidFill>
              </a:rPr>
              <a:t>million ratings </a:t>
            </a: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from 6,000 </a:t>
            </a:r>
            <a:r>
              <a:rPr lang="en-CA" dirty="0">
                <a:solidFill>
                  <a:schemeClr val="tx1"/>
                </a:solidFill>
              </a:rPr>
              <a:t>users on </a:t>
            </a:r>
            <a:r>
              <a:rPr lang="en-CA" dirty="0" smtClean="0">
                <a:solidFill>
                  <a:schemeClr val="tx1"/>
                </a:solidFill>
              </a:rPr>
              <a:t>4,000 </a:t>
            </a:r>
            <a:r>
              <a:rPr lang="en-CA" dirty="0">
                <a:solidFill>
                  <a:schemeClr val="tx1"/>
                </a:solidFill>
              </a:rPr>
              <a:t>movies. </a:t>
            </a:r>
            <a:endParaRPr lang="en-CA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ml-1m.zip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movies.dat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ratings.dat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58" y="1123804"/>
            <a:ext cx="3884040" cy="360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movies.dat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53815" cy="3416400"/>
          </a:xfrm>
        </p:spPr>
        <p:txBody>
          <a:bodyPr/>
          <a:lstStyle/>
          <a:p>
            <a:pPr marL="114300" lvl="0" indent="0">
              <a:buNone/>
            </a:pPr>
            <a:r>
              <a:rPr lang="en-US" dirty="0">
                <a:solidFill>
                  <a:schemeClr val="tx1"/>
                </a:solidFill>
              </a:rPr>
              <a:t>3,883 </a:t>
            </a:r>
            <a:r>
              <a:rPr lang="en-US" dirty="0" smtClean="0">
                <a:solidFill>
                  <a:schemeClr val="tx1"/>
                </a:solidFill>
              </a:rPr>
              <a:t>observations, 3 attributes</a:t>
            </a:r>
            <a:endParaRPr lang="en-US" dirty="0" smtClean="0"/>
          </a:p>
          <a:p>
            <a:pPr lvl="0"/>
            <a:r>
              <a:rPr lang="en-US" dirty="0" err="1" smtClean="0"/>
              <a:t>movieId</a:t>
            </a:r>
            <a:endParaRPr lang="en-CA" dirty="0" smtClean="0"/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genres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75" y="845937"/>
            <a:ext cx="3868318" cy="386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6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ratings.dat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65" y="1680774"/>
            <a:ext cx="5412003" cy="30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86"/>
          <p:cNvSpPr/>
          <p:nvPr/>
        </p:nvSpPr>
        <p:spPr>
          <a:xfrm>
            <a:off x="5331920" y="2926031"/>
            <a:ext cx="413185" cy="1596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53815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1,000,209 observations, 3 attributes</a:t>
            </a:r>
            <a:endParaRPr lang="en-CA" dirty="0">
              <a:solidFill>
                <a:schemeClr val="tx1"/>
              </a:solidFill>
            </a:endParaRPr>
          </a:p>
          <a:p>
            <a:pPr lvl="0"/>
            <a:r>
              <a:rPr lang="en-US" dirty="0" err="1" smtClean="0"/>
              <a:t>userId</a:t>
            </a:r>
            <a:endParaRPr lang="en-US" dirty="0" smtClean="0"/>
          </a:p>
          <a:p>
            <a:pPr lvl="0"/>
            <a:r>
              <a:rPr lang="en-US" dirty="0" err="1" smtClean="0"/>
              <a:t>movieId</a:t>
            </a:r>
            <a:endParaRPr lang="en-US" dirty="0" smtClean="0"/>
          </a:p>
          <a:p>
            <a:pPr lvl="0"/>
            <a:r>
              <a:rPr lang="en-US" dirty="0" smtClean="0"/>
              <a:t>ratings </a:t>
            </a:r>
          </a:p>
        </p:txBody>
      </p:sp>
    </p:spTree>
    <p:extLst>
      <p:ext uri="{BB962C8B-B14F-4D97-AF65-F5344CB8AC3E}">
        <p14:creationId xmlns:p14="http://schemas.microsoft.com/office/powerpoint/2010/main" val="18935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Issue: Sparsity of Ratings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02" y="1267730"/>
            <a:ext cx="5744317" cy="344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5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Secondary Filtered Dataset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6785" cy="3416400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Original Dataset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1,000,209 Observations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4.47% Dense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Filtered Dataset (n ≥ 100)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795,382 Observations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13.38% Dense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61" y="1229815"/>
            <a:ext cx="4209191" cy="33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Validation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6785" cy="3416400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60% Train 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40% Test Set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Shape 86"/>
          <p:cNvSpPr/>
          <p:nvPr/>
        </p:nvSpPr>
        <p:spPr>
          <a:xfrm>
            <a:off x="4389402" y="2954340"/>
            <a:ext cx="343960" cy="21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63298"/>
              </p:ext>
            </p:extLst>
          </p:nvPr>
        </p:nvGraphicFramePr>
        <p:xfrm>
          <a:off x="568974" y="2042673"/>
          <a:ext cx="3276600" cy="2066925"/>
        </p:xfrm>
        <a:graphic>
          <a:graphicData uri="http://schemas.openxmlformats.org/drawingml/2006/table">
            <a:tbl>
              <a:tblPr/>
              <a:tblGrid>
                <a:gridCol w="6096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movies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users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CA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CA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12333"/>
              </p:ext>
            </p:extLst>
          </p:nvPr>
        </p:nvGraphicFramePr>
        <p:xfrm>
          <a:off x="5086930" y="2042673"/>
          <a:ext cx="3276600" cy="2066925"/>
        </p:xfrm>
        <a:graphic>
          <a:graphicData uri="http://schemas.openxmlformats.org/drawingml/2006/table">
            <a:tbl>
              <a:tblPr/>
              <a:tblGrid>
                <a:gridCol w="6096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movies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users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CA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CA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Approach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75" y="481632"/>
            <a:ext cx="4185869" cy="419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354</Words>
  <Application>Microsoft Office PowerPoint</Application>
  <PresentationFormat>On-screen Show (16:9)</PresentationFormat>
  <Paragraphs>239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Proxima Nova Semibold</vt:lpstr>
      <vt:lpstr>Simple Dark</vt:lpstr>
      <vt:lpstr>PowerPoint Presentation</vt:lpstr>
      <vt:lpstr>Recommender System</vt:lpstr>
      <vt:lpstr>Movielens – 1M Dataset</vt:lpstr>
      <vt:lpstr>movies.dat</vt:lpstr>
      <vt:lpstr>ratings.dat</vt:lpstr>
      <vt:lpstr>Issue: Sparsity of Ratings</vt:lpstr>
      <vt:lpstr>Secondary Filtered Dataset</vt:lpstr>
      <vt:lpstr>Validation</vt:lpstr>
      <vt:lpstr>Approach</vt:lpstr>
      <vt:lpstr>Popularity-Based</vt:lpstr>
      <vt:lpstr>Genre-Based Filtering</vt:lpstr>
      <vt:lpstr>Collaborative Filtering</vt:lpstr>
      <vt:lpstr>Effect of Filtering Dataset was Not Significant</vt:lpstr>
      <vt:lpstr>Evaluation</vt:lpstr>
      <vt:lpstr>Importance of Recommender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</dc:creator>
  <cp:lastModifiedBy>Windows User</cp:lastModifiedBy>
  <cp:revision>137</cp:revision>
  <dcterms:modified xsi:type="dcterms:W3CDTF">2018-12-11T23:00:57Z</dcterms:modified>
</cp:coreProperties>
</file>