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8"/>
  </p:notesMasterIdLst>
  <p:sldIdLst>
    <p:sldId id="256" r:id="rId2"/>
    <p:sldId id="324" r:id="rId3"/>
    <p:sldId id="332" r:id="rId4"/>
    <p:sldId id="333" r:id="rId5"/>
    <p:sldId id="334" r:id="rId6"/>
    <p:sldId id="325" r:id="rId7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687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374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612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7481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4352" algn="l" defTabSz="91374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1222" algn="l" defTabSz="91374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198092" algn="l" defTabSz="91374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4961" algn="l" defTabSz="91374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960000"/>
    <a:srgbClr val="DDDDDD"/>
    <a:srgbClr val="EAEAEA"/>
    <a:srgbClr val="FFFFFF"/>
    <a:srgbClr val="4F81BD"/>
    <a:srgbClr val="CC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9175" autoAdjust="0"/>
  </p:normalViewPr>
  <p:slideViewPr>
    <p:cSldViewPr>
      <p:cViewPr varScale="1">
        <p:scale>
          <a:sx n="97" d="100"/>
          <a:sy n="97" d="100"/>
        </p:scale>
        <p:origin x="1728" y="103"/>
      </p:cViewPr>
      <p:guideLst>
        <p:guide orient="horz" pos="2160"/>
        <p:guide pos="3120"/>
        <p:guide orient="horz" pos="4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1A08064-EDE9-4C7A-9A65-F0C6FAA41D77}" type="datetimeFigureOut">
              <a:rPr lang="ko-KR" altLang="en-US"/>
              <a:pPr>
                <a:defRPr/>
              </a:pPr>
              <a:t>2024-03-29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602ECC-7BB4-4E44-B923-CD9E5851D5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89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7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4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612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481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352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222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092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961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387" y="229272"/>
            <a:ext cx="3566493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indent="0" algn="l" defTabSz="84410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23" b="1" kern="12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멘토링 </a:t>
            </a:r>
            <a:r>
              <a:rPr kumimoji="1" lang="en-US" altLang="ko-KR" sz="923" b="1" kern="12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xxx </a:t>
            </a:r>
            <a:r>
              <a:rPr kumimoji="1" lang="ko-KR" altLang="en-US" sz="923" b="1" kern="12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프로젝트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229896"/>
            <a:ext cx="307690" cy="244972"/>
            <a:chOff x="263810" y="495300"/>
            <a:chExt cx="307690" cy="485775"/>
          </a:xfrm>
          <a:solidFill>
            <a:schemeClr val="tx1">
              <a:lumMod val="50000"/>
            </a:schemeClr>
          </a:solidFill>
        </p:grpSpPr>
        <p:sp>
          <p:nvSpPr>
            <p:cNvPr id="10" name="직사각형 9"/>
            <p:cNvSpPr/>
            <p:nvPr/>
          </p:nvSpPr>
          <p:spPr>
            <a:xfrm>
              <a:off x="263810" y="495300"/>
              <a:ext cx="79090" cy="4857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63810" y="495300"/>
              <a:ext cx="307690" cy="485775"/>
            </a:xfrm>
            <a:prstGeom prst="roundRect">
              <a:avLst>
                <a:gd name="adj" fmla="val 196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 flipH="1">
            <a:off x="4018484" y="229896"/>
            <a:ext cx="5887516" cy="244972"/>
            <a:chOff x="-7713776" y="495300"/>
            <a:chExt cx="5887516" cy="485775"/>
          </a:xfrm>
        </p:grpSpPr>
        <p:sp>
          <p:nvSpPr>
            <p:cNvPr id="8" name="직사각형 7"/>
            <p:cNvSpPr/>
            <p:nvPr/>
          </p:nvSpPr>
          <p:spPr>
            <a:xfrm>
              <a:off x="-7713776" y="495300"/>
              <a:ext cx="5527476" cy="485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-2273935" y="495300"/>
              <a:ext cx="447675" cy="485775"/>
            </a:xfrm>
            <a:prstGeom prst="roundRect">
              <a:avLst>
                <a:gd name="adj" fmla="val 177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54443" y="236969"/>
            <a:ext cx="1835920" cy="22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/>
            <a:r>
              <a:rPr lang="ko-KR" altLang="en-US" sz="831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화면정의서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226061" y="6497638"/>
            <a:ext cx="9453887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220268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99"/>
          <p:cNvSpPr txBox="1">
            <a:spLocks noChangeArrowheads="1"/>
          </p:cNvSpPr>
          <p:nvPr userDrawn="1"/>
        </p:nvSpPr>
        <p:spPr bwMode="auto">
          <a:xfrm>
            <a:off x="4646774" y="6561352"/>
            <a:ext cx="612453" cy="22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831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바탕" pitchFamily="18" charset="-127"/>
                <a:ea typeface="바탕" pitchFamily="18" charset="-127"/>
              </a:rPr>
              <a:t>- </a:t>
            </a:r>
            <a:fld id="{3BD61D90-F798-4BAC-AFEE-3BFFDAD41B14}" type="slidenum">
              <a:rPr lang="en-US" altLang="ko-KR" sz="831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바탕" pitchFamily="18" charset="-127"/>
                <a:ea typeface="바탕" pitchFamily="18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sz="831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바탕" pitchFamily="18" charset="-127"/>
                <a:ea typeface="바탕" pitchFamily="18" charset="-127"/>
              </a:rPr>
              <a:t> 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387" y="229272"/>
            <a:ext cx="3566493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indent="0" algn="l" defTabSz="84410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23" b="1" kern="12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멘토링 </a:t>
            </a:r>
            <a:r>
              <a:rPr kumimoji="1" lang="en-US" altLang="ko-KR" sz="923" b="1" kern="12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xxx </a:t>
            </a:r>
            <a:r>
              <a:rPr kumimoji="1" lang="ko-KR" altLang="en-US" sz="923" b="1" kern="12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프로젝트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229896"/>
            <a:ext cx="307690" cy="244972"/>
            <a:chOff x="263810" y="495300"/>
            <a:chExt cx="307690" cy="485775"/>
          </a:xfrm>
          <a:solidFill>
            <a:schemeClr val="tx1">
              <a:lumMod val="50000"/>
            </a:schemeClr>
          </a:solidFill>
        </p:grpSpPr>
        <p:sp>
          <p:nvSpPr>
            <p:cNvPr id="10" name="직사각형 9"/>
            <p:cNvSpPr/>
            <p:nvPr/>
          </p:nvSpPr>
          <p:spPr>
            <a:xfrm>
              <a:off x="263810" y="495300"/>
              <a:ext cx="79090" cy="4857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63810" y="495300"/>
              <a:ext cx="307690" cy="485775"/>
            </a:xfrm>
            <a:prstGeom prst="roundRect">
              <a:avLst>
                <a:gd name="adj" fmla="val 196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 flipH="1">
            <a:off x="4018484" y="229896"/>
            <a:ext cx="5887516" cy="244972"/>
            <a:chOff x="-7713776" y="495300"/>
            <a:chExt cx="5887516" cy="485775"/>
          </a:xfrm>
        </p:grpSpPr>
        <p:sp>
          <p:nvSpPr>
            <p:cNvPr id="8" name="직사각형 7"/>
            <p:cNvSpPr/>
            <p:nvPr/>
          </p:nvSpPr>
          <p:spPr>
            <a:xfrm>
              <a:off x="-7713776" y="495300"/>
              <a:ext cx="5527476" cy="485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-2273935" y="495300"/>
              <a:ext cx="447675" cy="485775"/>
            </a:xfrm>
            <a:prstGeom prst="roundRect">
              <a:avLst>
                <a:gd name="adj" fmla="val 177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54443" y="236969"/>
            <a:ext cx="1835920" cy="22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/>
            <a:r>
              <a:rPr lang="ko-KR" altLang="en-US" sz="831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화면정의서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226061" y="6497638"/>
            <a:ext cx="9453887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5" r:id="rId2"/>
    <p:sldLayoutId id="2147483940" r:id="rId3"/>
  </p:sldLayoutIdLst>
  <p:transition/>
  <p:txStyles>
    <p:titleStyle>
      <a:lvl1pPr marL="263783" indent="-263783"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rgbClr val="000000"/>
          </a:solidFill>
          <a:latin typeface="+mj-lt"/>
          <a:ea typeface="+mj-ea"/>
          <a:cs typeface="+mj-cs"/>
        </a:defRPr>
      </a:lvl1pPr>
      <a:lvl2pPr marL="263783" indent="-263783"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263783" indent="-263783"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263783" indent="-263783"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63783" indent="-263783"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685837" indent="-263783" algn="l" rtl="0" fontAlgn="base" latinLnBrk="1">
        <a:spcBef>
          <a:spcPct val="0"/>
        </a:spcBef>
        <a:spcAft>
          <a:spcPct val="0"/>
        </a:spcAft>
        <a:defRPr kumimoji="1" sz="923">
          <a:solidFill>
            <a:srgbClr val="000000"/>
          </a:solidFill>
          <a:latin typeface="바탕체" pitchFamily="17" charset="-127"/>
          <a:ea typeface="바탕체" pitchFamily="17" charset="-127"/>
        </a:defRPr>
      </a:lvl6pPr>
      <a:lvl7pPr marL="1107890" indent="-263783" algn="l" rtl="0" fontAlgn="base" latinLnBrk="1">
        <a:spcBef>
          <a:spcPct val="0"/>
        </a:spcBef>
        <a:spcAft>
          <a:spcPct val="0"/>
        </a:spcAft>
        <a:defRPr kumimoji="1" sz="923">
          <a:solidFill>
            <a:srgbClr val="000000"/>
          </a:solidFill>
          <a:latin typeface="바탕체" pitchFamily="17" charset="-127"/>
          <a:ea typeface="바탕체" pitchFamily="17" charset="-127"/>
        </a:defRPr>
      </a:lvl7pPr>
      <a:lvl8pPr marL="1529943" indent="-263783" algn="l" rtl="0" fontAlgn="base" latinLnBrk="1">
        <a:spcBef>
          <a:spcPct val="0"/>
        </a:spcBef>
        <a:spcAft>
          <a:spcPct val="0"/>
        </a:spcAft>
        <a:defRPr kumimoji="1" sz="923">
          <a:solidFill>
            <a:srgbClr val="000000"/>
          </a:solidFill>
          <a:latin typeface="바탕체" pitchFamily="17" charset="-127"/>
          <a:ea typeface="바탕체" pitchFamily="17" charset="-127"/>
        </a:defRPr>
      </a:lvl8pPr>
      <a:lvl9pPr marL="1951998" indent="-263783" algn="l" rtl="0" fontAlgn="base" latinLnBrk="1">
        <a:spcBef>
          <a:spcPct val="0"/>
        </a:spcBef>
        <a:spcAft>
          <a:spcPct val="0"/>
        </a:spcAft>
        <a:defRPr kumimoji="1" sz="923">
          <a:solidFill>
            <a:srgbClr val="000000"/>
          </a:solidFill>
          <a:latin typeface="바탕체" pitchFamily="17" charset="-127"/>
          <a:ea typeface="바탕체" pitchFamily="17" charset="-127"/>
        </a:defRPr>
      </a:lvl9pPr>
    </p:titleStyle>
    <p:bodyStyle>
      <a:lvl1pPr marL="281368" indent="-281368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46198" algn="l"/>
          <a:tab pos="369297" algn="l"/>
        </a:tabLst>
        <a:defRPr kumimoji="1" sz="2954" b="1">
          <a:solidFill>
            <a:srgbClr val="000000"/>
          </a:solidFill>
          <a:latin typeface="+mn-lt"/>
          <a:ea typeface="+mn-ea"/>
          <a:cs typeface="+mn-cs"/>
        </a:defRPr>
      </a:lvl1pPr>
      <a:lvl2pPr marL="466019" indent="-246198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46198" algn="l"/>
          <a:tab pos="369297" algn="l"/>
        </a:tabLst>
        <a:defRPr kumimoji="1" sz="1477">
          <a:solidFill>
            <a:srgbClr val="000000"/>
          </a:solidFill>
          <a:latin typeface="+mn-lt"/>
          <a:ea typeface="+mn-ea"/>
        </a:defRPr>
      </a:lvl2pPr>
      <a:lvl3pPr marL="677044" indent="-22861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46198" algn="l"/>
          <a:tab pos="369297" algn="l"/>
        </a:tabLst>
        <a:defRPr kumimoji="1" sz="1292">
          <a:solidFill>
            <a:srgbClr val="000000"/>
          </a:solidFill>
          <a:latin typeface="+mn-lt"/>
          <a:ea typeface="+mn-ea"/>
        </a:defRPr>
      </a:lvl3pPr>
      <a:lvl4pPr marL="835314" indent="-14068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AutoNum type="arabicPeriod"/>
        <a:tabLst>
          <a:tab pos="246198" algn="l"/>
          <a:tab pos="369297" algn="l"/>
        </a:tabLst>
        <a:defRPr kumimoji="1" sz="1292">
          <a:solidFill>
            <a:srgbClr val="000000"/>
          </a:solidFill>
          <a:latin typeface="+mn-lt"/>
          <a:ea typeface="+mn-ea"/>
        </a:defRPr>
      </a:lvl4pPr>
      <a:lvl5pPr marL="2574821" indent="-422054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46198" algn="l"/>
          <a:tab pos="369297" algn="l"/>
        </a:tabLst>
        <a:defRPr kumimoji="1" sz="2216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996874" indent="-422054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46198" algn="l"/>
          <a:tab pos="369297" algn="l"/>
        </a:tabLst>
        <a:defRPr kumimoji="1" sz="2216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418928" indent="-422054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46198" algn="l"/>
          <a:tab pos="369297" algn="l"/>
        </a:tabLst>
        <a:defRPr kumimoji="1" sz="2216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840982" indent="-422054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46198" algn="l"/>
          <a:tab pos="369297" algn="l"/>
        </a:tabLst>
        <a:defRPr kumimoji="1" sz="2216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263035" indent="-422054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46198" algn="l"/>
          <a:tab pos="369297" algn="l"/>
        </a:tabLst>
        <a:defRPr kumimoji="1" sz="2216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44107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54" algn="l" defTabSz="844107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107" algn="l" defTabSz="844107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60" algn="l" defTabSz="844107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214" algn="l" defTabSz="844107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68" algn="l" defTabSz="844107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321" algn="l" defTabSz="844107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375" algn="l" defTabSz="844107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428" algn="l" defTabSz="844107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401700"/>
            <a:ext cx="9906000" cy="1723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381000" y="1717142"/>
            <a:ext cx="9144000" cy="60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332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화면정의서</a:t>
            </a:r>
            <a:endParaRPr kumimoji="0" lang="en-US" altLang="ko-KR" sz="3323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2" y="293673"/>
            <a:ext cx="170525" cy="36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2" y="293673"/>
            <a:ext cx="170525" cy="36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2" y="293673"/>
            <a:ext cx="170525" cy="36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1002" y="293673"/>
            <a:ext cx="170525" cy="36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14008"/>
              </p:ext>
            </p:extLst>
          </p:nvPr>
        </p:nvGraphicFramePr>
        <p:xfrm>
          <a:off x="3620852" y="3501008"/>
          <a:ext cx="2791694" cy="6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847">
                  <a:extLst>
                    <a:ext uri="{9D8B030D-6E8A-4147-A177-3AD203B41FA5}">
                      <a16:colId xmlns:a16="http://schemas.microsoft.com/office/drawing/2014/main" val="652263350"/>
                    </a:ext>
                  </a:extLst>
                </a:gridCol>
                <a:gridCol w="1395847">
                  <a:extLst>
                    <a:ext uri="{9D8B030D-6E8A-4147-A177-3AD203B41FA5}">
                      <a16:colId xmlns:a16="http://schemas.microsoft.com/office/drawing/2014/main" val="2719269923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000000"/>
                          </a:solidFill>
                        </a:rPr>
                        <a:t>작 성 일</a:t>
                      </a:r>
                    </a:p>
                  </a:txBody>
                  <a:tcPr marL="84406" marR="84406" marT="42203" marB="4220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2020.07.XX</a:t>
                      </a:r>
                      <a:endParaRPr lang="ko-KR" altLang="ko-KR" sz="9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7579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18494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000000"/>
                          </a:solidFill>
                        </a:rPr>
                        <a:t>버  전</a:t>
                      </a:r>
                    </a:p>
                  </a:txBody>
                  <a:tcPr marL="84406" marR="84406" marT="42203" marB="4220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1.0</a:t>
                      </a: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676897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2" y="293673"/>
            <a:ext cx="170525" cy="36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246576768">
            <a:extLst>
              <a:ext uri="{FF2B5EF4-FFF2-40B4-BE49-F238E27FC236}">
                <a16:creationId xmlns:a16="http://schemas.microsoft.com/office/drawing/2014/main" id="{8E667076-9161-4A6E-822E-4B86F050C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2" r="34387"/>
          <a:stretch/>
        </p:blipFill>
        <p:spPr bwMode="auto">
          <a:xfrm>
            <a:off x="8049344" y="6021288"/>
            <a:ext cx="1204749" cy="3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FE8EF367-952D-47B9-A7E2-FC6F6A56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49" y="2307393"/>
            <a:ext cx="9144000" cy="37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kumimoji="0" lang="en-US" altLang="ko-KR" sz="1846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846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멘토링 </a:t>
            </a:r>
            <a:r>
              <a:rPr kumimoji="0" lang="en-US" altLang="ko-KR" sz="1846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 </a:t>
            </a:r>
            <a:r>
              <a:rPr kumimoji="0" lang="ko-KR" altLang="en-US" sz="1846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kumimoji="0" lang="en-US" altLang="ko-KR" sz="1846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846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35601"/>
              </p:ext>
            </p:extLst>
          </p:nvPr>
        </p:nvGraphicFramePr>
        <p:xfrm>
          <a:off x="1230741" y="836714"/>
          <a:ext cx="7610691" cy="5048773"/>
        </p:xfrm>
        <a:graphic>
          <a:graphicData uri="http://schemas.openxmlformats.org/drawingml/2006/table">
            <a:tbl>
              <a:tblPr/>
              <a:tblGrid>
                <a:gridCol w="110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33662220"/>
                    </a:ext>
                  </a:extLst>
                </a:gridCol>
              </a:tblGrid>
              <a:tr h="362051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개정 </a:t>
                      </a:r>
                      <a:r>
                        <a:rPr lang="ko-KR" sz="1100" b="1" kern="100" dirty="0" err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이력표</a:t>
                      </a:r>
                      <a:r>
                        <a:rPr lang="en-US" sz="1100" b="1" kern="10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(Project Based)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287" marR="3928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100" dirty="0" err="1">
                          <a:latin typeface="맑은 고딕"/>
                          <a:ea typeface="맑은 고딕"/>
                          <a:cs typeface="Times New Roman"/>
                        </a:rPr>
                        <a:t>문서명</a:t>
                      </a:r>
                      <a:endParaRPr lang="ko-KR" sz="11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287" marR="39287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latin typeface="+mn-lt"/>
                          <a:ea typeface="맑은 고딕"/>
                          <a:cs typeface="Times New Roman"/>
                        </a:rPr>
                        <a:t>화면정의서 </a:t>
                      </a:r>
                      <a:r>
                        <a:rPr lang="en-US" altLang="ko-KR" sz="900" kern="100" dirty="0"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900" kern="100" dirty="0">
                          <a:latin typeface="+mn-lt"/>
                          <a:ea typeface="맑은 고딕"/>
                          <a:cs typeface="Times New Roman"/>
                        </a:rPr>
                        <a:t>업무명</a:t>
                      </a:r>
                      <a:r>
                        <a:rPr lang="en-US" altLang="ko-KR" sz="900" kern="100" dirty="0">
                          <a:latin typeface="+mn-lt"/>
                          <a:ea typeface="맑은 고딕"/>
                          <a:cs typeface="Times New Roman"/>
                        </a:rPr>
                        <a:t>)</a:t>
                      </a:r>
                      <a:endParaRPr lang="ko-KR" altLang="en-US" sz="9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9287" marR="39287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latin typeface="맑은 고딕"/>
                          <a:ea typeface="맑은 고딕"/>
                          <a:cs typeface="Times New Roman"/>
                        </a:rPr>
                        <a:t>버전</a:t>
                      </a:r>
                    </a:p>
                  </a:txBody>
                  <a:tcPr marL="39287" marR="39287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39287" marR="39287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</a:p>
                  </a:txBody>
                  <a:tcPr marL="39287" marR="39287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latin typeface="맑은 고딕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39287" marR="39287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latin typeface="맑은 고딕"/>
                          <a:ea typeface="맑은 고딕"/>
                          <a:cs typeface="Times New Roman"/>
                        </a:rPr>
                        <a:t>승인자</a:t>
                      </a:r>
                    </a:p>
                  </a:txBody>
                  <a:tcPr marL="39287" marR="39287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latin typeface="맑은 고딕"/>
                          <a:ea typeface="맑은 고딕"/>
                          <a:cs typeface="Times New Roman"/>
                        </a:rPr>
                        <a:t>PL</a:t>
                      </a:r>
                      <a:endParaRPr lang="ko-KR" sz="11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287" marR="392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latin typeface="맑은 고딕"/>
                          <a:ea typeface="맑은 고딕"/>
                          <a:cs typeface="Times New Roman"/>
                        </a:rPr>
                        <a:t>PM</a:t>
                      </a:r>
                      <a:endParaRPr lang="ko-KR" sz="11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287" marR="392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88814"/>
                  </a:ext>
                </a:extLst>
              </a:tr>
              <a:tr h="39897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맑은 고딕"/>
                          <a:ea typeface="맑은 고딕"/>
                          <a:cs typeface="Times New Roman"/>
                        </a:rPr>
                        <a:t>1.0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287" marR="39287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+mn-lt"/>
                          <a:ea typeface="맑은 고딕"/>
                          <a:cs typeface="Times New Roman"/>
                        </a:rPr>
                        <a:t>2020.07.XX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287" marR="39287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latin typeface="맑은 고딕"/>
                          <a:ea typeface="맑은 고딕"/>
                          <a:cs typeface="Times New Roman"/>
                        </a:rPr>
                        <a:t>최초 제정</a:t>
                      </a:r>
                    </a:p>
                  </a:txBody>
                  <a:tcPr marL="39287" marR="39287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latin typeface="+mn-lt"/>
                          <a:ea typeface="맑은 고딕"/>
                          <a:cs typeface="Times New Roman"/>
                        </a:rPr>
                        <a:t>OOO</a:t>
                      </a:r>
                      <a:endParaRPr lang="ko-KR" altLang="ko-KR" sz="9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9287" marR="39287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latin typeface="맑은 고딕"/>
                          <a:ea typeface="맑은 고딕"/>
                          <a:cs typeface="Times New Roman"/>
                        </a:rPr>
                        <a:t>멘티</a:t>
                      </a:r>
                      <a:endParaRPr lang="en-US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287" marR="392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latin typeface="맑은 고딕"/>
                          <a:ea typeface="맑은 고딕"/>
                          <a:cs typeface="Times New Roman"/>
                        </a:rPr>
                        <a:t>멘토</a:t>
                      </a:r>
                      <a:endParaRPr lang="en-US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9287" marR="392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0492" y="548680"/>
            <a:ext cx="3099906" cy="2693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tIns="46800" anchor="t" anchorCtr="0">
            <a:spAutoFit/>
          </a:bodyPr>
          <a:lstStyle/>
          <a:p>
            <a:pPr lvl="0"/>
            <a:r>
              <a:rPr lang="en-US" altLang="ko-KR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 목록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4C2BD5-95A4-453A-B776-DB564CCE9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27926"/>
              </p:ext>
            </p:extLst>
          </p:nvPr>
        </p:nvGraphicFramePr>
        <p:xfrm>
          <a:off x="560512" y="836712"/>
          <a:ext cx="9001000" cy="5297627"/>
        </p:xfrm>
        <a:graphic>
          <a:graphicData uri="http://schemas.openxmlformats.org/drawingml/2006/table">
            <a:tbl>
              <a:tblPr/>
              <a:tblGrid>
                <a:gridCol w="878119">
                  <a:extLst>
                    <a:ext uri="{9D8B030D-6E8A-4147-A177-3AD203B41FA5}">
                      <a16:colId xmlns:a16="http://schemas.microsoft.com/office/drawing/2014/main" val="3327318773"/>
                    </a:ext>
                  </a:extLst>
                </a:gridCol>
                <a:gridCol w="1034615">
                  <a:extLst>
                    <a:ext uri="{9D8B030D-6E8A-4147-A177-3AD203B41FA5}">
                      <a16:colId xmlns:a16="http://schemas.microsoft.com/office/drawing/2014/main" val="1101648959"/>
                    </a:ext>
                  </a:extLst>
                </a:gridCol>
                <a:gridCol w="860730">
                  <a:extLst>
                    <a:ext uri="{9D8B030D-6E8A-4147-A177-3AD203B41FA5}">
                      <a16:colId xmlns:a16="http://schemas.microsoft.com/office/drawing/2014/main" val="900999994"/>
                    </a:ext>
                  </a:extLst>
                </a:gridCol>
                <a:gridCol w="1625824">
                  <a:extLst>
                    <a:ext uri="{9D8B030D-6E8A-4147-A177-3AD203B41FA5}">
                      <a16:colId xmlns:a16="http://schemas.microsoft.com/office/drawing/2014/main" val="1921421436"/>
                    </a:ext>
                  </a:extLst>
                </a:gridCol>
                <a:gridCol w="3593600">
                  <a:extLst>
                    <a:ext uri="{9D8B030D-6E8A-4147-A177-3AD203B41FA5}">
                      <a16:colId xmlns:a16="http://schemas.microsoft.com/office/drawing/2014/main" val="1621866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079784944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업무영역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업무기능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sz="8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화면설명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04659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구매계획관리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내용연수관리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UI-APP-PLA-001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상황을 그래프를 통행해 종합 요약 조회 한다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892621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구매계획관리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내용연수관리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UI-APP-PLA-002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내용연수 일괄적용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자원들의 사용률을 실시간 조회한다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946689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구매계획관리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내용연수관리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UI-APP-PLA-003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내용연수 대장자료 변경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 접속된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모니터링 한다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35163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구매계획관리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내용연수관리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UI-APP-PLA-004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대기하고 있는 전문 상황을 조회한다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660527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구매계획관리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내용연수관리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UI-APP-PLA-005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내용연수 조회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전문처리시 평균응답시간을 실시간 조회한다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237657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구매계획관리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수급계획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UI-APP-PLA-006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수급계획수립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전문처리건수를 조회한다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096289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구매계획관리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수급계획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UI-APP-PLA-007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수급계획수립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프로세스의 처리 상황을 조회한다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948478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구매계획관리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수급계획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UI-APP-PLA-008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수급계획수립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승인요청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베이스의 사용현황을 조회한다</a:t>
                      </a:r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32132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구매계획관리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수급계획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UI-APP-PLA-009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수급계획수립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발생이벤트를 업무별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시스템별 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통신회선별로 조회한다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975128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구매계획관리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수급계획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UI-APP-PLA-010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수급계획수립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취합보고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기관간의</a:t>
                      </a:r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인터페이스에서 수행되고 있는 업무를 조회한다</a:t>
                      </a:r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150598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238341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797801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770819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606273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353801"/>
                  </a:ext>
                </a:extLst>
              </a:tr>
              <a:tr h="234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210290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844301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638238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992" marR="4992" marT="4992" marB="0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2474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9D4786-7FC5-4470-B562-ACBF51827C5F}"/>
              </a:ext>
            </a:extLst>
          </p:cNvPr>
          <p:cNvSpPr txBox="1"/>
          <p:nvPr/>
        </p:nvSpPr>
        <p:spPr>
          <a:xfrm>
            <a:off x="1532620" y="548680"/>
            <a:ext cx="7452828" cy="2693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ko-KR" altLang="en-US" sz="1000" i="1" dirty="0">
                <a:solidFill>
                  <a:srgbClr val="0000FF"/>
                </a:solidFill>
                <a:latin typeface="+mn-ea"/>
                <a:ea typeface="+mn-ea"/>
              </a:rPr>
              <a:t>각 업무별로 </a:t>
            </a:r>
            <a:r>
              <a:rPr lang="en-US" altLang="ko-KR" sz="1000" i="1" dirty="0">
                <a:solidFill>
                  <a:srgbClr val="0000FF"/>
                </a:solidFill>
                <a:latin typeface="+mn-ea"/>
                <a:ea typeface="+mn-ea"/>
              </a:rPr>
              <a:t>“</a:t>
            </a:r>
            <a:r>
              <a:rPr lang="ko-KR" altLang="en-US" sz="1000" i="1" dirty="0">
                <a:solidFill>
                  <a:srgbClr val="0000FF"/>
                </a:solidFill>
                <a:latin typeface="+mn-ea"/>
                <a:ea typeface="+mn-ea"/>
              </a:rPr>
              <a:t>화면목록</a:t>
            </a:r>
            <a:r>
              <a:rPr lang="en-US" altLang="ko-KR" sz="1000" i="1" dirty="0">
                <a:solidFill>
                  <a:srgbClr val="0000FF"/>
                </a:solidFill>
                <a:latin typeface="+mn-ea"/>
                <a:ea typeface="+mn-ea"/>
              </a:rPr>
              <a:t>_working</a:t>
            </a:r>
            <a:r>
              <a:rPr lang="ko-KR" altLang="en-US" sz="1000" i="1" dirty="0">
                <a:solidFill>
                  <a:srgbClr val="0000FF"/>
                </a:solidFill>
                <a:latin typeface="+mn-ea"/>
                <a:ea typeface="+mn-ea"/>
              </a:rPr>
              <a:t>문서</a:t>
            </a:r>
            <a:r>
              <a:rPr lang="en-US" altLang="ko-KR" sz="1000" i="1" dirty="0">
                <a:solidFill>
                  <a:srgbClr val="0000FF"/>
                </a:solidFill>
                <a:latin typeface="+mn-ea"/>
                <a:ea typeface="+mn-ea"/>
              </a:rPr>
              <a:t>.xlsx”</a:t>
            </a:r>
            <a:r>
              <a:rPr lang="ko-KR" altLang="en-US" sz="1000" i="1" dirty="0">
                <a:solidFill>
                  <a:srgbClr val="0000FF"/>
                </a:solidFill>
                <a:latin typeface="+mn-ea"/>
                <a:ea typeface="+mn-ea"/>
              </a:rPr>
              <a:t>를 이용하여 화면 목록을 작성하고 엑셀의 내용을 여기에 복사하여 사용하기를 권장함</a:t>
            </a:r>
            <a:r>
              <a:rPr lang="en-US" altLang="ko-KR" sz="1000" i="1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endParaRPr lang="ko-KR" altLang="en-US" sz="10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580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8979FA-368C-7FF0-680C-2D33BF30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772816"/>
            <a:ext cx="6300700" cy="4464496"/>
          </a:xfrm>
          <a:prstGeom prst="rect">
            <a:avLst/>
          </a:prstGeom>
        </p:spPr>
      </p:pic>
      <p:sp>
        <p:nvSpPr>
          <p:cNvPr id="36" name="Text Box 5">
            <a:extLst>
              <a:ext uri="{FF2B5EF4-FFF2-40B4-BE49-F238E27FC236}">
                <a16:creationId xmlns:a16="http://schemas.microsoft.com/office/drawing/2014/main" id="{4819B596-7D35-40FE-B709-2D5469986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92" y="548680"/>
            <a:ext cx="5544616" cy="483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tIns="46800" anchor="t" anchorCtr="0">
            <a:spAutoFit/>
          </a:bodyPr>
          <a:lstStyle/>
          <a:p>
            <a:pPr lvl="0"/>
            <a:r>
              <a:rPr lang="en-US" altLang="ko-KR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구매계획관리</a:t>
            </a:r>
            <a:r>
              <a:rPr lang="en-US" altLang="ko-KR" sz="1143" i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43" i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업무영역</a:t>
            </a:r>
            <a:r>
              <a:rPr lang="en-US" altLang="ko-KR" sz="1143" i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spcBef>
                <a:spcPts val="300"/>
              </a:spcBef>
            </a:pPr>
            <a:r>
              <a:rPr lang="en-US" altLang="ko-KR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2.1 UI-APP-PLA-001</a:t>
            </a:r>
            <a:r>
              <a:rPr lang="en-US" altLang="ko-KR" sz="1143" i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43" i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143" i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ID)</a:t>
            </a:r>
            <a:r>
              <a:rPr lang="en-US" altLang="ko-KR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1143" i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43" i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화면명</a:t>
            </a:r>
            <a:r>
              <a:rPr lang="en-US" altLang="ko-KR" sz="1143" i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43" i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E72CA735-580B-4886-96F8-34915A67C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5172"/>
              </p:ext>
            </p:extLst>
          </p:nvPr>
        </p:nvGraphicFramePr>
        <p:xfrm>
          <a:off x="476927" y="1025460"/>
          <a:ext cx="8976573" cy="540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685">
                  <a:extLst>
                    <a:ext uri="{9D8B030D-6E8A-4147-A177-3AD203B41FA5}">
                      <a16:colId xmlns:a16="http://schemas.microsoft.com/office/drawing/2014/main" val="3782669926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890541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938348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08321421"/>
                    </a:ext>
                  </a:extLst>
                </a:gridCol>
                <a:gridCol w="2556284">
                  <a:extLst>
                    <a:ext uri="{9D8B030D-6E8A-4147-A177-3AD203B41FA5}">
                      <a16:colId xmlns:a16="http://schemas.microsoft.com/office/drawing/2014/main" val="2492410976"/>
                    </a:ext>
                  </a:extLst>
                </a:gridCol>
              </a:tblGrid>
              <a:tr h="238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000000"/>
                          </a:solidFill>
                        </a:rPr>
                        <a:t>업무기능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 내용연수 등록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lang="ko-KR" altLang="en-US" sz="90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000000"/>
                          </a:solidFill>
                        </a:rPr>
                        <a:t>관련</a:t>
                      </a:r>
                      <a:r>
                        <a:rPr lang="en-US" altLang="ko-KR" sz="9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</a:rPr>
                        <a:t>프로세스</a:t>
                      </a:r>
                      <a:r>
                        <a:rPr lang="en-US" altLang="ko-KR" sz="900" b="1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0000"/>
                          </a:solidFill>
                        </a:rPr>
                        <a:t> P-APP-PLA-1.1.1.1</a:t>
                      </a:r>
                      <a:endParaRPr lang="ko-KR" altLang="en-US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05251"/>
                  </a:ext>
                </a:extLst>
              </a:tr>
              <a:tr h="215361">
                <a:tc>
                  <a:txBody>
                    <a:bodyPr/>
                    <a:lstStyle/>
                    <a:p>
                      <a:pPr marL="0" marR="0" lvl="0" indent="0" algn="ctr" defTabSz="8441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</a:rPr>
                        <a:t>화면 설명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신규 등록 및 변경할 물품을 조회한다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90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06850"/>
                  </a:ext>
                </a:extLst>
              </a:tr>
              <a:tr h="22761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000000"/>
                          </a:solidFill>
                        </a:rPr>
                        <a:t>화면 레이아웃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1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1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구성요소 설명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51450"/>
                  </a:ext>
                </a:extLst>
              </a:tr>
              <a:tr h="4674001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rgbClr val="000000"/>
                        </a:solidFill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lang="en-US" altLang="ko-KR" sz="900" dirty="0"/>
                        <a:t>1. </a:t>
                      </a:r>
                      <a:r>
                        <a:rPr lang="ko-KR" altLang="en-US" sz="900" dirty="0"/>
                        <a:t>조회 버튼 </a:t>
                      </a:r>
                      <a:r>
                        <a:rPr lang="en-US" altLang="ko-KR" sz="900" dirty="0"/>
                        <a:t>Click </a:t>
                      </a:r>
                      <a:r>
                        <a:rPr lang="ko-KR" altLang="en-US" sz="900" dirty="0"/>
                        <a:t>시 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lang="ko-KR" altLang="en-US" sz="900" dirty="0"/>
                        <a:t> 가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계약일자는 반드시 선택하도록 처리한다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lang="en-US" altLang="ko-KR" sz="900" dirty="0"/>
                        <a:t> </a:t>
                      </a:r>
                      <a:r>
                        <a:rPr lang="ko-KR" altLang="en-US" sz="900" dirty="0"/>
                        <a:t>나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입력된 조건에 해당하는 신규 취득 요청되어 계약된 자료를 계약기본에서 검색한다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lang="en-US" altLang="ko-KR" sz="900" dirty="0"/>
                        <a:t>2. </a:t>
                      </a:r>
                      <a:r>
                        <a:rPr lang="ko-KR" altLang="en-US" sz="900" dirty="0"/>
                        <a:t>상세 버튼 </a:t>
                      </a:r>
                      <a:r>
                        <a:rPr lang="en-US" altLang="ko-KR" sz="900" dirty="0"/>
                        <a:t>Click </a:t>
                      </a:r>
                      <a:r>
                        <a:rPr lang="ko-KR" altLang="en-US" sz="900" dirty="0"/>
                        <a:t>시 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lang="ko-KR" altLang="en-US" sz="900" dirty="0"/>
                        <a:t> 가</a:t>
                      </a:r>
                      <a:r>
                        <a:rPr lang="en-US" altLang="ko-KR" sz="900" dirty="0"/>
                        <a:t>. Grid</a:t>
                      </a:r>
                      <a:r>
                        <a:rPr lang="ko-KR" altLang="en-US" sz="900" dirty="0"/>
                        <a:t>에 검색된 자료 중 선택된 로우의 상세자료를 보여주는 화면을 호출한다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상세화면에 전달되는 </a:t>
                      </a:r>
                      <a:r>
                        <a:rPr lang="en-US" altLang="ko-KR" sz="900" dirty="0"/>
                        <a:t>Argument</a:t>
                      </a:r>
                      <a:r>
                        <a:rPr lang="ko-KR" altLang="en-US" sz="900" dirty="0"/>
                        <a:t>는 기본사용자정보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계약번호이다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lang="en-US" altLang="ko-KR" sz="900" dirty="0"/>
                        <a:t>3. </a:t>
                      </a:r>
                      <a:r>
                        <a:rPr lang="ko-KR" altLang="en-US" sz="900" dirty="0"/>
                        <a:t>엑셀 버튼 </a:t>
                      </a:r>
                      <a:r>
                        <a:rPr lang="en-US" altLang="ko-KR" sz="900" dirty="0"/>
                        <a:t>Click </a:t>
                      </a:r>
                      <a:r>
                        <a:rPr lang="ko-KR" altLang="en-US" sz="900" dirty="0"/>
                        <a:t>시 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lang="ko-KR" altLang="en-US" sz="900" dirty="0"/>
                        <a:t> 가</a:t>
                      </a:r>
                      <a:r>
                        <a:rPr lang="en-US" altLang="ko-KR" sz="900" dirty="0"/>
                        <a:t>. Grid</a:t>
                      </a:r>
                      <a:r>
                        <a:rPr lang="ko-KR" altLang="en-US" sz="900" dirty="0"/>
                        <a:t>에 조회된 내역을 </a:t>
                      </a:r>
                      <a:r>
                        <a:rPr lang="ko-KR" altLang="en-US" sz="900" dirty="0" err="1"/>
                        <a:t>액셀</a:t>
                      </a:r>
                      <a:r>
                        <a:rPr lang="ko-KR" altLang="en-US" sz="900" dirty="0"/>
                        <a:t> 파일로 내보내기를 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lang="en-US" altLang="ko-KR" sz="900" dirty="0"/>
                        <a:t>4. </a:t>
                      </a:r>
                      <a:r>
                        <a:rPr lang="ko-KR" altLang="en-US" sz="900" dirty="0"/>
                        <a:t>초기화 버튼 </a:t>
                      </a:r>
                      <a:r>
                        <a:rPr lang="en-US" altLang="ko-KR" sz="900" dirty="0"/>
                        <a:t>Click </a:t>
                      </a:r>
                      <a:r>
                        <a:rPr lang="ko-KR" altLang="en-US" sz="900" dirty="0"/>
                        <a:t>시 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lang="ko-KR" altLang="en-US" sz="900" dirty="0"/>
                        <a:t> 가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화면을 처음상태로 초기화한다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lang="en-US" altLang="ko-KR" sz="900" dirty="0"/>
                        <a:t>5. </a:t>
                      </a:r>
                      <a:r>
                        <a:rPr lang="ko-KR" altLang="en-US" sz="900" dirty="0"/>
                        <a:t>기타 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lang="ko-KR" altLang="en-US" sz="900" dirty="0"/>
                        <a:t> 가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검색조건을 변경하는 경우 </a:t>
                      </a:r>
                      <a:r>
                        <a:rPr lang="en-US" altLang="ko-KR" sz="900" dirty="0"/>
                        <a:t>Grid</a:t>
                      </a:r>
                      <a:r>
                        <a:rPr lang="ko-KR" altLang="en-US" sz="900" dirty="0"/>
                        <a:t>에 검색된 내역을 초기화 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lang="en-US" altLang="ko-KR" sz="900" dirty="0"/>
                        <a:t> </a:t>
                      </a:r>
                      <a:r>
                        <a:rPr lang="ko-KR" altLang="en-US" sz="900" dirty="0"/>
                        <a:t>나</a:t>
                      </a:r>
                      <a:r>
                        <a:rPr lang="en-US" altLang="ko-KR" sz="900" dirty="0"/>
                        <a:t>. Grid</a:t>
                      </a:r>
                      <a:r>
                        <a:rPr lang="ko-KR" altLang="en-US" sz="900" dirty="0"/>
                        <a:t>에 검색된 자료가 존재하는 경우 선택한 로우에서 </a:t>
                      </a:r>
                      <a:r>
                        <a:rPr lang="en-US" altLang="ko-KR" sz="900" dirty="0"/>
                        <a:t>Mouse Double Click</a:t>
                      </a:r>
                      <a:r>
                        <a:rPr lang="ko-KR" altLang="en-US" sz="900" dirty="0"/>
                        <a:t>하면 상세 버튼을 </a:t>
                      </a:r>
                      <a:r>
                        <a:rPr lang="en-US" altLang="ko-KR" sz="900" dirty="0"/>
                        <a:t>Click</a:t>
                      </a:r>
                      <a:r>
                        <a:rPr lang="ko-KR" altLang="en-US" sz="900" dirty="0"/>
                        <a:t>한 결과와 같이 나타나도록 한다</a:t>
                      </a:r>
                      <a:r>
                        <a:rPr lang="en-US" altLang="ko-KR" sz="900" dirty="0"/>
                        <a:t>.</a:t>
                      </a:r>
                      <a:endParaRPr lang="en-US" altLang="ko-KR" sz="900" b="1" dirty="0"/>
                    </a:p>
                  </a:txBody>
                  <a:tcPr marL="25714" marR="25714" marT="25714" marB="25714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456815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2E2965E-BCE3-4487-B3C4-EA7BDBBA42CA}"/>
              </a:ext>
            </a:extLst>
          </p:cNvPr>
          <p:cNvSpPr/>
          <p:nvPr/>
        </p:nvSpPr>
        <p:spPr bwMode="auto">
          <a:xfrm>
            <a:off x="4700972" y="2524404"/>
            <a:ext cx="144016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2634D46-1659-4CF0-B92F-42F36F4E4EAF}"/>
              </a:ext>
            </a:extLst>
          </p:cNvPr>
          <p:cNvSpPr/>
          <p:nvPr/>
        </p:nvSpPr>
        <p:spPr bwMode="auto">
          <a:xfrm>
            <a:off x="5108593" y="2524404"/>
            <a:ext cx="144016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924EAB8-7175-4B5A-8590-FD03CD2AE0CE}"/>
              </a:ext>
            </a:extLst>
          </p:cNvPr>
          <p:cNvSpPr/>
          <p:nvPr/>
        </p:nvSpPr>
        <p:spPr bwMode="auto">
          <a:xfrm>
            <a:off x="5516214" y="2524404"/>
            <a:ext cx="144016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EE0FD5-C8C0-49E3-B1FA-562C6BBF1F5F}"/>
              </a:ext>
            </a:extLst>
          </p:cNvPr>
          <p:cNvSpPr/>
          <p:nvPr/>
        </p:nvSpPr>
        <p:spPr bwMode="auto">
          <a:xfrm>
            <a:off x="5948223" y="2524404"/>
            <a:ext cx="144016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65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5">
            <a:extLst>
              <a:ext uri="{FF2B5EF4-FFF2-40B4-BE49-F238E27FC236}">
                <a16:creationId xmlns:a16="http://schemas.microsoft.com/office/drawing/2014/main" id="{4819B596-7D35-40FE-B709-2D5469986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92" y="548680"/>
            <a:ext cx="5544616" cy="483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tIns="46800" anchor="t" anchorCtr="0">
            <a:spAutoFit/>
          </a:bodyPr>
          <a:lstStyle/>
          <a:p>
            <a:pPr lvl="0"/>
            <a:r>
              <a:rPr lang="en-US" altLang="ko-KR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구매계획관리</a:t>
            </a:r>
            <a:endParaRPr lang="en-US" altLang="ko-KR" sz="1143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spcBef>
                <a:spcPts val="300"/>
              </a:spcBef>
            </a:pPr>
            <a:r>
              <a:rPr lang="en-US" altLang="ko-KR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2.2 UI-APP-PLA-002 : </a:t>
            </a:r>
            <a:r>
              <a:rPr lang="ko-KR" altLang="en-US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143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내용연수 일괄적용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DE0A564-107B-4E25-9F85-EDB4AF5A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57599"/>
              </p:ext>
            </p:extLst>
          </p:nvPr>
        </p:nvGraphicFramePr>
        <p:xfrm>
          <a:off x="476927" y="1025460"/>
          <a:ext cx="8976573" cy="5355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685">
                  <a:extLst>
                    <a:ext uri="{9D8B030D-6E8A-4147-A177-3AD203B41FA5}">
                      <a16:colId xmlns:a16="http://schemas.microsoft.com/office/drawing/2014/main" val="3782669926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890541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938348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08321421"/>
                    </a:ext>
                  </a:extLst>
                </a:gridCol>
                <a:gridCol w="2556284">
                  <a:extLst>
                    <a:ext uri="{9D8B030D-6E8A-4147-A177-3AD203B41FA5}">
                      <a16:colId xmlns:a16="http://schemas.microsoft.com/office/drawing/2014/main" val="2492410976"/>
                    </a:ext>
                  </a:extLst>
                </a:gridCol>
              </a:tblGrid>
              <a:tr h="238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000000"/>
                          </a:solidFill>
                        </a:rPr>
                        <a:t>업무기능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 내용연수 등록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내용연수 일괄적용</a:t>
                      </a:r>
                      <a:endParaRPr lang="ko-KR" altLang="en-US" sz="90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000000"/>
                          </a:solidFill>
                        </a:rPr>
                        <a:t>관련</a:t>
                      </a:r>
                      <a:r>
                        <a:rPr lang="en-US" altLang="ko-KR" sz="9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</a:rPr>
                        <a:t>프로세스</a:t>
                      </a:r>
                      <a:r>
                        <a:rPr lang="en-US" altLang="ko-KR" sz="900" b="1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0000"/>
                          </a:solidFill>
                        </a:rPr>
                        <a:t> P-APP-PLA-1.1.1.2</a:t>
                      </a:r>
                      <a:endParaRPr lang="ko-KR" altLang="en-US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05251"/>
                  </a:ext>
                </a:extLst>
              </a:tr>
              <a:tr h="215361">
                <a:tc>
                  <a:txBody>
                    <a:bodyPr/>
                    <a:lstStyle/>
                    <a:p>
                      <a:pPr marL="0" marR="0" lvl="0" indent="0" algn="ctr" defTabSz="8441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</a:rPr>
                        <a:t>화면 설명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신규 등록 및 변경할 물품을 조회한다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90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06850"/>
                  </a:ext>
                </a:extLst>
              </a:tr>
              <a:tr h="22761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000000"/>
                          </a:solidFill>
                        </a:rPr>
                        <a:t>화면 레이아웃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1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1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구성요소 설명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51450"/>
                  </a:ext>
                </a:extLst>
              </a:tr>
              <a:tr h="4674001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rgbClr val="000000"/>
                        </a:solidFill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rgbClr val="000000"/>
                        </a:solidFill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lang="en-US" altLang="ko-KR" sz="900" b="1" dirty="0"/>
                    </a:p>
                  </a:txBody>
                  <a:tcPr marL="25714" marR="25714" marT="25714" marB="25714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45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9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98694" y="548680"/>
            <a:ext cx="8109209" cy="668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altLang="ko-KR" sz="1143" b="1" dirty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143" b="1" dirty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작성 가이드</a:t>
            </a:r>
            <a:br>
              <a:rPr lang="en-US" altLang="ko-KR" sz="1200" b="1" dirty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b="1" dirty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857" b="1" dirty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아래 항목에 대한 작성방법 및 필수여부를 참조하여 작성하기를 권고하며</a:t>
            </a:r>
            <a:r>
              <a:rPr lang="en-US" altLang="ko-KR" sz="857" b="1" dirty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b="1" dirty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필요하다면 추가적인 정보를 함께 넣도록 한다</a:t>
            </a:r>
            <a:r>
              <a:rPr lang="en-US" altLang="ko-KR" sz="857" b="1" dirty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183EE8-CC8A-4434-992C-5505ECA1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30333"/>
              </p:ext>
            </p:extLst>
          </p:nvPr>
        </p:nvGraphicFramePr>
        <p:xfrm>
          <a:off x="816245" y="1340768"/>
          <a:ext cx="8091657" cy="4417925"/>
        </p:xfrm>
        <a:graphic>
          <a:graphicData uri="http://schemas.openxmlformats.org/drawingml/2006/table">
            <a:tbl>
              <a:tblPr/>
              <a:tblGrid>
                <a:gridCol w="1292439">
                  <a:extLst>
                    <a:ext uri="{9D8B030D-6E8A-4147-A177-3AD203B41FA5}">
                      <a16:colId xmlns:a16="http://schemas.microsoft.com/office/drawing/2014/main" val="1440561551"/>
                    </a:ext>
                  </a:extLst>
                </a:gridCol>
                <a:gridCol w="6156684">
                  <a:extLst>
                    <a:ext uri="{9D8B030D-6E8A-4147-A177-3AD203B41FA5}">
                      <a16:colId xmlns:a16="http://schemas.microsoft.com/office/drawing/2014/main" val="984628361"/>
                    </a:ext>
                  </a:extLst>
                </a:gridCol>
                <a:gridCol w="642534">
                  <a:extLst>
                    <a:ext uri="{9D8B030D-6E8A-4147-A177-3AD203B41FA5}">
                      <a16:colId xmlns:a16="http://schemas.microsoft.com/office/drawing/2014/main" val="3335212659"/>
                    </a:ext>
                  </a:extLst>
                </a:gridCol>
              </a:tblGrid>
              <a:tr h="492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방법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필수여부</a:t>
                      </a:r>
                      <a:b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Y/N)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264723"/>
                  </a:ext>
                </a:extLst>
              </a:tr>
              <a:tr h="492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영역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 및 업무기능 분해를 통해 도출된 업무 영역을 기입한다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62443"/>
                  </a:ext>
                </a:extLst>
              </a:tr>
              <a:tr h="26911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업무기능 분해를 통해 도출된 기능을 기입한다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898161"/>
                  </a:ext>
                </a:extLst>
              </a:tr>
              <a:tr h="26911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도출된 화면에 대한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기입한다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9332"/>
                  </a:ext>
                </a:extLst>
              </a:tr>
              <a:tr h="26911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화면의 명칭을 기입한다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217904"/>
                  </a:ext>
                </a:extLst>
              </a:tr>
              <a:tr h="26911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화면에 대한 목적 및 주요 기능을 간략하게 기술한다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258551"/>
                  </a:ext>
                </a:extLst>
              </a:tr>
              <a:tr h="26911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프로세스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화면에서 수행되는 프로세스의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기술한다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797037"/>
                  </a:ext>
                </a:extLst>
              </a:tr>
              <a:tr h="11627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레이아웃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레이아웃을 캡처하여 붙여 넣는다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입출력 항목이 포함되어야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이벤트가 발생되는 버튼 등이 모두 포함되어야 한다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탭이 있을 경우 모든 탭에 대한 레이아웃이 별도로 존재해야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93358"/>
                  </a:ext>
                </a:extLst>
              </a:tr>
              <a:tr h="8271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구성요소 설명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개략적인 수준으로 화면 구성요소에 대해서 설명한다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조회되는 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처리내용 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필요시 참고사항 혹은 특이사항을 기술한다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나타나지 않은 세부 항목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(combo box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기술할 수도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고객구분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</a:p>
                  </a:txBody>
                  <a:tcPr marL="39600" marR="39600" marT="38354" marB="38354"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09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685571"/>
      </p:ext>
    </p:extLst>
  </p:cSld>
  <p:clrMapOvr>
    <a:masterClrMapping/>
  </p:clrMapOvr>
</p:sld>
</file>

<file path=ppt/theme/theme1.xml><?xml version="1.0" encoding="utf-8"?>
<a:theme xmlns:a="http://schemas.openxmlformats.org/drawingml/2006/main" name="Samsung SDS 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triangle" w="sm" len="med"/>
        </a:ln>
        <a:effectLst/>
      </a:spPr>
      <a:bodyPr/>
      <a:lstStyle/>
    </a:lnDef>
    <a:txDef>
      <a:spPr>
        <a:noFill/>
        <a:ln>
          <a:solidFill>
            <a:schemeClr val="bg1">
              <a:lumMod val="50000"/>
            </a:schemeClr>
          </a:solidFill>
        </a:ln>
      </a:spPr>
      <a:bodyPr wrap="square" rtlCol="0">
        <a:noAutofit/>
      </a:bodyPr>
      <a:lstStyle>
        <a:defPPr algn="l">
          <a:defRPr sz="1000" dirty="0">
            <a:latin typeface="+mn-ea"/>
            <a:ea typeface="+mn-ea"/>
          </a:defRPr>
        </a:defPPr>
      </a:lstStyle>
    </a:txDef>
  </a:objectDefaults>
  <a:extraClrSchemeLst>
    <a:extraClrScheme>
      <a:clrScheme name="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5272</TotalTime>
  <Words>659</Words>
  <Application>Microsoft Office PowerPoint</Application>
  <PresentationFormat>A4 용지(210x297mm)</PresentationFormat>
  <Paragraphs>214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바탕</vt:lpstr>
      <vt:lpstr>바탕체</vt:lpstr>
      <vt:lpstr>Wingdings</vt:lpstr>
      <vt:lpstr>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정호 이</cp:lastModifiedBy>
  <cp:revision>292</cp:revision>
  <cp:lastPrinted>2020-05-11T09:36:27Z</cp:lastPrinted>
  <dcterms:created xsi:type="dcterms:W3CDTF">2011-07-04T04:05:05Z</dcterms:created>
  <dcterms:modified xsi:type="dcterms:W3CDTF">2024-03-29T13:04:18Z</dcterms:modified>
</cp:coreProperties>
</file>