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 horzBarState="maximized">
    <p:restoredLeft sz="17742"/>
    <p:restoredTop sz="93399"/>
  </p:normalViewPr>
  <p:slideViewPr>
    <p:cSldViewPr>
      <p:cViewPr>
        <p:scale>
          <a:sx n="100" d="100"/>
          <a:sy n="100" d="100"/>
        </p:scale>
        <p:origin x="-426" y="42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08"/>
      </p:cViewPr>
      <p:guideLst>
        <p:guide orient="horz" pos="3133"/>
        <p:guide pos="2156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presProps" Target="presProps.xml"  /><Relationship Id="rId57" Type="http://schemas.openxmlformats.org/officeDocument/2006/relationships/viewProps" Target="viewProps.xml"  /><Relationship Id="rId58" Type="http://schemas.openxmlformats.org/officeDocument/2006/relationships/theme" Target="theme/theme1.xml"  /><Relationship Id="rId59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BDC57CC-808A-4BED-9E7A-1B37C44020CC}" type="datetime1">
              <a:rPr lang="ko-KR" altLang="en-US"/>
              <a:pPr lvl="0">
                <a:defRPr/>
              </a:pPr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56C86C5-FAF1-4836-A4FC-BAB2C59669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02DF-752E-41D6-9262-3727A5B796EF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Relationship Id="rId4" Type="http://schemas.openxmlformats.org/officeDocument/2006/relationships/image" Target="../media/image3.png"  /><Relationship Id="rId5" Type="http://schemas.microsoft.com/office/2007/relationships/hdphoto" Target="../embeddings/oleObject2.wdp"  /><Relationship Id="rId6" Type="http://schemas.openxmlformats.org/officeDocument/2006/relationships/image" Target="../media/image4.png"  /><Relationship Id="rId7" Type="http://schemas.microsoft.com/office/2007/relationships/hdphoto" Target="../embeddings/oleObject3.wdp"  /><Relationship Id="rId8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hyperlink" Target="2.&#50689;&#49345;\&#46041;&#50689;&#49345;%201.%20(3-1.%20PPT%2032)&#49892;&#50629;&#51088;&#51649;&#50629;&#45733;&#47141;&#44060;&#48156;&#54984;&#47144;%20&#54984;&#47144;&#50504;&#45236;%20&#46041;&#50689;&#49345;(2017).mp4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hyperlink" Target="file:///D:\&#51089;&#50629;\2.&#50689;&#49345;\&#46041;&#50689;&#49345;%202.%20(3-2.%20PPT%2035)&#49324;&#50629;&#51452;&#51648;&#50896;&#54984;&#47144;(131004).wmv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hyperlink" Target="file:///D:\&#51089;&#50629;\2.&#50689;&#49345;\&#46041;&#50689;&#49345;%203.%20(3-2.%20PPT%2036)&#44397;&#44032;&#51064;&#51201;&#51088;&#50896;&#44060;&#48156;&#52968;&#49548;&#49884;&#50628;(&#44592;&#50629;&#54200;).wmv" TargetMode="Externa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hyperlink" Target="file:///D:\&#51089;&#50629;\2.&#50689;&#49345;\&#46041;&#50689;&#49345;%204.%20(3-3.%20PPT%2038)&#51068;&#54617;&#49845;&#48337;&#54665;&#51228;%20&#54861;&#48372;&#46041;&#50689;&#49345;%20-%20&#44592;&#50629;%20&#54200;.mkv" TargetMode="External"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hyperlink" Target="file:///D:\&#51089;&#50629;\2.&#50689;&#49345;\&#46041;&#50689;&#49345;%205.%20(3-4.%20PPT%2045)&#44284;&#51221;&#54217;&#44032;&#54805;%20&#51088;&#44201;.mp4" TargetMode="External"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hyperlink" Target="file:///D:\&#51089;&#50629;\2.&#50689;&#49345;\&#46041;&#50689;&#49345;%206.%20(4-2.%20PPT%2048)&#49900;&#49324;&#54217;&#44032;&#50896;%20&#49548;&#44060;%20&#46041;&#50689;&#49345;.mp4" TargetMode="External"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hyperlink" Target="D:\&#51089;&#50629;\2.&#50689;&#49345;\&#46041;&#50689;&#49345;%207.%20(4-2.%20PPT%2049)&#49888;&#44508;%20&#51064;&#51613;&#54217;&#44032;&#51032;%20&#51060;&#54644;_20170608.mp4" TargetMode="External"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over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-27384"/>
            <a:ext cx="9180512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36512" y="908720"/>
            <a:ext cx="9217170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2018</a:t>
            </a:r>
          </a:p>
          <a:p>
            <a:pPr algn="ctr"/>
            <a:r>
              <a:rPr lang="ko-KR" altLang="en-US" sz="6000" dirty="0" smtClean="0">
                <a:solidFill>
                  <a:srgbClr val="10489D"/>
                </a:solidFill>
                <a:latin typeface="한컴 솔잎 B" panose="02020603020101020101" pitchFamily="18" charset="-127"/>
                <a:ea typeface="한컴 솔잎 B" panose="02020603020101020101" pitchFamily="18" charset="-127"/>
              </a:rPr>
              <a:t>직업능력개발훈련 </a:t>
            </a:r>
            <a:r>
              <a:rPr lang="ko-KR" altLang="en-US" sz="6000" dirty="0" smtClean="0">
                <a:solidFill>
                  <a:srgbClr val="10489D"/>
                </a:solidFill>
                <a:latin typeface="한컴 솔잎 B" panose="02020603020101020101" pitchFamily="18" charset="-127"/>
                <a:ea typeface="한컴 솔잎 B" panose="02020603020101020101" pitchFamily="18" charset="-127"/>
              </a:rPr>
              <a:t>개관</a:t>
            </a:r>
            <a:endParaRPr lang="ko-KR" altLang="en-US" sz="6000" dirty="0">
              <a:solidFill>
                <a:srgbClr val="10489D"/>
              </a:solidFill>
              <a:latin typeface="한컴 솔잎 B" panose="02020603020101020101" pitchFamily="18" charset="-127"/>
              <a:ea typeface="한컴 솔잎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03848" y="5877272"/>
            <a:ext cx="244827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10459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01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직업훈련의 개념과 역사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42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1-3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직업훈련의 정의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369" y="1628800"/>
            <a:ext cx="8019071" cy="50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 rot="16200000" flipH="1">
            <a:off x="1966845" y="-250595"/>
            <a:ext cx="5060614" cy="8635279"/>
          </a:xfrm>
          <a:prstGeom prst="roundRect">
            <a:avLst>
              <a:gd name="adj" fmla="val 7553"/>
            </a:avLst>
          </a:prstGeom>
          <a:pattFill prst="wdUpDiag">
            <a:fgClr>
              <a:schemeClr val="bg1"/>
            </a:fgClr>
            <a:bgClr>
              <a:srgbClr val="EBF6F9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10459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01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직업훈련의 개념과 역사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41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1-4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우리나라 직업훈련제도 도입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23528" y="1844824"/>
            <a:ext cx="432048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en-US" altLang="ko-KR" b="1" dirty="0" smtClean="0">
                <a:latin typeface="+mn-ea"/>
              </a:rPr>
              <a:t>1967</a:t>
            </a:r>
            <a:r>
              <a:rPr lang="ko-KR" altLang="en-US" b="1" dirty="0" smtClean="0">
                <a:latin typeface="+mn-ea"/>
              </a:rPr>
              <a:t>년 </a:t>
            </a:r>
            <a:r>
              <a:rPr lang="ko-KR" altLang="en-US" b="1" dirty="0" err="1" smtClean="0">
                <a:latin typeface="+mn-ea"/>
              </a:rPr>
              <a:t>직업훈련법</a:t>
            </a:r>
            <a:r>
              <a:rPr lang="ko-KR" altLang="en-US" b="1" dirty="0" smtClean="0">
                <a:latin typeface="+mn-ea"/>
              </a:rPr>
              <a:t> 제정</a:t>
            </a:r>
            <a:endParaRPr lang="en-US" altLang="ko-KR" sz="900" b="1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330975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기술계 인력수요 급증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+mn-ea"/>
              </a:rPr>
              <a:t>무기능</a:t>
            </a:r>
            <a:r>
              <a:rPr lang="ko-KR" altLang="en-US" b="1" dirty="0" smtClean="0">
                <a:latin typeface="+mn-ea"/>
              </a:rPr>
              <a:t> 인적자원 다수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기술계 인력공급 기능 미흡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기존의 실업교육과 견습공 제도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사업주 훈련 지원제도 미흡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8" y="2780928"/>
            <a:ext cx="187220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도입 이유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440522"/>
              <a:ext cx="72728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539552" y="1700808"/>
            <a:ext cx="2808312" cy="569024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106673"/>
              <a:ext cx="1206467" cy="302574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학 </a:t>
              </a:r>
              <a:r>
                <a:rPr lang="ko-KR" altLang="en-US" sz="25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습</a:t>
              </a:r>
              <a:r>
                <a:rPr lang="ko-KR" altLang="en-US" sz="2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목 표</a:t>
              </a:r>
              <a:endPara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39552" y="2636912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직업능력개발훈련 정부 역할을 설명할 수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관련정책의 변화를 설명할 수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직업능력개발 관련 각종 법규를 설명할 수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정부∙사업주∙근로자의 역할을 설명할 수 있다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41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2-1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숙련형성을 바라보는 두 시각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67544" y="2156212"/>
            <a:ext cx="7992888" cy="105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완전한 정보아래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근로자의 기업은 훈련에 투자할 인센티브가 있다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숙련형성에 정부의 개입은 불필요하다</a:t>
            </a:r>
            <a:r>
              <a:rPr lang="en-US" altLang="ko-KR" b="1" dirty="0" smtClean="0">
                <a:latin typeface="+mn-ea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1556792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신고전학파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인적자본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이론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4" y="4316452"/>
            <a:ext cx="7992888" cy="1758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시장실패의 발생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기업은 훈련비용 부담 꺼림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개인은 훈련의 시간∙금전상의 제약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훈련에 대한 비용은 명확하나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기대수익은 불투명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정보가 불완전하고 불충분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3528" y="3717032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제도주의 이론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9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직업능력개발 관련 정책의 변화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67544" y="2156212"/>
            <a:ext cx="7992888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직업훈련실기기업에 금전적 지원 실시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</a:rPr>
              <a:t>‘67-’71 </a:t>
            </a:r>
            <a:r>
              <a:rPr lang="ko-KR" altLang="en-US" b="1" dirty="0" smtClean="0">
                <a:latin typeface="+mn-ea"/>
              </a:rPr>
              <a:t>사이에 </a:t>
            </a:r>
            <a:r>
              <a:rPr lang="en-US" altLang="ko-KR" b="1" dirty="0" smtClean="0">
                <a:latin typeface="+mn-ea"/>
              </a:rPr>
              <a:t>15</a:t>
            </a:r>
            <a:r>
              <a:rPr lang="ko-KR" altLang="en-US" b="1" dirty="0" smtClean="0">
                <a:latin typeface="+mn-ea"/>
              </a:rPr>
              <a:t>개 기업에서 </a:t>
            </a:r>
            <a:r>
              <a:rPr lang="en-US" altLang="ko-KR" b="1" dirty="0" smtClean="0">
                <a:latin typeface="+mn-ea"/>
              </a:rPr>
              <a:t>81</a:t>
            </a:r>
            <a:r>
              <a:rPr lang="ko-KR" altLang="en-US" b="1" dirty="0" smtClean="0">
                <a:latin typeface="+mn-ea"/>
              </a:rPr>
              <a:t>개 기업으로 증가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1556792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1967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년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,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직업훈련법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제정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4" y="3796356"/>
            <a:ext cx="799288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사업 내 훈련 의무화 조치 도입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err="1" smtClean="0">
                <a:latin typeface="+mn-ea"/>
              </a:rPr>
              <a:t>위반시</a:t>
            </a:r>
            <a:r>
              <a:rPr lang="ko-KR" altLang="en-US" b="1" dirty="0" smtClean="0">
                <a:latin typeface="+mn-ea"/>
              </a:rPr>
              <a:t> 벌금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3528" y="3231325"/>
            <a:ext cx="468052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1974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년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,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직업훈련에 대한 특별조치법 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4" y="5085184"/>
            <a:ext cx="799288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+mn-ea"/>
              </a:rPr>
              <a:t>훈련미실시</a:t>
            </a:r>
            <a:r>
              <a:rPr lang="ko-KR" altLang="en-US" b="1" dirty="0" smtClean="0">
                <a:latin typeface="+mn-ea"/>
              </a:rPr>
              <a:t> 기업에 훈련분담금 부과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- 79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년에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70%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기업이 훈련 실시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30%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기업이 분담금 납부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- 86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년에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1/3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기업이 훈련 실시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2/3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기업이 분담금 납부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직업훈련촉진기금을 조성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509120"/>
            <a:ext cx="468052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1976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년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,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직업훈련 기본법 제정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9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직업능력개발 관련 정책의 변화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23528" y="1556792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1955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년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,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고용보험법 제정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12" y="2295305"/>
            <a:ext cx="4392488" cy="33985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3301" y="2369382"/>
            <a:ext cx="43249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500" b="1" dirty="0" smtClean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고용보험 이전</a:t>
            </a:r>
            <a:endParaRPr lang="en-US" altLang="ko-KR" sz="2500" b="1" dirty="0" smtClean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16031" y="2924944"/>
            <a:ext cx="3919451" cy="2952328"/>
          </a:xfrm>
          <a:prstGeom prst="roundRect">
            <a:avLst>
              <a:gd name="adj" fmla="val 4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ectangle 128"/>
          <p:cNvSpPr>
            <a:spLocks noChangeArrowheads="1"/>
          </p:cNvSpPr>
          <p:nvPr/>
        </p:nvSpPr>
        <p:spPr bwMode="black">
          <a:xfrm>
            <a:off x="395536" y="3140968"/>
            <a:ext cx="396044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lt"/>
              </a:rPr>
              <a:t>사업내 </a:t>
            </a:r>
            <a:r>
              <a:rPr lang="ko-KR" altLang="en-US" b="1" dirty="0">
                <a:latin typeface="+mn-lt"/>
              </a:rPr>
              <a:t>훈련 </a:t>
            </a:r>
            <a:r>
              <a:rPr lang="ko-KR" altLang="en-US" b="1" dirty="0" smtClean="0">
                <a:latin typeface="+mn-lt"/>
              </a:rPr>
              <a:t>의무화</a:t>
            </a:r>
            <a:endParaRPr lang="en-US" altLang="ko-KR" b="1" dirty="0" smtClean="0">
              <a:latin typeface="+mn-lt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endParaRPr lang="ko-KR" altLang="ko-KR" sz="1000" b="1" dirty="0">
              <a:latin typeface="+mn-lt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lt"/>
              </a:rPr>
              <a:t>훈련 </a:t>
            </a:r>
            <a:r>
              <a:rPr lang="ko-KR" altLang="en-US" b="1" dirty="0" err="1" smtClean="0">
                <a:latin typeface="+mn-lt"/>
              </a:rPr>
              <a:t>미실시</a:t>
            </a:r>
            <a:r>
              <a:rPr lang="ko-KR" altLang="en-US" b="1" dirty="0" smtClean="0">
                <a:latin typeface="+mn-lt"/>
              </a:rPr>
              <a:t> 경우 </a:t>
            </a:r>
            <a:r>
              <a:rPr lang="ko-KR" altLang="en-US" b="1" dirty="0" err="1" smtClean="0">
                <a:latin typeface="+mn-lt"/>
              </a:rPr>
              <a:t>훈련분담금</a:t>
            </a:r>
            <a:endParaRPr lang="en-US" altLang="ko-KR" b="1" dirty="0" smtClean="0">
              <a:latin typeface="+mn-lt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endParaRPr lang="ko-KR" altLang="ko-KR" sz="1000" b="1" dirty="0">
              <a:latin typeface="+mn-lt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lt"/>
              </a:rPr>
              <a:t>제조업</a:t>
            </a:r>
            <a:r>
              <a:rPr lang="en-US" altLang="ko-KR" b="1" dirty="0">
                <a:latin typeface="+mn-lt"/>
              </a:rPr>
              <a:t>, </a:t>
            </a:r>
            <a:r>
              <a:rPr lang="ko-KR" altLang="en-US" b="1" dirty="0">
                <a:latin typeface="+mn-lt"/>
              </a:rPr>
              <a:t>건설업 등 </a:t>
            </a:r>
            <a:r>
              <a:rPr lang="ko-KR" altLang="en-US" b="1" dirty="0" smtClean="0">
                <a:latin typeface="+mn-lt"/>
              </a:rPr>
              <a:t>일부산업에만 적용</a:t>
            </a:r>
            <a:endParaRPr lang="en-US" altLang="ko-KR" b="1" dirty="0" smtClean="0">
              <a:latin typeface="+mn-lt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endParaRPr lang="ko-KR" altLang="ko-KR" sz="1000" b="1" dirty="0">
              <a:latin typeface="+mn-lt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lt"/>
              </a:rPr>
              <a:t>300</a:t>
            </a:r>
            <a:r>
              <a:rPr lang="ko-KR" altLang="en-US" b="1" dirty="0">
                <a:latin typeface="+mn-lt"/>
              </a:rPr>
              <a:t>명 규모 </a:t>
            </a:r>
            <a:r>
              <a:rPr lang="ko-KR" altLang="en-US" b="1" dirty="0" smtClean="0">
                <a:latin typeface="+mn-lt"/>
              </a:rPr>
              <a:t>이상</a:t>
            </a:r>
            <a:r>
              <a:rPr lang="en-US" altLang="ko-KR" b="1" dirty="0">
                <a:latin typeface="+mn-lt"/>
              </a:rPr>
              <a:t> </a:t>
            </a:r>
            <a:r>
              <a:rPr lang="ko-KR" altLang="en-US" b="1" dirty="0" smtClean="0">
                <a:latin typeface="+mn-lt"/>
              </a:rPr>
              <a:t>기업에만 적용</a:t>
            </a:r>
            <a:endParaRPr lang="ko-KR" altLang="ko-KR" b="1" dirty="0">
              <a:latin typeface="+mn-lt"/>
            </a:endParaRPr>
          </a:p>
          <a:p>
            <a:pPr eaLnBrk="1" latinLnBrk="1" hangingPunct="1"/>
            <a:r>
              <a:rPr lang="en-US" altLang="ko-KR" b="1" dirty="0">
                <a:latin typeface="+mn-lt"/>
                <a:ea typeface="굴림" charset="-127"/>
              </a:rPr>
              <a:t> </a:t>
            </a:r>
            <a:endParaRPr lang="ko-KR" altLang="ko-KR" b="1" dirty="0">
              <a:latin typeface="+mn-lt"/>
              <a:ea typeface="굴림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644008" y="2276871"/>
            <a:ext cx="4392488" cy="34198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677797" y="2350949"/>
            <a:ext cx="43249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500" b="1" dirty="0" smtClean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고용보험 이후</a:t>
            </a:r>
            <a:endParaRPr lang="en-US" altLang="ko-KR" sz="2500" b="1" dirty="0" smtClean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80527" y="2906510"/>
            <a:ext cx="3919451" cy="2970761"/>
          </a:xfrm>
          <a:prstGeom prst="roundRect">
            <a:avLst>
              <a:gd name="adj" fmla="val 4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ectangle 162"/>
          <p:cNvSpPr>
            <a:spLocks noChangeArrowheads="1"/>
          </p:cNvSpPr>
          <p:nvPr/>
        </p:nvSpPr>
        <p:spPr bwMode="black">
          <a:xfrm>
            <a:off x="4932548" y="3068960"/>
            <a:ext cx="453599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적극적 노동시장정책</a:t>
            </a:r>
            <a:endParaRPr lang="en-US" altLang="ko-KR" b="1" dirty="0" smtClean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endParaRPr lang="ko-KR" altLang="ko-KR" sz="1000" b="1" dirty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고용보험료 </a:t>
            </a:r>
            <a:r>
              <a:rPr lang="ko-KR" altLang="en-US" b="1" dirty="0" err="1">
                <a:latin typeface="+mn-ea"/>
              </a:rPr>
              <a:t>납부후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보조금 </a:t>
            </a:r>
            <a:r>
              <a:rPr lang="ko-KR" altLang="en-US" b="1" dirty="0" smtClean="0">
                <a:latin typeface="+mn-ea"/>
              </a:rPr>
              <a:t>지급</a:t>
            </a:r>
            <a:endParaRPr lang="en-US" altLang="ko-KR" b="1" dirty="0" smtClean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endParaRPr lang="ko-KR" altLang="ko-KR" sz="1000" b="1" dirty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+mn-ea"/>
              </a:rPr>
              <a:t>전산업에</a:t>
            </a:r>
            <a:r>
              <a:rPr lang="ko-KR" altLang="en-US" b="1" dirty="0" smtClean="0">
                <a:latin typeface="+mn-ea"/>
              </a:rPr>
              <a:t> 적용</a:t>
            </a:r>
            <a:endParaRPr lang="en-US" altLang="ko-KR" b="1" dirty="0" smtClean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endParaRPr lang="ko-KR" altLang="ko-KR" sz="1000" b="1" dirty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모든 </a:t>
            </a:r>
            <a:r>
              <a:rPr lang="ko-KR" altLang="en-US" b="1" dirty="0">
                <a:latin typeface="+mn-ea"/>
              </a:rPr>
              <a:t>규모 기업에 </a:t>
            </a:r>
            <a:r>
              <a:rPr lang="ko-KR" altLang="en-US" b="1" dirty="0" smtClean="0">
                <a:latin typeface="+mn-ea"/>
              </a:rPr>
              <a:t>적용</a:t>
            </a:r>
            <a:endParaRPr lang="en-US" altLang="ko-KR" b="1" dirty="0" smtClean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평생직업능력의 개발</a:t>
            </a:r>
            <a:endParaRPr lang="en-US" altLang="ko-KR" b="1" dirty="0" smtClean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marL="342900" indent="-342900" eaLnBrk="1" latinLnBrk="1" hangingPunct="1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실업자에 </a:t>
            </a:r>
            <a:r>
              <a:rPr lang="ko-KR" altLang="en-US" b="1" dirty="0">
                <a:latin typeface="+mn-ea"/>
              </a:rPr>
              <a:t>대한 </a:t>
            </a:r>
            <a:r>
              <a:rPr lang="ko-KR" altLang="en-US" b="1" dirty="0" err="1" smtClean="0">
                <a:latin typeface="+mn-ea"/>
              </a:rPr>
              <a:t>사회안정망</a:t>
            </a:r>
            <a:endParaRPr lang="en-US" altLang="ko-KR" b="1" dirty="0">
              <a:latin typeface="+mn-ea"/>
            </a:endParaRPr>
          </a:p>
          <a:p>
            <a:pPr eaLnBrk="1" latinLnBrk="1" hangingPunct="1"/>
            <a:endParaRPr lang="en-US" altLang="ko-KR" i="1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/>
            <a:endParaRPr lang="en-US" altLang="ko-KR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/>
            <a:endParaRPr lang="ko-KR" altLang="ko-KR" dirty="0">
              <a:solidFill>
                <a:srgbClr val="00000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 rot="0"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883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3500" b="1">
                  <a:solidFill>
                    <a:srgbClr val="ffff00"/>
                  </a:solidFill>
                </a:rPr>
                <a:t>02</a:t>
              </a:r>
              <a:r>
                <a:rPr lang="ko-KR" altLang="en-US" sz="3500" b="1">
                  <a:solidFill>
                    <a:srgbClr val="73b2d1"/>
                  </a:solidFill>
                </a:rPr>
                <a:t> </a:t>
              </a:r>
              <a:r>
                <a:rPr lang="ko-KR" altLang="en-US" sz="3500" b="1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>
                  <a:solidFill>
                    <a:srgbClr val="002060"/>
                  </a:solidFill>
                </a:rPr>
                <a:t>·</a:t>
              </a:r>
              <a:r>
                <a:rPr lang="ko-KR" altLang="en-US" sz="3500" b="1">
                  <a:solidFill>
                    <a:srgbClr val="002060"/>
                  </a:solidFill>
                </a:rPr>
                <a:t>책무</a:t>
              </a:r>
              <a:endParaRPr lang="en-US" altLang="ko-KR" sz="3500" b="1">
                <a:solidFill>
                  <a:srgbClr val="002060"/>
                </a:solidFill>
                <a:latin typeface="HY크리스탈M"/>
                <a:ea typeface="HY크리스탈M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51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HY견고딕"/>
                  <a:ea typeface="HY견고딕"/>
                </a:rPr>
                <a:t>직업능력개발훈련</a:t>
              </a:r>
              <a:r>
                <a:rPr lang="ko-KR" altLang="en-US">
                  <a:solidFill>
                    <a:srgbClr val="10489d"/>
                  </a:solidFill>
                  <a:latin typeface="HY견고딕"/>
                  <a:ea typeface="HY견고딕"/>
                </a:rPr>
                <a:t> 개관</a:t>
              </a:r>
              <a:endParaRPr lang="ko-KR" altLang="en-US">
                <a:latin typeface="HY견고딕"/>
                <a:ea typeface="HY견고딕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 rot="0"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HY헤드라인M"/>
                <a:ea typeface="HY헤드라인M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7272" y="3092850"/>
              <a:ext cx="1206466" cy="332725"/>
            </a:xfrm>
            <a:prstGeom prst="rect">
              <a:avLst/>
            </a:prstGeom>
            <a:noFill/>
          </p:spPr>
          <p:txBody>
            <a:bodyPr wrap="square" lIns="0" rIns="0" anchor="ctr" anchorCtr="0">
              <a:spAutoFit/>
            </a:bodyPr>
            <a:lstStyle/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 </a:t>
              </a:r>
              <a:r>
                <a:rPr xmlns:mc="http://schemas.openxmlformats.org/markup-compatibility/2006" xmlns:hp="http://schemas.haansoft.com/office/presentation/8.0" lang="en-US" altLang="ko-KR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2-2 </a:t>
              </a: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직업능력개발 관련 정책의 변화</a:t>
              </a:r>
              <a:endParaRPr xmlns:mc="http://schemas.openxmlformats.org/markup-compatibility/2006" xmlns:hp="http://schemas.haansoft.com/office/presentation/8.0" lang="ko-KR" altLang="en-US" sz="2400" b="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67544" y="2344533"/>
            <a:ext cx="7992888" cy="147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명칭 변경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b="1">
                <a:latin typeface="+mn-ea"/>
              </a:rPr>
              <a:t>    - </a:t>
            </a:r>
            <a:r>
              <a:rPr lang="ko-KR" altLang="en-US" b="1">
                <a:latin typeface="+mn-ea"/>
              </a:rPr>
              <a:t>직업훈련 </a:t>
            </a:r>
            <a:r>
              <a:rPr lang="en-US" altLang="ko-KR" b="1">
                <a:latin typeface="+mn-ea"/>
                <a:sym typeface="Wingdings"/>
              </a:rPr>
              <a:t> </a:t>
            </a:r>
            <a:r>
              <a:rPr lang="ko-KR" altLang="en-US" b="1">
                <a:latin typeface="+mn-ea"/>
                <a:sym typeface="Wingdings"/>
              </a:rPr>
              <a:t>직업능력개발훈련</a:t>
            </a:r>
            <a:endParaRPr lang="ko-KR" altLang="en-US" b="1">
              <a:latin typeface="+mn-ea"/>
              <a:sym typeface="Wingdings"/>
            </a:endParaRPr>
          </a:p>
          <a:p>
            <a:pPr marL="285750" indent="-28575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고용보험제도로의 일원화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b="1">
                <a:latin typeface="+mn-ea"/>
              </a:rPr>
              <a:t>    - 1,000</a:t>
            </a:r>
            <a:r>
              <a:rPr lang="ko-KR" altLang="en-US" b="1">
                <a:latin typeface="+mn-ea"/>
              </a:rPr>
              <a:t>인 이상 사업내 훈련 의무제를 고용보험으로 통합</a:t>
            </a:r>
            <a:endParaRPr lang="en-US" altLang="ko-KR" b="1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1745113"/>
            <a:ext cx="511256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>
              <a:defRPr/>
            </a:pPr>
            <a:r>
              <a:rPr lang="en-US" altLang="ko-KR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1997</a:t>
            </a: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년</a:t>
            </a:r>
            <a:r>
              <a:rPr lang="en-US" altLang="ko-KR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,</a:t>
            </a: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 근로자직업훈련촉진법 제정</a:t>
            </a:r>
            <a:endParaRPr lang="ko-KR" altLang="en-US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/>
              <a:ea typeface="HY견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4648789"/>
            <a:ext cx="7992888" cy="89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400" b="1">
                <a:latin typeface="+mn-ea"/>
              </a:rPr>
              <a:t>직업능력개발 패러다임의 변화</a:t>
            </a:r>
            <a:endParaRPr lang="ko-KR" altLang="en-US" sz="24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- </a:t>
            </a:r>
            <a:r>
              <a:rPr lang="ko-KR" altLang="en-US" sz="2000" b="1">
                <a:latin typeface="+mn-ea"/>
              </a:rPr>
              <a:t>평생능력개발</a:t>
            </a:r>
            <a:r>
              <a:rPr lang="en-US" altLang="ko-KR" sz="2000" b="1">
                <a:latin typeface="+mn-ea"/>
              </a:rPr>
              <a:t>, </a:t>
            </a:r>
            <a:r>
              <a:rPr lang="ko-KR" altLang="en-US" sz="2000" b="1">
                <a:latin typeface="+mn-ea"/>
              </a:rPr>
              <a:t>향상훈련</a:t>
            </a:r>
            <a:r>
              <a:rPr lang="en-US" altLang="ko-KR" sz="2000" b="1">
                <a:latin typeface="+mn-ea"/>
              </a:rPr>
              <a:t>, </a:t>
            </a:r>
            <a:r>
              <a:rPr lang="ko-KR" altLang="en-US" sz="2000" b="1">
                <a:latin typeface="+mn-ea"/>
              </a:rPr>
              <a:t>중소기업훈련</a:t>
            </a:r>
            <a:r>
              <a:rPr lang="en-US" altLang="ko-KR" sz="2000" b="1">
                <a:latin typeface="+mn-ea"/>
              </a:rPr>
              <a:t>, </a:t>
            </a:r>
            <a:r>
              <a:rPr lang="ko-KR" altLang="en-US" sz="2000" b="1">
                <a:latin typeface="+mn-ea"/>
              </a:rPr>
              <a:t>취약계층 중심</a:t>
            </a:r>
            <a:endParaRPr lang="en-US" altLang="ko-KR" sz="2000" b="1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3528" y="4049369"/>
            <a:ext cx="511256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>
              <a:defRPr/>
            </a:pPr>
            <a:r>
              <a:rPr lang="en-US" altLang="ko-KR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2004</a:t>
            </a: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년</a:t>
            </a:r>
            <a:r>
              <a:rPr lang="en-US" altLang="ko-KR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,</a:t>
            </a: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 근로자직업능력개발법으로 진행</a:t>
            </a:r>
            <a:r>
              <a:rPr lang="en-US" altLang="ko-KR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(</a:t>
            </a: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현행</a:t>
            </a:r>
            <a:r>
              <a:rPr lang="en-US" altLang="ko-KR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)</a:t>
            </a:r>
            <a:endParaRPr lang="ko-KR" altLang="en-US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9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직업능력개발 관련 정책의 변화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8623743"/>
              </p:ext>
            </p:extLst>
          </p:nvPr>
        </p:nvGraphicFramePr>
        <p:xfrm>
          <a:off x="323526" y="1630662"/>
          <a:ext cx="8640962" cy="4750666"/>
        </p:xfrm>
        <a:graphic>
          <a:graphicData uri="http://schemas.openxmlformats.org/drawingml/2006/table">
            <a:tbl>
              <a:tblPr/>
              <a:tblGrid>
                <a:gridCol w="10801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4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6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-2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노동시장 상황</a:t>
                      </a:r>
                      <a:endParaRPr lang="ko-KR" altLang="en-US" sz="1800" b="1" kern="0" spc="-2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직업능력개발 주요 정책</a:t>
                      </a:r>
                      <a:endParaRPr lang="ko-KR" altLang="en-US" sz="1800" b="1" kern="0" spc="-2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1970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태동기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산업화에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따른 기능인력 수요 급증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정부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주도 기능인력 양성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공공훈련기관</a:t>
                      </a: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직업훈련의무제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대기업에 기능인력자체 양성 의무 부과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1980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성장기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노동집약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 기술집약</a:t>
                      </a: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대량생산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 다품종 </a:t>
                      </a: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소량생산</a:t>
                      </a:r>
                      <a:endParaRPr lang="ko-KR" altLang="en-US" sz="14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단순기능인력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14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다기술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․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다기능인력 양성으로 </a:t>
                      </a: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전환</a:t>
                      </a:r>
                      <a:endParaRPr lang="ko-KR" altLang="en-US" sz="14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기업에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훈련시설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․</a:t>
                      </a:r>
                      <a:r>
                        <a:rPr lang="ko-KR" altLang="en-US" sz="14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장비등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지원 확충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39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1990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전환기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지식기반경제화</a:t>
                      </a:r>
                      <a:endParaRPr lang="ko-KR" altLang="en-US" sz="14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서비스업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성장</a:t>
                      </a: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IMF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외환위기 경험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직업훈련의무제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 고용보험제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(’95)</a:t>
                      </a:r>
                      <a:endParaRPr lang="ko-KR" altLang="en-US" sz="1400" b="1" kern="0" spc="-2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1" kern="0" spc="-2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 - </a:t>
                      </a:r>
                      <a:r>
                        <a:rPr lang="ko-KR" altLang="en-US" sz="1400" b="1" kern="0" spc="-2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훈련의무</a:t>
                      </a:r>
                      <a:r>
                        <a:rPr lang="ko-KR" altLang="en-US" sz="1400" b="1" kern="0" spc="-2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부과 → 훈련비 </a:t>
                      </a:r>
                      <a:r>
                        <a:rPr lang="ko-KR" altLang="en-US" sz="1400" b="1" kern="0" spc="-2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지원</a:t>
                      </a:r>
                      <a:endParaRPr lang="en-US" altLang="ko-KR" sz="1400" b="1" kern="0" spc="-2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1" kern="0" spc="-2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400" b="1" kern="0" spc="-2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1" kern="0" spc="-2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제조업 생산직 중심 → </a:t>
                      </a:r>
                      <a:r>
                        <a:rPr lang="ko-KR" altLang="en-US" sz="1400" b="1" kern="0" spc="-2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전산업</a:t>
                      </a:r>
                      <a:r>
                        <a:rPr lang="ko-KR" altLang="en-US" sz="1400" b="1" kern="0" spc="-2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모든 근로자</a:t>
                      </a: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외환위기시</a:t>
                      </a: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대대적인 실업자 훈련 실시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  <a:r>
                        <a:rPr lang="ko-KR" altLang="en-US" sz="14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혁신기</a:t>
                      </a:r>
                      <a:r>
                        <a:rPr lang="en-US" altLang="ko-KR" sz="14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kern="0" spc="-2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평생직장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 평생직업</a:t>
                      </a: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</a:t>
                      </a:r>
                      <a:r>
                        <a:rPr lang="ko-KR" altLang="en-US" sz="14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신산업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성장</a:t>
                      </a: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노동시장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양극화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평생직업능력개발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체제 구축</a:t>
                      </a: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산학협력을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통한 전문인력 양성</a:t>
                      </a:r>
                    </a:p>
                    <a:p>
                      <a:pPr marL="285750" marR="0" indent="-28575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1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취약계층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중소기업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비정규직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특화지원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 rot="0"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883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3500" b="1">
                  <a:solidFill>
                    <a:srgbClr val="ffff00"/>
                  </a:solidFill>
                </a:rPr>
                <a:t>02</a:t>
              </a:r>
              <a:r>
                <a:rPr lang="ko-KR" altLang="en-US" sz="3500" b="1">
                  <a:solidFill>
                    <a:srgbClr val="73b2d1"/>
                  </a:solidFill>
                </a:rPr>
                <a:t> </a:t>
              </a:r>
              <a:r>
                <a:rPr lang="ko-KR" altLang="en-US" sz="3500" b="1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>
                  <a:solidFill>
                    <a:srgbClr val="002060"/>
                  </a:solidFill>
                </a:rPr>
                <a:t>·</a:t>
              </a:r>
              <a:r>
                <a:rPr lang="ko-KR" altLang="en-US" sz="3500" b="1">
                  <a:solidFill>
                    <a:srgbClr val="002060"/>
                  </a:solidFill>
                </a:rPr>
                <a:t>책무</a:t>
              </a:r>
              <a:endParaRPr lang="en-US" altLang="ko-KR" sz="3500" b="1">
                <a:solidFill>
                  <a:srgbClr val="002060"/>
                </a:solidFill>
                <a:latin typeface="HY크리스탈M"/>
                <a:ea typeface="HY크리스탈M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51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HY견고딕"/>
                  <a:ea typeface="HY견고딕"/>
                </a:rPr>
                <a:t>직업능력개발훈련</a:t>
              </a:r>
              <a:r>
                <a:rPr lang="ko-KR" altLang="en-US">
                  <a:solidFill>
                    <a:srgbClr val="10489d"/>
                  </a:solidFill>
                  <a:latin typeface="HY견고딕"/>
                  <a:ea typeface="HY견고딕"/>
                </a:rPr>
                <a:t> 개관</a:t>
              </a:r>
              <a:endParaRPr lang="ko-KR" altLang="en-US">
                <a:latin typeface="HY견고딕"/>
                <a:ea typeface="HY견고딕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 rot="0"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HY헤드라인M"/>
                <a:ea typeface="HY헤드라인M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7272" y="3092850"/>
              <a:ext cx="1206466" cy="332724"/>
            </a:xfrm>
            <a:prstGeom prst="rect">
              <a:avLst/>
            </a:prstGeom>
            <a:noFill/>
          </p:spPr>
          <p:txBody>
            <a:bodyPr wrap="square" lIns="0" rIns="0" anchor="ctr" anchorCtr="0">
              <a:spAutoFit/>
            </a:bodyPr>
            <a:lstStyle/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 </a:t>
              </a:r>
              <a:r>
                <a:rPr xmlns:mc="http://schemas.openxmlformats.org/markup-compatibility/2006" xmlns:hp="http://schemas.haansoft.com/office/presentation/8.0" lang="en-US" altLang="ko-KR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2-3 HRD</a:t>
              </a: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관련 법령의 주요내용</a:t>
              </a:r>
              <a:endParaRPr xmlns:mc="http://schemas.openxmlformats.org/markup-compatibility/2006" xmlns:hp="http://schemas.haansoft.com/office/presentation/8.0" lang="ko-KR" altLang="en-US" sz="2400" b="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7544" y="2156212"/>
            <a:ext cx="8352928" cy="374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주요특징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직업능력개발훈련의 기본법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직업능력개발훈련에 대한 재원의 대부분은 고용보험법에서 규정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000" b="1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주요내용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근로자의 자율적인 직업능력개발지원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사업주 등의 직업능력개발사업 지원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직업능력개발훈련 시설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직업능력개발훈련교사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기능대학 및 기술교육대학 등</a:t>
            </a:r>
            <a:endParaRPr lang="en-US" altLang="ko-KR" sz="2000" b="1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556792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>
              <a:defRPr/>
            </a:pP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근로자직업능력개발법</a:t>
            </a:r>
            <a:endParaRPr lang="ko-KR" altLang="en-US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2-3 HRD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관련 법령의 주요내용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7544" y="2156212"/>
            <a:ext cx="8280920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주요특징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 smtClean="0">
                <a:latin typeface="+mn-ea"/>
              </a:rPr>
              <a:t>    - </a:t>
            </a:r>
            <a:r>
              <a:rPr lang="ko-KR" altLang="en-US" sz="2000" b="1" dirty="0" smtClean="0">
                <a:latin typeface="+mn-ea"/>
              </a:rPr>
              <a:t>고용안정</a:t>
            </a:r>
            <a:r>
              <a:rPr lang="ko-KR" altLang="en-US" sz="2000" dirty="0" smtClean="0"/>
              <a:t>∙</a:t>
            </a:r>
            <a:r>
              <a:rPr lang="ko-KR" altLang="en-US" sz="2000" b="1" dirty="0" smtClean="0"/>
              <a:t>직업능력개발사업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실업급여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육아휴직급여 및 </a:t>
            </a:r>
            <a:r>
              <a:rPr lang="ko-KR" altLang="en-US" sz="2000" b="1" dirty="0" err="1" smtClean="0"/>
              <a:t>출산전후</a:t>
            </a:r>
            <a:endParaRPr lang="en-US" altLang="ko-KR" sz="2000" b="1" dirty="0" smtClean="0"/>
          </a:p>
          <a:p>
            <a:pPr algn="just">
              <a:lnSpc>
                <a:spcPct val="120000"/>
              </a:lnSpc>
            </a:pPr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휴가 급여 등을 실시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 smtClean="0">
                <a:latin typeface="+mn-ea"/>
              </a:rPr>
              <a:t>    - </a:t>
            </a:r>
            <a:r>
              <a:rPr lang="ko-KR" altLang="en-US" sz="2000" b="1" dirty="0" smtClean="0">
                <a:latin typeface="+mn-ea"/>
              </a:rPr>
              <a:t>원칙적으로 </a:t>
            </a:r>
            <a:r>
              <a:rPr lang="en-US" altLang="ko-KR" sz="2000" b="1" dirty="0" smtClean="0">
                <a:latin typeface="+mn-ea"/>
              </a:rPr>
              <a:t>1</a:t>
            </a:r>
            <a:r>
              <a:rPr lang="ko-KR" altLang="en-US" sz="2000" b="1" dirty="0" smtClean="0">
                <a:latin typeface="+mn-ea"/>
              </a:rPr>
              <a:t>인 이상 사업장 모두 의무적 가입대상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20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직업능력개발훈련사업의 지원기준에 대해 규정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 smtClean="0">
                <a:latin typeface="+mn-ea"/>
              </a:rPr>
              <a:t>    - </a:t>
            </a:r>
            <a:r>
              <a:rPr lang="ko-KR" altLang="en-US" sz="2000" b="1" dirty="0" smtClean="0">
                <a:latin typeface="+mn-ea"/>
              </a:rPr>
              <a:t>사업주 직업능력개발훈련 지원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 smtClean="0">
                <a:latin typeface="+mn-ea"/>
              </a:rPr>
              <a:t>    - </a:t>
            </a:r>
            <a:r>
              <a:rPr lang="ko-KR" altLang="en-US" sz="2000" b="1" dirty="0" smtClean="0">
                <a:latin typeface="+mn-ea"/>
              </a:rPr>
              <a:t>근로자 지원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 smtClean="0">
                <a:latin typeface="+mn-ea"/>
              </a:rPr>
              <a:t>    - </a:t>
            </a:r>
            <a:r>
              <a:rPr lang="ko-KR" altLang="en-US" sz="2000" b="1" dirty="0" smtClean="0">
                <a:latin typeface="+mn-ea"/>
              </a:rPr>
              <a:t>구직자 지원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556792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고용보험법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순서도: 수동 입력 3"/>
          <p:cNvSpPr/>
          <p:nvPr/>
        </p:nvSpPr>
        <p:spPr>
          <a:xfrm rot="10800000">
            <a:off x="-2" y="-5"/>
            <a:ext cx="5004050" cy="68696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531 w 10000"/>
              <a:gd name="connsiteY0" fmla="*/ 302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531 w 10000"/>
              <a:gd name="connsiteY4" fmla="*/ 3024 h 10000"/>
              <a:gd name="connsiteX0" fmla="*/ 6225 w 10000"/>
              <a:gd name="connsiteY0" fmla="*/ 0 h 10017"/>
              <a:gd name="connsiteX1" fmla="*/ 10000 w 10000"/>
              <a:gd name="connsiteY1" fmla="*/ 17 h 10017"/>
              <a:gd name="connsiteX2" fmla="*/ 10000 w 10000"/>
              <a:gd name="connsiteY2" fmla="*/ 10017 h 10017"/>
              <a:gd name="connsiteX3" fmla="*/ 0 w 10000"/>
              <a:gd name="connsiteY3" fmla="*/ 10017 h 10017"/>
              <a:gd name="connsiteX4" fmla="*/ 6225 w 10000"/>
              <a:gd name="connsiteY4" fmla="*/ 0 h 10017"/>
              <a:gd name="connsiteX0" fmla="*/ 5681 w 9456"/>
              <a:gd name="connsiteY0" fmla="*/ 0 h 10017"/>
              <a:gd name="connsiteX1" fmla="*/ 9456 w 9456"/>
              <a:gd name="connsiteY1" fmla="*/ 17 h 10017"/>
              <a:gd name="connsiteX2" fmla="*/ 9456 w 9456"/>
              <a:gd name="connsiteY2" fmla="*/ 10017 h 10017"/>
              <a:gd name="connsiteX3" fmla="*/ 0 w 9456"/>
              <a:gd name="connsiteY3" fmla="*/ 10001 h 10017"/>
              <a:gd name="connsiteX4" fmla="*/ 5681 w 9456"/>
              <a:gd name="connsiteY4" fmla="*/ 0 h 10017"/>
              <a:gd name="connsiteX0" fmla="*/ 6008 w 10000"/>
              <a:gd name="connsiteY0" fmla="*/ 0 h 10000"/>
              <a:gd name="connsiteX1" fmla="*/ 10000 w 10000"/>
              <a:gd name="connsiteY1" fmla="*/ 17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6008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6008" y="0"/>
                </a:moveTo>
                <a:lnTo>
                  <a:pt x="10000" y="17"/>
                </a:lnTo>
                <a:lnTo>
                  <a:pt x="10000" y="10000"/>
                </a:lnTo>
                <a:lnTo>
                  <a:pt x="0" y="10000"/>
                </a:lnTo>
                <a:lnTo>
                  <a:pt x="60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7506" y="890136"/>
            <a:ext cx="3746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목 차</a:t>
            </a:r>
            <a:endParaRPr lang="en-US" altLang="ko-KR" sz="2800" b="1" dirty="0">
              <a:solidFill>
                <a:schemeClr val="bg2">
                  <a:lumMod val="50000"/>
                </a:schemeClr>
              </a:solidFill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2357166"/>
            <a:ext cx="9360962" cy="2007938"/>
            <a:chOff x="0" y="2028224"/>
            <a:chExt cx="9360962" cy="2007938"/>
          </a:xfrm>
        </p:grpSpPr>
        <p:grpSp>
          <p:nvGrpSpPr>
            <p:cNvPr id="10" name="Group 54"/>
            <p:cNvGrpSpPr/>
            <p:nvPr/>
          </p:nvGrpSpPr>
          <p:grpSpPr>
            <a:xfrm>
              <a:off x="0" y="2028224"/>
              <a:ext cx="9144000" cy="937149"/>
              <a:chOff x="0" y="1522884"/>
              <a:chExt cx="9144000" cy="937149"/>
            </a:xfrm>
          </p:grpSpPr>
          <p:sp>
            <p:nvSpPr>
              <p:cNvPr id="36" name="Oval 34"/>
              <p:cNvSpPr/>
              <p:nvPr/>
            </p:nvSpPr>
            <p:spPr>
              <a:xfrm>
                <a:off x="899592" y="1522884"/>
                <a:ext cx="930310" cy="9303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5"/>
              <p:cNvSpPr/>
              <p:nvPr/>
            </p:nvSpPr>
            <p:spPr>
              <a:xfrm>
                <a:off x="2993618" y="1522884"/>
                <a:ext cx="930310" cy="930310"/>
              </a:xfrm>
              <a:prstGeom prst="ellipse">
                <a:avLst/>
              </a:prstGeom>
              <a:solidFill>
                <a:srgbClr val="F2A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6"/>
              <p:cNvSpPr/>
              <p:nvPr/>
            </p:nvSpPr>
            <p:spPr>
              <a:xfrm>
                <a:off x="5028675" y="1529723"/>
                <a:ext cx="930310" cy="930310"/>
              </a:xfrm>
              <a:prstGeom prst="ellipse">
                <a:avLst/>
              </a:prstGeom>
              <a:solidFill>
                <a:srgbClr val="FF2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/>
              <p:cNvCxnSpPr>
                <a:stCxn id="36" idx="6"/>
                <a:endCxn id="37" idx="2"/>
              </p:cNvCxnSpPr>
              <p:nvPr/>
            </p:nvCxnSpPr>
            <p:spPr>
              <a:xfrm>
                <a:off x="1829902" y="1988039"/>
                <a:ext cx="1163716" cy="0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42"/>
              <p:cNvCxnSpPr>
                <a:stCxn id="37" idx="6"/>
                <a:endCxn id="38" idx="2"/>
              </p:cNvCxnSpPr>
              <p:nvPr/>
            </p:nvCxnSpPr>
            <p:spPr>
              <a:xfrm>
                <a:off x="3923928" y="1988039"/>
                <a:ext cx="1104747" cy="6839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52"/>
              <p:cNvCxnSpPr>
                <a:endCxn id="36" idx="2"/>
              </p:cNvCxnSpPr>
              <p:nvPr/>
            </p:nvCxnSpPr>
            <p:spPr>
              <a:xfrm flipV="1">
                <a:off x="0" y="1988039"/>
                <a:ext cx="899592" cy="9168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50"/>
              <p:cNvCxnSpPr/>
              <p:nvPr/>
            </p:nvCxnSpPr>
            <p:spPr>
              <a:xfrm flipV="1">
                <a:off x="7822316" y="1994878"/>
                <a:ext cx="1321684" cy="21553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1682" t="8954" r="31755" b="8646"/>
            <a:stretch/>
          </p:blipFill>
          <p:spPr>
            <a:xfrm>
              <a:off x="1210207" y="2298739"/>
              <a:ext cx="298361" cy="379678"/>
            </a:xfrm>
            <a:prstGeom prst="rect">
              <a:avLst/>
            </a:prstGeom>
          </p:spPr>
        </p:pic>
        <p:pic>
          <p:nvPicPr>
            <p:cNvPr id="12" name="Picture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1022" t="15182" r="28824" b="11111"/>
            <a:stretch/>
          </p:blipFill>
          <p:spPr>
            <a:xfrm>
              <a:off x="5334455" y="2302043"/>
              <a:ext cx="366309" cy="379678"/>
            </a:xfrm>
            <a:prstGeom prst="rect">
              <a:avLst/>
            </a:prstGeom>
          </p:spPr>
        </p:pic>
        <p:pic>
          <p:nvPicPr>
            <p:cNvPr id="13" name="Picture 4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=""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0436" t="10023" r="30656" b="10851"/>
            <a:stretch/>
          </p:blipFill>
          <p:spPr>
            <a:xfrm>
              <a:off x="3306688" y="2280875"/>
              <a:ext cx="330638" cy="379679"/>
            </a:xfrm>
            <a:prstGeom prst="rect">
              <a:avLst/>
            </a:prstGeom>
          </p:spPr>
        </p:pic>
        <p:grpSp>
          <p:nvGrpSpPr>
            <p:cNvPr id="14" name="그룹 20"/>
            <p:cNvGrpSpPr/>
            <p:nvPr/>
          </p:nvGrpSpPr>
          <p:grpSpPr>
            <a:xfrm>
              <a:off x="365573" y="3207480"/>
              <a:ext cx="8995389" cy="828682"/>
              <a:chOff x="268144" y="4213594"/>
              <a:chExt cx="8995389" cy="828682"/>
            </a:xfrm>
          </p:grpSpPr>
          <p:grpSp>
            <p:nvGrpSpPr>
              <p:cNvPr id="17" name="Group 22"/>
              <p:cNvGrpSpPr/>
              <p:nvPr/>
            </p:nvGrpSpPr>
            <p:grpSpPr>
              <a:xfrm>
                <a:off x="268144" y="4225794"/>
                <a:ext cx="1758155" cy="707886"/>
                <a:chOff x="776859" y="1858541"/>
                <a:chExt cx="1758155" cy="707886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76859" y="1858541"/>
                  <a:ext cx="72873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b="1" dirty="0" smtClean="0">
                      <a:solidFill>
                        <a:srgbClr val="73B2D1"/>
                      </a:solidFill>
                    </a:rPr>
                    <a:t>1</a:t>
                  </a:r>
                  <a:endParaRPr lang="ko-KR" altLang="en-US" sz="4000" b="1" dirty="0">
                    <a:solidFill>
                      <a:srgbClr val="73B2D1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401937" y="2026603"/>
                  <a:ext cx="1133077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ko-KR" alt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강사소개</a:t>
                  </a:r>
                  <a:endPara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9" name="Group 26"/>
              <p:cNvGrpSpPr/>
              <p:nvPr/>
            </p:nvGrpSpPr>
            <p:grpSpPr>
              <a:xfrm>
                <a:off x="2490482" y="4225794"/>
                <a:ext cx="2126876" cy="707886"/>
                <a:chOff x="1080045" y="1858541"/>
                <a:chExt cx="2126876" cy="707886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1080045" y="1858541"/>
                  <a:ext cx="72873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b="1" dirty="0" smtClean="0">
                      <a:solidFill>
                        <a:srgbClr val="F6BF4A"/>
                      </a:solidFill>
                    </a:rPr>
                    <a:t>2</a:t>
                  </a:r>
                  <a:endParaRPr lang="ko-KR" altLang="en-US" sz="4000" b="1" dirty="0">
                    <a:solidFill>
                      <a:srgbClr val="F6BF4A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551966" y="2026015"/>
                  <a:ext cx="1654955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ko-KR" alt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교과목표</a:t>
                  </a:r>
                  <a:endPara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Group 30"/>
              <p:cNvGrpSpPr/>
              <p:nvPr/>
            </p:nvGrpSpPr>
            <p:grpSpPr>
              <a:xfrm>
                <a:off x="4308042" y="4213594"/>
                <a:ext cx="2348333" cy="828682"/>
                <a:chOff x="1080045" y="1858541"/>
                <a:chExt cx="2348333" cy="82868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1080045" y="1858541"/>
                  <a:ext cx="72873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b="1" dirty="0" smtClean="0">
                      <a:solidFill>
                        <a:srgbClr val="F86A9A"/>
                      </a:solidFill>
                    </a:rPr>
                    <a:t>3</a:t>
                  </a:r>
                  <a:endParaRPr lang="ko-KR" altLang="en-US" sz="4000" b="1" dirty="0">
                    <a:solidFill>
                      <a:srgbClr val="F86A9A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73423" y="2040892"/>
                  <a:ext cx="1654955" cy="646331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ko-KR" altLang="en-US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시간별</a:t>
                  </a:r>
                  <a:r>
                    <a:rPr lang="ko-KR" alt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ko-KR" alt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강의계획</a:t>
                  </a:r>
                  <a:endPara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Group 30"/>
              <p:cNvGrpSpPr/>
              <p:nvPr/>
            </p:nvGrpSpPr>
            <p:grpSpPr>
              <a:xfrm>
                <a:off x="6698160" y="4225794"/>
                <a:ext cx="2565373" cy="707886"/>
                <a:chOff x="1694096" y="1858541"/>
                <a:chExt cx="2565373" cy="70788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694096" y="1858541"/>
                  <a:ext cx="72873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b="1" dirty="0" smtClean="0">
                      <a:solidFill>
                        <a:srgbClr val="A0C458"/>
                      </a:solidFill>
                    </a:rPr>
                    <a:t>4</a:t>
                  </a:r>
                  <a:endParaRPr lang="ko-KR" altLang="en-US" sz="4000" b="1" dirty="0">
                    <a:solidFill>
                      <a:srgbClr val="A0C458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278819" y="2027818"/>
                  <a:ext cx="1980650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ko-KR" alt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교재 및 평가</a:t>
                  </a:r>
                  <a:endParaRPr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6" name="Straight Connector 42"/>
            <p:cNvCxnSpPr>
              <a:endCxn id="9" idx="2"/>
            </p:cNvCxnSpPr>
            <p:nvPr/>
          </p:nvCxnSpPr>
          <p:spPr>
            <a:xfrm flipV="1">
              <a:off x="5976988" y="2500218"/>
              <a:ext cx="1460012" cy="3419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36"/>
            <p:cNvSpPr/>
            <p:nvPr/>
          </p:nvSpPr>
          <p:spPr>
            <a:xfrm>
              <a:off x="7437000" y="2035063"/>
              <a:ext cx="930310" cy="9303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47" descr="F:\002-KIMS BUSINESS\007-bizdesign.tv\000-PPT FOR KMONG\PNG-아이콘\001-비즈니스\수정\폴더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2324706"/>
              <a:ext cx="449238" cy="35102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2-3 HRD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관련 법령의 주요내용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51520" y="1628800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고용보험료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8161896"/>
              </p:ext>
            </p:extLst>
          </p:nvPr>
        </p:nvGraphicFramePr>
        <p:xfrm>
          <a:off x="683567" y="2312923"/>
          <a:ext cx="7704857" cy="4140413"/>
        </p:xfrm>
        <a:graphic>
          <a:graphicData uri="http://schemas.openxmlformats.org/drawingml/2006/table">
            <a:tbl>
              <a:tblPr/>
              <a:tblGrid>
                <a:gridCol w="1370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0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0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0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23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601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06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1.55~2.15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0.9~1.5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897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실업급여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48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고용안정</a:t>
                      </a:r>
                      <a:r>
                        <a:rPr lang="en-US" altLang="ko-KR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6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직업능력개발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r>
                        <a:rPr lang="ko-KR" altLang="en-US" sz="16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미만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6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r>
                        <a:rPr lang="ko-KR" altLang="en-US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이상 우선지원대상기업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6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150~999</a:t>
                      </a:r>
                      <a:r>
                        <a:rPr lang="ko-KR" altLang="en-US" sz="16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규모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9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16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이상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-2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2-3 HRD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관련 법령의 주요내용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7544" y="2204864"/>
            <a:ext cx="828092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근로자의 평생학습지원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자격검정 등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+mn-ea"/>
              </a:rPr>
              <a:t>한국폴리텍대학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한국기술교육대를 산하기관으로 둠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700808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한국산업인력공단법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746080"/>
            <a:ext cx="8280920" cy="72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근로자의 </a:t>
            </a:r>
            <a:r>
              <a:rPr lang="ko-KR" altLang="en-US" b="1" dirty="0" err="1" smtClean="0">
                <a:latin typeface="+mn-ea"/>
              </a:rPr>
              <a:t>후학습</a:t>
            </a:r>
            <a:r>
              <a:rPr lang="ko-KR" altLang="en-US" b="1" dirty="0" smtClean="0">
                <a:latin typeface="+mn-ea"/>
              </a:rPr>
              <a:t> 지원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평생교육시설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b="1" dirty="0" smtClean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-ex)</a:t>
            </a:r>
            <a:r>
              <a:rPr lang="ko-KR" altLang="en-US" b="1" dirty="0" smtClean="0">
                <a:latin typeface="+mn-ea"/>
              </a:rPr>
              <a:t>삼성전자공과대학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삼성중공업공과대학 등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3284984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평생교육법 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: 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사내대학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5152907"/>
            <a:ext cx="8280920" cy="726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평생교육 활성화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b="1" dirty="0" smtClean="0">
                <a:latin typeface="+mn-ea"/>
              </a:rPr>
              <a:t>   </a:t>
            </a:r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학습과정 인정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학점인정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학위수여</a:t>
            </a:r>
            <a:endParaRPr lang="en-US" altLang="ko-KR" b="1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691811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학점인정 등에 관한 법률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175" t="70739" r="38512" b="3427"/>
          <a:stretch/>
        </p:blipFill>
        <p:spPr>
          <a:xfrm>
            <a:off x="4860032" y="1556792"/>
            <a:ext cx="1025394" cy="1068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2-3 HRD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관련 법령의 주요내용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7544" y="2431921"/>
            <a:ext cx="867645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직업교육훈련생의 산업체 현장실습 의무화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당초</a:t>
            </a:r>
            <a:r>
              <a:rPr lang="en-US" altLang="ko-KR" b="1" dirty="0" smtClean="0">
                <a:latin typeface="+mn-ea"/>
              </a:rPr>
              <a:t>) </a:t>
            </a: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     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초〮중등 교육법에 따른 학교재학생인 직업교육훈련생의 경우 의무대상에서 </a:t>
            </a:r>
            <a:endParaRPr lang="en-US" altLang="ko-KR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20000"/>
              </a:lnSpc>
            </a:pP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        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제외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(2018.9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개정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927865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직업교육훈련촉진법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261169"/>
            <a:ext cx="8280920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대학의 </a:t>
            </a:r>
            <a:r>
              <a:rPr lang="ko-KR" altLang="en-US" b="1" dirty="0" err="1" smtClean="0">
                <a:latin typeface="+mn-ea"/>
              </a:rPr>
              <a:t>산학협력단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계약학과</a:t>
            </a:r>
            <a:endParaRPr lang="en-US" altLang="ko-KR" b="1" dirty="0">
              <a:solidFill>
                <a:srgbClr val="0066CC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3800073"/>
            <a:ext cx="655272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b="1" dirty="0" smtClean="0">
                <a:latin typeface="+mn-ea"/>
              </a:rPr>
              <a:t>산업교육진흥 및 </a:t>
            </a:r>
            <a:r>
              <a:rPr lang="ko-KR" altLang="en-US" b="1" dirty="0" err="1" smtClean="0">
                <a:latin typeface="+mn-ea"/>
              </a:rPr>
              <a:t>산학연합력촉진에</a:t>
            </a:r>
            <a:r>
              <a:rPr lang="ko-KR" altLang="en-US" b="1" dirty="0" smtClean="0">
                <a:latin typeface="+mn-ea"/>
              </a:rPr>
              <a:t> 관한 법률</a:t>
            </a:r>
            <a:endParaRPr lang="en-US" altLang="ko-KR" sz="14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2-3 HRD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관련 법령의 주요내용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7544" y="2431921"/>
            <a:ext cx="8676456" cy="271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고용부가 지원하는 지역 일자리사업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지역 일자리 목표 </a:t>
            </a:r>
            <a:r>
              <a:rPr lang="ko-KR" altLang="en-US" b="1" dirty="0" err="1" smtClean="0">
                <a:latin typeface="+mn-ea"/>
              </a:rPr>
              <a:t>공시제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지역맞춤형 일자리 창출지원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취업성공패키지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solidFill>
                  <a:srgbClr val="0066CC"/>
                </a:solidFill>
                <a:latin typeface="+mn-ea"/>
              </a:rPr>
              <a:t>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통합적인 단계별 취업지원 프로그램 제공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지원대상자를 두 그룹으로 구분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latin typeface="+mn-ea"/>
              </a:rPr>
              <a:t>      </a:t>
            </a:r>
            <a:r>
              <a:rPr lang="en-US" altLang="ko-KR" sz="1400" b="1" dirty="0" smtClean="0">
                <a:latin typeface="+mn-ea"/>
              </a:rPr>
              <a:t>※ Ⅰ</a:t>
            </a:r>
            <a:r>
              <a:rPr lang="ko-KR" altLang="en-US" sz="1400" b="1" dirty="0" smtClean="0">
                <a:latin typeface="+mn-ea"/>
              </a:rPr>
              <a:t>유형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저소득층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취업취약계층</a:t>
            </a:r>
            <a:r>
              <a:rPr lang="en-US" altLang="ko-KR" sz="1400" b="1" dirty="0" smtClean="0">
                <a:latin typeface="+mn-ea"/>
              </a:rPr>
              <a:t>, Ⅱ</a:t>
            </a:r>
            <a:r>
              <a:rPr lang="ko-KR" altLang="en-US" sz="1400" b="1" dirty="0" smtClean="0">
                <a:latin typeface="+mn-ea"/>
              </a:rPr>
              <a:t>유형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청년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및 </a:t>
            </a:r>
            <a:r>
              <a:rPr lang="ko-KR" altLang="en-US" sz="1400" b="1" dirty="0" err="1" smtClean="0">
                <a:latin typeface="+mn-ea"/>
              </a:rPr>
              <a:t>중장년</a:t>
            </a:r>
            <a:r>
              <a:rPr lang="ko-KR" altLang="en-US" sz="1400" b="1" dirty="0" smtClean="0">
                <a:latin typeface="+mn-ea"/>
              </a:rPr>
              <a:t> 층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927865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고용정책기본법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02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직업능력개발훈련 역할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·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책무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2-3 HRD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관련 법령의 주요내용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23528" y="1772816"/>
            <a:ext cx="511256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취업성공패키지 단계적 지원 내용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0259276"/>
              </p:ext>
            </p:extLst>
          </p:nvPr>
        </p:nvGraphicFramePr>
        <p:xfrm>
          <a:off x="395537" y="2526389"/>
          <a:ext cx="8568951" cy="3627882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3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12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052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073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41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Ⅰ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기초생활수급자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중위소득 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60%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저소득자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취업취약계층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참여수당</a:t>
                      </a:r>
                      <a:endParaRPr lang="ko-KR" altLang="en-US" sz="15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내일배움카드 훈련비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300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자부담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10%)</a:t>
                      </a:r>
                      <a:endParaRPr lang="ko-KR" altLang="en-US" sz="15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훈련수당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28.4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취업성공수당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ko-KR" altLang="en-US" sz="15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근속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30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근속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40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근속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80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7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Ⅱ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청년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(18~34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중위소득 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</a:t>
                      </a:r>
                      <a:r>
                        <a:rPr lang="ko-KR" altLang="en-US" sz="15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중장년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(35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∼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참여수당</a:t>
                      </a:r>
                    </a:p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내일배움카드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훈련비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200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자부담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5~50%)</a:t>
                      </a:r>
                      <a:endParaRPr lang="ko-KR" altLang="en-US" sz="15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훈련수당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28.4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청년 </a:t>
                      </a:r>
                      <a:r>
                        <a:rPr lang="ko-KR" altLang="en-US" sz="1500" b="1" kern="0" spc="-8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구직활동</a:t>
                      </a:r>
                      <a:r>
                        <a:rPr lang="en-US" altLang="ko-KR" sz="1500" b="1" kern="0" spc="-8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1" kern="0" spc="-8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촉진</a:t>
                      </a:r>
                      <a:r>
                        <a:rPr lang="en-US" altLang="ko-KR" sz="1500" b="1" kern="0" spc="-8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500" b="1" kern="0" spc="-8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수당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 </a:t>
                      </a:r>
                      <a:r>
                        <a:rPr lang="ko-KR" altLang="en-US" sz="1500" b="1" kern="0" spc="-8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1500" b="1" kern="0" spc="-8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 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･ 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 모두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구직활동계획 이행 관련 상호의무협약 </a:t>
                      </a:r>
                      <a:r>
                        <a:rPr lang="ko-KR" altLang="en-US" sz="1500" b="1" kern="0" spc="-8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수립시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매월 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1500" b="1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b="1" kern="0" spc="-8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440522"/>
              <a:ext cx="72728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539552" y="1700808"/>
            <a:ext cx="2808312" cy="569024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106673"/>
              <a:ext cx="1206467" cy="302574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학 </a:t>
              </a:r>
              <a:r>
                <a:rPr lang="ko-KR" altLang="en-US" sz="25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습</a:t>
              </a:r>
              <a:r>
                <a:rPr lang="ko-KR" altLang="en-US" sz="2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목 표</a:t>
              </a:r>
              <a:endPara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39552" y="2636912"/>
            <a:ext cx="8604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직업능력개발훈련 목적을 달성하기 위한 각 </a:t>
            </a:r>
            <a:r>
              <a:rPr lang="ko-KR" altLang="en-US" sz="2000" b="1" dirty="0" smtClean="0">
                <a:latin typeface="+mn-ea"/>
              </a:rPr>
              <a:t>주체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국가</a:t>
            </a:r>
            <a:r>
              <a:rPr lang="ko-KR" altLang="en-US" sz="2000" b="1" dirty="0" smtClean="0">
                <a:latin typeface="+mn-ea"/>
              </a:rPr>
              <a:t>〮 </a:t>
            </a:r>
            <a:r>
              <a:rPr lang="ko-KR" altLang="en-US" sz="2000" b="1" dirty="0" err="1" smtClean="0">
                <a:latin typeface="+mn-ea"/>
              </a:rPr>
              <a:t>지자체</a:t>
            </a:r>
            <a:r>
              <a:rPr lang="ko-KR" altLang="en-US" sz="2000" b="1" dirty="0" smtClean="0">
                <a:latin typeface="+mn-ea"/>
              </a:rPr>
              <a:t>〮 사업주〮 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 smtClean="0">
                <a:latin typeface="+mn-ea"/>
              </a:rPr>
              <a:t>  </a:t>
            </a:r>
            <a:r>
              <a:rPr lang="ko-KR" altLang="en-US" sz="2000" b="1" dirty="0" smtClean="0">
                <a:latin typeface="+mn-ea"/>
              </a:rPr>
              <a:t>근로자</a:t>
            </a:r>
            <a:r>
              <a:rPr lang="en-US" altLang="ko-KR" sz="2000" b="1" dirty="0">
                <a:latin typeface="+mn-ea"/>
              </a:rPr>
              <a:t>) </a:t>
            </a:r>
            <a:r>
              <a:rPr lang="ko-KR" altLang="en-US" sz="2000" b="1" dirty="0">
                <a:latin typeface="+mn-ea"/>
              </a:rPr>
              <a:t>책무를 설명할 수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직업능력개발훈련사업 유형과 목표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실행방법과 이를 지원하기 위한 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행〮 재정적 </a:t>
            </a:r>
            <a:r>
              <a:rPr lang="ko-KR" altLang="en-US" sz="2000" b="1" dirty="0">
                <a:latin typeface="+mn-ea"/>
              </a:rPr>
              <a:t>체계를 설명할 수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실업자</a:t>
            </a:r>
            <a:r>
              <a:rPr lang="ko-KR" altLang="en-US" sz="2000" b="1" dirty="0" smtClean="0">
                <a:latin typeface="+mn-ea"/>
              </a:rPr>
              <a:t>〮 사업주〮 재직자 </a:t>
            </a:r>
            <a:r>
              <a:rPr lang="ko-KR" altLang="en-US" sz="2000" b="1" dirty="0">
                <a:latin typeface="+mn-ea"/>
              </a:rPr>
              <a:t>훈련을 설명할 수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훈련지원 위한 대부</a:t>
            </a:r>
            <a:r>
              <a:rPr lang="ko-KR" altLang="en-US" sz="2000" b="1" dirty="0" smtClean="0">
                <a:latin typeface="+mn-ea"/>
              </a:rPr>
              <a:t>〮 자금지원을 </a:t>
            </a:r>
            <a:r>
              <a:rPr lang="ko-KR" altLang="en-US" sz="2000" b="1" dirty="0">
                <a:latin typeface="+mn-ea"/>
              </a:rPr>
              <a:t>설명할 수 있다</a:t>
            </a:r>
            <a:r>
              <a:rPr lang="en-US" altLang="ko-KR" sz="2000" b="1" dirty="0">
                <a:latin typeface="+mn-ea"/>
              </a:rPr>
              <a:t>.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21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79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323528" y="1927865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직업능력훈련이란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474706"/>
            <a:ext cx="72728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 smtClean="0">
                <a:solidFill>
                  <a:srgbClr val="FFFF00"/>
                </a:solidFill>
              </a:rPr>
              <a:t>03</a:t>
            </a:r>
            <a:r>
              <a:rPr lang="ko-KR" altLang="en-US" sz="3500" b="1" dirty="0" smtClean="0">
                <a:solidFill>
                  <a:srgbClr val="73B2D1"/>
                </a:solidFill>
              </a:rPr>
              <a:t> </a:t>
            </a:r>
            <a:r>
              <a:rPr lang="ko-KR" altLang="en-US" sz="3500" b="1" dirty="0" smtClean="0">
                <a:solidFill>
                  <a:srgbClr val="002060"/>
                </a:solidFill>
              </a:rPr>
              <a:t>직업훈련 지원제도</a:t>
            </a:r>
            <a:endParaRPr lang="en-US" altLang="ko-KR" sz="3500" b="1" dirty="0">
              <a:solidFill>
                <a:srgbClr val="002060"/>
              </a:solidFill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404104"/>
            <a:ext cx="68580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사업주에 </a:t>
            </a:r>
            <a:r>
              <a:rPr lang="ko-KR" altLang="en-US" b="1" dirty="0">
                <a:latin typeface="+mn-ea"/>
              </a:rPr>
              <a:t>고용된 사람과 취업할 의사가 있는 </a:t>
            </a:r>
            <a:r>
              <a:rPr lang="ko-KR" altLang="en-US" b="1" dirty="0" smtClean="0">
                <a:latin typeface="+mn-ea"/>
              </a:rPr>
              <a:t>사람에게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직무수행능력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지식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기술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태도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 습득∙향상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※ </a:t>
            </a:r>
            <a:r>
              <a:rPr lang="ko-KR" altLang="en-US" sz="1600" b="1" dirty="0">
                <a:latin typeface="+mn-ea"/>
              </a:rPr>
              <a:t>단순한 교양습득이나 취미활동 등은 훈련과정 불인정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3867854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직업능력훈련의 종류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4344093"/>
            <a:ext cx="6858000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훈련대상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구직자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실업자</a:t>
            </a:r>
            <a:r>
              <a:rPr lang="en-US" altLang="ko-KR" b="1" dirty="0">
                <a:latin typeface="+mn-ea"/>
              </a:rPr>
              <a:t>), </a:t>
            </a:r>
            <a:r>
              <a:rPr lang="ko-KR" altLang="en-US" b="1" dirty="0">
                <a:latin typeface="+mn-ea"/>
              </a:rPr>
              <a:t>기업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사업주</a:t>
            </a:r>
            <a:r>
              <a:rPr lang="en-US" altLang="ko-KR" b="1" dirty="0">
                <a:latin typeface="+mn-ea"/>
              </a:rPr>
              <a:t>), </a:t>
            </a:r>
            <a:r>
              <a:rPr lang="ko-KR" altLang="en-US" b="1" dirty="0" smtClean="0">
                <a:latin typeface="+mn-ea"/>
              </a:rPr>
              <a:t>재직근로자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5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훈련목적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양성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향상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전직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5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훈련주체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자체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위탁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5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훈련방법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err="1">
                <a:latin typeface="+mn-ea"/>
              </a:rPr>
              <a:t>집체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현장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원격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혼합</a:t>
            </a:r>
          </a:p>
        </p:txBody>
      </p:sp>
    </p:spTree>
    <p:extLst>
      <p:ext uri="{BB962C8B-B14F-4D97-AF65-F5344CB8AC3E}">
        <p14:creationId xmlns="" xmlns:p14="http://schemas.microsoft.com/office/powerpoint/2010/main" val="35157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79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323528" y="1927865"/>
            <a:ext cx="338437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정부지원제도의 개념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474706"/>
            <a:ext cx="72728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 smtClean="0">
                <a:solidFill>
                  <a:srgbClr val="FFFF00"/>
                </a:solidFill>
              </a:rPr>
              <a:t>03</a:t>
            </a:r>
            <a:r>
              <a:rPr lang="ko-KR" altLang="en-US" sz="3500" b="1" dirty="0" smtClean="0">
                <a:solidFill>
                  <a:srgbClr val="73B2D1"/>
                </a:solidFill>
              </a:rPr>
              <a:t> </a:t>
            </a:r>
            <a:r>
              <a:rPr lang="ko-KR" altLang="en-US" sz="3500" b="1" dirty="0" smtClean="0">
                <a:solidFill>
                  <a:srgbClr val="002060"/>
                </a:solidFill>
              </a:rPr>
              <a:t>직업훈련 지원제도</a:t>
            </a:r>
            <a:endParaRPr lang="en-US" altLang="ko-KR" sz="3500" b="1" dirty="0">
              <a:solidFill>
                <a:srgbClr val="002060"/>
              </a:solidFill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492896"/>
            <a:ext cx="80648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훈련기관이 정부지원 없이 훈련 </a:t>
            </a:r>
            <a:r>
              <a:rPr lang="ko-KR" altLang="en-US" sz="2000" b="1" dirty="0" err="1">
                <a:latin typeface="+mn-ea"/>
              </a:rPr>
              <a:t>운영시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훈련과정심사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품질관리 등의 제한 없음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훈련기관이 정부지원을 받아 훈련 </a:t>
            </a:r>
            <a:r>
              <a:rPr lang="ko-KR" altLang="en-US" sz="2000" b="1" dirty="0" err="1">
                <a:latin typeface="+mn-ea"/>
              </a:rPr>
              <a:t>운영시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훈련기관은 </a:t>
            </a:r>
            <a:r>
              <a:rPr lang="ko-KR" altLang="en-US" b="1" dirty="0">
                <a:latin typeface="+mn-ea"/>
              </a:rPr>
              <a:t>정부의 훈련과정심사 조건 파악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b="1" dirty="0" smtClean="0">
                <a:latin typeface="+mn-ea"/>
              </a:rPr>
              <a:t>         </a:t>
            </a:r>
            <a:r>
              <a:rPr lang="en-US" altLang="ko-KR" sz="1300" dirty="0" smtClean="0">
                <a:latin typeface="+mn-ea"/>
              </a:rPr>
              <a:t>※ </a:t>
            </a:r>
            <a:r>
              <a:rPr lang="ko-KR" altLang="en-US" sz="1300" dirty="0" smtClean="0">
                <a:latin typeface="+mn-ea"/>
              </a:rPr>
              <a:t>지원대상 훈련기관</a:t>
            </a:r>
            <a:r>
              <a:rPr lang="en-US" altLang="ko-KR" sz="1300" dirty="0" smtClean="0">
                <a:latin typeface="+mn-ea"/>
              </a:rPr>
              <a:t>: </a:t>
            </a:r>
            <a:r>
              <a:rPr lang="ko-KR" altLang="en-US" sz="1300" dirty="0" smtClean="0">
                <a:latin typeface="+mn-ea"/>
              </a:rPr>
              <a:t>교재 </a:t>
            </a:r>
            <a:r>
              <a:rPr lang="en-US" altLang="ko-KR" sz="1300" dirty="0" smtClean="0">
                <a:latin typeface="+mn-ea"/>
              </a:rPr>
              <a:t>51-53p, </a:t>
            </a:r>
            <a:r>
              <a:rPr lang="ko-KR" altLang="en-US" sz="1300" dirty="0" smtClean="0">
                <a:latin typeface="+mn-ea"/>
              </a:rPr>
              <a:t>훈련과정 심사</a:t>
            </a:r>
            <a:r>
              <a:rPr lang="en-US" altLang="ko-KR" sz="1300" dirty="0" smtClean="0">
                <a:latin typeface="+mn-ea"/>
              </a:rPr>
              <a:t>: </a:t>
            </a:r>
            <a:r>
              <a:rPr lang="ko-KR" altLang="en-US" sz="1300" dirty="0" smtClean="0">
                <a:latin typeface="+mn-ea"/>
              </a:rPr>
              <a:t>교재 </a:t>
            </a:r>
            <a:r>
              <a:rPr lang="en-US" altLang="ko-KR" sz="1300" dirty="0" smtClean="0">
                <a:latin typeface="+mn-ea"/>
              </a:rPr>
              <a:t>56p </a:t>
            </a:r>
            <a:r>
              <a:rPr lang="ko-KR" altLang="en-US" sz="1300" dirty="0" smtClean="0">
                <a:latin typeface="+mn-ea"/>
              </a:rPr>
              <a:t>등</a:t>
            </a:r>
            <a:endParaRPr lang="en-US" altLang="ko-KR" sz="130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3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지원대상 </a:t>
            </a:r>
            <a:r>
              <a:rPr lang="ko-KR" altLang="en-US" b="1" dirty="0">
                <a:latin typeface="+mn-ea"/>
              </a:rPr>
              <a:t>훈련생의 범위 파악 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b="1" dirty="0">
                <a:latin typeface="+mn-ea"/>
              </a:rPr>
              <a:t>    </a:t>
            </a:r>
            <a:r>
              <a:rPr lang="en-US" altLang="ko-KR" sz="1300" b="1" dirty="0" smtClean="0">
                <a:latin typeface="+mn-ea"/>
              </a:rPr>
              <a:t>     </a:t>
            </a: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지원대상 훈련생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구직자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재직자 등 사업별로 상이 </a:t>
            </a:r>
          </a:p>
        </p:txBody>
      </p:sp>
    </p:spTree>
    <p:extLst>
      <p:ext uri="{BB962C8B-B14F-4D97-AF65-F5344CB8AC3E}">
        <p14:creationId xmlns="" xmlns:p14="http://schemas.microsoft.com/office/powerpoint/2010/main" val="9019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3-1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실업자 지원 훈련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23528" y="1698715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계좌제훈련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국기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, 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일반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)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과 </a:t>
            </a:r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내일이룸학교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훈련 등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068960"/>
            <a:ext cx="867645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구직자에 일정한 금액을 지원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계좌발급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b="1" dirty="0" err="1">
                <a:latin typeface="+mn-ea"/>
              </a:rPr>
              <a:t>내일배움카드</a:t>
            </a:r>
            <a:r>
              <a:rPr lang="en-US" altLang="ko-KR" b="1" dirty="0">
                <a:latin typeface="+mn-ea"/>
              </a:rPr>
              <a:t>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그 </a:t>
            </a:r>
            <a:r>
              <a:rPr lang="ko-KR" altLang="en-US" b="1" dirty="0" err="1">
                <a:latin typeface="+mn-ea"/>
              </a:rPr>
              <a:t>범위이내에서</a:t>
            </a:r>
            <a:r>
              <a:rPr lang="ko-KR" altLang="en-US" b="1" dirty="0">
                <a:latin typeface="+mn-ea"/>
              </a:rPr>
              <a:t> 주도적으로 직업능력개발훈련에 참여</a:t>
            </a: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훈련이력 등을 개인별로 </a:t>
            </a:r>
            <a:r>
              <a:rPr lang="ko-KR" altLang="en-US" b="1" dirty="0" smtClean="0">
                <a:latin typeface="+mn-ea"/>
              </a:rPr>
              <a:t>통합 관리하는 </a:t>
            </a:r>
            <a:r>
              <a:rPr lang="ko-KR" altLang="en-US" b="1" dirty="0">
                <a:latin typeface="+mn-ea"/>
              </a:rPr>
              <a:t>제도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cf. </a:t>
            </a:r>
            <a:r>
              <a:rPr lang="ko-KR" altLang="en-US" dirty="0" err="1">
                <a:latin typeface="+mn-ea"/>
              </a:rPr>
              <a:t>계좌제</a:t>
            </a:r>
            <a:r>
              <a:rPr lang="ko-KR" altLang="en-US" dirty="0">
                <a:latin typeface="+mn-ea"/>
              </a:rPr>
              <a:t> 방식과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물량제</a:t>
            </a:r>
            <a:r>
              <a:rPr lang="ko-KR" altLang="en-US" dirty="0">
                <a:latin typeface="+mn-ea"/>
              </a:rPr>
              <a:t> 방식의 전달방법차이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2564904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  </a:t>
            </a:r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계좌제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훈련의 개념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4769276"/>
            <a:ext cx="86764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2400" b="1" dirty="0" smtClean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국가기간∙전략산업직종훈련과 일반직종계좌적합 훈련 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b="1" dirty="0">
                <a:latin typeface="+mn-ea"/>
              </a:rPr>
              <a:t>  </a:t>
            </a:r>
            <a:r>
              <a:rPr lang="en-US" altLang="ko-KR" sz="1300" b="1" dirty="0" smtClean="0">
                <a:latin typeface="+mn-ea"/>
              </a:rPr>
              <a:t>    </a:t>
            </a:r>
            <a:r>
              <a:rPr lang="ko-KR" altLang="en-US" sz="1300" b="1" dirty="0" smtClean="0">
                <a:latin typeface="+mn-ea"/>
              </a:rPr>
              <a:t> </a:t>
            </a: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 국기가 아닌 일반직종계좌훈련만을 </a:t>
            </a:r>
            <a:r>
              <a:rPr lang="ko-KR" altLang="en-US" sz="1300" dirty="0" err="1">
                <a:latin typeface="+mn-ea"/>
              </a:rPr>
              <a:t>내일배움카드제로</a:t>
            </a:r>
            <a:r>
              <a:rPr lang="ko-KR" altLang="en-US" sz="1300" dirty="0">
                <a:latin typeface="+mn-ea"/>
              </a:rPr>
              <a:t> 통칭 </a:t>
            </a:r>
            <a:r>
              <a:rPr lang="en-US" altLang="ko-KR" sz="1300" dirty="0">
                <a:latin typeface="+mn-ea"/>
              </a:rPr>
              <a:t> 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653136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  직업능력개발 </a:t>
            </a:r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계좌제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훈련 종류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31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3-1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실업자 지원 훈련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23528" y="1698715"/>
            <a:ext cx="403244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국가기간 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· 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전력산업직종 훈련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348880"/>
            <a:ext cx="8676456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국가기간전략산업직종을 정부가 매년 고시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인력양성 </a:t>
            </a:r>
            <a:r>
              <a:rPr lang="ko-KR" altLang="en-US" b="1" dirty="0" err="1">
                <a:latin typeface="+mn-ea"/>
              </a:rPr>
              <a:t>계좌적합훈련과정중</a:t>
            </a:r>
            <a:r>
              <a:rPr lang="ko-KR" altLang="en-US" b="1" dirty="0">
                <a:latin typeface="+mn-ea"/>
              </a:rPr>
              <a:t> 국가기간전략산업직종 제외</a:t>
            </a: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실업자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비진학</a:t>
            </a:r>
            <a:r>
              <a:rPr lang="ko-KR" altLang="en-US" b="1" dirty="0">
                <a:latin typeface="+mn-ea"/>
              </a:rPr>
              <a:t> 고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 재학생 등에 계좌발급</a:t>
            </a:r>
            <a:r>
              <a:rPr lang="en-US" altLang="ko-KR" b="1" dirty="0">
                <a:latin typeface="+mn-ea"/>
              </a:rPr>
              <a:t>  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지원내용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훈련기관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훈련비 전액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훈련생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훈련장려금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기본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추가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지급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훈련과정 심사 조건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과정 심사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심평원</a:t>
            </a:r>
          </a:p>
          <a:p>
            <a:pPr algn="just">
              <a:lnSpc>
                <a:spcPct val="120000"/>
              </a:lnSpc>
            </a:pPr>
            <a:r>
              <a:rPr lang="en-US" altLang="ko-KR" sz="1300" dirty="0" smtClean="0">
                <a:latin typeface="+mn-ea"/>
              </a:rPr>
              <a:t>        ※ </a:t>
            </a:r>
            <a:r>
              <a:rPr lang="ko-KR" altLang="en-US" sz="1300" dirty="0">
                <a:latin typeface="+mn-ea"/>
              </a:rPr>
              <a:t>과정 기간</a:t>
            </a:r>
            <a:r>
              <a:rPr lang="en-US" altLang="ko-KR" sz="1300" dirty="0">
                <a:latin typeface="+mn-ea"/>
              </a:rPr>
              <a:t>: 3</a:t>
            </a:r>
            <a:r>
              <a:rPr lang="ko-KR" altLang="en-US" sz="1300" dirty="0">
                <a:latin typeface="+mn-ea"/>
              </a:rPr>
              <a:t>개월</a:t>
            </a:r>
            <a:r>
              <a:rPr lang="en-US" altLang="ko-KR" sz="1300" dirty="0">
                <a:latin typeface="+mn-ea"/>
              </a:rPr>
              <a:t> and 350</a:t>
            </a:r>
            <a:r>
              <a:rPr lang="ko-KR" altLang="en-US" sz="1300" dirty="0">
                <a:latin typeface="+mn-ea"/>
              </a:rPr>
              <a:t>시간 이상</a:t>
            </a:r>
            <a:r>
              <a:rPr lang="en-US" altLang="ko-KR" sz="1300" dirty="0">
                <a:latin typeface="+mn-ea"/>
              </a:rPr>
              <a:t>, 1</a:t>
            </a:r>
            <a:r>
              <a:rPr lang="ko-KR" altLang="en-US" sz="1300" dirty="0" err="1">
                <a:latin typeface="+mn-ea"/>
              </a:rPr>
              <a:t>년이내</a:t>
            </a:r>
            <a:endParaRPr lang="ko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3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 rot="16200000" flipH="1">
            <a:off x="2044533" y="-826659"/>
            <a:ext cx="5060614" cy="8635279"/>
          </a:xfrm>
          <a:prstGeom prst="roundRect">
            <a:avLst>
              <a:gd name="adj" fmla="val 7553"/>
            </a:avLst>
          </a:prstGeom>
          <a:pattFill prst="wdUpDiag">
            <a:fgClr>
              <a:schemeClr val="bg1"/>
            </a:fgClr>
            <a:bgClr>
              <a:srgbClr val="EBF6F9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 rot="5400000">
            <a:off x="2875755" y="-2731741"/>
            <a:ext cx="620690" cy="637220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 rot="5400000">
            <a:off x="2803748" y="-2803748"/>
            <a:ext cx="692696" cy="6300192"/>
          </a:xfrm>
          <a:prstGeom prst="round2Same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0600" y="96044"/>
            <a:ext cx="5870748" cy="500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교과목적</a:t>
            </a:r>
            <a:endParaRPr lang="en-US" altLang="ko-KR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604" y="90133"/>
            <a:ext cx="576069" cy="5120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02190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직업훈련의 개념과 역사에 대한 정보획득 및 분석으로 목적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방법상의 특성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학교교육과 차이 등 설명할 수 있다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직업훈련이 추구하는 가치와 목적에 따른 이해당사자의 책무와 관련 정책 변화를 설명할 수 있다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직업훈련 정책을 집행하기 위한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사업의 유형과 목표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실행방법 및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지원하기 위한 행∙재정적 체계를 설명할 수 있다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pic>
        <p:nvPicPr>
          <p:cNvPr id="31" name="그림 30" descr="Untitled-1.png"/>
          <p:cNvPicPr>
            <a:picLocks noChangeAspect="1"/>
          </p:cNvPicPr>
          <p:nvPr/>
        </p:nvPicPr>
        <p:blipFill>
          <a:blip r:embed="rId2" cstate="print">
            <a:lum bright="-11000" contrast="26000"/>
          </a:blip>
          <a:stretch>
            <a:fillRect/>
          </a:stretch>
        </p:blipFill>
        <p:spPr>
          <a:xfrm rot="924401">
            <a:off x="7581982" y="303044"/>
            <a:ext cx="1011803" cy="1112984"/>
          </a:xfrm>
          <a:prstGeom prst="rect">
            <a:avLst/>
          </a:prstGeom>
          <a:noFill/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3-1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실업자 지원 훈련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23528" y="1698715"/>
            <a:ext cx="403244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일반직종계좌적합훈련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(</a:t>
            </a:r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내일배움카드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)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204864"/>
            <a:ext cx="8676456" cy="426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+mn-ea"/>
              </a:rPr>
              <a:t>계좌적합훈련과정중</a:t>
            </a:r>
            <a:r>
              <a:rPr lang="ko-KR" altLang="en-US" b="1" dirty="0">
                <a:latin typeface="+mn-ea"/>
              </a:rPr>
              <a:t> 국가기간전략산업직종 제외</a:t>
            </a: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실업자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비진학</a:t>
            </a:r>
            <a:r>
              <a:rPr lang="ko-KR" altLang="en-US" b="1" dirty="0">
                <a:latin typeface="+mn-ea"/>
              </a:rPr>
              <a:t> 고</a:t>
            </a:r>
            <a:r>
              <a:rPr lang="en-US" altLang="ko-KR" b="1" dirty="0">
                <a:latin typeface="+mn-ea"/>
              </a:rPr>
              <a:t>3 </a:t>
            </a:r>
            <a:r>
              <a:rPr lang="ko-KR" altLang="en-US" b="1" dirty="0">
                <a:latin typeface="+mn-ea"/>
              </a:rPr>
              <a:t>재학생 등에 계좌발급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hlinkClick r:id="rId3" action="ppaction://hlinkfile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hlinkClick r:id="rId3" action="ppaction://hlinkfile"/>
              </a:rPr>
              <a:t>동영상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hlinkClick r:id="rId3" action="ppaction://hlinkfile"/>
              </a:rPr>
              <a:t>1)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>
                <a:latin typeface="+mn-ea"/>
              </a:rPr>
              <a:t>    cf. </a:t>
            </a:r>
            <a:r>
              <a:rPr lang="ko-KR" altLang="en-US" dirty="0">
                <a:latin typeface="+mn-ea"/>
              </a:rPr>
              <a:t>국기훈련과의 대상자 차이여부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지원내용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훈련기관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실제 훈련비의 </a:t>
            </a:r>
            <a:r>
              <a:rPr lang="en-US" altLang="ko-KR" b="1" dirty="0">
                <a:latin typeface="+mn-ea"/>
              </a:rPr>
              <a:t>20~95% </a:t>
            </a:r>
            <a:r>
              <a:rPr lang="ko-KR" altLang="en-US" b="1" dirty="0">
                <a:latin typeface="+mn-ea"/>
              </a:rPr>
              <a:t>지원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나머지는 훈련생 </a:t>
            </a:r>
            <a:r>
              <a:rPr lang="ko-KR" altLang="en-US" b="1" dirty="0" err="1">
                <a:latin typeface="+mn-ea"/>
              </a:rPr>
              <a:t>자부담</a:t>
            </a:r>
            <a:r>
              <a:rPr lang="en-US" altLang="ko-KR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훈련생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기본 </a:t>
            </a:r>
            <a:r>
              <a:rPr lang="en-US" altLang="ko-KR" b="1" dirty="0">
                <a:latin typeface="+mn-ea"/>
              </a:rPr>
              <a:t>200</a:t>
            </a:r>
            <a:r>
              <a:rPr lang="ko-KR" altLang="en-US" b="1" dirty="0">
                <a:latin typeface="+mn-ea"/>
              </a:rPr>
              <a:t>만원 계좌발급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일부대상</a:t>
            </a:r>
            <a:r>
              <a:rPr lang="ko-KR" altLang="en-US" b="1" dirty="0">
                <a:latin typeface="+mn-ea"/>
              </a:rPr>
              <a:t> 예외</a:t>
            </a:r>
            <a:r>
              <a:rPr lang="en-US" altLang="ko-KR" b="1" dirty="0">
                <a:latin typeface="+mn-ea"/>
              </a:rPr>
              <a:t>), </a:t>
            </a:r>
            <a:r>
              <a:rPr lang="ko-KR" altLang="en-US" b="1" dirty="0">
                <a:latin typeface="+mn-ea"/>
              </a:rPr>
              <a:t>훈련장려금 지급 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훈련과정 심사 조건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과정 </a:t>
            </a:r>
            <a:r>
              <a:rPr lang="ko-KR" altLang="en-US" b="1" dirty="0">
                <a:latin typeface="+mn-ea"/>
              </a:rPr>
              <a:t>심사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심평원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과정 기간</a:t>
            </a:r>
            <a:r>
              <a:rPr lang="en-US" altLang="ko-KR" sz="1300" dirty="0">
                <a:latin typeface="+mn-ea"/>
              </a:rPr>
              <a:t>: 10</a:t>
            </a:r>
            <a:r>
              <a:rPr lang="ko-KR" altLang="en-US" sz="1300" dirty="0">
                <a:latin typeface="+mn-ea"/>
              </a:rPr>
              <a:t>일</a:t>
            </a:r>
            <a:r>
              <a:rPr lang="en-US" altLang="ko-KR" sz="1300" dirty="0">
                <a:latin typeface="+mn-ea"/>
              </a:rPr>
              <a:t> and 40</a:t>
            </a:r>
            <a:r>
              <a:rPr lang="ko-KR" altLang="en-US" sz="1300" dirty="0">
                <a:latin typeface="+mn-ea"/>
              </a:rPr>
              <a:t>시간 이상</a:t>
            </a:r>
          </a:p>
        </p:txBody>
      </p:sp>
    </p:spTree>
    <p:extLst>
      <p:ext uri="{BB962C8B-B14F-4D97-AF65-F5344CB8AC3E}">
        <p14:creationId xmlns="" xmlns:p14="http://schemas.microsoft.com/office/powerpoint/2010/main" val="35259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3-1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실업자 지원 훈련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23528" y="1698715"/>
            <a:ext cx="403244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내일이룸학교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취업사관학교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)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204864"/>
            <a:ext cx="8676456" cy="3715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맞춤형 직업훈련을 제공하고 취업까지 지원</a:t>
            </a: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+mn-ea"/>
              </a:rPr>
              <a:t>학교밖</a:t>
            </a:r>
            <a:r>
              <a:rPr lang="ko-KR" altLang="en-US" b="1" dirty="0">
                <a:latin typeface="+mn-ea"/>
              </a:rPr>
              <a:t> 청소년을 대상으로 함</a:t>
            </a: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지원내용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훈련기관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실제 훈련비의 </a:t>
            </a:r>
            <a:r>
              <a:rPr lang="en-US" altLang="ko-KR" b="1" dirty="0">
                <a:latin typeface="+mn-ea"/>
              </a:rPr>
              <a:t>100% </a:t>
            </a:r>
            <a:r>
              <a:rPr lang="ko-KR" altLang="en-US" b="1" dirty="0">
                <a:latin typeface="+mn-ea"/>
              </a:rPr>
              <a:t>지원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훈련생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자립장려금 지급 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훈련과정 심사 조건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과정 </a:t>
            </a:r>
            <a:r>
              <a:rPr lang="ko-KR" altLang="en-US" b="1" dirty="0">
                <a:latin typeface="+mn-ea"/>
              </a:rPr>
              <a:t>심사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한국산업인력공단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dirty="0" smtClean="0">
                <a:latin typeface="+mn-ea"/>
              </a:rPr>
              <a:t>       </a:t>
            </a: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과정 기간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장기</a:t>
            </a:r>
            <a:r>
              <a:rPr lang="en-US" altLang="ko-KR" sz="1300" dirty="0">
                <a:latin typeface="+mn-ea"/>
              </a:rPr>
              <a:t>(6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800</a:t>
            </a:r>
            <a:r>
              <a:rPr lang="ko-KR" altLang="en-US" sz="1300" dirty="0">
                <a:latin typeface="+mn-ea"/>
              </a:rPr>
              <a:t>시간 이상</a:t>
            </a:r>
            <a:r>
              <a:rPr lang="en-US" altLang="ko-KR" sz="1300" dirty="0">
                <a:latin typeface="+mn-ea"/>
              </a:rPr>
              <a:t>), </a:t>
            </a:r>
            <a:r>
              <a:rPr lang="ko-KR" altLang="en-US" sz="1300" dirty="0">
                <a:latin typeface="+mn-ea"/>
              </a:rPr>
              <a:t>단기</a:t>
            </a:r>
            <a:r>
              <a:rPr lang="en-US" altLang="ko-KR" sz="1300" dirty="0">
                <a:latin typeface="+mn-ea"/>
              </a:rPr>
              <a:t>(3~6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250~700</a:t>
            </a:r>
            <a:r>
              <a:rPr lang="ko-KR" altLang="en-US" sz="1300" dirty="0" smtClean="0">
                <a:latin typeface="+mn-ea"/>
              </a:rPr>
              <a:t>시간</a:t>
            </a:r>
            <a:r>
              <a:rPr lang="en-US" altLang="ko-KR" sz="1300" dirty="0" smtClean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19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 rot="0"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883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3500" b="1">
                  <a:solidFill>
                    <a:srgbClr val="ffff00"/>
                  </a:solidFill>
                </a:rPr>
                <a:t>03</a:t>
              </a:r>
              <a:r>
                <a:rPr lang="ko-KR" altLang="en-US" sz="3500" b="1">
                  <a:solidFill>
                    <a:srgbClr val="73b2d1"/>
                  </a:solidFill>
                </a:rPr>
                <a:t> </a:t>
              </a:r>
              <a:r>
                <a:rPr lang="ko-KR" altLang="en-US" sz="3500" b="1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>
                <a:solidFill>
                  <a:srgbClr val="002060"/>
                </a:solidFill>
                <a:latin typeface="HY크리스탈M"/>
                <a:ea typeface="HY크리스탈M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51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HY견고딕"/>
                  <a:ea typeface="HY견고딕"/>
                </a:rPr>
                <a:t>직업능력개발훈련</a:t>
              </a:r>
              <a:r>
                <a:rPr lang="ko-KR" altLang="en-US">
                  <a:solidFill>
                    <a:srgbClr val="10489d"/>
                  </a:solidFill>
                  <a:latin typeface="HY견고딕"/>
                  <a:ea typeface="HY견고딕"/>
                </a:rPr>
                <a:t> 개관</a:t>
              </a:r>
              <a:endParaRPr lang="ko-KR" altLang="en-US">
                <a:latin typeface="HY견고딕"/>
                <a:ea typeface="HY견고딕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 rot="0"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HY헤드라인M"/>
                <a:ea typeface="HY헤드라인M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7272" y="3092850"/>
              <a:ext cx="1206466" cy="332723"/>
            </a:xfrm>
            <a:prstGeom prst="rect">
              <a:avLst/>
            </a:prstGeom>
            <a:noFill/>
          </p:spPr>
          <p:txBody>
            <a:bodyPr wrap="square" lIns="0" rIns="0" anchor="ctr" anchorCtr="0">
              <a:spAutoFit/>
            </a:bodyPr>
            <a:lstStyle/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 </a:t>
              </a:r>
              <a:r>
                <a:rPr xmlns:mc="http://schemas.openxmlformats.org/markup-compatibility/2006" xmlns:hp="http://schemas.haansoft.com/office/presentation/8.0" lang="en-US" altLang="ko-KR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3-2 </a:t>
              </a: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사업주 직업능력개발훈련 지원</a:t>
              </a:r>
              <a:endParaRPr xmlns:mc="http://schemas.openxmlformats.org/markup-compatibility/2006" xmlns:hp="http://schemas.haansoft.com/office/presentation/8.0" lang="ko-KR" altLang="en-US" sz="2400" b="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551384" y="1700808"/>
            <a:ext cx="5688632" cy="432048"/>
          </a:xfrm>
          <a:prstGeom prst="roundRect">
            <a:avLst>
              <a:gd name="adj" fmla="val 31596"/>
            </a:avLst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>
              <a:defRPr/>
            </a:pP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일반적인 사업주훈련과 중소기업 특화훈련 구분</a:t>
            </a:r>
            <a:endParaRPr lang="ko-KR" altLang="en-US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/>
              <a:ea typeface="HY견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0040" y="2780928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>
              <a:defRPr/>
            </a:pP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  ★  일반적인 사업주훈련    </a:t>
            </a:r>
            <a:endParaRPr lang="ko-KR" altLang="en-US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/>
              <a:ea typeface="HY견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4056" y="3287077"/>
            <a:ext cx="8676456" cy="7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b="1">
                <a:latin typeface="+mn-ea"/>
              </a:rPr>
              <a:t>소속 근로자에 대해 훈련 실시시 훈련비용 지원</a:t>
            </a:r>
            <a:endParaRPr lang="ko-KR" altLang="en-US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b="1">
                <a:latin typeface="+mn-ea"/>
              </a:rPr>
              <a:t>    - </a:t>
            </a:r>
            <a:r>
              <a:rPr lang="ko-KR" altLang="en-US" b="1">
                <a:latin typeface="+mn-ea"/>
              </a:rPr>
              <a:t>대기업과 중소기업에 대해 차등지원</a:t>
            </a:r>
            <a:endParaRPr lang="en-US" altLang="ko-KR" b="1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0040" y="4437112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>
              <a:defRPr/>
            </a:pP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   ★ 중소기업 특화훈련    </a:t>
            </a:r>
            <a:endParaRPr lang="ko-KR" altLang="en-US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/>
              <a:ea typeface="HY견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4943261"/>
            <a:ext cx="8676456" cy="77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훈련투자여력이 부족한 중소기업 특화프로그램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b="1">
                <a:latin typeface="+mn-ea"/>
              </a:rPr>
              <a:t>    - </a:t>
            </a:r>
            <a:r>
              <a:rPr lang="ko-KR" altLang="en-US" b="1">
                <a:latin typeface="+mn-ea"/>
              </a:rPr>
              <a:t>국가인적자원개발 컨소시엄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일학습병행제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핵심직무사업 등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사업주 직업능력개발훈련 지원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  사업주훈련    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자체훈련과 위탁훈련으로 구분</a:t>
            </a: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지원대상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고용보험 </a:t>
            </a:r>
            <a:r>
              <a:rPr lang="ko-KR" altLang="en-US" sz="2000" b="1" dirty="0">
                <a:latin typeface="+mn-ea"/>
              </a:rPr>
              <a:t>가입 사업주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지원내용</a:t>
            </a:r>
            <a:r>
              <a:rPr lang="en-US" altLang="ko-KR" sz="2000" b="1" dirty="0">
                <a:latin typeface="+mn-ea"/>
                <a:hlinkClick r:id="rId3" action="ppaction://hlinkfile"/>
              </a:rPr>
              <a:t>(</a:t>
            </a:r>
            <a:r>
              <a:rPr lang="ko-KR" altLang="en-US" sz="2000" b="1" dirty="0">
                <a:latin typeface="+mn-ea"/>
                <a:hlinkClick r:id="rId3" action="ppaction://hlinkfile"/>
              </a:rPr>
              <a:t>동영상</a:t>
            </a:r>
            <a:r>
              <a:rPr lang="en-US" altLang="ko-KR" sz="2000" b="1" dirty="0">
                <a:latin typeface="+mn-ea"/>
                <a:hlinkClick r:id="rId3" action="ppaction://hlinkfile"/>
              </a:rPr>
              <a:t>2)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훈련비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 err="1">
                <a:latin typeface="+mn-ea"/>
              </a:rPr>
              <a:t>유급휴가훈현</a:t>
            </a:r>
            <a:r>
              <a:rPr lang="ko-KR" altLang="en-US" sz="2000" b="1" dirty="0">
                <a:latin typeface="+mn-ea"/>
              </a:rPr>
              <a:t> 인건비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훈련수당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숙식비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훈련과정 심사조건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과정심사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심평원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위탁훈련</a:t>
            </a:r>
            <a:r>
              <a:rPr lang="en-US" altLang="ko-KR" sz="2000" b="1" dirty="0">
                <a:latin typeface="+mn-ea"/>
              </a:rPr>
              <a:t>), </a:t>
            </a:r>
            <a:r>
              <a:rPr lang="ko-KR" altLang="en-US" sz="2000" b="1" dirty="0">
                <a:latin typeface="+mn-ea"/>
              </a:rPr>
              <a:t>산업인력공단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자체훈련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1300" dirty="0" smtClean="0">
                <a:latin typeface="+mn-ea"/>
              </a:rPr>
              <a:t>※  </a:t>
            </a:r>
            <a:r>
              <a:rPr lang="ko-KR" altLang="en-US" sz="1300" dirty="0">
                <a:latin typeface="+mn-ea"/>
              </a:rPr>
              <a:t>과정 기간</a:t>
            </a:r>
            <a:r>
              <a:rPr lang="en-US" altLang="ko-KR" sz="1300" dirty="0">
                <a:latin typeface="+mn-ea"/>
              </a:rPr>
              <a:t>: 2</a:t>
            </a:r>
            <a:r>
              <a:rPr lang="ko-KR" altLang="en-US" sz="1300" dirty="0">
                <a:latin typeface="+mn-ea"/>
              </a:rPr>
              <a:t>일 </a:t>
            </a:r>
            <a:r>
              <a:rPr lang="en-US" altLang="ko-KR" sz="1300" dirty="0">
                <a:latin typeface="+mn-ea"/>
              </a:rPr>
              <a:t>and 16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우선지원대상기업은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일 </a:t>
            </a:r>
            <a:r>
              <a:rPr lang="en-US" altLang="ko-KR" sz="1300" dirty="0">
                <a:latin typeface="+mn-ea"/>
              </a:rPr>
              <a:t>8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이상</a:t>
            </a:r>
            <a:endParaRPr lang="en-US" altLang="ko-KR" sz="13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18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사업주 직업능력개발훈련 지원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  중소기업 특화 훈련   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중소기업은 자체훈련으로 역량이 부족</a:t>
            </a: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위탁훈련의 경우도 중소기업 특성상 애로발생</a:t>
            </a: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사업종류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국가인적자원개발 컨소시엄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b="1" dirty="0">
                <a:latin typeface="+mn-ea"/>
              </a:rPr>
              <a:t>    </a:t>
            </a:r>
            <a:r>
              <a:rPr lang="en-US" altLang="ko-KR" sz="1300" b="1" dirty="0" smtClean="0">
                <a:latin typeface="+mn-ea"/>
              </a:rPr>
              <a:t>     </a:t>
            </a:r>
            <a:r>
              <a:rPr lang="en-US" altLang="ko-KR" sz="1300" dirty="0" smtClean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다수 중소기업과 컨소시엄 구성하여 공동훈련 제공</a:t>
            </a:r>
            <a:endParaRPr lang="en-US" altLang="ko-KR" sz="1300" dirty="0"/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err="1" smtClean="0">
                <a:latin typeface="+mn-ea"/>
              </a:rPr>
              <a:t>일학습병행제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dirty="0">
                <a:latin typeface="+mn-ea"/>
              </a:rPr>
              <a:t>   </a:t>
            </a:r>
            <a:r>
              <a:rPr lang="en-US" altLang="ko-KR" sz="1300" dirty="0" smtClean="0">
                <a:latin typeface="+mn-ea"/>
              </a:rPr>
              <a:t>      ※ </a:t>
            </a:r>
            <a:r>
              <a:rPr lang="ko-KR" altLang="en-US" sz="1300" dirty="0" err="1">
                <a:latin typeface="+mn-ea"/>
              </a:rPr>
              <a:t>선취업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 err="1">
                <a:latin typeface="+mn-ea"/>
              </a:rPr>
              <a:t>후진학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교육훈련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개념으로 일터에서 교육훈련 제공 </a:t>
            </a:r>
            <a:endParaRPr lang="en-US" altLang="ko-KR" sz="13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핵심직무능력향상지원</a:t>
            </a:r>
            <a:r>
              <a:rPr lang="en-US" altLang="ko-KR" sz="2000" b="1" dirty="0">
                <a:latin typeface="+mn-ea"/>
              </a:rPr>
              <a:t>{</a:t>
            </a:r>
            <a:r>
              <a:rPr lang="ko-KR" altLang="en-US" sz="2000" b="1" dirty="0">
                <a:latin typeface="+mn-ea"/>
              </a:rPr>
              <a:t>사업주 위탁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중소기업특화</a:t>
            </a:r>
            <a:r>
              <a:rPr lang="en-US" altLang="ko-KR" sz="2000" b="1" dirty="0">
                <a:latin typeface="+mn-ea"/>
              </a:rPr>
              <a:t>)}</a:t>
            </a:r>
            <a:r>
              <a:rPr lang="ko-KR" altLang="en-US" sz="2000" b="1" dirty="0">
                <a:latin typeface="+mn-ea"/>
              </a:rPr>
              <a:t>사업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dirty="0">
                <a:latin typeface="+mn-ea"/>
              </a:rPr>
              <a:t>    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1300" dirty="0" smtClean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중소기업에 특화된 직무능력을 교육받을 수 있는 기회제공</a:t>
            </a:r>
            <a:r>
              <a:rPr lang="en-US" altLang="ko-KR" sz="1300" dirty="0">
                <a:latin typeface="+mn-ea"/>
              </a:rPr>
              <a:t>  </a:t>
            </a:r>
            <a:endParaRPr lang="ko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51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사업주 직업능력개발훈련 지원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  국가인적자원개발 컨소시엄  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715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훈련대상</a:t>
            </a:r>
            <a:r>
              <a:rPr lang="en-US" altLang="ko-KR" b="1" dirty="0">
                <a:latin typeface="+mn-ea"/>
                <a:hlinkClick r:id="rId3" action="ppaction://hlinkfile"/>
              </a:rPr>
              <a:t>(</a:t>
            </a:r>
            <a:r>
              <a:rPr lang="ko-KR" altLang="en-US" b="1" dirty="0">
                <a:latin typeface="+mn-ea"/>
                <a:hlinkClick r:id="rId3" action="ppaction://hlinkfile"/>
              </a:rPr>
              <a:t>동영상</a:t>
            </a:r>
            <a:r>
              <a:rPr lang="en-US" altLang="ko-KR" b="1" dirty="0">
                <a:latin typeface="+mn-ea"/>
                <a:hlinkClick r:id="rId3" action="ppaction://hlinkfile"/>
              </a:rPr>
              <a:t>3)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중소기업 </a:t>
            </a:r>
            <a:r>
              <a:rPr lang="ko-KR" altLang="en-US" b="1" dirty="0">
                <a:latin typeface="+mn-ea"/>
              </a:rPr>
              <a:t>재직 근로자 및 채용예정자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컨소시엄 사업 실시자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공동훈련센터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파트너 훈련기관 추가 참여 가능</a:t>
            </a:r>
            <a:r>
              <a:rPr lang="en-US" altLang="ko-KR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공동훈련센터의 유형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대중소상생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공동훈련센터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전략분야 </a:t>
            </a:r>
            <a:r>
              <a:rPr lang="ko-KR" altLang="en-US" b="1" dirty="0">
                <a:latin typeface="+mn-ea"/>
              </a:rPr>
              <a:t>공동훈련센터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지역공동훈련센터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지역〮산업 맞춤형</a:t>
            </a:r>
            <a:r>
              <a:rPr lang="en-US" altLang="ko-KR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일학습병행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공동훈련센터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일학습병행제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32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사업주 직업능력개발훈련 지원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  </a:t>
            </a:r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일학습병행제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 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채용 후 이론 및 실무교육 병행 </a:t>
            </a:r>
            <a:r>
              <a:rPr lang="en-US" altLang="ko-KR" sz="2000" b="1" dirty="0">
                <a:latin typeface="+mn-ea"/>
                <a:hlinkClick r:id="rId3" action="ppaction://hlinkfile"/>
              </a:rPr>
              <a:t>(</a:t>
            </a:r>
            <a:r>
              <a:rPr lang="ko-KR" altLang="en-US" sz="2000" b="1" dirty="0">
                <a:latin typeface="+mn-ea"/>
                <a:hlinkClick r:id="rId3" action="ppaction://hlinkfile"/>
              </a:rPr>
              <a:t>동영상</a:t>
            </a:r>
            <a:r>
              <a:rPr lang="en-US" altLang="ko-KR" sz="2000" b="1" dirty="0">
                <a:latin typeface="+mn-ea"/>
                <a:hlinkClick r:id="rId3" action="ppaction://hlinkfile"/>
              </a:rPr>
              <a:t>4)</a:t>
            </a: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latin typeface="+mn-ea"/>
              </a:rPr>
              <a:t>일학습병행제</a:t>
            </a:r>
            <a:r>
              <a:rPr lang="ko-KR" altLang="en-US" sz="2000" b="1" dirty="0">
                <a:latin typeface="+mn-ea"/>
              </a:rPr>
              <a:t> 사업 유형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단독기업형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단일기업이 </a:t>
            </a:r>
            <a:r>
              <a:rPr lang="en-US" altLang="ko-KR" b="1" dirty="0">
                <a:latin typeface="+mn-ea"/>
              </a:rPr>
              <a:t>Off-JT, OJT</a:t>
            </a:r>
            <a:r>
              <a:rPr lang="ko-KR" altLang="en-US" b="1" dirty="0">
                <a:latin typeface="+mn-ea"/>
              </a:rPr>
              <a:t>를 실시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공동훈련센터형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기업에서 </a:t>
            </a:r>
            <a:r>
              <a:rPr lang="en-US" altLang="ko-KR" b="1" dirty="0">
                <a:latin typeface="+mn-ea"/>
              </a:rPr>
              <a:t>OJT, </a:t>
            </a:r>
            <a:r>
              <a:rPr lang="ko-KR" altLang="en-US" b="1" dirty="0">
                <a:latin typeface="+mn-ea"/>
              </a:rPr>
              <a:t>외부 교육훈련기관에서 </a:t>
            </a:r>
            <a:r>
              <a:rPr lang="en-US" altLang="ko-KR" b="1" dirty="0">
                <a:latin typeface="+mn-ea"/>
              </a:rPr>
              <a:t>Off-JT </a:t>
            </a:r>
            <a:r>
              <a:rPr lang="ko-KR" altLang="en-US" b="1" dirty="0">
                <a:latin typeface="+mn-ea"/>
              </a:rPr>
              <a:t>실시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지원내용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학습기업에서 </a:t>
            </a:r>
            <a:r>
              <a:rPr lang="ko-KR" altLang="en-US" b="1" dirty="0" err="1">
                <a:latin typeface="+mn-ea"/>
              </a:rPr>
              <a:t>도제식</a:t>
            </a:r>
            <a:r>
              <a:rPr lang="ko-KR" altLang="en-US" b="1" dirty="0">
                <a:latin typeface="+mn-ea"/>
              </a:rPr>
              <a:t> 교육훈련이 가능하도록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인프라 </a:t>
            </a:r>
            <a:r>
              <a:rPr lang="ko-KR" altLang="en-US" b="1" dirty="0" err="1">
                <a:latin typeface="+mn-ea"/>
              </a:rPr>
              <a:t>구축비와</a:t>
            </a:r>
            <a:r>
              <a:rPr lang="ko-KR" altLang="en-US" b="1" dirty="0">
                <a:latin typeface="+mn-ea"/>
              </a:rPr>
              <a:t> 훈련비 등 </a:t>
            </a:r>
            <a:r>
              <a:rPr lang="ko-KR" altLang="en-US" b="1" dirty="0" smtClean="0">
                <a:latin typeface="+mn-ea"/>
              </a:rPr>
              <a:t>지원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사업주 직업능력개발훈련 지원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568863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 핵심직무능력향상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사업주위탁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중소기업특화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))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중소기업 핵심직무과정을 선정〮제공</a:t>
            </a: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훈련대상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고용보험에 </a:t>
            </a:r>
            <a:r>
              <a:rPr lang="ko-KR" altLang="en-US" b="1" dirty="0">
                <a:latin typeface="+mn-ea"/>
              </a:rPr>
              <a:t>가입한 우선지원대상기업 사업주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근로자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지원내용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훈련기관의 </a:t>
            </a:r>
            <a:r>
              <a:rPr lang="ko-KR" altLang="en-US" b="1" dirty="0">
                <a:latin typeface="+mn-ea"/>
              </a:rPr>
              <a:t>훈련비 전액지급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일부과정의</a:t>
            </a:r>
            <a:r>
              <a:rPr lang="ko-KR" altLang="en-US" b="1" dirty="0">
                <a:latin typeface="+mn-ea"/>
              </a:rPr>
              <a:t> 경우 </a:t>
            </a:r>
            <a:r>
              <a:rPr lang="ko-KR" altLang="en-US" b="1" dirty="0" err="1">
                <a:latin typeface="+mn-ea"/>
              </a:rPr>
              <a:t>자부담</a:t>
            </a:r>
            <a:r>
              <a:rPr lang="ko-KR" altLang="en-US" b="1" dirty="0">
                <a:latin typeface="+mn-ea"/>
              </a:rPr>
              <a:t> 가능</a:t>
            </a:r>
            <a:r>
              <a:rPr lang="en-US" altLang="ko-KR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핵심직무과정분야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①생산관리〮품질관리 ②기술경영분야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훈련과정 심사조건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과정심사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심평원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b="1" dirty="0">
                <a:latin typeface="+mn-ea"/>
              </a:rPr>
              <a:t>   </a:t>
            </a:r>
            <a:r>
              <a:rPr lang="en-US" altLang="ko-KR" sz="1300" b="1" dirty="0" smtClean="0">
                <a:latin typeface="+mn-ea"/>
              </a:rPr>
              <a:t>      </a:t>
            </a: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과정 기간</a:t>
            </a:r>
            <a:r>
              <a:rPr lang="en-US" altLang="ko-KR" sz="1300" dirty="0">
                <a:latin typeface="+mn-ea"/>
              </a:rPr>
              <a:t>: 2</a:t>
            </a:r>
            <a:r>
              <a:rPr lang="ko-KR" altLang="en-US" sz="1300" dirty="0">
                <a:latin typeface="+mn-ea"/>
              </a:rPr>
              <a:t>일 </a:t>
            </a:r>
            <a:r>
              <a:rPr lang="en-US" altLang="ko-KR" sz="1300" dirty="0">
                <a:latin typeface="+mn-ea"/>
              </a:rPr>
              <a:t>and 16</a:t>
            </a:r>
            <a:r>
              <a:rPr lang="ko-KR" altLang="en-US" sz="1300" dirty="0">
                <a:latin typeface="+mn-ea"/>
              </a:rPr>
              <a:t>시간이상 </a:t>
            </a:r>
          </a:p>
        </p:txBody>
      </p:sp>
    </p:spTree>
    <p:extLst>
      <p:ext uri="{BB962C8B-B14F-4D97-AF65-F5344CB8AC3E}">
        <p14:creationId xmlns="" xmlns:p14="http://schemas.microsoft.com/office/powerpoint/2010/main" val="17886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8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3-3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재직자지원훈련</a:t>
              </a:r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근로자직업능력개발훈련카드</a:t>
              </a:r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277180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사업 도입 배경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전직을 필요로 하는 </a:t>
            </a:r>
            <a:r>
              <a:rPr lang="ko-KR" altLang="en-US" b="1" dirty="0" err="1">
                <a:latin typeface="+mn-ea"/>
              </a:rPr>
              <a:t>비정규직</a:t>
            </a:r>
            <a:r>
              <a:rPr lang="ko-KR" altLang="en-US" b="1" dirty="0">
                <a:latin typeface="+mn-ea"/>
              </a:rPr>
              <a:t> 근로자의 </a:t>
            </a:r>
            <a:r>
              <a:rPr lang="ko-KR" altLang="en-US" b="1" dirty="0" smtClean="0">
                <a:latin typeface="+mn-ea"/>
              </a:rPr>
              <a:t>훈련 기회 확대</a:t>
            </a:r>
            <a:endParaRPr lang="en-US" altLang="ko-KR" b="1" dirty="0" smtClean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사업수행과정에서 지원 필요한 대상자 점차 확대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비정규직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우선지원대상기업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대기업 </a:t>
            </a:r>
            <a:r>
              <a:rPr lang="en-US" altLang="ko-KR" b="1" dirty="0">
                <a:latin typeface="+mn-ea"/>
              </a:rPr>
              <a:t>45</a:t>
            </a:r>
            <a:r>
              <a:rPr lang="ko-KR" altLang="en-US" b="1" dirty="0">
                <a:latin typeface="+mn-ea"/>
              </a:rPr>
              <a:t>세 이상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이직예정자 등</a:t>
            </a:r>
            <a:endParaRPr lang="en-US" altLang="ko-KR" b="1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0040" y="4005064"/>
            <a:ext cx="277180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지원내용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056" y="4511213"/>
            <a:ext cx="867645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연간 </a:t>
            </a:r>
            <a:r>
              <a:rPr lang="en-US" altLang="ko-KR" b="1" dirty="0">
                <a:latin typeface="+mn-ea"/>
              </a:rPr>
              <a:t>200</a:t>
            </a:r>
            <a:r>
              <a:rPr lang="ko-KR" altLang="en-US" b="1" dirty="0">
                <a:latin typeface="+mn-ea"/>
              </a:rPr>
              <a:t>만원</a:t>
            </a:r>
            <a:r>
              <a:rPr lang="en-US" altLang="ko-KR" b="1" dirty="0">
                <a:latin typeface="+mn-ea"/>
              </a:rPr>
              <a:t>(5</a:t>
            </a:r>
            <a:r>
              <a:rPr lang="ko-KR" altLang="en-US" b="1" dirty="0">
                <a:latin typeface="+mn-ea"/>
              </a:rPr>
              <a:t>년간 </a:t>
            </a:r>
            <a:r>
              <a:rPr lang="en-US" altLang="ko-KR" b="1" dirty="0">
                <a:latin typeface="+mn-ea"/>
              </a:rPr>
              <a:t>300)</a:t>
            </a:r>
            <a:r>
              <a:rPr lang="ko-KR" altLang="en-US" b="1" dirty="0">
                <a:latin typeface="+mn-ea"/>
              </a:rPr>
              <a:t>만원 </a:t>
            </a:r>
            <a:r>
              <a:rPr lang="ko-KR" altLang="en-US" b="1" dirty="0" smtClean="0">
                <a:latin typeface="+mn-ea"/>
              </a:rPr>
              <a:t>카드발급</a:t>
            </a:r>
            <a:endParaRPr lang="en-US" altLang="ko-KR" b="1" dirty="0" smtClean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훈련과정 심사조건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과정심사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심평원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dirty="0"/>
              <a:t>    </a:t>
            </a: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과정 기간</a:t>
            </a:r>
            <a:r>
              <a:rPr lang="en-US" altLang="ko-KR" sz="1300" dirty="0">
                <a:latin typeface="+mn-ea"/>
              </a:rPr>
              <a:t>: 2</a:t>
            </a:r>
            <a:r>
              <a:rPr lang="ko-KR" altLang="en-US" sz="1300" dirty="0">
                <a:latin typeface="+mn-ea"/>
              </a:rPr>
              <a:t>일 </a:t>
            </a:r>
            <a:r>
              <a:rPr lang="en-US" altLang="ko-KR" sz="1300" dirty="0">
                <a:latin typeface="+mn-ea"/>
              </a:rPr>
              <a:t>and 16</a:t>
            </a:r>
            <a:r>
              <a:rPr lang="ko-KR" altLang="en-US" sz="1300" dirty="0">
                <a:latin typeface="+mn-ea"/>
              </a:rPr>
              <a:t>시간이상</a:t>
            </a:r>
            <a:endParaRPr lang="ko-KR" altLang="en-US" sz="1300" b="1" dirty="0">
              <a:solidFill>
                <a:srgbClr val="0066CC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1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3-4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기타 지원제도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5076056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훈련목적을 달성하기 위한 제도적 지원제도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직업훈련 생계비 대부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직업훈련기간 중 </a:t>
            </a:r>
            <a:r>
              <a:rPr lang="ko-KR" altLang="en-US" b="1" dirty="0">
                <a:latin typeface="+mn-ea"/>
              </a:rPr>
              <a:t>생계부담을 지원</a:t>
            </a:r>
            <a:endParaRPr lang="en-US" altLang="ko-KR" sz="24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능력개발시설〮장비비용대부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훈련시설 </a:t>
            </a:r>
            <a:r>
              <a:rPr lang="ko-KR" altLang="en-US" b="1" dirty="0">
                <a:latin typeface="+mn-ea"/>
              </a:rPr>
              <a:t>및 장비 확충 지원</a:t>
            </a:r>
            <a:endParaRPr lang="en-US" altLang="ko-KR" sz="24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국가직무능력표준</a:t>
            </a:r>
            <a:r>
              <a:rPr lang="en-US" altLang="ko-KR" b="1" dirty="0">
                <a:latin typeface="+mn-ea"/>
              </a:rPr>
              <a:t>(NCS) </a:t>
            </a: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산업현장의 </a:t>
            </a:r>
            <a:r>
              <a:rPr lang="ko-KR" altLang="en-US" b="1" dirty="0">
                <a:latin typeface="+mn-ea"/>
              </a:rPr>
              <a:t>직무수행능력을 국가가 표준화한 것</a:t>
            </a:r>
            <a:endParaRPr lang="en-US" altLang="ko-KR" sz="24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+mn-ea"/>
              </a:rPr>
              <a:t>과정평가형</a:t>
            </a:r>
            <a:r>
              <a:rPr lang="ko-KR" altLang="en-US" b="1" dirty="0">
                <a:latin typeface="+mn-ea"/>
              </a:rPr>
              <a:t> 국가기술자격</a:t>
            </a:r>
            <a:r>
              <a:rPr lang="en-US" altLang="ko-KR" b="1" dirty="0">
                <a:latin typeface="+mn-ea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과정을 </a:t>
            </a:r>
            <a:r>
              <a:rPr lang="ko-KR" altLang="en-US" b="1" dirty="0">
                <a:latin typeface="+mn-ea"/>
              </a:rPr>
              <a:t>이수한 경우 평가를 거쳐 자격 부여</a:t>
            </a:r>
            <a:endParaRPr lang="ko-KR" altLang="en-US" b="1" dirty="0">
              <a:solidFill>
                <a:srgbClr val="0066CC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7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5400000">
            <a:off x="2875755" y="-2731741"/>
            <a:ext cx="620690" cy="637220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 rot="5400000">
            <a:off x="2803748" y="-2803748"/>
            <a:ext cx="692696" cy="6300192"/>
          </a:xfrm>
          <a:prstGeom prst="round2Same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0600" y="96044"/>
            <a:ext cx="5870748" cy="500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ko-KR" altLang="en-US" sz="3200" b="1" spc="-150" dirty="0" err="1" smtClean="0">
                <a:solidFill>
                  <a:schemeClr val="bg1"/>
                </a:solidFill>
                <a:latin typeface="+mn-ea"/>
                <a:ea typeface="+mn-ea"/>
              </a:rPr>
              <a:t>시간별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 강의계획</a:t>
            </a:r>
            <a:endParaRPr lang="en-US" altLang="ko-KR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604" y="90133"/>
            <a:ext cx="576069" cy="5120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8082223"/>
              </p:ext>
            </p:extLst>
          </p:nvPr>
        </p:nvGraphicFramePr>
        <p:xfrm>
          <a:off x="323528" y="1700808"/>
          <a:ext cx="8208912" cy="424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760640"/>
              </a:tblGrid>
              <a:tr h="472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시 간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강의내용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72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09:00 ~ 10:00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강의소개 </a:t>
                      </a:r>
                      <a:r>
                        <a:rPr lang="en-US" altLang="ko-KR" sz="15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직업훈련의 개념과 필요성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10:00 ~ 11:00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직업훈련의 정의와 우리나라 직업훈련제도 도입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11:00 ~ 12:00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직업능력개발훈련의 역할과 책무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관계법령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13:00 ~ 14:00 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직업훈련지원제도의 개관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 ~ 15:00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실업자  지원훈련 개념과 사업의 종류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15:00 ~ 16:00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사업주 및 재직자 직업능력개발훈련지원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16:00 ~ 17:00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지원제도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직업능력개발훈련 전달기관 및 품질관리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17:00 ~ 18:00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직업훈련교사제도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종합정리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4248" y="620688"/>
            <a:ext cx="1696023" cy="1331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3-4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기타 지원제도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277180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직업훈련 생계비 대부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장기간 직업훈련에 따른 생계부담을 지원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사업내용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일정소득 </a:t>
            </a:r>
            <a:r>
              <a:rPr lang="ko-KR" altLang="en-US" b="1" dirty="0">
                <a:latin typeface="+mn-ea"/>
              </a:rPr>
              <a:t>이하 </a:t>
            </a:r>
            <a:r>
              <a:rPr lang="ko-KR" altLang="en-US" b="1" dirty="0" err="1">
                <a:latin typeface="+mn-ea"/>
              </a:rPr>
              <a:t>비정규직</a:t>
            </a:r>
            <a:r>
              <a:rPr lang="ko-KR" altLang="en-US" b="1" dirty="0">
                <a:latin typeface="+mn-ea"/>
              </a:rPr>
              <a:t> 근로자 및 전직실업자를 대상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고용부가 </a:t>
            </a:r>
            <a:r>
              <a:rPr lang="ko-KR" altLang="en-US" b="1" dirty="0">
                <a:latin typeface="+mn-ea"/>
              </a:rPr>
              <a:t>지원하는 훈련 중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주 이상 훈련 참여자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월 </a:t>
            </a:r>
            <a:r>
              <a:rPr lang="ko-KR" altLang="en-US" b="1" dirty="0">
                <a:latin typeface="+mn-ea"/>
              </a:rPr>
              <a:t>단위 </a:t>
            </a:r>
            <a:r>
              <a:rPr lang="en-US" altLang="ko-KR" b="1" dirty="0">
                <a:latin typeface="+mn-ea"/>
              </a:rPr>
              <a:t>200</a:t>
            </a:r>
            <a:r>
              <a:rPr lang="ko-KR" altLang="en-US" b="1" dirty="0">
                <a:latin typeface="+mn-ea"/>
              </a:rPr>
              <a:t>만원 </a:t>
            </a:r>
            <a:r>
              <a:rPr lang="en-US" altLang="ko-KR" b="1" dirty="0">
                <a:latin typeface="+mn-ea"/>
              </a:rPr>
              <a:t>(1</a:t>
            </a:r>
            <a:r>
              <a:rPr lang="ko-KR" altLang="en-US" b="1" dirty="0">
                <a:latin typeface="+mn-ea"/>
              </a:rPr>
              <a:t>인당 </a:t>
            </a:r>
            <a:r>
              <a:rPr lang="en-US" altLang="ko-KR" b="1" dirty="0">
                <a:latin typeface="+mn-ea"/>
              </a:rPr>
              <a:t>1,000</a:t>
            </a:r>
            <a:r>
              <a:rPr lang="ko-KR" altLang="en-US" b="1" dirty="0">
                <a:latin typeface="+mn-ea"/>
              </a:rPr>
              <a:t>만원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한도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연리 </a:t>
            </a:r>
            <a:r>
              <a:rPr lang="en-US" altLang="ko-KR" b="1" dirty="0">
                <a:latin typeface="+mn-ea"/>
              </a:rPr>
              <a:t>1% (</a:t>
            </a:r>
            <a:r>
              <a:rPr lang="ko-KR" altLang="en-US" b="1" dirty="0" err="1">
                <a:latin typeface="+mn-ea"/>
              </a:rPr>
              <a:t>신용보증료</a:t>
            </a:r>
            <a:r>
              <a:rPr lang="ko-KR" altLang="en-US" b="1" dirty="0">
                <a:latin typeface="+mn-ea"/>
              </a:rPr>
              <a:t> 별도</a:t>
            </a:r>
            <a:r>
              <a:rPr lang="en-US" altLang="ko-KR" b="1" dirty="0">
                <a:latin typeface="+mn-ea"/>
              </a:rPr>
              <a:t>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사업추진기관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근로복지공단</a:t>
            </a:r>
            <a:endParaRPr lang="ko-KR" altLang="en-US" b="1" dirty="0">
              <a:solidFill>
                <a:srgbClr val="0066CC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10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3-4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기타 지원제도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349188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능력개발시설장비비용대부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훈련시설 및 장비확충 지원하여 훈련 인프라 구축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사업내용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고용보험가입 </a:t>
            </a:r>
            <a:r>
              <a:rPr lang="ko-KR" altLang="en-US" sz="2000" b="1" dirty="0">
                <a:latin typeface="+mn-ea"/>
              </a:rPr>
              <a:t>사업주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사업주단체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직업능력개발훈련시설 등 대상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훈련시설 </a:t>
            </a:r>
            <a:r>
              <a:rPr lang="ko-KR" altLang="en-US" sz="2000" b="1" dirty="0">
                <a:latin typeface="+mn-ea"/>
              </a:rPr>
              <a:t>및 장비들 구입비용의 </a:t>
            </a:r>
            <a:r>
              <a:rPr lang="en-US" altLang="ko-KR" sz="2000" b="1" dirty="0">
                <a:latin typeface="+mn-ea"/>
              </a:rPr>
              <a:t>90% </a:t>
            </a:r>
            <a:r>
              <a:rPr lang="ko-KR" altLang="en-US" sz="2000" b="1" dirty="0" smtClean="0">
                <a:latin typeface="+mn-ea"/>
              </a:rPr>
              <a:t>범위 내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최대 </a:t>
            </a:r>
            <a:r>
              <a:rPr lang="en-US" altLang="ko-KR" sz="2000" b="1" dirty="0">
                <a:latin typeface="+mn-ea"/>
              </a:rPr>
              <a:t>60</a:t>
            </a:r>
            <a:r>
              <a:rPr lang="ko-KR" altLang="en-US" sz="2000" b="1" dirty="0">
                <a:latin typeface="+mn-ea"/>
              </a:rPr>
              <a:t>억 한도 융자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대부금리 </a:t>
            </a:r>
            <a:r>
              <a:rPr lang="en-US" altLang="ko-KR" sz="2000" b="1" dirty="0">
                <a:latin typeface="+mn-ea"/>
              </a:rPr>
              <a:t>: 1% (</a:t>
            </a:r>
            <a:r>
              <a:rPr lang="ko-KR" altLang="en-US" sz="2000" b="1" dirty="0">
                <a:latin typeface="+mn-ea"/>
              </a:rPr>
              <a:t>중소기업 등</a:t>
            </a:r>
            <a:r>
              <a:rPr lang="en-US" altLang="ko-KR" sz="2000" b="1" dirty="0">
                <a:latin typeface="+mn-ea"/>
              </a:rPr>
              <a:t>) ~ 2% (</a:t>
            </a:r>
            <a:r>
              <a:rPr lang="ko-KR" altLang="en-US" sz="2000" b="1" dirty="0">
                <a:latin typeface="+mn-ea"/>
              </a:rPr>
              <a:t>대기업 사업주 등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사업추진기관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한국산업인력공단</a:t>
            </a:r>
            <a:endParaRPr lang="ko-KR" altLang="en-US" sz="2000" b="1" dirty="0">
              <a:solidFill>
                <a:srgbClr val="0066CC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4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3-4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기타 지원제도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349188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국가직무능력표준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(NCS)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64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latin typeface="+mn-ea"/>
              </a:rPr>
              <a:t>직무수행시</a:t>
            </a:r>
            <a:r>
              <a:rPr lang="ko-KR" altLang="en-US" sz="2000" b="1" dirty="0">
                <a:latin typeface="+mn-ea"/>
              </a:rPr>
              <a:t> 요구되는 직무수행능력을 표준화한 것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직무수행능력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지식〮기술〮태도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직무에 필요한 능력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능력단위요소</a:t>
            </a:r>
            <a:r>
              <a:rPr lang="ko-KR" altLang="en-US" b="1" dirty="0">
                <a:latin typeface="+mn-ea"/>
              </a:rPr>
              <a:t>〮</a:t>
            </a:r>
            <a:r>
              <a:rPr lang="ko-KR" altLang="en-US" b="1" dirty="0" err="1">
                <a:latin typeface="+mn-ea"/>
              </a:rPr>
              <a:t>수행준거를</a:t>
            </a:r>
            <a:r>
              <a:rPr lang="ko-KR" altLang="en-US" b="1" dirty="0">
                <a:latin typeface="+mn-ea"/>
              </a:rPr>
              <a:t> 나타냄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수행준거는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＂~</a:t>
            </a:r>
            <a:r>
              <a:rPr lang="ko-KR" altLang="en-US" b="1" dirty="0">
                <a:latin typeface="+mn-ea"/>
              </a:rPr>
              <a:t>할 수 있다</a:t>
            </a:r>
            <a:r>
              <a:rPr lang="en-US" altLang="ko-KR" b="1" dirty="0">
                <a:latin typeface="+mn-ea"/>
              </a:rPr>
              <a:t>＂</a:t>
            </a:r>
            <a:r>
              <a:rPr lang="ko-KR" altLang="en-US" b="1" dirty="0">
                <a:latin typeface="+mn-ea"/>
              </a:rPr>
              <a:t>로 표기됨</a:t>
            </a:r>
            <a:endParaRPr lang="en-US" altLang="ko-KR" b="1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본 과정도 각 단원 학습목표가 </a:t>
            </a:r>
            <a:r>
              <a:rPr lang="en-US" altLang="ko-KR" dirty="0">
                <a:latin typeface="+mn-ea"/>
              </a:rPr>
              <a:t>＂~</a:t>
            </a:r>
            <a:r>
              <a:rPr lang="ko-KR" altLang="en-US" dirty="0">
                <a:latin typeface="+mn-ea"/>
              </a:rPr>
              <a:t>할 수 있다</a:t>
            </a:r>
            <a:r>
              <a:rPr lang="en-US" altLang="ko-KR" dirty="0">
                <a:latin typeface="+mn-ea"/>
              </a:rPr>
              <a:t>＂</a:t>
            </a:r>
            <a:r>
              <a:rPr lang="ko-KR" altLang="en-US" dirty="0">
                <a:latin typeface="+mn-ea"/>
              </a:rPr>
              <a:t>로 되어 있음</a:t>
            </a:r>
            <a:endParaRPr lang="en-US" altLang="ko-KR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훈련과정에의 </a:t>
            </a:r>
            <a:r>
              <a:rPr lang="en-US" altLang="ko-KR" sz="2000" b="1" dirty="0">
                <a:latin typeface="+mn-ea"/>
              </a:rPr>
              <a:t>NCS </a:t>
            </a:r>
            <a:r>
              <a:rPr lang="ko-KR" altLang="en-US" sz="2000" b="1" dirty="0">
                <a:latin typeface="+mn-ea"/>
              </a:rPr>
              <a:t>도입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과정심사시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일정비율 </a:t>
            </a:r>
            <a:r>
              <a:rPr lang="en-US" altLang="ko-KR" b="1" dirty="0">
                <a:latin typeface="+mn-ea"/>
              </a:rPr>
              <a:t>NCS </a:t>
            </a:r>
            <a:r>
              <a:rPr lang="ko-KR" altLang="en-US" b="1" dirty="0">
                <a:latin typeface="+mn-ea"/>
              </a:rPr>
              <a:t>반영 및 이수자 </a:t>
            </a:r>
            <a:r>
              <a:rPr lang="ko-KR" altLang="en-US" b="1" dirty="0" err="1">
                <a:latin typeface="+mn-ea"/>
              </a:rPr>
              <a:t>평가시</a:t>
            </a:r>
            <a:r>
              <a:rPr lang="ko-KR" altLang="en-US" b="1" dirty="0">
                <a:latin typeface="+mn-ea"/>
              </a:rPr>
              <a:t> 훈련비 추가</a:t>
            </a:r>
            <a:endParaRPr lang="ko-KR" altLang="en-US" b="1" dirty="0">
              <a:solidFill>
                <a:srgbClr val="0066CC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08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03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 지원제도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3-4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기타 지원제도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349188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과정평가형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국가기술자격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309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국가기술자격 </a:t>
            </a:r>
            <a:r>
              <a:rPr lang="ko-KR" altLang="en-US" sz="2000" b="1" dirty="0">
                <a:latin typeface="+mn-ea"/>
              </a:rPr>
              <a:t>부여 방법 </a:t>
            </a:r>
            <a:r>
              <a:rPr lang="en-US" altLang="ko-KR" sz="2000" b="1" dirty="0">
                <a:latin typeface="+mn-ea"/>
              </a:rPr>
              <a:t>(3</a:t>
            </a:r>
            <a:r>
              <a:rPr lang="ko-KR" altLang="en-US" sz="2000" b="1" dirty="0">
                <a:latin typeface="+mn-ea"/>
              </a:rPr>
              <a:t>가지</a:t>
            </a:r>
            <a:r>
              <a:rPr lang="en-US" altLang="ko-KR" sz="2000" b="1" dirty="0">
                <a:latin typeface="+mn-ea"/>
              </a:rPr>
              <a:t>) </a:t>
            </a:r>
            <a:r>
              <a:rPr lang="ko-KR" altLang="en-US" sz="2000" b="1" dirty="0">
                <a:latin typeface="+mn-ea"/>
              </a:rPr>
              <a:t>중 우리나라는 ①② 인정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①</a:t>
            </a:r>
            <a:r>
              <a:rPr lang="ko-KR" altLang="en-US" b="1" dirty="0">
                <a:latin typeface="+mn-ea"/>
              </a:rPr>
              <a:t>전통적인 시험 ②과정 평가 ③교육과정 이수 경력 인정 등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+mn-ea"/>
              </a:rPr>
              <a:t> NCS </a:t>
            </a:r>
            <a:r>
              <a:rPr lang="ko-KR" altLang="en-US" sz="2000" b="1" dirty="0">
                <a:latin typeface="+mn-ea"/>
              </a:rPr>
              <a:t>기반 훈련과정 이수 시 평가를 거쳐 기술자격 부여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 국가기술 자격 취득 방법 </a:t>
            </a:r>
            <a:r>
              <a:rPr lang="en-US" altLang="ko-KR" sz="2000" b="1" dirty="0">
                <a:latin typeface="+mn-ea"/>
                <a:hlinkClick r:id="rId3" action="ppaction://hlinkfile"/>
              </a:rPr>
              <a:t>(</a:t>
            </a:r>
            <a:r>
              <a:rPr lang="ko-KR" altLang="en-US" sz="2000" b="1" dirty="0">
                <a:latin typeface="+mn-ea"/>
                <a:hlinkClick r:id="rId3" action="ppaction://hlinkfile"/>
              </a:rPr>
              <a:t>동영상</a:t>
            </a:r>
            <a:r>
              <a:rPr lang="en-US" altLang="ko-KR" sz="2000" b="1" dirty="0">
                <a:latin typeface="+mn-ea"/>
                <a:hlinkClick r:id="rId3" action="ppaction://hlinkfile"/>
              </a:rPr>
              <a:t>5)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출석률 </a:t>
            </a:r>
            <a:r>
              <a:rPr lang="en-US" altLang="ko-KR" b="1" dirty="0">
                <a:latin typeface="+mn-ea"/>
              </a:rPr>
              <a:t>75% </a:t>
            </a:r>
            <a:r>
              <a:rPr lang="ko-KR" altLang="en-US" b="1" dirty="0">
                <a:latin typeface="+mn-ea"/>
              </a:rPr>
              <a:t>이상이면서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내부평가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훈련기관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및 외부평가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한국산업인력공단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거쳐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평균점수가 </a:t>
            </a:r>
            <a:r>
              <a:rPr lang="en-US" altLang="ko-KR" b="1" dirty="0">
                <a:latin typeface="+mn-ea"/>
              </a:rPr>
              <a:t>80</a:t>
            </a:r>
            <a:r>
              <a:rPr lang="ko-KR" altLang="en-US" b="1" dirty="0">
                <a:latin typeface="+mn-ea"/>
              </a:rPr>
              <a:t>점 이상인 경우</a:t>
            </a:r>
          </a:p>
        </p:txBody>
      </p:sp>
    </p:spTree>
    <p:extLst>
      <p:ext uri="{BB962C8B-B14F-4D97-AF65-F5344CB8AC3E}">
        <p14:creationId xmlns="" xmlns:p14="http://schemas.microsoft.com/office/powerpoint/2010/main" val="40803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440522"/>
              <a:ext cx="72728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04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품질관리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539552" y="1700808"/>
            <a:ext cx="2808312" cy="569024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106673"/>
              <a:ext cx="1206467" cy="302574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학 </a:t>
              </a:r>
              <a:r>
                <a:rPr lang="ko-KR" altLang="en-US" sz="25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습</a:t>
              </a:r>
              <a:r>
                <a:rPr lang="ko-KR" altLang="en-US" sz="2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목 표</a:t>
              </a:r>
              <a:endPara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39552" y="2636912"/>
            <a:ext cx="8604448" cy="22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직업능력개발훈련 </a:t>
            </a:r>
            <a:r>
              <a:rPr lang="ko-KR" altLang="en-US" sz="2000" b="1" dirty="0">
                <a:latin typeface="+mn-ea"/>
              </a:rPr>
              <a:t>실시기관을 설명할 수 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직업능력개발훈련의 </a:t>
            </a:r>
            <a:r>
              <a:rPr lang="ko-KR" altLang="en-US" sz="2000" b="1" dirty="0">
                <a:latin typeface="+mn-ea"/>
              </a:rPr>
              <a:t>품질을 높이기 위한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다양한 </a:t>
            </a:r>
            <a:r>
              <a:rPr lang="ko-KR" altLang="en-US" sz="2000" b="1" dirty="0">
                <a:latin typeface="+mn-ea"/>
              </a:rPr>
              <a:t>정부의 정책에 대해 설명할 수 있다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직업훈련교사제도에 </a:t>
            </a:r>
            <a:r>
              <a:rPr lang="ko-KR" altLang="en-US" sz="2000" b="1" dirty="0">
                <a:latin typeface="+mn-ea"/>
              </a:rPr>
              <a:t>대해 설명할 수 있다</a:t>
            </a:r>
            <a:r>
              <a:rPr lang="en-US" altLang="ko-KR" sz="2000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50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04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품질관리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4-1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직업능력개발훈련 실시기관 시설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536408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훈련과정 </a:t>
            </a:r>
            <a:r>
              <a:rPr lang="ko-KR" altLang="en-US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인정실시할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 수 있는 기관 및 시설제한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직업능력개발 </a:t>
            </a:r>
            <a:r>
              <a:rPr lang="ko-KR" altLang="en-US" sz="2000" b="1" dirty="0">
                <a:latin typeface="+mn-ea"/>
              </a:rPr>
              <a:t>훈련시설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근로자직업능력개발법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공공직업훈련시설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지정직업훈련시설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고등교육법에 의한 </a:t>
            </a:r>
            <a:r>
              <a:rPr lang="ko-KR" altLang="en-US" sz="2000" b="1" dirty="0" smtClean="0">
                <a:latin typeface="+mn-ea"/>
              </a:rPr>
              <a:t>학교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평생교육법에 의한 </a:t>
            </a:r>
            <a:r>
              <a:rPr lang="ko-KR" altLang="en-US" sz="2000" b="1" dirty="0" smtClean="0">
                <a:latin typeface="+mn-ea"/>
              </a:rPr>
              <a:t>평생교육시설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 평생직업교육학원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학원의 설립운영 및 과외교습에 관한 법률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다른 법률에 의하여 훈련을 실시할 수 있는 기관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한국생산성본부의 </a:t>
            </a:r>
            <a:r>
              <a:rPr lang="ko-KR" altLang="en-US" b="1" dirty="0">
                <a:latin typeface="+mn-ea"/>
              </a:rPr>
              <a:t>교육훈련사업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산업발전법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 smtClean="0">
                <a:latin typeface="+mn-ea"/>
              </a:rPr>
              <a:t>등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사업주 또는 사업주 단체 시설</a:t>
            </a:r>
          </a:p>
        </p:txBody>
      </p:sp>
    </p:spTree>
    <p:extLst>
      <p:ext uri="{BB962C8B-B14F-4D97-AF65-F5344CB8AC3E}">
        <p14:creationId xmlns="" xmlns:p14="http://schemas.microsoft.com/office/powerpoint/2010/main" val="39073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04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품질관리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 품질관리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2627784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품질관리의 의의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직업훈련의 </a:t>
            </a:r>
            <a:r>
              <a:rPr lang="ko-KR" altLang="en-US" sz="2000" b="1" dirty="0">
                <a:latin typeface="+mn-ea"/>
              </a:rPr>
              <a:t>전달은 훈련기관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기업포함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을 통하여 </a:t>
            </a:r>
            <a:r>
              <a:rPr lang="ko-KR" altLang="en-US" sz="2000" b="1" dirty="0" smtClean="0">
                <a:latin typeface="+mn-ea"/>
              </a:rPr>
              <a:t>가능</a:t>
            </a:r>
            <a:endParaRPr lang="en-US" altLang="ko-KR" sz="2000" b="1" dirty="0" smtClean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훈련기관제공 훈련이 산업수요 수준에 맞추어져야 함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0040" y="3640443"/>
            <a:ext cx="565212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품질관리를 위한 직업능력심사평가원 설립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(2015)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056" y="4146592"/>
            <a:ext cx="8676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훈련기관 </a:t>
            </a:r>
            <a:r>
              <a:rPr lang="ko-KR" altLang="en-US" sz="2000" b="1" dirty="0" smtClean="0">
                <a:latin typeface="+mn-ea"/>
              </a:rPr>
              <a:t>인증평가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훈련과정 심사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이수자 평가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부정훈련관리 업무를 담당 </a:t>
            </a:r>
            <a:r>
              <a:rPr lang="en-US" altLang="ko-KR" sz="2000" b="1" dirty="0">
                <a:latin typeface="+mn-ea"/>
                <a:hlinkClick r:id="rId3" action="ppaction://hlinkfile"/>
              </a:rPr>
              <a:t>(</a:t>
            </a:r>
            <a:r>
              <a:rPr lang="ko-KR" altLang="en-US" sz="2000" b="1" dirty="0">
                <a:latin typeface="+mn-ea"/>
                <a:hlinkClick r:id="rId3" action="ppaction://hlinkfile"/>
              </a:rPr>
              <a:t>동영상</a:t>
            </a:r>
            <a:r>
              <a:rPr lang="en-US" altLang="ko-KR" sz="2000" b="1" dirty="0">
                <a:latin typeface="+mn-ea"/>
                <a:hlinkClick r:id="rId3" action="ppaction://hlinkfile"/>
              </a:rPr>
              <a:t>6)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16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 rot="0"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883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3500" b="1">
                  <a:solidFill>
                    <a:srgbClr val="ffff00"/>
                  </a:solidFill>
                </a:rPr>
                <a:t>04</a:t>
              </a:r>
              <a:r>
                <a:rPr lang="ko-KR" altLang="en-US" sz="3500" b="1">
                  <a:solidFill>
                    <a:srgbClr val="73b2d1"/>
                  </a:solidFill>
                </a:rPr>
                <a:t> </a:t>
              </a:r>
              <a:r>
                <a:rPr lang="ko-KR" altLang="en-US" sz="3500" b="1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>
                  <a:solidFill>
                    <a:srgbClr val="002060"/>
                  </a:solidFill>
                </a:rPr>
                <a:t>, </a:t>
              </a:r>
              <a:r>
                <a:rPr lang="ko-KR" altLang="en-US" sz="3500" b="1">
                  <a:solidFill>
                    <a:srgbClr val="002060"/>
                  </a:solidFill>
                </a:rPr>
                <a:t>품질관리</a:t>
              </a:r>
              <a:endParaRPr lang="en-US" altLang="ko-KR" sz="3500" b="1">
                <a:solidFill>
                  <a:srgbClr val="002060"/>
                </a:solidFill>
                <a:latin typeface="HY크리스탈M"/>
                <a:ea typeface="HY크리스탈M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51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HY견고딕"/>
                  <a:ea typeface="HY견고딕"/>
                </a:rPr>
                <a:t>직업능력개발훈련</a:t>
              </a:r>
              <a:r>
                <a:rPr lang="ko-KR" altLang="en-US">
                  <a:solidFill>
                    <a:srgbClr val="10489d"/>
                  </a:solidFill>
                  <a:latin typeface="HY견고딕"/>
                  <a:ea typeface="HY견고딕"/>
                </a:rPr>
                <a:t> 개관</a:t>
              </a:r>
              <a:endParaRPr lang="ko-KR" altLang="en-US">
                <a:latin typeface="HY견고딕"/>
                <a:ea typeface="HY견고딕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 rot="0"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HY헤드라인M"/>
                <a:ea typeface="HY헤드라인M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7272" y="3092850"/>
              <a:ext cx="1206466" cy="332723"/>
            </a:xfrm>
            <a:prstGeom prst="rect">
              <a:avLst/>
            </a:prstGeom>
            <a:noFill/>
          </p:spPr>
          <p:txBody>
            <a:bodyPr wrap="square" lIns="0" rIns="0" anchor="ctr" anchorCtr="0">
              <a:spAutoFit/>
            </a:bodyPr>
            <a:lstStyle/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 </a:t>
              </a:r>
              <a:r>
                <a:rPr xmlns:mc="http://schemas.openxmlformats.org/markup-compatibility/2006" xmlns:hp="http://schemas.haansoft.com/office/presentation/8.0" lang="en-US" altLang="ko-KR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4-2 </a:t>
              </a: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직업훈련 품질관리</a:t>
              </a:r>
              <a:endPara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2627784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>
              <a:defRPr/>
            </a:pP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훈련기관 인증평가</a:t>
            </a:r>
            <a:endParaRPr lang="ko-KR" altLang="en-US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/>
              <a:ea typeface="HY견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838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인증평가 목적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훈련기관의 건전성</a:t>
            </a:r>
            <a:r>
              <a:rPr lang="en-US" altLang="ko-KR" sz="2000" b="1">
                <a:latin typeface="+mn-ea"/>
              </a:rPr>
              <a:t>, </a:t>
            </a:r>
            <a:r>
              <a:rPr lang="ko-KR" altLang="en-US" sz="2000" b="1">
                <a:latin typeface="+mn-ea"/>
              </a:rPr>
              <a:t>역량을 평가하여 부실훈련기관 정부지원 배제</a:t>
            </a:r>
            <a:r>
              <a:rPr lang="en-US" altLang="ko-KR" sz="2000" b="1">
                <a:latin typeface="+mn-ea"/>
              </a:rPr>
              <a:t> </a:t>
            </a:r>
            <a:endParaRPr lang="en-US" altLang="ko-KR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  </a:t>
            </a:r>
            <a:r>
              <a:rPr lang="en-US" altLang="ko-KR" sz="1300">
                <a:latin typeface="+mn-ea"/>
              </a:rPr>
              <a:t>※ 2015</a:t>
            </a:r>
            <a:r>
              <a:rPr lang="ko-KR" altLang="en-US" sz="1300">
                <a:latin typeface="+mn-ea"/>
              </a:rPr>
              <a:t>년 이전에는 단순히 컨설팅 수준의 평가실시</a:t>
            </a:r>
            <a:endParaRPr lang="ko-KR" altLang="en-US" sz="13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130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인증평가 내용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000" b="1">
                <a:latin typeface="+mn-ea"/>
              </a:rPr>
              <a:t>    </a:t>
            </a:r>
            <a:r>
              <a:rPr lang="en-US" altLang="ko-KR" sz="2000" b="1">
                <a:latin typeface="+mn-ea"/>
              </a:rPr>
              <a:t>- </a:t>
            </a:r>
            <a:r>
              <a:rPr lang="ko-KR" altLang="en-US" sz="2000" b="1">
                <a:latin typeface="+mn-ea"/>
              </a:rPr>
              <a:t>인증평가 요소 </a:t>
            </a:r>
            <a:r>
              <a:rPr lang="en-US" altLang="ko-KR" sz="2000" b="1">
                <a:latin typeface="+mn-ea"/>
              </a:rPr>
              <a:t>(</a:t>
            </a:r>
            <a:r>
              <a:rPr lang="ko-KR" altLang="en-US" sz="2000" b="1">
                <a:latin typeface="+mn-ea"/>
              </a:rPr>
              <a:t>신규진입 기관은 아래 ② </a:t>
            </a:r>
            <a:r>
              <a:rPr lang="en-US" altLang="ko-KR" sz="2000" b="1">
                <a:latin typeface="+mn-ea"/>
              </a:rPr>
              <a:t>- 1. </a:t>
            </a:r>
            <a:r>
              <a:rPr lang="ko-KR" altLang="en-US" sz="2000" b="1">
                <a:latin typeface="+mn-ea"/>
              </a:rPr>
              <a:t>성과평가 부분 생략</a:t>
            </a:r>
            <a:r>
              <a:rPr lang="en-US" altLang="ko-KR" sz="2000" b="1">
                <a:latin typeface="+mn-ea"/>
              </a:rPr>
              <a:t>) </a:t>
            </a:r>
            <a:endParaRPr lang="en-US" altLang="ko-KR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>
                <a:latin typeface="+mn-ea"/>
              </a:rPr>
              <a:t>     ① </a:t>
            </a:r>
            <a:r>
              <a:rPr lang="ko-KR" altLang="en-US">
                <a:latin typeface="+mn-ea"/>
              </a:rPr>
              <a:t>기관건전성</a:t>
            </a:r>
            <a:r>
              <a:rPr lang="en-US" altLang="ko-KR">
                <a:latin typeface="+mn-ea"/>
              </a:rPr>
              <a:t>: 1.</a:t>
            </a:r>
            <a:r>
              <a:rPr lang="ko-KR" altLang="en-US">
                <a:latin typeface="+mn-ea"/>
              </a:rPr>
              <a:t>준법성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행정처분</a:t>
            </a:r>
            <a:r>
              <a:rPr lang="en-US" altLang="ko-KR">
                <a:latin typeface="+mn-ea"/>
              </a:rPr>
              <a:t>)  2.</a:t>
            </a:r>
            <a:r>
              <a:rPr lang="ko-KR" altLang="en-US">
                <a:latin typeface="+mn-ea"/>
              </a:rPr>
              <a:t>재정건전성 </a:t>
            </a:r>
            <a:endParaRPr lang="ko-KR" altLang="en-US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>
                <a:latin typeface="+mn-ea"/>
              </a:rPr>
              <a:t>     ② 훈련역량 평가</a:t>
            </a:r>
            <a:r>
              <a:rPr lang="en-US" altLang="ko-KR">
                <a:latin typeface="+mn-ea"/>
              </a:rPr>
              <a:t>: 1.</a:t>
            </a:r>
            <a:r>
              <a:rPr lang="ko-KR" altLang="en-US">
                <a:latin typeface="+mn-ea"/>
              </a:rPr>
              <a:t>성과평가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취업률 등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  </a:t>
            </a:r>
            <a:r>
              <a:rPr lang="en-US" altLang="ko-KR">
                <a:latin typeface="+mn-ea"/>
              </a:rPr>
              <a:t>2.</a:t>
            </a:r>
            <a:r>
              <a:rPr lang="ko-KR" altLang="en-US">
                <a:latin typeface="+mn-ea"/>
              </a:rPr>
              <a:t>현장평가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시설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교강사 등</a:t>
            </a:r>
            <a:r>
              <a:rPr lang="en-US" altLang="ko-KR">
                <a:latin typeface="+mn-ea"/>
              </a:rPr>
              <a:t>)</a:t>
            </a:r>
            <a:endParaRPr lang="en-US" altLang="ko-KR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- </a:t>
            </a:r>
            <a:r>
              <a:rPr lang="ko-KR" altLang="en-US" sz="2000" b="1">
                <a:latin typeface="+mn-ea"/>
              </a:rPr>
              <a:t>등급부여</a:t>
            </a:r>
            <a:r>
              <a:rPr lang="en-US" altLang="ko-KR" sz="2000" b="1">
                <a:latin typeface="+mn-ea"/>
              </a:rPr>
              <a:t>: </a:t>
            </a:r>
            <a:endParaRPr lang="en-US" altLang="ko-KR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>
                <a:latin typeface="+mn-ea"/>
              </a:rPr>
              <a:t>     ① </a:t>
            </a:r>
            <a:r>
              <a:rPr lang="ko-KR" altLang="en-US">
                <a:latin typeface="+mn-ea"/>
              </a:rPr>
              <a:t>신규진입기관</a:t>
            </a:r>
            <a:r>
              <a:rPr lang="en-US" altLang="ko-KR">
                <a:latin typeface="+mn-ea"/>
              </a:rPr>
              <a:t>: 1</a:t>
            </a:r>
            <a:r>
              <a:rPr lang="ko-KR" altLang="en-US">
                <a:latin typeface="+mn-ea"/>
              </a:rPr>
              <a:t>년인증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인증유예 </a:t>
            </a:r>
            <a:r>
              <a:rPr lang="en-US" altLang="ko-KR">
                <a:latin typeface="+mn-ea"/>
                <a:hlinkClick r:id="rId3" action="ppaction://hlinkfile"/>
              </a:rPr>
              <a:t>(</a:t>
            </a:r>
            <a:r>
              <a:rPr lang="ko-KR" altLang="en-US">
                <a:latin typeface="+mn-ea"/>
                <a:hlinkClick r:id="rId3" action="ppaction://hlinkfile"/>
              </a:rPr>
              <a:t>동영상</a:t>
            </a:r>
            <a:r>
              <a:rPr lang="en-US" altLang="ko-KR">
                <a:latin typeface="+mn-ea"/>
                <a:hlinkClick r:id="rId3" action="ppaction://hlinkfile"/>
              </a:rPr>
              <a:t>7)</a:t>
            </a:r>
            <a:endParaRPr lang="en-US" altLang="ko-KR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>
                <a:latin typeface="+mn-ea"/>
              </a:rPr>
              <a:t>     ② </a:t>
            </a:r>
            <a:r>
              <a:rPr lang="ko-KR" altLang="en-US">
                <a:latin typeface="+mn-ea"/>
              </a:rPr>
              <a:t>기존 훈련실적기관</a:t>
            </a:r>
            <a:r>
              <a:rPr lang="en-US" altLang="ko-KR">
                <a:latin typeface="+mn-ea"/>
              </a:rPr>
              <a:t>: 3~5</a:t>
            </a:r>
            <a:r>
              <a:rPr lang="ko-KR" altLang="en-US">
                <a:latin typeface="+mn-ea"/>
              </a:rPr>
              <a:t>년 인증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우수기관</a:t>
            </a:r>
            <a:r>
              <a:rPr lang="en-US" altLang="ko-KR">
                <a:latin typeface="+mn-ea"/>
              </a:rPr>
              <a:t>), 1</a:t>
            </a:r>
            <a:r>
              <a:rPr lang="ko-KR" altLang="en-US">
                <a:latin typeface="+mn-ea"/>
              </a:rPr>
              <a:t>년인증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인증유예</a:t>
            </a:r>
            <a:endParaRPr lang="en-US" altLang="ko-KR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 rot="0"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883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3500" b="1">
                  <a:solidFill>
                    <a:srgbClr val="ffff00"/>
                  </a:solidFill>
                </a:rPr>
                <a:t>04</a:t>
              </a:r>
              <a:r>
                <a:rPr lang="ko-KR" altLang="en-US" sz="3500" b="1">
                  <a:solidFill>
                    <a:srgbClr val="73b2d1"/>
                  </a:solidFill>
                </a:rPr>
                <a:t> </a:t>
              </a:r>
              <a:r>
                <a:rPr lang="ko-KR" altLang="en-US" sz="3500" b="1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>
                  <a:solidFill>
                    <a:srgbClr val="002060"/>
                  </a:solidFill>
                </a:rPr>
                <a:t>, </a:t>
              </a:r>
              <a:r>
                <a:rPr lang="ko-KR" altLang="en-US" sz="3500" b="1">
                  <a:solidFill>
                    <a:srgbClr val="002060"/>
                  </a:solidFill>
                </a:rPr>
                <a:t>품질관리</a:t>
              </a:r>
              <a:endParaRPr lang="en-US" altLang="ko-KR" sz="3500" b="1">
                <a:solidFill>
                  <a:srgbClr val="002060"/>
                </a:solidFill>
                <a:latin typeface="HY크리스탈M"/>
                <a:ea typeface="HY크리스탈M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51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HY견고딕"/>
                  <a:ea typeface="HY견고딕"/>
                </a:rPr>
                <a:t>직업능력개발훈련</a:t>
              </a:r>
              <a:r>
                <a:rPr lang="ko-KR" altLang="en-US">
                  <a:solidFill>
                    <a:srgbClr val="10489d"/>
                  </a:solidFill>
                  <a:latin typeface="HY견고딕"/>
                  <a:ea typeface="HY견고딕"/>
                </a:rPr>
                <a:t> 개관</a:t>
              </a:r>
              <a:endParaRPr lang="ko-KR" altLang="en-US">
                <a:latin typeface="HY견고딕"/>
                <a:ea typeface="HY견고딕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 rot="0"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latin typeface="HY헤드라인M"/>
                <a:ea typeface="HY헤드라인M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7272" y="3092850"/>
              <a:ext cx="1206466" cy="332723"/>
            </a:xfrm>
            <a:prstGeom prst="rect">
              <a:avLst/>
            </a:prstGeom>
            <a:noFill/>
          </p:spPr>
          <p:txBody>
            <a:bodyPr wrap="square" lIns="0" rIns="0" anchor="ctr" anchorCtr="0">
              <a:spAutoFit/>
            </a:bodyPr>
            <a:lstStyle/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 </a:t>
              </a:r>
              <a:r>
                <a:rPr xmlns:mc="http://schemas.openxmlformats.org/markup-compatibility/2006" xmlns:hp="http://schemas.haansoft.com/office/presentation/8.0" lang="en-US" altLang="ko-KR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4-2 </a:t>
              </a:r>
              <a:r>
                <a:rPr xmlns:mc="http://schemas.openxmlformats.org/markup-compatibility/2006" xmlns:hp="http://schemas.haansoft.com/office/presentation/8.0" lang="ko-KR" altLang="en-US" sz="2400" b="1" mc:Ignorable="hp" hp:hslEmbossed="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헤드라인M"/>
                  <a:ea typeface="HY헤드라인M"/>
                </a:rPr>
                <a:t>직업훈련 품질관리</a:t>
              </a:r>
              <a:endPara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2627784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>
              <a:defRPr/>
            </a:pPr>
            <a:r>
              <a:rPr lang="ko-KR" altLang="en-US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/>
                <a:ea typeface="HY견고딕"/>
              </a:rPr>
              <a:t>훈련과정 심사</a:t>
            </a:r>
            <a:endParaRPr lang="ko-KR" altLang="en-US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/>
              <a:ea typeface="HY견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137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정부지원훈련과정으로 적합한 훈련과정 선정 절차</a:t>
            </a:r>
            <a:endParaRPr lang="ko-KR" altLang="en-US" sz="2000" b="1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b="1">
                <a:latin typeface="+mn-ea"/>
              </a:rPr>
              <a:t>    </a:t>
            </a:r>
            <a:r>
              <a:rPr lang="en-US" altLang="ko-KR" sz="1300">
                <a:latin typeface="+mn-ea"/>
              </a:rPr>
              <a:t>※ </a:t>
            </a:r>
            <a:r>
              <a:rPr lang="ko-KR" altLang="en-US" sz="1300">
                <a:latin typeface="+mn-ea"/>
              </a:rPr>
              <a:t>정부지원을 위해서는 훈련과정 심사 필수 </a:t>
            </a:r>
            <a:r>
              <a:rPr lang="en-US" altLang="ko-KR" sz="1300">
                <a:latin typeface="+mn-ea"/>
              </a:rPr>
              <a:t>(PPT 29</a:t>
            </a:r>
            <a:r>
              <a:rPr lang="ko-KR" altLang="en-US" sz="1300">
                <a:latin typeface="+mn-ea"/>
              </a:rPr>
              <a:t>쪽</a:t>
            </a:r>
            <a:r>
              <a:rPr lang="en-US" altLang="ko-KR" sz="1300">
                <a:latin typeface="+mn-ea"/>
              </a:rPr>
              <a:t>)</a:t>
            </a:r>
            <a:endParaRPr lang="en-US" altLang="ko-KR" sz="13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100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/>
              <a:buChar char="ü"/>
              <a:defRPr/>
            </a:pPr>
            <a:r>
              <a:rPr lang="ko-KR" altLang="en-US" sz="2000" b="1">
                <a:latin typeface="+mn-ea"/>
              </a:rPr>
              <a:t>통합심사 대상훈련</a:t>
            </a:r>
            <a:r>
              <a:rPr lang="en-US" altLang="ko-KR" sz="2000" b="1">
                <a:latin typeface="+mn-ea"/>
              </a:rPr>
              <a:t>(</a:t>
            </a:r>
            <a:r>
              <a:rPr lang="ko-KR" altLang="en-US" sz="2000" b="1">
                <a:latin typeface="+mn-ea"/>
              </a:rPr>
              <a:t>직업능력심사 평가원</a:t>
            </a:r>
            <a:r>
              <a:rPr lang="en-US" altLang="ko-KR" sz="2000" b="1">
                <a:latin typeface="+mn-ea"/>
              </a:rPr>
              <a:t>)</a:t>
            </a:r>
            <a:endParaRPr lang="ko-KR" altLang="en-US" sz="2000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3568" y="3789041"/>
          <a:ext cx="7992888" cy="2615184"/>
        </p:xfrm>
        <a:graphic>
          <a:graphicData uri="http://schemas.openxmlformats.org/drawingml/2006/table">
            <a:tbl>
              <a:tblPr>
                <a:tableStyleId>{1EDF2F87-84AD-4230-966E-E561DF79DAAB}</a:tableStyleId>
              </a:tblPr>
              <a:tblGrid>
                <a:gridCol w="3287843"/>
                <a:gridCol w="1013856"/>
                <a:gridCol w="3691189"/>
              </a:tblGrid>
              <a:tr h="364991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훈련사업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훈련대상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신청대상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64991">
                <a:tc>
                  <a:txBody>
                    <a:bodyPr vert="horz" lIns="64769" tIns="17907" rIns="64769" bIns="17907" anchor="ctr" anchorCtr="0"/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일반직종계좌적합훈련 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실업자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rowSpan="5">
                  <a:txBody>
                    <a:bodyPr vert="horz" lIns="64769" tIns="17907" rIns="64769" bIns="17907" anchor="ctr" anchorCtr="0"/>
                    <a:p>
                      <a:pPr marL="133350" marR="0" indent="-13335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･ 통합심사 대상은 훈련사업의 집체훈련과정 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33350" marR="0" indent="-13335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･ 사업주 훈련과정은 위탁훈련에 한하며</a:t>
                      </a:r>
                      <a:r>
                        <a:rPr lang="en-US" altLang="ko-KR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 자체훈련 및 채용 연계형 훈련 등은 산업인력공단심사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64991">
                <a:tc>
                  <a:txBody>
                    <a:bodyPr vert="horz" lIns="64769" tIns="17907" rIns="64769" bIns="17907" anchor="ctr" anchorCtr="0"/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국가기간･전략산업직종훈련 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4991">
                <a:tc>
                  <a:txBody>
                    <a:bodyPr vert="horz" lIns="64769" tIns="17907" rIns="64769" bIns="17907" anchor="ctr" anchorCtr="0"/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사업주 직업능력개발훈련</a:t>
                      </a:r>
                      <a:r>
                        <a:rPr lang="en-US" altLang="ko-KR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</a:t>
                      </a:r>
                      <a:r>
                        <a:rPr lang="en-US" altLang="ko-KR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rowSpan="3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재직자 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95326">
                <a:tc>
                  <a:txBody>
                    <a:bodyPr vert="horz" lIns="64769" tIns="17907" rIns="64769" bIns="17907" anchor="ctr" anchorCtr="0"/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중소기업 핵심직무능력향상 </a:t>
                      </a:r>
                      <a:r>
                        <a:rPr lang="en-US" altLang="ko-KR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사업주 위탁</a:t>
                      </a:r>
                      <a:r>
                        <a:rPr lang="en-US" altLang="ko-KR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중소기업특화</a:t>
                      </a:r>
                      <a:r>
                        <a:rPr lang="en-US" altLang="ko-KR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4991">
                <a:tc>
                  <a:txBody>
                    <a:bodyPr vert="horz" lIns="64769" tIns="17907" rIns="64769" bIns="17907" anchor="ctr" anchorCtr="0"/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근로자 직업능력개발훈련</a:t>
                      </a:r>
                      <a:endParaRPr lang="ko-KR" altLang="en-US" sz="1600" b="1" kern="0" spc="-2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04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품질관리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 교사제도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2627784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이수자 평가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+mn-ea"/>
              </a:rPr>
              <a:t>개념</a:t>
            </a:r>
            <a:endParaRPr lang="en-US" altLang="ko-KR" sz="24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en-US" altLang="ko-KR" sz="2000" b="1" dirty="0" smtClean="0"/>
              <a:t>NCS</a:t>
            </a:r>
            <a:r>
              <a:rPr lang="ko-KR" altLang="en-US" sz="2000" b="1" dirty="0"/>
              <a:t>기반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훈련과정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이수훈련생의 능력획득여부 평가</a:t>
            </a:r>
            <a:endParaRPr lang="en-US" altLang="ko-KR" sz="2000" b="1" dirty="0"/>
          </a:p>
          <a:p>
            <a:pPr algn="just">
              <a:lnSpc>
                <a:spcPct val="120000"/>
              </a:lnSpc>
            </a:pPr>
            <a:r>
              <a:rPr lang="en-US" altLang="ko-KR" sz="2000" b="1" dirty="0"/>
              <a:t>    </a:t>
            </a:r>
            <a:r>
              <a:rPr lang="en-US" altLang="ko-KR" sz="2000" b="1" dirty="0" smtClean="0"/>
              <a:t>- 40</a:t>
            </a:r>
            <a:r>
              <a:rPr lang="ko-KR" altLang="en-US" sz="2000" b="1" dirty="0"/>
              <a:t>시간이상 </a:t>
            </a:r>
            <a:r>
              <a:rPr lang="en-US" altLang="ko-KR" sz="2000" b="1" dirty="0"/>
              <a:t>NCS</a:t>
            </a:r>
            <a:r>
              <a:rPr lang="ko-KR" altLang="en-US" sz="2000" b="1" dirty="0"/>
              <a:t>기반 과정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능력단위 </a:t>
            </a:r>
            <a:r>
              <a:rPr lang="en-US" altLang="ko-KR" sz="2000" b="1" dirty="0"/>
              <a:t>40%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대상</a:t>
            </a:r>
            <a:endParaRPr lang="en-US" altLang="ko-KR" sz="2000" b="1" dirty="0"/>
          </a:p>
          <a:p>
            <a:pPr algn="just">
              <a:lnSpc>
                <a:spcPct val="120000"/>
              </a:lnSpc>
            </a:pPr>
            <a:r>
              <a:rPr lang="en-US" altLang="ko-KR" sz="2000" b="1" dirty="0"/>
              <a:t>   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훈련비 </a:t>
            </a:r>
            <a:r>
              <a:rPr lang="ko-KR" altLang="en-US" sz="2000" b="1" dirty="0"/>
              <a:t>추가지원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인증평가 및 훈련과정 선정 등에 </a:t>
            </a:r>
            <a:r>
              <a:rPr lang="ko-KR" altLang="en-US" sz="2000" b="1" dirty="0" smtClean="0"/>
              <a:t>반영</a:t>
            </a:r>
            <a:r>
              <a:rPr lang="ko-KR" altLang="en-US" sz="2000" b="1" dirty="0" smtClean="0">
                <a:latin typeface="+mn-ea"/>
              </a:rPr>
              <a:t>통합심사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+mn-ea"/>
              </a:rPr>
              <a:t>평가대상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2899286"/>
              </p:ext>
            </p:extLst>
          </p:nvPr>
        </p:nvGraphicFramePr>
        <p:xfrm>
          <a:off x="827584" y="4653136"/>
          <a:ext cx="7920879" cy="1779270"/>
        </p:xfrm>
        <a:graphic>
          <a:graphicData uri="http://schemas.openxmlformats.org/drawingml/2006/table">
            <a:tbl>
              <a:tblPr/>
              <a:tblGrid>
                <a:gridCol w="39222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8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69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실업자훈련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일반직종계좌적합훈련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국가기간･전략산업직종훈련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91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재직자훈련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사업주 직업능력개발훈련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위탁</a:t>
                      </a:r>
                      <a:r>
                        <a:rPr lang="en-US" altLang="ko-KR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500" b="1" kern="0" spc="-2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근로자 직업능력개발훈련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국가인적자원개발컨소시엄훈련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75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 rot="16200000" flipH="1">
            <a:off x="2044533" y="-826659"/>
            <a:ext cx="5060614" cy="8635279"/>
          </a:xfrm>
          <a:prstGeom prst="roundRect">
            <a:avLst>
              <a:gd name="adj" fmla="val 7553"/>
            </a:avLst>
          </a:prstGeom>
          <a:pattFill prst="wdUpDiag">
            <a:fgClr>
              <a:schemeClr val="bg1"/>
            </a:fgClr>
            <a:bgClr>
              <a:srgbClr val="EBF6F9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양쪽 모서리가 둥근 사각형 3"/>
          <p:cNvSpPr/>
          <p:nvPr/>
        </p:nvSpPr>
        <p:spPr>
          <a:xfrm rot="5400000">
            <a:off x="2875755" y="-2731741"/>
            <a:ext cx="620690" cy="637220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 rot="5400000">
            <a:off x="2803748" y="-2803748"/>
            <a:ext cx="692696" cy="6300192"/>
          </a:xfrm>
          <a:prstGeom prst="round2Same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0600" y="96044"/>
            <a:ext cx="5870748" cy="500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n-ea"/>
                <a:ea typeface="+mn-ea"/>
              </a:rPr>
              <a:t>교재 및 평가</a:t>
            </a:r>
            <a:endParaRPr lang="en-US" altLang="ko-KR" sz="32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604" y="90133"/>
            <a:ext cx="576069" cy="5120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3</a:t>
            </a:r>
            <a:endParaRPr lang="ko-KR" altLang="en-US" sz="32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67334"/>
            <a:ext cx="8229600" cy="402190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3600" b="1" dirty="0">
                <a:latin typeface="+mn-ea"/>
              </a:rPr>
              <a:t>직업능력개발훈련 개관 책자</a:t>
            </a:r>
            <a:r>
              <a:rPr lang="en-US" altLang="ko-KR" sz="3600" b="1" dirty="0">
                <a:latin typeface="+mn-ea"/>
              </a:rPr>
              <a:t>(</a:t>
            </a:r>
            <a:r>
              <a:rPr lang="ko-KR" altLang="en-US" sz="3600" b="1" dirty="0">
                <a:latin typeface="+mn-ea"/>
              </a:rPr>
              <a:t>배포</a:t>
            </a:r>
            <a:r>
              <a:rPr lang="en-US" altLang="ko-KR" sz="3600" b="1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sz="36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3600" b="1" dirty="0">
                <a:latin typeface="+mn-ea"/>
              </a:rPr>
              <a:t>평가 </a:t>
            </a:r>
            <a:endParaRPr lang="en-US" altLang="ko-KR" sz="36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 err="1" smtClean="0">
                <a:latin typeface="+mn-ea"/>
              </a:rPr>
              <a:t>단원별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1 ~ 2</a:t>
            </a:r>
            <a:r>
              <a:rPr lang="ko-KR" altLang="en-US" sz="2000" b="1" dirty="0">
                <a:latin typeface="+mn-ea"/>
              </a:rPr>
              <a:t>문항 </a:t>
            </a:r>
            <a:r>
              <a:rPr lang="ko-KR" altLang="en-US" sz="2000" b="1" dirty="0" smtClean="0">
                <a:latin typeface="+mn-ea"/>
              </a:rPr>
              <a:t>출제</a:t>
            </a:r>
            <a:endParaRPr lang="en-US" altLang="ko-KR" sz="20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5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총 </a:t>
            </a: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>
                <a:latin typeface="+mn-ea"/>
              </a:rPr>
              <a:t>문항을 책자에서 </a:t>
            </a:r>
            <a:r>
              <a:rPr lang="ko-KR" altLang="en-US" sz="2000" b="1" dirty="0" smtClean="0">
                <a:latin typeface="+mn-ea"/>
              </a:rPr>
              <a:t>출제</a:t>
            </a:r>
            <a:endParaRPr lang="en-US" altLang="ko-KR" sz="20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5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구체적인 </a:t>
            </a:r>
            <a:r>
              <a:rPr lang="ko-KR" altLang="en-US" sz="2000" b="1" dirty="0" err="1">
                <a:latin typeface="+mn-ea"/>
              </a:rPr>
              <a:t>평가계획은</a:t>
            </a:r>
            <a:r>
              <a:rPr lang="ko-KR" altLang="en-US" sz="2000" b="1" dirty="0">
                <a:latin typeface="+mn-ea"/>
              </a:rPr>
              <a:t> 별도 고지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한기대 </a:t>
            </a:r>
            <a:r>
              <a:rPr lang="ko-KR" altLang="en-US" sz="2000" b="1" dirty="0" err="1" smtClean="0">
                <a:latin typeface="+mn-ea"/>
              </a:rPr>
              <a:t>능개원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784" t="37601" r="38327" b="37576"/>
          <a:stretch/>
        </p:blipFill>
        <p:spPr>
          <a:xfrm>
            <a:off x="2051720" y="2780928"/>
            <a:ext cx="649312" cy="66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04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품질관리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4-3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 품질관리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844824"/>
            <a:ext cx="3779912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직업훈련교사 자격제도의 변천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350973"/>
            <a:ext cx="8676456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직업훈련제도 도입초기</a:t>
            </a:r>
            <a:r>
              <a:rPr lang="en-US" altLang="ko-KR" sz="2000" b="1" dirty="0">
                <a:latin typeface="+mn-ea"/>
              </a:rPr>
              <a:t>(1967), </a:t>
            </a:r>
            <a:r>
              <a:rPr lang="ko-KR" altLang="en-US" sz="2000" b="1" dirty="0">
                <a:latin typeface="+mn-ea"/>
              </a:rPr>
              <a:t>훈련기준 마련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면허제도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자격을 </a:t>
            </a:r>
            <a:r>
              <a:rPr lang="ko-KR" altLang="en-US" sz="2000" b="1" dirty="0">
                <a:latin typeface="+mn-ea"/>
              </a:rPr>
              <a:t>소지한 직업훈련교사 임용이 훈련기준에 포함</a:t>
            </a:r>
            <a:r>
              <a:rPr lang="en-US" altLang="ko-KR" sz="2000" b="1" dirty="0">
                <a:latin typeface="+mn-ea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훈련과정 </a:t>
            </a:r>
            <a:r>
              <a:rPr lang="ko-KR" altLang="en-US" sz="2000" b="1" dirty="0">
                <a:latin typeface="+mn-ea"/>
              </a:rPr>
              <a:t>인정 받으려는 훈련기관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직업훈련교사 면허 소지자 </a:t>
            </a:r>
            <a:r>
              <a:rPr lang="ko-KR" altLang="en-US" sz="2000" b="1" dirty="0" smtClean="0">
                <a:latin typeface="+mn-ea"/>
              </a:rPr>
              <a:t>필요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일부 분야에서 실무경력자의 훈련교사 자격인정</a:t>
            </a:r>
            <a:r>
              <a:rPr lang="en-US" altLang="ko-KR" sz="2000" b="1" dirty="0">
                <a:latin typeface="+mn-ea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현장훈련교사 </a:t>
            </a:r>
            <a:r>
              <a:rPr lang="ko-KR" altLang="en-US" sz="2000" b="1" dirty="0">
                <a:latin typeface="+mn-ea"/>
              </a:rPr>
              <a:t>자격기준</a:t>
            </a:r>
            <a:r>
              <a:rPr lang="en-US" altLang="ko-KR" sz="2000" b="1" dirty="0">
                <a:latin typeface="+mn-ea"/>
              </a:rPr>
              <a:t>(1991) </a:t>
            </a:r>
            <a:r>
              <a:rPr lang="ko-KR" altLang="en-US" sz="2000" b="1" dirty="0">
                <a:latin typeface="+mn-ea"/>
              </a:rPr>
              <a:t>추가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 err="1">
                <a:latin typeface="+mn-ea"/>
              </a:rPr>
              <a:t>집체교사와</a:t>
            </a:r>
            <a:r>
              <a:rPr lang="ko-KR" altLang="en-US" sz="2000" b="1" dirty="0">
                <a:latin typeface="+mn-ea"/>
              </a:rPr>
              <a:t> 별도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전문강사제도 </a:t>
            </a:r>
            <a:r>
              <a:rPr lang="ko-KR" altLang="en-US" sz="2000" b="1" dirty="0">
                <a:latin typeface="+mn-ea"/>
              </a:rPr>
              <a:t>도입</a:t>
            </a:r>
            <a:r>
              <a:rPr lang="en-US" altLang="ko-KR" sz="2000" b="1" dirty="0">
                <a:latin typeface="+mn-ea"/>
              </a:rPr>
              <a:t>(1994): </a:t>
            </a:r>
            <a:r>
              <a:rPr lang="ko-KR" altLang="en-US" sz="2000" b="1" dirty="0" err="1">
                <a:latin typeface="+mn-ea"/>
              </a:rPr>
              <a:t>일부직무</a:t>
            </a:r>
            <a:r>
              <a:rPr lang="ko-KR" altLang="en-US" sz="2000" b="1" dirty="0">
                <a:latin typeface="+mn-ea"/>
              </a:rPr>
              <a:t>∙기술분야에서 교사면허 불필요 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 </a:t>
            </a:r>
            <a:r>
              <a:rPr lang="en-US" altLang="ko-KR" sz="1300" dirty="0">
                <a:latin typeface="+mn-ea"/>
              </a:rPr>
              <a:t>※ </a:t>
            </a:r>
            <a:r>
              <a:rPr lang="ko-KR" altLang="en-US" sz="1300" dirty="0">
                <a:latin typeface="+mn-ea"/>
              </a:rPr>
              <a:t>신기술∙</a:t>
            </a:r>
            <a:r>
              <a:rPr lang="ko-KR" altLang="en-US" sz="1300" dirty="0" err="1">
                <a:latin typeface="+mn-ea"/>
              </a:rPr>
              <a:t>신직종훈련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직업훈련교사에 의한 훈련실시 곤란한 </a:t>
            </a:r>
            <a:r>
              <a:rPr lang="ko-KR" altLang="en-US" sz="1300" dirty="0" smtClean="0">
                <a:latin typeface="+mn-ea"/>
              </a:rPr>
              <a:t>훈련</a:t>
            </a:r>
            <a:endParaRPr lang="en-US" altLang="ko-KR" sz="130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면허과정폐지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자격과정으로 전환</a:t>
            </a:r>
            <a:r>
              <a:rPr lang="en-US" altLang="ko-KR" sz="2000" b="1" dirty="0">
                <a:latin typeface="+mn-ea"/>
              </a:rPr>
              <a:t>(1999)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직종별 </a:t>
            </a:r>
            <a:r>
              <a:rPr lang="ko-KR" altLang="en-US" sz="2000" b="1" dirty="0">
                <a:latin typeface="+mn-ea"/>
              </a:rPr>
              <a:t>교사자격증 소지자 및 실무경력자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근로자직업훈련촉진법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30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04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품질관리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4-3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 품질관리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988840"/>
            <a:ext cx="464400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직업능력개발훈련교사 교직훈련과정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545969"/>
            <a:ext cx="8676456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훈련을 위하여 근로자를 가르칠 수 있는 자의 범위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직업훈련교사와 </a:t>
            </a:r>
            <a:r>
              <a:rPr lang="ko-KR" altLang="en-US" b="1" dirty="0">
                <a:latin typeface="+mn-ea"/>
              </a:rPr>
              <a:t>기타 해당분야에 전문지식이 있는 </a:t>
            </a:r>
            <a:r>
              <a:rPr lang="ko-KR" altLang="en-US" b="1" dirty="0" smtClean="0">
                <a:latin typeface="+mn-ea"/>
              </a:rPr>
              <a:t>자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한국기술교육대의 직업능력개발훈련교사 양성과정</a:t>
            </a:r>
            <a:r>
              <a:rPr lang="en-US" altLang="ko-KR" sz="2000" b="1" dirty="0">
                <a:latin typeface="+mn-ea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정규 </a:t>
            </a:r>
            <a:r>
              <a:rPr lang="ko-KR" altLang="en-US" b="1" dirty="0">
                <a:latin typeface="+mn-ea"/>
              </a:rPr>
              <a:t>교사양성과정</a:t>
            </a:r>
            <a:r>
              <a:rPr lang="en-US" altLang="ko-KR" b="1" dirty="0">
                <a:latin typeface="+mn-ea"/>
              </a:rPr>
              <a:t>(4</a:t>
            </a:r>
            <a:r>
              <a:rPr lang="ko-KR" altLang="en-US" b="1" dirty="0">
                <a:latin typeface="+mn-ea"/>
              </a:rPr>
              <a:t>년제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과 교직훈련과정으로 </a:t>
            </a:r>
            <a:r>
              <a:rPr lang="ko-KR" altLang="en-US" b="1" dirty="0" smtClean="0">
                <a:latin typeface="+mn-ea"/>
              </a:rPr>
              <a:t>구분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+mn-ea"/>
              </a:rPr>
              <a:t>한국기술교육대 능력개발교육원의 교직훈련과정</a:t>
            </a:r>
            <a:endParaRPr lang="en-US" altLang="ko-KR" sz="20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교직훈련과정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훈련교사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급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기술사 </a:t>
            </a:r>
            <a:r>
              <a:rPr lang="ko-KR" altLang="en-US" b="1" dirty="0" err="1">
                <a:latin typeface="+mn-ea"/>
              </a:rPr>
              <a:t>기능장</a:t>
            </a:r>
            <a:r>
              <a:rPr lang="ko-KR" altLang="en-US" b="1" dirty="0">
                <a:latin typeface="+mn-ea"/>
              </a:rPr>
              <a:t> 등의 경우 </a:t>
            </a:r>
            <a:r>
              <a:rPr lang="en-US" altLang="ko-KR" b="1" dirty="0">
                <a:latin typeface="+mn-ea"/>
              </a:rPr>
              <a:t>2</a:t>
            </a:r>
            <a:r>
              <a:rPr lang="ko-KR" altLang="en-US" b="1" dirty="0">
                <a:latin typeface="+mn-ea"/>
              </a:rPr>
              <a:t>급</a:t>
            </a:r>
            <a:r>
              <a:rPr lang="en-US" altLang="ko-KR" b="1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latin typeface="+mn-ea"/>
              </a:rPr>
              <a:t>   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향상훈련과정 </a:t>
            </a:r>
            <a:r>
              <a:rPr lang="en-US" altLang="ko-KR" b="1" dirty="0">
                <a:latin typeface="+mn-ea"/>
              </a:rPr>
              <a:t>(3</a:t>
            </a:r>
            <a:r>
              <a:rPr lang="ko-KR" altLang="en-US" b="1" dirty="0">
                <a:latin typeface="+mn-ea"/>
              </a:rPr>
              <a:t>년 이상 교육훈련 경력 </a:t>
            </a:r>
            <a:r>
              <a:rPr lang="ko-KR" altLang="en-US" b="1" dirty="0" err="1">
                <a:latin typeface="+mn-ea"/>
              </a:rPr>
              <a:t>인정시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1~2</a:t>
            </a:r>
            <a:r>
              <a:rPr lang="ko-KR" altLang="en-US" b="1" dirty="0">
                <a:latin typeface="+mn-ea"/>
              </a:rPr>
              <a:t>급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으로 구분</a:t>
            </a:r>
          </a:p>
        </p:txBody>
      </p:sp>
    </p:spTree>
    <p:extLst>
      <p:ext uri="{BB962C8B-B14F-4D97-AF65-F5344CB8AC3E}">
        <p14:creationId xmlns="" xmlns:p14="http://schemas.microsoft.com/office/powerpoint/2010/main" val="3238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55272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04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전달기관 및 인력</a:t>
              </a:r>
              <a:r>
                <a:rPr lang="en-US" altLang="ko-KR" sz="35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품질관리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37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4-3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 품질관리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60040" y="1988840"/>
            <a:ext cx="464400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훈련기관 등록관리시스템 운영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056" y="2545969"/>
            <a:ext cx="8676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latin typeface="+mn-ea"/>
              </a:rPr>
              <a:t>훈련교강사에</a:t>
            </a:r>
            <a:r>
              <a:rPr lang="ko-KR" altLang="en-US" sz="2000" b="1" dirty="0">
                <a:latin typeface="+mn-ea"/>
              </a:rPr>
              <a:t> 대한 체계적인 관리 및 처우개선 </a:t>
            </a:r>
            <a:r>
              <a:rPr lang="ko-KR" altLang="en-US" sz="2000" b="1" dirty="0" smtClean="0">
                <a:latin typeface="+mn-ea"/>
              </a:rPr>
              <a:t>필요</a:t>
            </a:r>
            <a:endParaRPr lang="en-US" altLang="ko-KR" sz="2000" b="1" dirty="0" smtClean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latin typeface="+mn-ea"/>
              </a:rPr>
              <a:t>훈련교강사</a:t>
            </a:r>
            <a:r>
              <a:rPr lang="ko-KR" altLang="en-US" sz="2000" b="1" dirty="0">
                <a:latin typeface="+mn-ea"/>
              </a:rPr>
              <a:t> 실적정보를 </a:t>
            </a:r>
            <a:r>
              <a:rPr lang="en-US" altLang="ko-KR" sz="2000" b="1" dirty="0">
                <a:latin typeface="+mn-ea"/>
              </a:rPr>
              <a:t>DB</a:t>
            </a:r>
            <a:r>
              <a:rPr lang="ko-KR" altLang="en-US" sz="2000" b="1" dirty="0">
                <a:latin typeface="+mn-ea"/>
              </a:rPr>
              <a:t>로 구축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심평원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latin typeface="+mn-ea"/>
              </a:rPr>
              <a:t>심평원에서</a:t>
            </a:r>
            <a:r>
              <a:rPr lang="ko-KR" altLang="en-US" sz="2000" b="1" dirty="0">
                <a:latin typeface="+mn-ea"/>
              </a:rPr>
              <a:t> 지속적으로 활용되므로 지속적 관리 필요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4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over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-27384"/>
            <a:ext cx="9180512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73170" y="980728"/>
            <a:ext cx="9217170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0" dirty="0" smtClean="0">
                <a:solidFill>
                  <a:srgbClr val="10489D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감 사 합 </a:t>
            </a:r>
            <a:r>
              <a:rPr lang="ko-KR" altLang="en-US" sz="6000" dirty="0" err="1" smtClean="0">
                <a:solidFill>
                  <a:srgbClr val="10489D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니</a:t>
            </a:r>
            <a:r>
              <a:rPr lang="ko-KR" altLang="en-US" sz="6000" dirty="0" smtClean="0">
                <a:solidFill>
                  <a:srgbClr val="10489D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다</a:t>
            </a:r>
            <a:endParaRPr lang="ko-KR" altLang="en-US" sz="6000" dirty="0">
              <a:solidFill>
                <a:srgbClr val="10489D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03848" y="5877272"/>
            <a:ext cx="244827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80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440522"/>
              <a:ext cx="610459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01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직업훈련의 개념과 역사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539552" y="1700808"/>
            <a:ext cx="2808312" cy="569024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106673"/>
              <a:ext cx="1206467" cy="302574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학 </a:t>
              </a:r>
              <a:r>
                <a:rPr lang="ko-KR" altLang="en-US" sz="25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습</a:t>
              </a:r>
              <a:r>
                <a:rPr lang="ko-KR" altLang="en-US" sz="2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목 표</a:t>
              </a:r>
              <a:endPara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39552" y="263691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직업훈련의 개념과 특성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목적을 설명할 수 있다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 직업훈련의 역사와 대한 정보 획득</a:t>
            </a:r>
            <a:r>
              <a:rPr lang="en-US" altLang="ko-KR" sz="2000" b="1" dirty="0" smtClean="0">
                <a:latin typeface="+mn-ea"/>
              </a:rPr>
              <a:t>·</a:t>
            </a:r>
            <a:r>
              <a:rPr lang="ko-KR" altLang="en-US" sz="2000" b="1" dirty="0" smtClean="0">
                <a:latin typeface="+mn-ea"/>
              </a:rPr>
              <a:t> 분석하여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목적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대상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방법상의 </a:t>
            </a: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특성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교육과 차이 등을 설명할 수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dirty="0" smtClean="0">
              <a:latin typeface="+mn-ea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</a:rPr>
              <a:t>우리나라 직업훈련의 도입배경 설명할 수 있다</a:t>
            </a:r>
            <a:r>
              <a:rPr lang="en-US" altLang="ko-KR" sz="2000" b="1" dirty="0" smtClean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 rot="16200000" flipH="1">
            <a:off x="2008530" y="-266543"/>
            <a:ext cx="5132621" cy="8635279"/>
          </a:xfrm>
          <a:prstGeom prst="roundRect">
            <a:avLst>
              <a:gd name="adj" fmla="val 1356"/>
            </a:avLst>
          </a:prstGeom>
          <a:pattFill prst="wdUpDiag">
            <a:fgClr>
              <a:schemeClr val="bg1"/>
            </a:fgClr>
            <a:bgClr>
              <a:srgbClr val="EBF6F9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10459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01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직업훈련의 개념과 역사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106673"/>
              <a:ext cx="1206467" cy="302574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1-1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직업훈련의 개념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67544" y="2038430"/>
            <a:ext cx="7992888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 사람은 살기 위한 능력이 필요함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5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직업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삶의 유지 위하여 일정기간 종사하는 일의 종류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5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직업에 필요한 능력 습득 방법</a:t>
            </a:r>
            <a:endParaRPr lang="en-US" altLang="ko-KR" b="1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초기산업사회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전습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도제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교육제도의 탄생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1556792"/>
            <a:ext cx="259228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직업훈련의 개념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169405"/>
            <a:ext cx="799288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길드와 </a:t>
            </a:r>
            <a:r>
              <a:rPr lang="ko-KR" altLang="en-US" b="1" dirty="0" err="1" smtClean="0">
                <a:latin typeface="+mn-ea"/>
              </a:rPr>
              <a:t>마이스타</a:t>
            </a:r>
            <a:r>
              <a:rPr lang="ko-KR" altLang="en-US" b="1" dirty="0" smtClean="0">
                <a:latin typeface="+mn-ea"/>
              </a:rPr>
              <a:t> 제도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cf.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한국의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마이스터고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이원화 교육제도</a:t>
            </a:r>
            <a:r>
              <a:rPr lang="en-US" altLang="ko-KR" b="1" dirty="0" smtClean="0">
                <a:latin typeface="+mn-ea"/>
              </a:rPr>
              <a:t>(Dual System)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8" y="3737357"/>
            <a:ext cx="259228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서구의 도제제도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독일</a:t>
            </a:r>
            <a:r>
              <a:rPr lang="en-US" altLang="ko-KR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)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5249525"/>
            <a:ext cx="259228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일본의 기능공양성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5733256"/>
            <a:ext cx="799288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도제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전습생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제도</a:t>
            </a:r>
            <a:endParaRPr lang="en-US" altLang="ko-KR" b="1" dirty="0" smtClean="0"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500" b="1" dirty="0"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+mn-ea"/>
              </a:rPr>
              <a:t>직인도제제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공장도제제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 err="1">
                <a:latin typeface="+mn-ea"/>
                <a:sym typeface="Wingdings" panose="05000000000000000000" pitchFamily="2" charset="2"/>
              </a:rPr>
              <a:t>양성공제도</a:t>
            </a:r>
            <a:endParaRPr lang="en-US" altLang="ko-KR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10459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01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직업훈련의 개념과 역사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42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1-2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직업훈련의 필요성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67544" y="2415196"/>
            <a:ext cx="7992888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</a:rPr>
              <a:t>2</a:t>
            </a:r>
            <a:r>
              <a:rPr lang="ko-KR" altLang="en-US" b="1" dirty="0" smtClean="0">
                <a:latin typeface="+mn-ea"/>
              </a:rPr>
              <a:t>차 세계대전 이후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0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+mn-ea"/>
              </a:rPr>
              <a:t>1956</a:t>
            </a:r>
            <a:r>
              <a:rPr lang="ko-KR" altLang="en-US" b="1" dirty="0" smtClean="0">
                <a:latin typeface="+mn-ea"/>
              </a:rPr>
              <a:t>년 덴마크</a:t>
            </a:r>
            <a:r>
              <a:rPr lang="en-US" altLang="ko-KR" b="1" dirty="0" smtClean="0">
                <a:latin typeface="+mn-ea"/>
              </a:rPr>
              <a:t>, 1958</a:t>
            </a:r>
            <a:r>
              <a:rPr lang="ko-KR" altLang="en-US" b="1" dirty="0" smtClean="0">
                <a:latin typeface="+mn-ea"/>
              </a:rPr>
              <a:t>년 일본</a:t>
            </a:r>
            <a:r>
              <a:rPr lang="en-US" altLang="ko-KR" b="1" dirty="0" smtClean="0">
                <a:latin typeface="+mn-ea"/>
              </a:rPr>
              <a:t>, 1967</a:t>
            </a:r>
            <a:r>
              <a:rPr lang="ko-KR" altLang="en-US" b="1" dirty="0" smtClean="0">
                <a:latin typeface="+mn-ea"/>
              </a:rPr>
              <a:t>년 우리나라 등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1844824"/>
            <a:ext cx="432048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세계 각국의 직업훈련제도 마련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339087"/>
            <a:ext cx="7992888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산업인력의 수요증가로 다양한 인력양성과정 필요</a:t>
            </a:r>
            <a:endParaRPr lang="en-US" altLang="ko-KR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ko-KR" altLang="en-US" sz="1000" b="1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기존의 도제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직업교육제도로는 새로운 인력공급 부족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8" y="3789040"/>
            <a:ext cx="4392488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각국의 직업훈련제도 도입 이유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0"/>
            <a:ext cx="9158158" cy="1340768"/>
            <a:chOff x="0" y="0"/>
            <a:chExt cx="9158158" cy="1340768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1340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0"/>
              <a:ext cx="610459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500" b="1" dirty="0" smtClean="0">
                  <a:solidFill>
                    <a:srgbClr val="FFFF00"/>
                  </a:solidFill>
                </a:rPr>
                <a:t>01</a:t>
              </a:r>
              <a:r>
                <a:rPr lang="ko-KR" altLang="en-US" sz="3500" b="1" dirty="0" smtClean="0">
                  <a:solidFill>
                    <a:srgbClr val="73B2D1"/>
                  </a:solidFill>
                </a:rPr>
                <a:t> </a:t>
              </a:r>
              <a:r>
                <a:rPr lang="ko-KR" altLang="en-US" sz="3500" b="1" dirty="0" smtClean="0">
                  <a:solidFill>
                    <a:srgbClr val="002060"/>
                  </a:solidFill>
                </a:rPr>
                <a:t>직업훈련의 개념과 역사</a:t>
              </a:r>
              <a:endParaRPr lang="en-US" altLang="ko-KR" sz="3500" b="1" dirty="0">
                <a:solidFill>
                  <a:srgbClr val="002060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35332"/>
              <a:ext cx="2569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2" charset="-127"/>
                  <a:ea typeface="HY견고딕" pitchFamily="2" charset="-127"/>
                </a:rPr>
                <a:t>직업능력개발훈련</a:t>
              </a:r>
              <a:r>
                <a:rPr lang="ko-KR" altLang="en-US" dirty="0" smtClean="0">
                  <a:solidFill>
                    <a:srgbClr val="10489D"/>
                  </a:solidFill>
                  <a:latin typeface="HY견고딕" pitchFamily="2" charset="-127"/>
                  <a:ea typeface="HY견고딕" pitchFamily="2" charset="-127"/>
                </a:rPr>
                <a:t> 개관</a:t>
              </a:r>
              <a:endParaRPr lang="ko-KR" altLang="en-US" dirty="0">
                <a:latin typeface="HY견고딕" pitchFamily="2" charset="-127"/>
                <a:ea typeface="HY견고딕" pitchFamily="2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72"/>
              <a:ext cx="833342" cy="833342"/>
            </a:xfrm>
            <a:prstGeom prst="rect">
              <a:avLst/>
            </a:prstGeom>
          </p:spPr>
        </p:pic>
      </p:grpSp>
      <p:grpSp>
        <p:nvGrpSpPr>
          <p:cNvPr id="3" name="그룹 12"/>
          <p:cNvGrpSpPr/>
          <p:nvPr/>
        </p:nvGrpSpPr>
        <p:grpSpPr>
          <a:xfrm>
            <a:off x="179512" y="836712"/>
            <a:ext cx="6768752" cy="497016"/>
            <a:chOff x="298791" y="3083470"/>
            <a:chExt cx="1324211" cy="360907"/>
          </a:xfrm>
        </p:grpSpPr>
        <p:sp>
          <p:nvSpPr>
            <p:cNvPr id="14" name="직사각형 13"/>
            <p:cNvSpPr/>
            <p:nvPr/>
          </p:nvSpPr>
          <p:spPr>
            <a:xfrm>
              <a:off x="298791" y="3083470"/>
              <a:ext cx="1324211" cy="360907"/>
            </a:xfrm>
            <a:prstGeom prst="rect">
              <a:avLst/>
            </a:prstGeom>
            <a:gradFill>
              <a:gsLst>
                <a:gs pos="50000">
                  <a:srgbClr val="013068"/>
                </a:gs>
                <a:gs pos="49000">
                  <a:srgbClr val="01B7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67272" y="3090342"/>
              <a:ext cx="1206467" cy="335237"/>
            </a:xfrm>
            <a:prstGeom prst="rect">
              <a:avLst/>
            </a:prstGeom>
            <a:noFill/>
            <a:extLst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1-3 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직업훈련의 정의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23528" y="1844824"/>
            <a:ext cx="4320480" cy="432048"/>
          </a:xfrm>
          <a:prstGeom prst="roundRect">
            <a:avLst>
              <a:gd name="adj" fmla="val 31596"/>
            </a:avLst>
          </a:prstGeom>
          <a:pattFill prst="ltDnDiag">
            <a:fgClr>
              <a:srgbClr val="127AD8"/>
            </a:fgClr>
            <a:bgClr>
              <a:srgbClr val="106ABC"/>
            </a:bgClr>
          </a:pattFill>
          <a:ln>
            <a:solidFill>
              <a:srgbClr val="106ABC"/>
            </a:solidFill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501"/>
            <a:r>
              <a:rPr lang="ko-KR" altLang="en-US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HY견고딕" pitchFamily="2" charset="-127"/>
                <a:ea typeface="HY견고딕" pitchFamily="2" charset="-127"/>
              </a:rPr>
              <a:t>한국의 직업교육과 직업훈련</a:t>
            </a:r>
            <a:endParaRPr lang="ko-KR" altLang="en-US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HY견고딕" pitchFamily="2" charset="-127"/>
              <a:ea typeface="HY견고딕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0417737"/>
              </p:ext>
            </p:extLst>
          </p:nvPr>
        </p:nvGraphicFramePr>
        <p:xfrm>
          <a:off x="251520" y="2493988"/>
          <a:ext cx="8640962" cy="367131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84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02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직업교육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직업훈련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30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농업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공업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상업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수산업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서비스업 등의 직업에 종사하려는 사람에게 제공되는 교육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근로자 또는 근로자가 되고자 하는 사람에게 제공되는 모든 형태의 직업능력개발 훈련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4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 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고용노동부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 당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실업계 중등학교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전문대학 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공공･민간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직업전문학교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기업내 훈련시설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kern="0" spc="-2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폴리텍대학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2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 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 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불인정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kern="0" spc="-2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폴리텍대학</a:t>
                      </a: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학위과정 외</a:t>
                      </a:r>
                      <a:r>
                        <a:rPr lang="en-US" altLang="ko-KR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1" kern="0" spc="-2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02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 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실업계 중등교사 자격 소지자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50" b="1" kern="0" spc="-2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직업능력개발훈련교사 자격소지자 등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CNUE</ep:Company>
  <ep:Words>2347</ep:Words>
  <ep:PresentationFormat>화면 슬라이드 쇼(4:3)</ep:PresentationFormat>
  <ep:Paragraphs>366</ep:Paragraphs>
  <ep:Slides>53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ep:HeadingPairs>
  <ep:TitlesOfParts>
    <vt:vector size="5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2011-07-21T14:52:06.000</dcterms:created>
  <dc:creator>소셜라인</dc:creator>
  <cp:lastModifiedBy>USER</cp:lastModifiedBy>
  <dcterms:modified xsi:type="dcterms:W3CDTF">2018-08-01T04:26:18.453</dcterms:modified>
  <cp:revision>428</cp:revision>
  <dc:title>www.islppt.com</dc:title>
  <cp:version>0906.0100.01</cp:version>
</cp:coreProperties>
</file>