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2"/>
  </p:notesMasterIdLst>
  <p:sldIdLst>
    <p:sldId id="949" r:id="rId2"/>
    <p:sldId id="1031" r:id="rId3"/>
    <p:sldId id="1065" r:id="rId4"/>
    <p:sldId id="1032" r:id="rId5"/>
    <p:sldId id="1033" r:id="rId6"/>
    <p:sldId id="1066" r:id="rId7"/>
    <p:sldId id="1068" r:id="rId8"/>
    <p:sldId id="1067" r:id="rId9"/>
    <p:sldId id="1034" r:id="rId10"/>
    <p:sldId id="1035" r:id="rId11"/>
    <p:sldId id="1036" r:id="rId12"/>
    <p:sldId id="1037" r:id="rId13"/>
    <p:sldId id="1038" r:id="rId14"/>
    <p:sldId id="1039" r:id="rId15"/>
    <p:sldId id="1040" r:id="rId16"/>
    <p:sldId id="1041" r:id="rId17"/>
    <p:sldId id="1042" r:id="rId18"/>
    <p:sldId id="1043" r:id="rId19"/>
    <p:sldId id="1044" r:id="rId20"/>
    <p:sldId id="1045" r:id="rId21"/>
    <p:sldId id="1046" r:id="rId22"/>
    <p:sldId id="1047" r:id="rId23"/>
    <p:sldId id="1048" r:id="rId24"/>
    <p:sldId id="1049" r:id="rId25"/>
    <p:sldId id="1053" r:id="rId26"/>
    <p:sldId id="1050" r:id="rId27"/>
    <p:sldId id="1051" r:id="rId28"/>
    <p:sldId id="1052" r:id="rId29"/>
    <p:sldId id="1054" r:id="rId30"/>
    <p:sldId id="1055" r:id="rId31"/>
    <p:sldId id="1056" r:id="rId32"/>
    <p:sldId id="1069" r:id="rId33"/>
    <p:sldId id="1057" r:id="rId34"/>
    <p:sldId id="1058" r:id="rId35"/>
    <p:sldId id="1059" r:id="rId36"/>
    <p:sldId id="1060" r:id="rId37"/>
    <p:sldId id="1063" r:id="rId38"/>
    <p:sldId id="1030" r:id="rId39"/>
    <p:sldId id="1064" r:id="rId40"/>
    <p:sldId id="986" r:id="rId41"/>
  </p:sldIdLst>
  <p:sldSz cx="9144000" cy="6858000" type="screen4x3"/>
  <p:notesSz cx="6858000" cy="100123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  <a:srgbClr val="FFFF66"/>
    <a:srgbClr val="FFFF99"/>
    <a:srgbClr val="FFFF00"/>
    <a:srgbClr val="0000FF"/>
    <a:srgbClr val="FFCCFF"/>
    <a:srgbClr val="99FFCC"/>
    <a:srgbClr val="CCFFFF"/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945" autoAdjust="0"/>
  </p:normalViewPr>
  <p:slideViewPr>
    <p:cSldViewPr snapToGrid="0">
      <p:cViewPr varScale="1">
        <p:scale>
          <a:sx n="61" d="100"/>
          <a:sy n="61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3C75D-6782-4CE2-8978-741E5B758D9D}" type="doc">
      <dgm:prSet loTypeId="urn:microsoft.com/office/officeart/2005/8/layout/vList2" loCatId="list" qsTypeId="urn:microsoft.com/office/officeart/2005/8/quickstyle/3d9" qsCatId="3D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DDFE75EE-F5E4-4329-A641-B0B73D72B32C}">
      <dgm:prSet/>
      <dgm:spPr/>
      <dgm:t>
        <a:bodyPr/>
        <a:lstStyle/>
        <a:p>
          <a:pPr rtl="0" latinLnBrk="1"/>
          <a:r>
            <a:rPr kumimoji="1" lang="ko-KR" altLang="en-US" dirty="0" smtClean="0"/>
            <a:t>아날로그 신호</a:t>
          </a:r>
          <a:r>
            <a:rPr kumimoji="1" lang="en-US" altLang="ko-KR" dirty="0" smtClean="0"/>
            <a:t>(ADC)</a:t>
          </a:r>
          <a:r>
            <a:rPr kumimoji="1" lang="ko-KR" altLang="en-US" dirty="0" smtClean="0"/>
            <a:t>를 처리하는 방법을 알고</a:t>
          </a:r>
          <a:r>
            <a:rPr kumimoji="1" lang="en-US" altLang="ko-KR" dirty="0" smtClean="0"/>
            <a:t>, </a:t>
          </a:r>
          <a:r>
            <a:rPr kumimoji="1" lang="ko-KR" altLang="en-US" dirty="0" smtClean="0"/>
            <a:t>각종 센서를 연결한 시스템을 설계할</a:t>
          </a:r>
          <a:r>
            <a:rPr kumimoji="1" lang="en-US" altLang="ko-KR" dirty="0" smtClean="0"/>
            <a:t> </a:t>
          </a:r>
          <a:r>
            <a:rPr kumimoji="1" lang="ko-KR" altLang="en-US" dirty="0" smtClean="0"/>
            <a:t>수 있다</a:t>
          </a:r>
          <a:r>
            <a:rPr kumimoji="1" lang="en-US" altLang="ko-KR" dirty="0" smtClean="0"/>
            <a:t>.</a:t>
          </a:r>
          <a:r>
            <a:rPr kumimoji="1" lang="ko-KR" altLang="en-US" dirty="0" smtClean="0"/>
            <a:t> </a:t>
          </a:r>
          <a:endParaRPr kumimoji="1" lang="en-US" altLang="ko-KR" dirty="0" smtClean="0"/>
        </a:p>
      </dgm:t>
    </dgm:pt>
    <dgm:pt modelId="{9580A977-731C-4980-B239-CCB3E7F8C96C}" type="parTrans" cxnId="{B020DB9A-5482-4093-B2E9-871B33F2B361}">
      <dgm:prSet/>
      <dgm:spPr/>
      <dgm:t>
        <a:bodyPr/>
        <a:lstStyle/>
        <a:p>
          <a:pPr latinLnBrk="1"/>
          <a:endParaRPr lang="ko-KR" altLang="en-US"/>
        </a:p>
      </dgm:t>
    </dgm:pt>
    <dgm:pt modelId="{856491F4-E1E4-405A-8009-210DB57951A4}" type="sibTrans" cxnId="{B020DB9A-5482-4093-B2E9-871B33F2B361}">
      <dgm:prSet/>
      <dgm:spPr/>
      <dgm:t>
        <a:bodyPr/>
        <a:lstStyle/>
        <a:p>
          <a:pPr latinLnBrk="1"/>
          <a:endParaRPr lang="ko-KR" altLang="en-US"/>
        </a:p>
      </dgm:t>
    </dgm:pt>
    <dgm:pt modelId="{4A09ED53-D113-4728-B128-14F4EA505B32}" type="pres">
      <dgm:prSet presAssocID="{82B3C75D-6782-4CE2-8978-741E5B758D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801DC7-F0F9-48FC-91A9-619B84826336}" type="pres">
      <dgm:prSet presAssocID="{DDFE75EE-F5E4-4329-A641-B0B73D72B32C}" presName="parentText" presStyleLbl="node1" presStyleIdx="0" presStyleCnt="1" custLinFactNeighborX="-1028" custLinFactNeighborY="-1071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28ABDE8-4AFA-4728-BB13-ABF4D7F14E34}" type="presOf" srcId="{82B3C75D-6782-4CE2-8978-741E5B758D9D}" destId="{4A09ED53-D113-4728-B128-14F4EA505B32}" srcOrd="0" destOrd="0" presId="urn:microsoft.com/office/officeart/2005/8/layout/vList2"/>
    <dgm:cxn modelId="{B020DB9A-5482-4093-B2E9-871B33F2B361}" srcId="{82B3C75D-6782-4CE2-8978-741E5B758D9D}" destId="{DDFE75EE-F5E4-4329-A641-B0B73D72B32C}" srcOrd="0" destOrd="0" parTransId="{9580A977-731C-4980-B239-CCB3E7F8C96C}" sibTransId="{856491F4-E1E4-405A-8009-210DB57951A4}"/>
    <dgm:cxn modelId="{A73A8CE2-1A04-4295-BAF1-1FD8D9068D97}" type="presOf" srcId="{DDFE75EE-F5E4-4329-A641-B0B73D72B32C}" destId="{A2801DC7-F0F9-48FC-91A9-619B84826336}" srcOrd="0" destOrd="0" presId="urn:microsoft.com/office/officeart/2005/8/layout/vList2"/>
    <dgm:cxn modelId="{C0473AAF-0495-4C57-8D00-9012F5DE4564}" type="presParOf" srcId="{4A09ED53-D113-4728-B128-14F4EA505B32}" destId="{A2801DC7-F0F9-48FC-91A9-619B8482633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B3C75D-6782-4CE2-8978-741E5B758D9D}" type="doc">
      <dgm:prSet loTypeId="urn:microsoft.com/office/officeart/2005/8/layout/vList2" loCatId="list" qsTypeId="urn:microsoft.com/office/officeart/2005/8/quickstyle/3d9" qsCatId="3D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DDFE75EE-F5E4-4329-A641-B0B73D72B32C}">
      <dgm:prSet/>
      <dgm:spPr/>
      <dgm:t>
        <a:bodyPr/>
        <a:lstStyle/>
        <a:p>
          <a:pPr rtl="0" latinLnBrk="1"/>
          <a:r>
            <a:rPr kumimoji="1" lang="en-US" altLang="ko-KR" dirty="0" smtClean="0"/>
            <a:t>ADC </a:t>
          </a:r>
          <a:r>
            <a:rPr kumimoji="1" lang="ko-KR" altLang="en-US" dirty="0" smtClean="0"/>
            <a:t>개념 이해하기</a:t>
          </a:r>
          <a:endParaRPr kumimoji="1" lang="en-US" altLang="ko-KR" dirty="0" smtClean="0"/>
        </a:p>
        <a:p>
          <a:pPr rtl="0" latinLnBrk="1"/>
          <a:r>
            <a:rPr kumimoji="1" lang="ko-KR" altLang="en-US" dirty="0" err="1" smtClean="0"/>
            <a:t>광센서를</a:t>
          </a:r>
          <a:r>
            <a:rPr kumimoji="1" lang="ko-KR" altLang="en-US" dirty="0" smtClean="0"/>
            <a:t> 이용한 자동 점멸 </a:t>
          </a:r>
          <a:endParaRPr kumimoji="1" lang="en-US" altLang="ko-KR" dirty="0" smtClean="0"/>
        </a:p>
        <a:p>
          <a:pPr rtl="0" latinLnBrk="1"/>
          <a:r>
            <a:rPr kumimoji="1" lang="ko-KR" altLang="en-US" dirty="0" smtClean="0"/>
            <a:t>가로등 설계</a:t>
          </a:r>
          <a:endParaRPr kumimoji="1" lang="en-US" altLang="ko-KR" dirty="0" smtClean="0"/>
        </a:p>
      </dgm:t>
    </dgm:pt>
    <dgm:pt modelId="{9580A977-731C-4980-B239-CCB3E7F8C96C}" type="parTrans" cxnId="{B020DB9A-5482-4093-B2E9-871B33F2B361}">
      <dgm:prSet/>
      <dgm:spPr/>
      <dgm:t>
        <a:bodyPr/>
        <a:lstStyle/>
        <a:p>
          <a:pPr latinLnBrk="1"/>
          <a:endParaRPr lang="ko-KR" altLang="en-US"/>
        </a:p>
      </dgm:t>
    </dgm:pt>
    <dgm:pt modelId="{856491F4-E1E4-405A-8009-210DB57951A4}" type="sibTrans" cxnId="{B020DB9A-5482-4093-B2E9-871B33F2B361}">
      <dgm:prSet/>
      <dgm:spPr/>
      <dgm:t>
        <a:bodyPr/>
        <a:lstStyle/>
        <a:p>
          <a:pPr latinLnBrk="1"/>
          <a:endParaRPr lang="ko-KR" altLang="en-US"/>
        </a:p>
      </dgm:t>
    </dgm:pt>
    <dgm:pt modelId="{4A09ED53-D113-4728-B128-14F4EA505B32}" type="pres">
      <dgm:prSet presAssocID="{82B3C75D-6782-4CE2-8978-741E5B758D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801DC7-F0F9-48FC-91A9-619B84826336}" type="pres">
      <dgm:prSet presAssocID="{DDFE75EE-F5E4-4329-A641-B0B73D72B32C}" presName="parentText" presStyleLbl="node1" presStyleIdx="0" presStyleCnt="1" custLinFactNeighborX="-75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52CE92B-70A5-4CA3-A9E6-04CFBAABFB1C}" type="presOf" srcId="{82B3C75D-6782-4CE2-8978-741E5B758D9D}" destId="{4A09ED53-D113-4728-B128-14F4EA505B32}" srcOrd="0" destOrd="0" presId="urn:microsoft.com/office/officeart/2005/8/layout/vList2"/>
    <dgm:cxn modelId="{918E1F86-EBA0-4688-B2BB-92274D012435}" type="presOf" srcId="{DDFE75EE-F5E4-4329-A641-B0B73D72B32C}" destId="{A2801DC7-F0F9-48FC-91A9-619B84826336}" srcOrd="0" destOrd="0" presId="urn:microsoft.com/office/officeart/2005/8/layout/vList2"/>
    <dgm:cxn modelId="{B020DB9A-5482-4093-B2E9-871B33F2B361}" srcId="{82B3C75D-6782-4CE2-8978-741E5B758D9D}" destId="{DDFE75EE-F5E4-4329-A641-B0B73D72B32C}" srcOrd="0" destOrd="0" parTransId="{9580A977-731C-4980-B239-CCB3E7F8C96C}" sibTransId="{856491F4-E1E4-405A-8009-210DB57951A4}"/>
    <dgm:cxn modelId="{E25FE09B-D3D7-4AA7-A2D7-60AEF463BBE7}" type="presParOf" srcId="{4A09ED53-D113-4728-B128-14F4EA505B32}" destId="{A2801DC7-F0F9-48FC-91A9-619B8482633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B31534-E242-4277-8E52-1AF209EA9E75}" type="doc">
      <dgm:prSet loTypeId="urn:microsoft.com/office/officeart/2005/8/layout/process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A5FAF9EE-18B3-4643-BBBC-057BA7A5494F}">
      <dgm:prSet/>
      <dgm:spPr/>
      <dgm:t>
        <a:bodyPr/>
        <a:lstStyle/>
        <a:p>
          <a:pPr rtl="0" latinLnBrk="1"/>
          <a:r>
            <a:rPr kumimoji="1" lang="en-US" b="0" i="0" baseline="0" dirty="0" smtClean="0"/>
            <a:t>DDRA</a:t>
          </a:r>
          <a:r>
            <a:rPr kumimoji="1" lang="ko-KR" b="0" i="0" baseline="0" dirty="0" smtClean="0"/>
            <a:t>를 출력</a:t>
          </a:r>
          <a:r>
            <a:rPr kumimoji="1" lang="ko-KR" altLang="en-US" b="0" i="0" baseline="0" dirty="0" smtClean="0"/>
            <a:t>으로 설정</a:t>
          </a:r>
          <a:endParaRPr kumimoji="1" lang="en-US" dirty="0"/>
        </a:p>
      </dgm:t>
    </dgm:pt>
    <dgm:pt modelId="{321BD152-827A-4A27-A78E-52CFF69636F3}" type="parTrans" cxnId="{73C3E4A6-0AFD-4917-B97B-DE70401AF691}">
      <dgm:prSet/>
      <dgm:spPr/>
      <dgm:t>
        <a:bodyPr/>
        <a:lstStyle/>
        <a:p>
          <a:pPr latinLnBrk="1"/>
          <a:endParaRPr lang="ko-KR" altLang="en-US"/>
        </a:p>
      </dgm:t>
    </dgm:pt>
    <dgm:pt modelId="{8070474A-C6DD-4F04-B6AC-7F634354DF02}" type="sibTrans" cxnId="{73C3E4A6-0AFD-4917-B97B-DE70401AF691}">
      <dgm:prSet/>
      <dgm:spPr/>
      <dgm:t>
        <a:bodyPr/>
        <a:lstStyle/>
        <a:p>
          <a:pPr latinLnBrk="1"/>
          <a:endParaRPr lang="ko-KR" altLang="en-US"/>
        </a:p>
      </dgm:t>
    </dgm:pt>
    <dgm:pt modelId="{70886E49-F0BA-4D17-9F30-B8CCB4524810}">
      <dgm:prSet/>
      <dgm:spPr/>
      <dgm:t>
        <a:bodyPr/>
        <a:lstStyle/>
        <a:p>
          <a:pPr rtl="0" latinLnBrk="1"/>
          <a:r>
            <a:rPr lang="en-US" altLang="ko-KR" dirty="0" smtClean="0">
              <a:solidFill>
                <a:schemeClr val="tx1"/>
              </a:solidFill>
            </a:rPr>
            <a:t>ADMUX </a:t>
          </a:r>
          <a:r>
            <a:rPr lang="ko-KR" altLang="en-US" dirty="0" smtClean="0">
              <a:solidFill>
                <a:schemeClr val="tx1"/>
              </a:solidFill>
            </a:rPr>
            <a:t>설정 </a:t>
          </a:r>
          <a:r>
            <a:rPr lang="en-US" altLang="ko-KR" dirty="0" smtClean="0">
              <a:solidFill>
                <a:schemeClr val="tx1"/>
              </a:solidFill>
            </a:rPr>
            <a:t>: ADC0, Right Adjustment, VREF </a:t>
          </a:r>
          <a:r>
            <a:rPr lang="ko-KR" altLang="en-US" dirty="0" smtClean="0">
              <a:solidFill>
                <a:schemeClr val="tx1"/>
              </a:solidFill>
            </a:rPr>
            <a:t>선택</a:t>
          </a:r>
          <a:endParaRPr lang="ko-KR" dirty="0">
            <a:solidFill>
              <a:schemeClr val="tx1"/>
            </a:solidFill>
          </a:endParaRPr>
        </a:p>
      </dgm:t>
    </dgm:pt>
    <dgm:pt modelId="{F2DE3823-92A9-475B-BC02-DA81F46E6E98}" type="parTrans" cxnId="{51C9C837-711C-4BCD-B305-8E38ACC7DE81}">
      <dgm:prSet/>
      <dgm:spPr/>
      <dgm:t>
        <a:bodyPr/>
        <a:lstStyle/>
        <a:p>
          <a:pPr latinLnBrk="1"/>
          <a:endParaRPr lang="ko-KR" altLang="en-US"/>
        </a:p>
      </dgm:t>
    </dgm:pt>
    <dgm:pt modelId="{5581750A-A788-4D9D-B11D-1B9C7661556B}" type="sibTrans" cxnId="{51C9C837-711C-4BCD-B305-8E38ACC7DE81}">
      <dgm:prSet/>
      <dgm:spPr/>
      <dgm:t>
        <a:bodyPr/>
        <a:lstStyle/>
        <a:p>
          <a:pPr latinLnBrk="1"/>
          <a:endParaRPr lang="ko-KR" altLang="en-US"/>
        </a:p>
      </dgm:t>
    </dgm:pt>
    <dgm:pt modelId="{5D39C450-F0AC-4328-938C-177229851950}">
      <dgm:prSet/>
      <dgm:spPr/>
      <dgm:t>
        <a:bodyPr/>
        <a:lstStyle/>
        <a:p>
          <a:pPr rtl="0" latinLnBrk="1"/>
          <a:r>
            <a:rPr lang="en-US" altLang="ko-KR" dirty="0" smtClean="0">
              <a:solidFill>
                <a:schemeClr val="tx1"/>
              </a:solidFill>
            </a:rPr>
            <a:t>ADCSRA </a:t>
          </a:r>
          <a:r>
            <a:rPr lang="ko-KR" altLang="en-US" dirty="0" smtClean="0">
              <a:solidFill>
                <a:schemeClr val="tx1"/>
              </a:solidFill>
            </a:rPr>
            <a:t>설정 </a:t>
          </a:r>
          <a:r>
            <a:rPr lang="en-US" altLang="ko-KR" dirty="0" smtClean="0">
              <a:solidFill>
                <a:schemeClr val="tx1"/>
              </a:solidFill>
            </a:rPr>
            <a:t>: ADC Enable, 128</a:t>
          </a:r>
          <a:r>
            <a:rPr lang="ko-KR" altLang="en-US" dirty="0" smtClean="0">
              <a:solidFill>
                <a:schemeClr val="tx1"/>
              </a:solidFill>
            </a:rPr>
            <a:t>분주</a:t>
          </a:r>
          <a:r>
            <a:rPr lang="en-US" altLang="ko-KR" dirty="0" smtClean="0">
              <a:solidFill>
                <a:schemeClr val="tx1"/>
              </a:solidFill>
            </a:rPr>
            <a:t>, No Interrupt, </a:t>
          </a:r>
          <a:r>
            <a:rPr lang="ko-KR" altLang="en-US" dirty="0" smtClean="0">
              <a:solidFill>
                <a:schemeClr val="tx1"/>
              </a:solidFill>
            </a:rPr>
            <a:t>단일 변환</a:t>
          </a:r>
          <a:endParaRPr lang="ko-KR" dirty="0">
            <a:solidFill>
              <a:schemeClr val="tx1"/>
            </a:solidFill>
          </a:endParaRPr>
        </a:p>
      </dgm:t>
    </dgm:pt>
    <dgm:pt modelId="{DE976A9A-099F-4B09-9E58-905C864AA6C6}" type="parTrans" cxnId="{0E1B1B87-172C-4E1F-96F2-960AC125CB72}">
      <dgm:prSet/>
      <dgm:spPr/>
      <dgm:t>
        <a:bodyPr/>
        <a:lstStyle/>
        <a:p>
          <a:pPr latinLnBrk="1"/>
          <a:endParaRPr lang="ko-KR" altLang="en-US"/>
        </a:p>
      </dgm:t>
    </dgm:pt>
    <dgm:pt modelId="{D3840B4C-93CC-431A-9191-F13F08B9F137}" type="sibTrans" cxnId="{0E1B1B87-172C-4E1F-96F2-960AC125CB72}">
      <dgm:prSet/>
      <dgm:spPr/>
      <dgm:t>
        <a:bodyPr/>
        <a:lstStyle/>
        <a:p>
          <a:pPr latinLnBrk="1"/>
          <a:endParaRPr lang="ko-KR" altLang="en-US"/>
        </a:p>
      </dgm:t>
    </dgm:pt>
    <dgm:pt modelId="{D41CECD6-5C12-4E7A-B66D-9A0F0986D84B}">
      <dgm:prSet/>
      <dgm:spPr/>
      <dgm:t>
        <a:bodyPr/>
        <a:lstStyle/>
        <a:p>
          <a:pPr rtl="0" latinLnBrk="1"/>
          <a:r>
            <a:rPr lang="ko-KR" altLang="en-US" dirty="0" smtClean="0">
              <a:solidFill>
                <a:schemeClr val="tx1"/>
              </a:solidFill>
            </a:rPr>
            <a:t>변환 시작</a:t>
          </a:r>
          <a:r>
            <a:rPr lang="en-US" altLang="ko-KR" dirty="0" smtClean="0">
              <a:solidFill>
                <a:schemeClr val="tx1"/>
              </a:solidFill>
            </a:rPr>
            <a:t>, </a:t>
          </a:r>
          <a:r>
            <a:rPr lang="ko-KR" altLang="en-US" dirty="0" smtClean="0">
              <a:solidFill>
                <a:schemeClr val="tx1"/>
              </a:solidFill>
            </a:rPr>
            <a:t>변환 종료 검사</a:t>
          </a:r>
          <a:r>
            <a:rPr lang="en-US" altLang="ko-KR" dirty="0" smtClean="0">
              <a:solidFill>
                <a:schemeClr val="tx1"/>
              </a:solidFill>
            </a:rPr>
            <a:t>, ADC </a:t>
          </a:r>
          <a:r>
            <a:rPr lang="ko-KR" altLang="en-US" dirty="0" err="1" smtClean="0">
              <a:solidFill>
                <a:schemeClr val="tx1"/>
              </a:solidFill>
            </a:rPr>
            <a:t>데이터값</a:t>
          </a:r>
          <a:r>
            <a:rPr lang="ko-KR" altLang="en-US" dirty="0" smtClean="0">
              <a:solidFill>
                <a:schemeClr val="tx1"/>
              </a:solidFill>
            </a:rPr>
            <a:t> 검사</a:t>
          </a:r>
          <a:endParaRPr lang="ko-KR" dirty="0">
            <a:solidFill>
              <a:schemeClr val="tx1"/>
            </a:solidFill>
          </a:endParaRPr>
        </a:p>
      </dgm:t>
    </dgm:pt>
    <dgm:pt modelId="{A0358B3C-328B-4612-A9AE-02C4F4D19852}" type="parTrans" cxnId="{2E4DE743-E950-4EA9-9110-873A1016EABB}">
      <dgm:prSet/>
      <dgm:spPr/>
      <dgm:t>
        <a:bodyPr/>
        <a:lstStyle/>
        <a:p>
          <a:pPr latinLnBrk="1"/>
          <a:endParaRPr lang="ko-KR" altLang="en-US"/>
        </a:p>
      </dgm:t>
    </dgm:pt>
    <dgm:pt modelId="{98E6B1C0-0CB3-48F1-AD2C-95B48C62D89F}" type="sibTrans" cxnId="{2E4DE743-E950-4EA9-9110-873A1016EABB}">
      <dgm:prSet/>
      <dgm:spPr/>
      <dgm:t>
        <a:bodyPr/>
        <a:lstStyle/>
        <a:p>
          <a:pPr latinLnBrk="1"/>
          <a:endParaRPr lang="ko-KR" altLang="en-US"/>
        </a:p>
      </dgm:t>
    </dgm:pt>
    <dgm:pt modelId="{84BE9AC7-DE62-4E22-B3AF-015CA106592C}">
      <dgm:prSet/>
      <dgm:spPr/>
      <dgm:t>
        <a:bodyPr/>
        <a:lstStyle/>
        <a:p>
          <a:pPr rtl="0" latinLnBrk="1"/>
          <a:r>
            <a:rPr lang="ko-KR" altLang="en-US" dirty="0" err="1" smtClean="0">
              <a:solidFill>
                <a:schemeClr val="tx1"/>
              </a:solidFill>
            </a:rPr>
            <a:t>기준값</a:t>
          </a:r>
          <a:r>
            <a:rPr lang="ko-KR" altLang="en-US" dirty="0" smtClean="0">
              <a:solidFill>
                <a:schemeClr val="tx1"/>
              </a:solidFill>
            </a:rPr>
            <a:t> 보다 크면 가로등</a:t>
          </a:r>
          <a:r>
            <a:rPr lang="en-US" altLang="ko-KR" dirty="0" smtClean="0">
              <a:solidFill>
                <a:schemeClr val="tx1"/>
              </a:solidFill>
            </a:rPr>
            <a:t>(LED) OFF, </a:t>
          </a:r>
          <a:r>
            <a:rPr lang="ko-KR" altLang="en-US" dirty="0" smtClean="0">
              <a:solidFill>
                <a:schemeClr val="tx1"/>
              </a:solidFill>
            </a:rPr>
            <a:t>작으면 가로등</a:t>
          </a:r>
          <a:r>
            <a:rPr lang="en-US" altLang="ko-KR" dirty="0" smtClean="0">
              <a:solidFill>
                <a:schemeClr val="tx1"/>
              </a:solidFill>
            </a:rPr>
            <a:t>(LED) ON</a:t>
          </a:r>
          <a:endParaRPr lang="ko-KR" dirty="0">
            <a:solidFill>
              <a:schemeClr val="tx1"/>
            </a:solidFill>
          </a:endParaRPr>
        </a:p>
      </dgm:t>
    </dgm:pt>
    <dgm:pt modelId="{610E01A5-DB8F-4EEF-8C75-FB9EB0004F01}" type="parTrans" cxnId="{E080D712-AC2D-40B0-97A4-5B82F2ABB2D7}">
      <dgm:prSet/>
      <dgm:spPr/>
      <dgm:t>
        <a:bodyPr/>
        <a:lstStyle/>
        <a:p>
          <a:pPr latinLnBrk="1"/>
          <a:endParaRPr lang="ko-KR" altLang="en-US"/>
        </a:p>
      </dgm:t>
    </dgm:pt>
    <dgm:pt modelId="{BDEB668C-4ECC-4543-AF5D-FEB200DD68B5}" type="sibTrans" cxnId="{E080D712-AC2D-40B0-97A4-5B82F2ABB2D7}">
      <dgm:prSet/>
      <dgm:spPr/>
      <dgm:t>
        <a:bodyPr/>
        <a:lstStyle/>
        <a:p>
          <a:pPr latinLnBrk="1"/>
          <a:endParaRPr lang="ko-KR" altLang="en-US"/>
        </a:p>
      </dgm:t>
    </dgm:pt>
    <dgm:pt modelId="{F35788B0-28F5-4E3F-AC44-182CEC5D19EF}" type="pres">
      <dgm:prSet presAssocID="{44B31534-E242-4277-8E52-1AF209EA9E7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5B5BA5-F51D-44D4-9FCC-A9CBF567F002}" type="pres">
      <dgm:prSet presAssocID="{84BE9AC7-DE62-4E22-B3AF-015CA106592C}" presName="boxAndChildren" presStyleCnt="0"/>
      <dgm:spPr/>
    </dgm:pt>
    <dgm:pt modelId="{4F40AEB7-6E7B-4A38-A0CA-26FCE70AAF88}" type="pres">
      <dgm:prSet presAssocID="{84BE9AC7-DE62-4E22-B3AF-015CA106592C}" presName="parentTextBox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26ADB7FD-595B-4618-899D-DBDB29E74DFB}" type="pres">
      <dgm:prSet presAssocID="{98E6B1C0-0CB3-48F1-AD2C-95B48C62D89F}" presName="sp" presStyleCnt="0"/>
      <dgm:spPr/>
    </dgm:pt>
    <dgm:pt modelId="{3F36FB0E-9272-43E4-905F-72439C569B8C}" type="pres">
      <dgm:prSet presAssocID="{D41CECD6-5C12-4E7A-B66D-9A0F0986D84B}" presName="arrowAndChildren" presStyleCnt="0"/>
      <dgm:spPr/>
    </dgm:pt>
    <dgm:pt modelId="{46897103-ABB0-4900-B171-783FA55FBAF8}" type="pres">
      <dgm:prSet presAssocID="{D41CECD6-5C12-4E7A-B66D-9A0F0986D84B}" presName="parentTextArrow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1EDD8B42-D429-410F-81AB-568A256BFD03}" type="pres">
      <dgm:prSet presAssocID="{D3840B4C-93CC-431A-9191-F13F08B9F137}" presName="sp" presStyleCnt="0"/>
      <dgm:spPr/>
    </dgm:pt>
    <dgm:pt modelId="{F16DD648-A4CE-4D22-92E7-7081033271F9}" type="pres">
      <dgm:prSet presAssocID="{5D39C450-F0AC-4328-938C-177229851950}" presName="arrowAndChildren" presStyleCnt="0"/>
      <dgm:spPr/>
    </dgm:pt>
    <dgm:pt modelId="{B93147D3-B3E0-44F4-86FC-FC77F5553DC2}" type="pres">
      <dgm:prSet presAssocID="{5D39C450-F0AC-4328-938C-177229851950}" presName="parentTextArrow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3FAC129-5C9B-4E36-8A32-3EC37AFC643F}" type="pres">
      <dgm:prSet presAssocID="{5581750A-A788-4D9D-B11D-1B9C7661556B}" presName="sp" presStyleCnt="0"/>
      <dgm:spPr/>
    </dgm:pt>
    <dgm:pt modelId="{EDDA57F9-BCC2-4F98-9339-0F1A67101466}" type="pres">
      <dgm:prSet presAssocID="{70886E49-F0BA-4D17-9F30-B8CCB4524810}" presName="arrowAndChildren" presStyleCnt="0"/>
      <dgm:spPr/>
    </dgm:pt>
    <dgm:pt modelId="{8CA42430-3EF5-4EA6-B34B-31C103D13084}" type="pres">
      <dgm:prSet presAssocID="{70886E49-F0BA-4D17-9F30-B8CCB4524810}" presName="parentTextArrow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18728DFF-EDA8-4972-9790-B251B35A95FE}" type="pres">
      <dgm:prSet presAssocID="{8070474A-C6DD-4F04-B6AC-7F634354DF02}" presName="sp" presStyleCnt="0"/>
      <dgm:spPr/>
    </dgm:pt>
    <dgm:pt modelId="{AF93EC85-330D-49F2-BA15-A6B15CE30DD1}" type="pres">
      <dgm:prSet presAssocID="{A5FAF9EE-18B3-4643-BBBC-057BA7A5494F}" presName="arrowAndChildren" presStyleCnt="0"/>
      <dgm:spPr/>
    </dgm:pt>
    <dgm:pt modelId="{5CAC9283-9E19-4BAE-9358-E587EA4F37D7}" type="pres">
      <dgm:prSet presAssocID="{A5FAF9EE-18B3-4643-BBBC-057BA7A5494F}" presName="parentTextArrow" presStyleLbl="node1" presStyleIdx="4" presStyleCnt="5" custLinFactNeighborX="-10436" custLinFactNeighborY="-27831"/>
      <dgm:spPr/>
      <dgm:t>
        <a:bodyPr/>
        <a:lstStyle/>
        <a:p>
          <a:pPr latinLnBrk="1"/>
          <a:endParaRPr lang="ko-KR" altLang="en-US"/>
        </a:p>
      </dgm:t>
    </dgm:pt>
  </dgm:ptLst>
  <dgm:cxnLst>
    <dgm:cxn modelId="{2E4DE743-E950-4EA9-9110-873A1016EABB}" srcId="{44B31534-E242-4277-8E52-1AF209EA9E75}" destId="{D41CECD6-5C12-4E7A-B66D-9A0F0986D84B}" srcOrd="3" destOrd="0" parTransId="{A0358B3C-328B-4612-A9AE-02C4F4D19852}" sibTransId="{98E6B1C0-0CB3-48F1-AD2C-95B48C62D89F}"/>
    <dgm:cxn modelId="{51C9C837-711C-4BCD-B305-8E38ACC7DE81}" srcId="{44B31534-E242-4277-8E52-1AF209EA9E75}" destId="{70886E49-F0BA-4D17-9F30-B8CCB4524810}" srcOrd="1" destOrd="0" parTransId="{F2DE3823-92A9-475B-BC02-DA81F46E6E98}" sibTransId="{5581750A-A788-4D9D-B11D-1B9C7661556B}"/>
    <dgm:cxn modelId="{73C3E4A6-0AFD-4917-B97B-DE70401AF691}" srcId="{44B31534-E242-4277-8E52-1AF209EA9E75}" destId="{A5FAF9EE-18B3-4643-BBBC-057BA7A5494F}" srcOrd="0" destOrd="0" parTransId="{321BD152-827A-4A27-A78E-52CFF69636F3}" sibTransId="{8070474A-C6DD-4F04-B6AC-7F634354DF02}"/>
    <dgm:cxn modelId="{A33E905A-BB88-48BE-9A5E-D48E841BD558}" type="presOf" srcId="{70886E49-F0BA-4D17-9F30-B8CCB4524810}" destId="{8CA42430-3EF5-4EA6-B34B-31C103D13084}" srcOrd="0" destOrd="0" presId="urn:microsoft.com/office/officeart/2005/8/layout/process4"/>
    <dgm:cxn modelId="{0E1B1B87-172C-4E1F-96F2-960AC125CB72}" srcId="{44B31534-E242-4277-8E52-1AF209EA9E75}" destId="{5D39C450-F0AC-4328-938C-177229851950}" srcOrd="2" destOrd="0" parTransId="{DE976A9A-099F-4B09-9E58-905C864AA6C6}" sibTransId="{D3840B4C-93CC-431A-9191-F13F08B9F137}"/>
    <dgm:cxn modelId="{6A88C010-6D98-4020-8E7F-791D612C5E61}" type="presOf" srcId="{5D39C450-F0AC-4328-938C-177229851950}" destId="{B93147D3-B3E0-44F4-86FC-FC77F5553DC2}" srcOrd="0" destOrd="0" presId="urn:microsoft.com/office/officeart/2005/8/layout/process4"/>
    <dgm:cxn modelId="{B18811A6-421E-4886-BFA1-6E809687BAE9}" type="presOf" srcId="{D41CECD6-5C12-4E7A-B66D-9A0F0986D84B}" destId="{46897103-ABB0-4900-B171-783FA55FBAF8}" srcOrd="0" destOrd="0" presId="urn:microsoft.com/office/officeart/2005/8/layout/process4"/>
    <dgm:cxn modelId="{9A3DA40D-D572-4833-9980-25427179130F}" type="presOf" srcId="{84BE9AC7-DE62-4E22-B3AF-015CA106592C}" destId="{4F40AEB7-6E7B-4A38-A0CA-26FCE70AAF88}" srcOrd="0" destOrd="0" presId="urn:microsoft.com/office/officeart/2005/8/layout/process4"/>
    <dgm:cxn modelId="{DB6703E6-DAC6-44AF-B97F-7F7A6993A980}" type="presOf" srcId="{44B31534-E242-4277-8E52-1AF209EA9E75}" destId="{F35788B0-28F5-4E3F-AC44-182CEC5D19EF}" srcOrd="0" destOrd="0" presId="urn:microsoft.com/office/officeart/2005/8/layout/process4"/>
    <dgm:cxn modelId="{FC8B98CA-A474-423E-B2E3-697DEC31087C}" type="presOf" srcId="{A5FAF9EE-18B3-4643-BBBC-057BA7A5494F}" destId="{5CAC9283-9E19-4BAE-9358-E587EA4F37D7}" srcOrd="0" destOrd="0" presId="urn:microsoft.com/office/officeart/2005/8/layout/process4"/>
    <dgm:cxn modelId="{E080D712-AC2D-40B0-97A4-5B82F2ABB2D7}" srcId="{44B31534-E242-4277-8E52-1AF209EA9E75}" destId="{84BE9AC7-DE62-4E22-B3AF-015CA106592C}" srcOrd="4" destOrd="0" parTransId="{610E01A5-DB8F-4EEF-8C75-FB9EB0004F01}" sibTransId="{BDEB668C-4ECC-4543-AF5D-FEB200DD68B5}"/>
    <dgm:cxn modelId="{2E4BEC7B-212F-42D9-87D3-094E7791B42B}" type="presParOf" srcId="{F35788B0-28F5-4E3F-AC44-182CEC5D19EF}" destId="{D25B5BA5-F51D-44D4-9FCC-A9CBF567F002}" srcOrd="0" destOrd="0" presId="urn:microsoft.com/office/officeart/2005/8/layout/process4"/>
    <dgm:cxn modelId="{AD5958F6-5D56-4C07-B39F-FAC5325F8D31}" type="presParOf" srcId="{D25B5BA5-F51D-44D4-9FCC-A9CBF567F002}" destId="{4F40AEB7-6E7B-4A38-A0CA-26FCE70AAF88}" srcOrd="0" destOrd="0" presId="urn:microsoft.com/office/officeart/2005/8/layout/process4"/>
    <dgm:cxn modelId="{13B80A15-1F78-4355-B7E3-E17153DD09EE}" type="presParOf" srcId="{F35788B0-28F5-4E3F-AC44-182CEC5D19EF}" destId="{26ADB7FD-595B-4618-899D-DBDB29E74DFB}" srcOrd="1" destOrd="0" presId="urn:microsoft.com/office/officeart/2005/8/layout/process4"/>
    <dgm:cxn modelId="{BE6AE796-788F-4970-8FA9-48AC42780D07}" type="presParOf" srcId="{F35788B0-28F5-4E3F-AC44-182CEC5D19EF}" destId="{3F36FB0E-9272-43E4-905F-72439C569B8C}" srcOrd="2" destOrd="0" presId="urn:microsoft.com/office/officeart/2005/8/layout/process4"/>
    <dgm:cxn modelId="{EC229A2F-BEB0-4AF6-9E1C-E0DAA94CCA0E}" type="presParOf" srcId="{3F36FB0E-9272-43E4-905F-72439C569B8C}" destId="{46897103-ABB0-4900-B171-783FA55FBAF8}" srcOrd="0" destOrd="0" presId="urn:microsoft.com/office/officeart/2005/8/layout/process4"/>
    <dgm:cxn modelId="{A18627C7-45C3-4702-85E2-43B878BB782F}" type="presParOf" srcId="{F35788B0-28F5-4E3F-AC44-182CEC5D19EF}" destId="{1EDD8B42-D429-410F-81AB-568A256BFD03}" srcOrd="3" destOrd="0" presId="urn:microsoft.com/office/officeart/2005/8/layout/process4"/>
    <dgm:cxn modelId="{3D08C0D4-3D0A-44FC-8B7A-272FA119B722}" type="presParOf" srcId="{F35788B0-28F5-4E3F-AC44-182CEC5D19EF}" destId="{F16DD648-A4CE-4D22-92E7-7081033271F9}" srcOrd="4" destOrd="0" presId="urn:microsoft.com/office/officeart/2005/8/layout/process4"/>
    <dgm:cxn modelId="{73A9017F-9171-4922-8F98-1EABD44327E6}" type="presParOf" srcId="{F16DD648-A4CE-4D22-92E7-7081033271F9}" destId="{B93147D3-B3E0-44F4-86FC-FC77F5553DC2}" srcOrd="0" destOrd="0" presId="urn:microsoft.com/office/officeart/2005/8/layout/process4"/>
    <dgm:cxn modelId="{C94FED6B-23BB-4E77-98C3-7AA5781645BD}" type="presParOf" srcId="{F35788B0-28F5-4E3F-AC44-182CEC5D19EF}" destId="{E3FAC129-5C9B-4E36-8A32-3EC37AFC643F}" srcOrd="5" destOrd="0" presId="urn:microsoft.com/office/officeart/2005/8/layout/process4"/>
    <dgm:cxn modelId="{4A956565-0E4C-4A4E-97D3-93B0BDE43659}" type="presParOf" srcId="{F35788B0-28F5-4E3F-AC44-182CEC5D19EF}" destId="{EDDA57F9-BCC2-4F98-9339-0F1A67101466}" srcOrd="6" destOrd="0" presId="urn:microsoft.com/office/officeart/2005/8/layout/process4"/>
    <dgm:cxn modelId="{06E61929-9857-4CB3-9229-9E755B0F95F7}" type="presParOf" srcId="{EDDA57F9-BCC2-4F98-9339-0F1A67101466}" destId="{8CA42430-3EF5-4EA6-B34B-31C103D13084}" srcOrd="0" destOrd="0" presId="urn:microsoft.com/office/officeart/2005/8/layout/process4"/>
    <dgm:cxn modelId="{2D2D38CC-3131-41B4-B138-86942E5E56FE}" type="presParOf" srcId="{F35788B0-28F5-4E3F-AC44-182CEC5D19EF}" destId="{18728DFF-EDA8-4972-9790-B251B35A95FE}" srcOrd="7" destOrd="0" presId="urn:microsoft.com/office/officeart/2005/8/layout/process4"/>
    <dgm:cxn modelId="{2734E352-E05C-4887-82F2-4C7CEBB08B2C}" type="presParOf" srcId="{F35788B0-28F5-4E3F-AC44-182CEC5D19EF}" destId="{AF93EC85-330D-49F2-BA15-A6B15CE30DD1}" srcOrd="8" destOrd="0" presId="urn:microsoft.com/office/officeart/2005/8/layout/process4"/>
    <dgm:cxn modelId="{CAC5B393-A964-4E6B-89BC-F133DC114CF3}" type="presParOf" srcId="{AF93EC85-330D-49F2-BA15-A6B15CE30DD1}" destId="{5CAC9283-9E19-4BAE-9358-E587EA4F37D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2801DC7-F0F9-48FC-91A9-619B84826336}">
      <dsp:nvSpPr>
        <dsp:cNvPr id="0" name=""/>
        <dsp:cNvSpPr/>
      </dsp:nvSpPr>
      <dsp:spPr>
        <a:xfrm>
          <a:off x="0" y="0"/>
          <a:ext cx="6977520" cy="269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  <a:sp3d extrusionH="28000" prstMaterial="matte"/>
        </a:bodyPr>
        <a:lstStyle/>
        <a:p>
          <a:pPr lvl="0" algn="l" defTabSz="1600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altLang="en-US" sz="3600" kern="1200" dirty="0" smtClean="0"/>
            <a:t>아날로그 신호</a:t>
          </a:r>
          <a:r>
            <a:rPr kumimoji="1" lang="en-US" altLang="ko-KR" sz="3600" kern="1200" dirty="0" smtClean="0"/>
            <a:t>(ADC)</a:t>
          </a:r>
          <a:r>
            <a:rPr kumimoji="1" lang="ko-KR" altLang="en-US" sz="3600" kern="1200" dirty="0" smtClean="0"/>
            <a:t>를 처리하는 방법을 알고</a:t>
          </a:r>
          <a:r>
            <a:rPr kumimoji="1" lang="en-US" altLang="ko-KR" sz="3600" kern="1200" dirty="0" smtClean="0"/>
            <a:t>, </a:t>
          </a:r>
          <a:r>
            <a:rPr kumimoji="1" lang="ko-KR" altLang="en-US" sz="3600" kern="1200" dirty="0" smtClean="0"/>
            <a:t>각종 센서를 연결한 시스템을 설계할</a:t>
          </a:r>
          <a:r>
            <a:rPr kumimoji="1" lang="en-US" altLang="ko-KR" sz="3600" kern="1200" dirty="0" smtClean="0"/>
            <a:t> </a:t>
          </a:r>
          <a:r>
            <a:rPr kumimoji="1" lang="ko-KR" altLang="en-US" sz="3600" kern="1200" dirty="0" smtClean="0"/>
            <a:t>수 있다</a:t>
          </a:r>
          <a:r>
            <a:rPr kumimoji="1" lang="en-US" altLang="ko-KR" sz="3600" kern="1200" dirty="0" smtClean="0"/>
            <a:t>.</a:t>
          </a:r>
          <a:r>
            <a:rPr kumimoji="1" lang="ko-KR" altLang="en-US" sz="3600" kern="1200" dirty="0" smtClean="0"/>
            <a:t> </a:t>
          </a:r>
          <a:endParaRPr kumimoji="1" lang="en-US" altLang="ko-KR" sz="3600" kern="1200" dirty="0" smtClean="0"/>
        </a:p>
      </dsp:txBody>
      <dsp:txXfrm>
        <a:off x="0" y="0"/>
        <a:ext cx="6977520" cy="26956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2801DC7-F0F9-48FC-91A9-619B84826336}">
      <dsp:nvSpPr>
        <dsp:cNvPr id="0" name=""/>
        <dsp:cNvSpPr/>
      </dsp:nvSpPr>
      <dsp:spPr>
        <a:xfrm>
          <a:off x="0" y="37591"/>
          <a:ext cx="3949172" cy="2007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  <a:sp3d extrusionH="28000" prstMaterial="matte"/>
        </a:bodyPr>
        <a:lstStyle/>
        <a:p>
          <a:pPr lvl="0" algn="l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ko-KR" sz="2200" kern="1200" dirty="0" smtClean="0"/>
            <a:t>ADC </a:t>
          </a:r>
          <a:r>
            <a:rPr kumimoji="1" lang="ko-KR" altLang="en-US" sz="2200" kern="1200" dirty="0" smtClean="0"/>
            <a:t>개념 이해하기</a:t>
          </a:r>
          <a:endParaRPr kumimoji="1" lang="en-US" altLang="ko-KR" sz="2200" kern="1200" dirty="0" smtClean="0"/>
        </a:p>
        <a:p>
          <a:pPr lvl="0" algn="l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altLang="en-US" sz="2200" kern="1200" dirty="0" err="1" smtClean="0"/>
            <a:t>광센서를</a:t>
          </a:r>
          <a:r>
            <a:rPr kumimoji="1" lang="ko-KR" altLang="en-US" sz="2200" kern="1200" dirty="0" smtClean="0"/>
            <a:t> 이용한 자동 점멸 </a:t>
          </a:r>
          <a:endParaRPr kumimoji="1" lang="en-US" altLang="ko-KR" sz="2200" kern="1200" dirty="0" smtClean="0"/>
        </a:p>
        <a:p>
          <a:pPr lvl="0" algn="l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altLang="en-US" sz="2200" kern="1200" dirty="0" smtClean="0"/>
            <a:t>가로등 설계</a:t>
          </a:r>
          <a:endParaRPr kumimoji="1" lang="en-US" altLang="ko-KR" sz="2200" kern="1200" dirty="0" smtClean="0"/>
        </a:p>
      </dsp:txBody>
      <dsp:txXfrm>
        <a:off x="0" y="37591"/>
        <a:ext cx="3949172" cy="200772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40AEB7-6E7B-4A38-A0CA-26FCE70AAF88}">
      <dsp:nvSpPr>
        <dsp:cNvPr id="0" name=""/>
        <dsp:cNvSpPr/>
      </dsp:nvSpPr>
      <dsp:spPr>
        <a:xfrm>
          <a:off x="0" y="3342073"/>
          <a:ext cx="6528163" cy="5482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>
              <a:solidFill>
                <a:schemeClr val="tx1"/>
              </a:solidFill>
            </a:rPr>
            <a:t>기준값</a:t>
          </a:r>
          <a:r>
            <a:rPr lang="ko-KR" altLang="en-US" sz="1500" kern="1200" dirty="0" smtClean="0">
              <a:solidFill>
                <a:schemeClr val="tx1"/>
              </a:solidFill>
            </a:rPr>
            <a:t> 보다 크면 가로등</a:t>
          </a:r>
          <a:r>
            <a:rPr lang="en-US" altLang="ko-KR" sz="1500" kern="1200" dirty="0" smtClean="0">
              <a:solidFill>
                <a:schemeClr val="tx1"/>
              </a:solidFill>
            </a:rPr>
            <a:t>(LED) OFF, </a:t>
          </a:r>
          <a:r>
            <a:rPr lang="ko-KR" altLang="en-US" sz="1500" kern="1200" dirty="0" smtClean="0">
              <a:solidFill>
                <a:schemeClr val="tx1"/>
              </a:solidFill>
            </a:rPr>
            <a:t>작으면 가로등</a:t>
          </a:r>
          <a:r>
            <a:rPr lang="en-US" altLang="ko-KR" sz="1500" kern="1200" dirty="0" smtClean="0">
              <a:solidFill>
                <a:schemeClr val="tx1"/>
              </a:solidFill>
            </a:rPr>
            <a:t>(LED) ON</a:t>
          </a:r>
          <a:endParaRPr lang="ko-KR" sz="1500" kern="1200" dirty="0">
            <a:solidFill>
              <a:schemeClr val="tx1"/>
            </a:solidFill>
          </a:endParaRPr>
        </a:p>
      </dsp:txBody>
      <dsp:txXfrm>
        <a:off x="0" y="3342073"/>
        <a:ext cx="6528163" cy="548294"/>
      </dsp:txXfrm>
    </dsp:sp>
    <dsp:sp modelId="{46897103-ABB0-4900-B171-783FA55FBAF8}">
      <dsp:nvSpPr>
        <dsp:cNvPr id="0" name=""/>
        <dsp:cNvSpPr/>
      </dsp:nvSpPr>
      <dsp:spPr>
        <a:xfrm rot="10800000">
          <a:off x="0" y="2507020"/>
          <a:ext cx="6528163" cy="843277"/>
        </a:xfrm>
        <a:prstGeom prst="upArrowCallout">
          <a:avLst/>
        </a:prstGeom>
        <a:solidFill>
          <a:schemeClr val="accent5">
            <a:hueOff val="-3180011"/>
            <a:satOff val="20482"/>
            <a:lumOff val="-11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</a:rPr>
            <a:t>변환 시작</a:t>
          </a:r>
          <a:r>
            <a:rPr lang="en-US" altLang="ko-KR" sz="1500" kern="1200" dirty="0" smtClean="0">
              <a:solidFill>
                <a:schemeClr val="tx1"/>
              </a:solidFill>
            </a:rPr>
            <a:t>, </a:t>
          </a:r>
          <a:r>
            <a:rPr lang="ko-KR" altLang="en-US" sz="1500" kern="1200" dirty="0" smtClean="0">
              <a:solidFill>
                <a:schemeClr val="tx1"/>
              </a:solidFill>
            </a:rPr>
            <a:t>변환 종료 검사</a:t>
          </a:r>
          <a:r>
            <a:rPr lang="en-US" altLang="ko-KR" sz="1500" kern="1200" dirty="0" smtClean="0">
              <a:solidFill>
                <a:schemeClr val="tx1"/>
              </a:solidFill>
            </a:rPr>
            <a:t>, ADC </a:t>
          </a:r>
          <a:r>
            <a:rPr lang="ko-KR" altLang="en-US" sz="1500" kern="1200" dirty="0" err="1" smtClean="0">
              <a:solidFill>
                <a:schemeClr val="tx1"/>
              </a:solidFill>
            </a:rPr>
            <a:t>데이터값</a:t>
          </a:r>
          <a:r>
            <a:rPr lang="ko-KR" altLang="en-US" sz="1500" kern="1200" dirty="0" smtClean="0">
              <a:solidFill>
                <a:schemeClr val="tx1"/>
              </a:solidFill>
            </a:rPr>
            <a:t> 검사</a:t>
          </a:r>
          <a:endParaRPr lang="ko-KR" sz="1500" kern="1200" dirty="0">
            <a:solidFill>
              <a:schemeClr val="tx1"/>
            </a:solidFill>
          </a:endParaRPr>
        </a:p>
      </dsp:txBody>
      <dsp:txXfrm rot="10800000">
        <a:off x="0" y="2507020"/>
        <a:ext cx="6528163" cy="843277"/>
      </dsp:txXfrm>
    </dsp:sp>
    <dsp:sp modelId="{B93147D3-B3E0-44F4-86FC-FC77F5553DC2}">
      <dsp:nvSpPr>
        <dsp:cNvPr id="0" name=""/>
        <dsp:cNvSpPr/>
      </dsp:nvSpPr>
      <dsp:spPr>
        <a:xfrm rot="10800000">
          <a:off x="0" y="1671967"/>
          <a:ext cx="6528163" cy="843277"/>
        </a:xfrm>
        <a:prstGeom prst="upArrowCallout">
          <a:avLst/>
        </a:prstGeom>
        <a:solidFill>
          <a:schemeClr val="accent5">
            <a:hueOff val="-6360023"/>
            <a:satOff val="40964"/>
            <a:lumOff val="-2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solidFill>
                <a:schemeClr val="tx1"/>
              </a:solidFill>
            </a:rPr>
            <a:t>ADCSRA </a:t>
          </a:r>
          <a:r>
            <a:rPr lang="ko-KR" altLang="en-US" sz="1500" kern="1200" dirty="0" smtClean="0">
              <a:solidFill>
                <a:schemeClr val="tx1"/>
              </a:solidFill>
            </a:rPr>
            <a:t>설정 </a:t>
          </a:r>
          <a:r>
            <a:rPr lang="en-US" altLang="ko-KR" sz="1500" kern="1200" dirty="0" smtClean="0">
              <a:solidFill>
                <a:schemeClr val="tx1"/>
              </a:solidFill>
            </a:rPr>
            <a:t>: ADC Enable, 128</a:t>
          </a:r>
          <a:r>
            <a:rPr lang="ko-KR" altLang="en-US" sz="1500" kern="1200" dirty="0" smtClean="0">
              <a:solidFill>
                <a:schemeClr val="tx1"/>
              </a:solidFill>
            </a:rPr>
            <a:t>분주</a:t>
          </a:r>
          <a:r>
            <a:rPr lang="en-US" altLang="ko-KR" sz="1500" kern="1200" dirty="0" smtClean="0">
              <a:solidFill>
                <a:schemeClr val="tx1"/>
              </a:solidFill>
            </a:rPr>
            <a:t>, No Interrupt, </a:t>
          </a:r>
          <a:r>
            <a:rPr lang="ko-KR" altLang="en-US" sz="1500" kern="1200" dirty="0" smtClean="0">
              <a:solidFill>
                <a:schemeClr val="tx1"/>
              </a:solidFill>
            </a:rPr>
            <a:t>단일 변환</a:t>
          </a:r>
          <a:endParaRPr lang="ko-KR" sz="1500" kern="1200" dirty="0">
            <a:solidFill>
              <a:schemeClr val="tx1"/>
            </a:solidFill>
          </a:endParaRPr>
        </a:p>
      </dsp:txBody>
      <dsp:txXfrm rot="10800000">
        <a:off x="0" y="1671967"/>
        <a:ext cx="6528163" cy="843277"/>
      </dsp:txXfrm>
    </dsp:sp>
    <dsp:sp modelId="{8CA42430-3EF5-4EA6-B34B-31C103D13084}">
      <dsp:nvSpPr>
        <dsp:cNvPr id="0" name=""/>
        <dsp:cNvSpPr/>
      </dsp:nvSpPr>
      <dsp:spPr>
        <a:xfrm rot="10800000">
          <a:off x="0" y="836913"/>
          <a:ext cx="6528163" cy="843277"/>
        </a:xfrm>
        <a:prstGeom prst="upArrowCallout">
          <a:avLst/>
        </a:prstGeom>
        <a:solidFill>
          <a:schemeClr val="accent5">
            <a:hueOff val="-9540035"/>
            <a:satOff val="61445"/>
            <a:lumOff val="-35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solidFill>
                <a:schemeClr val="tx1"/>
              </a:solidFill>
            </a:rPr>
            <a:t>ADMUX </a:t>
          </a:r>
          <a:r>
            <a:rPr lang="ko-KR" altLang="en-US" sz="1500" kern="1200" dirty="0" smtClean="0">
              <a:solidFill>
                <a:schemeClr val="tx1"/>
              </a:solidFill>
            </a:rPr>
            <a:t>설정 </a:t>
          </a:r>
          <a:r>
            <a:rPr lang="en-US" altLang="ko-KR" sz="1500" kern="1200" dirty="0" smtClean="0">
              <a:solidFill>
                <a:schemeClr val="tx1"/>
              </a:solidFill>
            </a:rPr>
            <a:t>: ADC0, Right Adjustment, VREF </a:t>
          </a:r>
          <a:r>
            <a:rPr lang="ko-KR" altLang="en-US" sz="1500" kern="1200" dirty="0" smtClean="0">
              <a:solidFill>
                <a:schemeClr val="tx1"/>
              </a:solidFill>
            </a:rPr>
            <a:t>선택</a:t>
          </a:r>
          <a:endParaRPr lang="ko-KR" sz="1500" kern="1200" dirty="0">
            <a:solidFill>
              <a:schemeClr val="tx1"/>
            </a:solidFill>
          </a:endParaRPr>
        </a:p>
      </dsp:txBody>
      <dsp:txXfrm rot="10800000">
        <a:off x="0" y="836913"/>
        <a:ext cx="6528163" cy="843277"/>
      </dsp:txXfrm>
    </dsp:sp>
    <dsp:sp modelId="{5CAC9283-9E19-4BAE-9358-E587EA4F37D7}">
      <dsp:nvSpPr>
        <dsp:cNvPr id="0" name=""/>
        <dsp:cNvSpPr/>
      </dsp:nvSpPr>
      <dsp:spPr>
        <a:xfrm rot="10800000">
          <a:off x="0" y="0"/>
          <a:ext cx="6528163" cy="843277"/>
        </a:xfrm>
        <a:prstGeom prst="upArrowCallout">
          <a:avLst/>
        </a:prstGeom>
        <a:solidFill>
          <a:schemeClr val="accent5">
            <a:hueOff val="-12720046"/>
            <a:satOff val="81927"/>
            <a:lumOff val="-4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500" b="0" i="0" kern="1200" baseline="0" dirty="0" smtClean="0"/>
            <a:t>DDRA</a:t>
          </a:r>
          <a:r>
            <a:rPr kumimoji="1" lang="ko-KR" sz="1500" b="0" i="0" kern="1200" baseline="0" dirty="0" smtClean="0"/>
            <a:t>를 출력</a:t>
          </a:r>
          <a:r>
            <a:rPr kumimoji="1" lang="ko-KR" altLang="en-US" sz="1500" b="0" i="0" kern="1200" baseline="0" dirty="0" smtClean="0"/>
            <a:t>으로 설정</a:t>
          </a:r>
          <a:endParaRPr kumimoji="1" lang="en-US" sz="1500" kern="1200" dirty="0"/>
        </a:p>
      </dsp:txBody>
      <dsp:txXfrm rot="10800000">
        <a:off x="0" y="0"/>
        <a:ext cx="6528163" cy="843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50888"/>
            <a:ext cx="5003800" cy="3754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56150"/>
            <a:ext cx="548640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0713"/>
            <a:ext cx="29718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510713"/>
            <a:ext cx="29718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0D0DC28-1264-49A4-BA0D-55D735C4C0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A6907A-B3AD-4018-96A0-F287597907CC}" type="slidenum">
              <a:rPr lang="ko-KR" altLang="en-US" smtClean="0">
                <a:latin typeface="굴림" charset="-127"/>
                <a:ea typeface="굴림" charset="-127"/>
              </a:rPr>
              <a:pPr/>
              <a:t>4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C7C5A-C876-4B67-B2B8-9A6C305E4F7A}" type="slidenum">
              <a:rPr lang="ko-KR" altLang="en-US" smtClean="0">
                <a:latin typeface="굴림" charset="-127"/>
                <a:ea typeface="굴림" charset="-127"/>
              </a:rPr>
              <a:pPr/>
              <a:t>15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63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D75DB-D638-473F-BB86-4DA110926A00}" type="slidenum">
              <a:rPr lang="ko-KR" altLang="en-US" smtClean="0">
                <a:latin typeface="굴림" charset="-127"/>
                <a:ea typeface="굴림" charset="-127"/>
              </a:rPr>
              <a:pPr/>
              <a:t>16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573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22D725-2631-4DDC-A852-B4C32016305D}" type="slidenum">
              <a:rPr lang="ko-KR" altLang="en-US" smtClean="0">
                <a:latin typeface="굴림" charset="-127"/>
                <a:ea typeface="굴림" charset="-127"/>
              </a:rPr>
              <a:pPr/>
              <a:t>17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83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E45264-2203-4C0F-A236-9035B038F338}" type="slidenum">
              <a:rPr lang="ko-KR" altLang="en-US" smtClean="0">
                <a:latin typeface="굴림" charset="-127"/>
                <a:ea typeface="굴림" charset="-127"/>
              </a:rPr>
              <a:pPr/>
              <a:t>18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AD247-D0FD-4FEA-AFEE-EBA7FDC882F2}" type="slidenum">
              <a:rPr lang="ko-KR" altLang="en-US" smtClean="0">
                <a:latin typeface="굴림" charset="-127"/>
                <a:ea typeface="굴림" charset="-127"/>
              </a:rPr>
              <a:pPr/>
              <a:t>19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920C14-3D27-40B1-9C18-713C9E9C94B3}" type="slidenum">
              <a:rPr lang="ko-KR" altLang="en-US" smtClean="0">
                <a:latin typeface="굴림" charset="-127"/>
                <a:ea typeface="굴림" charset="-127"/>
              </a:rPr>
              <a:pPr/>
              <a:t>20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69B966-3DE5-418C-8F21-80DB38FB2E2B}" type="slidenum">
              <a:rPr lang="ko-KR" altLang="en-US" smtClean="0">
                <a:latin typeface="굴림" charset="-127"/>
                <a:ea typeface="굴림" charset="-127"/>
              </a:rPr>
              <a:pPr/>
              <a:t>21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091101-DE39-483C-B162-459D516EAE39}" type="slidenum">
              <a:rPr lang="ko-KR" altLang="en-US" smtClean="0">
                <a:latin typeface="굴림" charset="-127"/>
                <a:ea typeface="굴림" charset="-127"/>
              </a:rPr>
              <a:pPr/>
              <a:t>22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191310-D563-44CE-AC9E-317EB4269F49}" type="slidenum">
              <a:rPr lang="ko-KR" altLang="en-US" smtClean="0">
                <a:latin typeface="굴림" charset="-127"/>
                <a:ea typeface="굴림" charset="-127"/>
              </a:rPr>
              <a:pPr/>
              <a:t>23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3BCEE-87EF-4A50-A312-985BE4727EA5}" type="slidenum">
              <a:rPr lang="ko-KR" altLang="en-US" smtClean="0">
                <a:latin typeface="굴림" charset="-127"/>
                <a:ea typeface="굴림" charset="-127"/>
              </a:rPr>
              <a:pPr/>
              <a:t>24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481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4BB97B-09D0-4A03-A0D2-8A512283A4F1}" type="slidenum">
              <a:rPr lang="ko-KR" altLang="en-US" smtClean="0">
                <a:latin typeface="굴림" charset="-127"/>
                <a:ea typeface="굴림" charset="-127"/>
              </a:rPr>
              <a:pPr/>
              <a:t>5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251401-280E-43E8-9804-AA94800B05B2}" type="slidenum">
              <a:rPr lang="ko-KR" altLang="en-US" smtClean="0">
                <a:latin typeface="굴림" charset="-127"/>
                <a:ea typeface="굴림" charset="-127"/>
              </a:rPr>
              <a:pPr/>
              <a:t>25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3BCEE-87EF-4A50-A312-985BE4727EA5}" type="slidenum">
              <a:rPr lang="ko-KR" altLang="en-US" smtClean="0">
                <a:latin typeface="굴림" charset="-127"/>
                <a:ea typeface="굴림" charset="-127"/>
              </a:rPr>
              <a:pPr/>
              <a:t>26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32BE76-D357-40CB-B363-90E6CE46320D}" type="slidenum">
              <a:rPr lang="ko-KR" altLang="en-US" smtClean="0">
                <a:latin typeface="굴림" charset="-127"/>
                <a:ea typeface="굴림" charset="-127"/>
              </a:rPr>
              <a:pPr/>
              <a:t>27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C67DAC-C271-4688-B1F5-F31F93D976E5}" type="slidenum">
              <a:rPr lang="ko-KR" altLang="en-US" smtClean="0">
                <a:latin typeface="굴림" charset="-127"/>
                <a:ea typeface="굴림" charset="-127"/>
              </a:rPr>
              <a:pPr/>
              <a:t>28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z="1100" smtClean="0">
              <a:latin typeface="굴림" charset="-127"/>
              <a:ea typeface="굴림" charset="-127"/>
            </a:endParaRPr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C3F48-BF76-4B02-9FE2-B2B55CA4F5C0}" type="slidenum">
              <a:rPr lang="ko-KR" altLang="en-US" smtClean="0">
                <a:latin typeface="굴림" charset="-127"/>
                <a:ea typeface="굴림" charset="-127"/>
              </a:rPr>
              <a:pPr/>
              <a:t>29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z="1100" smtClean="0">
              <a:latin typeface="굴림" charset="-127"/>
              <a:ea typeface="굴림" charset="-127"/>
            </a:endParaRPr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8BAB01-2E2C-4A04-92A6-5E7B31E5A934}" type="slidenum">
              <a:rPr lang="ko-KR" altLang="en-US" smtClean="0">
                <a:latin typeface="굴림" charset="-127"/>
                <a:ea typeface="굴림" charset="-127"/>
              </a:rPr>
              <a:pPr/>
              <a:t>30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32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5E681-6636-4312-8C2C-565A2DDC9CD8}" type="slidenum">
              <a:rPr lang="ko-KR" altLang="en-US" smtClean="0">
                <a:latin typeface="굴림" charset="-127"/>
                <a:ea typeface="굴림" charset="-127"/>
              </a:rPr>
              <a:pPr/>
              <a:t>31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68184C-C215-42B3-BBCF-48AB551B3E27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68184C-C215-42B3-BBCF-48AB551B3E27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altLang="ko-KR" sz="1800" smtClean="0">
              <a:latin typeface="굴림" charset="-127"/>
              <a:ea typeface="맑은 고딕" pitchFamily="50" charset="-127"/>
            </a:endParaRPr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FF4E3F-AF8B-48AC-AE05-E289ED65B53D}" type="slidenum">
              <a:rPr lang="ko-KR" altLang="en-US" smtClean="0">
                <a:latin typeface="굴림" charset="-127"/>
                <a:ea typeface="굴림" charset="-127"/>
              </a:rPr>
              <a:pPr/>
              <a:t>37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481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4BB97B-09D0-4A03-A0D2-8A512283A4F1}" type="slidenum">
              <a:rPr lang="ko-KR" altLang="en-US" smtClean="0">
                <a:latin typeface="굴림" charset="-127"/>
                <a:ea typeface="굴림" charset="-127"/>
              </a:rPr>
              <a:pPr/>
              <a:t>6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32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5E681-6636-4312-8C2C-565A2DDC9CD8}" type="slidenum">
              <a:rPr lang="ko-KR" altLang="en-US" smtClean="0">
                <a:latin typeface="굴림" charset="-127"/>
                <a:ea typeface="굴림" charset="-127"/>
              </a:rPr>
              <a:pPr/>
              <a:t>38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32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5E681-6636-4312-8C2C-565A2DDC9CD8}" type="slidenum">
              <a:rPr lang="ko-KR" altLang="en-US" smtClean="0">
                <a:latin typeface="굴림" charset="-127"/>
                <a:ea typeface="굴림" charset="-127"/>
              </a:rPr>
              <a:pPr/>
              <a:t>39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A5FB3B-928E-4134-8621-AF3576E404FD}" type="slidenum">
              <a:rPr lang="en-US" altLang="ko-KR" smtClean="0">
                <a:latin typeface="굴림" charset="-127"/>
                <a:ea typeface="굴림" charset="-127"/>
              </a:rPr>
              <a:pPr/>
              <a:t>40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491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395F1B-DFC0-4566-B206-C8ED15FB11BF}" type="slidenum">
              <a:rPr lang="ko-KR" altLang="en-US" smtClean="0">
                <a:latin typeface="굴림" charset="-127"/>
                <a:ea typeface="굴림" charset="-127"/>
              </a:rPr>
              <a:pPr/>
              <a:t>9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altLang="ko-KR" sz="1800" smtClean="0">
              <a:latin typeface="굴림" charset="-127"/>
              <a:ea typeface="굴림" charset="-127"/>
            </a:endParaRPr>
          </a:p>
        </p:txBody>
      </p:sp>
      <p:sp>
        <p:nvSpPr>
          <p:cNvPr id="501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2AC15-8C64-409E-915F-8026D6533A1A}" type="slidenum">
              <a:rPr lang="ko-KR" altLang="en-US" smtClean="0">
                <a:latin typeface="굴림" charset="-127"/>
                <a:ea typeface="굴림" charset="-127"/>
              </a:rPr>
              <a:pPr/>
              <a:t>10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altLang="ko-KR" sz="1800" smtClean="0">
              <a:latin typeface="굴림" charset="-127"/>
              <a:ea typeface="굴림" charset="-127"/>
            </a:endParaRPr>
          </a:p>
        </p:txBody>
      </p:sp>
      <p:sp>
        <p:nvSpPr>
          <p:cNvPr id="512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9CEC77-CE35-4757-972E-708CDA9CB6EE}" type="slidenum">
              <a:rPr lang="ko-KR" altLang="en-US" smtClean="0">
                <a:latin typeface="굴림" charset="-127"/>
                <a:ea typeface="굴림" charset="-127"/>
              </a:rPr>
              <a:pPr/>
              <a:t>11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altLang="ko-KR" sz="1800" smtClean="0">
              <a:latin typeface="굴림" charset="-127"/>
              <a:ea typeface="맑은 고딕" pitchFamily="50" charset="-127"/>
            </a:endParaRPr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FF4E3F-AF8B-48AC-AE05-E289ED65B53D}" type="slidenum">
              <a:rPr lang="ko-KR" altLang="en-US" smtClean="0">
                <a:latin typeface="굴림" charset="-127"/>
                <a:ea typeface="굴림" charset="-127"/>
              </a:rPr>
              <a:pPr/>
              <a:t>12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32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03404D-CD3F-4462-874F-713CB8099BAE}" type="slidenum">
              <a:rPr lang="ko-KR" altLang="en-US" smtClean="0">
                <a:latin typeface="굴림" charset="-127"/>
                <a:ea typeface="굴림" charset="-127"/>
              </a:rPr>
              <a:pPr/>
              <a:t>13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722E57-DEB1-4530-84A7-6A62F32F5821}" type="slidenum">
              <a:rPr lang="ko-KR" altLang="en-US" smtClean="0">
                <a:latin typeface="굴림" charset="-127"/>
                <a:ea typeface="굴림" charset="-127"/>
              </a:rPr>
              <a:pPr/>
              <a:t>14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57263"/>
            <a:ext cx="7772400" cy="1371600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임베디드시스템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38DF14E-BD8F-4073-99C8-E495EFB94E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임베디드시스템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C2947A16-DE14-403C-807A-D07D194359C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3838" y="481013"/>
            <a:ext cx="2001837" cy="57578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6738" y="481013"/>
            <a:ext cx="5854700" cy="57578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임베디드시스템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9E43CDA-24CD-49CF-976A-42CBD7D3C90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 err="1" smtClean="0"/>
              <a:t>임베디드시스템</a:t>
            </a:r>
            <a:endParaRPr lang="ko-KR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5820B968-6C47-4D57-B35A-1D0C75BED2E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임베디드시스템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F3667D7-88BA-4481-AF18-FAA955D66CD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6738" y="1430338"/>
            <a:ext cx="3924300" cy="4808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1430338"/>
            <a:ext cx="3924300" cy="4808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임베디드시스템</a:t>
            </a: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433F55AA-8B31-4E63-AAA2-BCF85513A6E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임베디드시스템</a:t>
            </a:r>
            <a:endParaRPr lang="ko-KR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A5EDC5FD-F912-45FE-AB32-A9D35D8B349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임베디드시스템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E3EAB54-A922-4EE0-B0E4-93D464AD5B1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임베디드시스템</a:t>
            </a:r>
            <a:endParaRPr lang="ko-KR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9511CB3-18D6-420E-9220-7D99BC3D537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임베디드시스템</a:t>
            </a: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0DC4DEF-A49C-4967-AFEA-42C22AEE843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임베디드시스템</a:t>
            </a: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8BB0CCFA-771A-4859-BEB5-EF8A8D94BE8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481013"/>
            <a:ext cx="80010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30338"/>
            <a:ext cx="8001000" cy="480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09600" y="1144588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251575"/>
            <a:ext cx="7924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5313" y="6278563"/>
            <a:ext cx="52435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i="1">
                <a:solidFill>
                  <a:srgbClr val="008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임베디드시스템</a:t>
            </a:r>
            <a:endParaRPr lang="ko-KR" alt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89675"/>
            <a:ext cx="19812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i="1">
                <a:solidFill>
                  <a:srgbClr val="008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C678B880-79D6-4536-AFBD-F8B0957ECE1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CC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CC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CC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CC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CC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CC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CC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CC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69900" indent="-469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latinLnBrk="1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evicemart.co.kr/goods/list.php?category=001006004" TargetMode="External"/><Relationship Id="rId13" Type="http://schemas.openxmlformats.org/officeDocument/2006/relationships/hyperlink" Target="http://www.devicemart.co.kr/goods/list.php?category=001006010" TargetMode="External"/><Relationship Id="rId18" Type="http://schemas.openxmlformats.org/officeDocument/2006/relationships/hyperlink" Target="http://www.devicemart.co.kr/goods/list.php?category=001006017" TargetMode="External"/><Relationship Id="rId26" Type="http://schemas.openxmlformats.org/officeDocument/2006/relationships/hyperlink" Target="http://www.devicemart.co.kr/goods/list.php?category=001006024" TargetMode="External"/><Relationship Id="rId3" Type="http://schemas.openxmlformats.org/officeDocument/2006/relationships/hyperlink" Target="http://www.devicemart.co.kr/" TargetMode="External"/><Relationship Id="rId21" Type="http://schemas.openxmlformats.org/officeDocument/2006/relationships/hyperlink" Target="http://www.devicemart.co.kr/goods/list.php?category=001006020" TargetMode="External"/><Relationship Id="rId7" Type="http://schemas.openxmlformats.org/officeDocument/2006/relationships/hyperlink" Target="http://www.devicemart.co.kr/goods/list.php?category=001006003" TargetMode="External"/><Relationship Id="rId12" Type="http://schemas.openxmlformats.org/officeDocument/2006/relationships/hyperlink" Target="http://www.devicemart.co.kr/goods/list.php?category=001006009" TargetMode="External"/><Relationship Id="rId17" Type="http://schemas.openxmlformats.org/officeDocument/2006/relationships/hyperlink" Target="http://www.devicemart.co.kr/goods/list.php?category=001006016" TargetMode="External"/><Relationship Id="rId25" Type="http://schemas.openxmlformats.org/officeDocument/2006/relationships/hyperlink" Target="http://www.devicemart.co.kr/goods/list.php?category=001006023001" TargetMode="External"/><Relationship Id="rId2" Type="http://schemas.openxmlformats.org/officeDocument/2006/relationships/notesSlide" Target="../notesSlides/notesSlide29.xml"/><Relationship Id="rId16" Type="http://schemas.openxmlformats.org/officeDocument/2006/relationships/hyperlink" Target="http://www.devicemart.co.kr/goods/list.php?category=001006015" TargetMode="External"/><Relationship Id="rId20" Type="http://schemas.openxmlformats.org/officeDocument/2006/relationships/hyperlink" Target="http://www.devicemart.co.kr/goods/list.php?category=001006019" TargetMode="External"/><Relationship Id="rId29" Type="http://schemas.openxmlformats.org/officeDocument/2006/relationships/hyperlink" Target="http://www.devicemart.co.kr/goods/list.php?category=00100602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evicemart.co.kr/goods/list.php?category=001006001" TargetMode="External"/><Relationship Id="rId11" Type="http://schemas.openxmlformats.org/officeDocument/2006/relationships/hyperlink" Target="http://www.devicemart.co.kr/goods/list.php?category=001006008" TargetMode="External"/><Relationship Id="rId24" Type="http://schemas.openxmlformats.org/officeDocument/2006/relationships/hyperlink" Target="http://www.devicemart.co.kr/goods/list.php?category=001006023" TargetMode="External"/><Relationship Id="rId5" Type="http://schemas.openxmlformats.org/officeDocument/2006/relationships/hyperlink" Target="http://www.icbanq.com/" TargetMode="External"/><Relationship Id="rId15" Type="http://schemas.openxmlformats.org/officeDocument/2006/relationships/hyperlink" Target="http://www.devicemart.co.kr/goods/list.php?category=001006014" TargetMode="External"/><Relationship Id="rId23" Type="http://schemas.openxmlformats.org/officeDocument/2006/relationships/hyperlink" Target="http://www.devicemart.co.kr/goods/list.php?category=001006022" TargetMode="External"/><Relationship Id="rId28" Type="http://schemas.openxmlformats.org/officeDocument/2006/relationships/hyperlink" Target="http://www.devicemart.co.kr/goods/list.php?category=001006026002" TargetMode="External"/><Relationship Id="rId10" Type="http://schemas.openxmlformats.org/officeDocument/2006/relationships/hyperlink" Target="http://www.devicemart.co.kr/goods/list.php?category=001006006" TargetMode="External"/><Relationship Id="rId19" Type="http://schemas.openxmlformats.org/officeDocument/2006/relationships/hyperlink" Target="http://www.devicemart.co.kr/goods/list.php?category=001006018" TargetMode="External"/><Relationship Id="rId31" Type="http://schemas.openxmlformats.org/officeDocument/2006/relationships/hyperlink" Target="http://www.devicemart.co.kr/goods/list.php?category=001006030" TargetMode="External"/><Relationship Id="rId4" Type="http://schemas.openxmlformats.org/officeDocument/2006/relationships/hyperlink" Target="http://www.eleparts.co.kr/" TargetMode="External"/><Relationship Id="rId9" Type="http://schemas.openxmlformats.org/officeDocument/2006/relationships/hyperlink" Target="http://www.devicemart.co.kr/goods/list.php?category=001006005" TargetMode="External"/><Relationship Id="rId14" Type="http://schemas.openxmlformats.org/officeDocument/2006/relationships/hyperlink" Target="http://www.devicemart.co.kr/goods/list.php?category=001006011" TargetMode="External"/><Relationship Id="rId22" Type="http://schemas.openxmlformats.org/officeDocument/2006/relationships/hyperlink" Target="http://www.devicemart.co.kr/goods/list.php?category=001006021" TargetMode="External"/><Relationship Id="rId27" Type="http://schemas.openxmlformats.org/officeDocument/2006/relationships/hyperlink" Target="http://www.devicemart.co.kr/goods/list.php?category=001006026001" TargetMode="External"/><Relationship Id="rId30" Type="http://schemas.openxmlformats.org/officeDocument/2006/relationships/hyperlink" Target="http://www.devicemart.co.kr/goods/list.php?category=001006029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 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광센서로</a:t>
            </a:r>
            <a:r>
              <a:rPr lang="ko-KR" altLang="en-US" dirty="0" smtClean="0"/>
              <a:t> 가로등 켜기</a:t>
            </a:r>
            <a:endParaRPr lang="en-US" altLang="ko-KR" dirty="0" smtClean="0"/>
          </a:p>
        </p:txBody>
      </p:sp>
      <p:sp>
        <p:nvSpPr>
          <p:cNvPr id="3079" name="TextBox 14"/>
          <p:cNvSpPr txBox="1">
            <a:spLocks noChangeArrowheads="1"/>
          </p:cNvSpPr>
          <p:nvPr/>
        </p:nvSpPr>
        <p:spPr bwMode="auto">
          <a:xfrm flipH="1">
            <a:off x="6819900" y="4946650"/>
            <a:ext cx="1104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신 상 석</a:t>
            </a:r>
          </a:p>
        </p:txBody>
      </p:sp>
      <p:pic>
        <p:nvPicPr>
          <p:cNvPr id="3080" name="그림 16" descr="제이씨넷-로고-A4-투명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1813" y="4738688"/>
            <a:ext cx="1200150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4"/>
          <p:cNvSpPr txBox="1">
            <a:spLocks noChangeArrowheads="1"/>
          </p:cNvSpPr>
          <p:nvPr/>
        </p:nvSpPr>
        <p:spPr bwMode="auto">
          <a:xfrm flipH="1">
            <a:off x="4360980" y="4413250"/>
            <a:ext cx="3681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상명대학교 컴퓨터시스템공학과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58000" y="0"/>
            <a:ext cx="2286000" cy="40444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임베디드시스템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Picture 3" descr="C:\Users\beasiam\AppData\Local\Microsoft\Windows\Temporary Internet Files\Content.IE5\3PGFAZMK\MP900427973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343" y="4266860"/>
            <a:ext cx="787120" cy="1181835"/>
          </a:xfrm>
          <a:prstGeom prst="rect">
            <a:avLst/>
          </a:prstGeom>
          <a:noFill/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5820B968-6C47-4D57-B35A-1D0C75BED2E2}" type="slidenum">
              <a:rPr lang="en-US" altLang="ko-KR" smtClean="0"/>
              <a:pPr>
                <a:defRPr/>
              </a:pPr>
              <a:t>1</a:t>
            </a:fld>
            <a:r>
              <a:rPr lang="en-US" altLang="ko-KR" smtClean="0"/>
              <a:t>-</a:t>
            </a:r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임베디드시스템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ATmega128</a:t>
            </a:r>
            <a:r>
              <a:rPr lang="ko-KR" altLang="en-US" smtClean="0"/>
              <a:t>의 </a:t>
            </a:r>
            <a:r>
              <a:rPr lang="en-US" altLang="ko-KR" smtClean="0"/>
              <a:t>A/D </a:t>
            </a:r>
            <a:r>
              <a:rPr lang="ko-KR" altLang="en-US" smtClean="0"/>
              <a:t>컨버터 기능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ATmega128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A/D </a:t>
            </a:r>
            <a:r>
              <a:rPr lang="ko-KR" altLang="en-US" dirty="0" smtClean="0"/>
              <a:t>컨버터 특징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비트 </a:t>
            </a:r>
            <a:r>
              <a:rPr lang="ko-KR" altLang="en-US" dirty="0" err="1" smtClean="0"/>
              <a:t>분해능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13~260usec </a:t>
            </a:r>
            <a:r>
              <a:rPr lang="ko-KR" altLang="en-US" dirty="0" smtClean="0"/>
              <a:t>변환시간 </a:t>
            </a:r>
            <a:r>
              <a:rPr lang="en-US" altLang="ko-KR" dirty="0" smtClean="0"/>
              <a:t>(50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Khz</a:t>
            </a:r>
            <a:r>
              <a:rPr lang="en-US" altLang="ko-KR" dirty="0" smtClean="0"/>
              <a:t> ~ 1 </a:t>
            </a:r>
            <a:r>
              <a:rPr lang="en-US" altLang="ko-KR" dirty="0" err="1" smtClean="0"/>
              <a:t>Mhz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8</a:t>
            </a:r>
            <a:r>
              <a:rPr lang="ko-KR" altLang="en-US" dirty="0" smtClean="0"/>
              <a:t>채널의 </a:t>
            </a:r>
            <a:r>
              <a:rPr lang="ko-KR" altLang="en-US" dirty="0" err="1" smtClean="0"/>
              <a:t>멀티플렉스된</a:t>
            </a:r>
            <a:r>
              <a:rPr lang="ko-KR" altLang="en-US" dirty="0" smtClean="0"/>
              <a:t> 단일 입력</a:t>
            </a:r>
            <a:r>
              <a:rPr lang="en-US" altLang="ko-KR" dirty="0" smtClean="0"/>
              <a:t>(A/D </a:t>
            </a:r>
            <a:r>
              <a:rPr lang="ko-KR" altLang="en-US" dirty="0" smtClean="0"/>
              <a:t>컨버터는 한 개이며 채널을 바꿔가며 아날로그 신호를 입력 받음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7</a:t>
            </a:r>
            <a:r>
              <a:rPr lang="ko-KR" altLang="en-US" dirty="0" smtClean="0"/>
              <a:t>채널의 </a:t>
            </a:r>
            <a:r>
              <a:rPr lang="ko-KR" altLang="en-US" dirty="0" err="1" smtClean="0"/>
              <a:t>차동입력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배 또는</a:t>
            </a:r>
            <a:r>
              <a:rPr lang="en-US" dirty="0" smtClean="0"/>
              <a:t>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배의 증폭률을 가진</a:t>
            </a:r>
            <a:r>
              <a:rPr 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채널의 </a:t>
            </a:r>
            <a:r>
              <a:rPr lang="ko-KR" altLang="en-US" dirty="0" err="1" smtClean="0"/>
              <a:t>차동입력</a:t>
            </a:r>
            <a:r>
              <a:rPr lang="en-US" altLang="ko-KR" dirty="0" smtClean="0"/>
              <a:t>, ADC </a:t>
            </a:r>
            <a:r>
              <a:rPr lang="ko-KR" altLang="en-US" dirty="0" smtClean="0"/>
              <a:t>결과 값의 좌측 정렬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</a:p>
          <a:p>
            <a:pPr lvl="1"/>
            <a:r>
              <a:rPr lang="en-US" altLang="ko-KR" dirty="0" smtClean="0"/>
              <a:t>ADC </a:t>
            </a:r>
            <a:r>
              <a:rPr lang="ko-KR" altLang="en-US" dirty="0" smtClean="0"/>
              <a:t>입력 전압 범위 </a:t>
            </a:r>
            <a:r>
              <a:rPr lang="en-US" altLang="ko-KR" dirty="0" smtClean="0"/>
              <a:t>: 0~Vcc</a:t>
            </a:r>
          </a:p>
          <a:p>
            <a:pPr lvl="1"/>
            <a:r>
              <a:rPr lang="ko-KR" altLang="en-US" dirty="0" smtClean="0"/>
              <a:t>아날로그 회로 전원 신호</a:t>
            </a:r>
            <a:r>
              <a:rPr lang="en-US" dirty="0" smtClean="0"/>
              <a:t> </a:t>
            </a:r>
            <a:r>
              <a:rPr lang="en-US" altLang="ko-KR" dirty="0" smtClean="0"/>
              <a:t>AVCC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A/D </a:t>
            </a:r>
            <a:r>
              <a:rPr lang="ko-KR" altLang="en-US" dirty="0" smtClean="0"/>
              <a:t>변환에 필요한 기준전압</a:t>
            </a:r>
            <a:r>
              <a:rPr lang="en-US" dirty="0" smtClean="0"/>
              <a:t> </a:t>
            </a:r>
            <a:r>
              <a:rPr lang="ko-KR" altLang="en-US" dirty="0" smtClean="0"/>
              <a:t>신호 </a:t>
            </a:r>
            <a:r>
              <a:rPr lang="en-US" altLang="ko-KR" dirty="0" smtClean="0"/>
              <a:t>AREF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내부 </a:t>
            </a:r>
            <a:r>
              <a:rPr lang="en-US" altLang="ko-KR" dirty="0" smtClean="0"/>
              <a:t>2.56V </a:t>
            </a:r>
            <a:r>
              <a:rPr lang="ko-KR" altLang="en-US" dirty="0" smtClean="0"/>
              <a:t>기준 전압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 지원</a:t>
            </a:r>
          </a:p>
          <a:p>
            <a:pPr lvl="1"/>
            <a:r>
              <a:rPr lang="en-US" altLang="ko-KR" dirty="0" smtClean="0"/>
              <a:t>Free Running </a:t>
            </a:r>
            <a:r>
              <a:rPr lang="ko-KR" altLang="en-US" dirty="0" smtClean="0"/>
              <a:t>또는</a:t>
            </a:r>
            <a:r>
              <a:rPr lang="en-US" dirty="0" smtClean="0"/>
              <a:t> </a:t>
            </a:r>
            <a:r>
              <a:rPr lang="en-US" altLang="ko-KR" dirty="0" smtClean="0"/>
              <a:t>Single Conversion </a:t>
            </a:r>
            <a:r>
              <a:rPr lang="ko-KR" altLang="en-US" dirty="0" smtClean="0"/>
              <a:t>모드 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ADC</a:t>
            </a:r>
            <a:r>
              <a:rPr lang="ko-KR" altLang="en-US" dirty="0" smtClean="0"/>
              <a:t>변환 완료 인터럽트 제공</a:t>
            </a:r>
            <a:endParaRPr lang="en-US" dirty="0" smtClean="0"/>
          </a:p>
        </p:txBody>
      </p:sp>
      <p:sp>
        <p:nvSpPr>
          <p:cNvPr id="1229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1229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A2C0D727-B44D-4138-90BF-AE110BEC798C}" type="slidenum">
              <a:rPr lang="en-US" altLang="ko-KR" smtClean="0"/>
              <a:pPr/>
              <a:t>10</a:t>
            </a:fld>
            <a:r>
              <a:rPr lang="en-US" altLang="ko-KR" smtClean="0"/>
              <a:t>-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ATmega128</a:t>
            </a:r>
            <a:r>
              <a:rPr lang="ko-KR" altLang="en-US" smtClean="0"/>
              <a:t>의 </a:t>
            </a:r>
            <a:r>
              <a:rPr lang="en-US" altLang="ko-KR" smtClean="0"/>
              <a:t>A/D </a:t>
            </a:r>
            <a:r>
              <a:rPr lang="ko-KR" altLang="en-US" smtClean="0"/>
              <a:t>컨버터 기능</a:t>
            </a: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ATmega128</a:t>
            </a:r>
            <a:r>
              <a:rPr lang="ko-KR" altLang="en-US" smtClean="0"/>
              <a:t>의</a:t>
            </a:r>
            <a:r>
              <a:rPr lang="en-US" altLang="ko-KR" smtClean="0"/>
              <a:t> A/D </a:t>
            </a:r>
            <a:r>
              <a:rPr lang="ko-KR" altLang="en-US" smtClean="0"/>
              <a:t>컨버터 구조</a:t>
            </a:r>
            <a:endParaRPr lang="en-US" altLang="ko-KR" smtClean="0"/>
          </a:p>
        </p:txBody>
      </p:sp>
      <p:sp>
        <p:nvSpPr>
          <p:cNvPr id="13320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13321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64F91F9E-076B-4CD5-9A61-9E4AEE4F7BA3}" type="slidenum">
              <a:rPr lang="en-US" altLang="ko-KR" smtClean="0"/>
              <a:pPr/>
              <a:t>11</a:t>
            </a:fld>
            <a:r>
              <a:rPr lang="en-US" altLang="ko-KR" smtClean="0"/>
              <a:t>-</a:t>
            </a:r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3319" name="그림 6" descr="F2-6-0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0" y="255588"/>
            <a:ext cx="3992563" cy="636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타원 9"/>
          <p:cNvSpPr/>
          <p:nvPr/>
        </p:nvSpPr>
        <p:spPr>
          <a:xfrm>
            <a:off x="5159829" y="963386"/>
            <a:ext cx="3298371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ATmega128</a:t>
            </a:r>
            <a:r>
              <a:rPr lang="ko-KR" altLang="en-US" smtClean="0"/>
              <a:t>의 </a:t>
            </a:r>
            <a:r>
              <a:rPr lang="en-US" altLang="ko-KR" smtClean="0"/>
              <a:t>A/D </a:t>
            </a:r>
            <a:r>
              <a:rPr lang="ko-KR" altLang="en-US" smtClean="0"/>
              <a:t>컨버터 기능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ATmega128 A/D </a:t>
            </a:r>
            <a:r>
              <a:rPr lang="ko-KR" altLang="en-US" smtClean="0"/>
              <a:t>컨버터 레지스터</a:t>
            </a:r>
            <a:endParaRPr lang="en-US" altLang="ko-KR" smtClean="0"/>
          </a:p>
          <a:p>
            <a:pPr lvl="1"/>
            <a:r>
              <a:rPr lang="fr-FR" altLang="ko-KR" smtClean="0"/>
              <a:t>ADMUX (ADC Multiplexer Selection Register)</a:t>
            </a:r>
          </a:p>
          <a:p>
            <a:pPr lvl="2"/>
            <a:r>
              <a:rPr lang="en-US" altLang="ko-KR" smtClean="0"/>
              <a:t>A/D </a:t>
            </a:r>
            <a:r>
              <a:rPr lang="ko-KR" altLang="en-US" smtClean="0"/>
              <a:t>컨버터 멀티플렉서 선택 레지스터</a:t>
            </a:r>
            <a:endParaRPr lang="en-US" altLang="ko-KR" smtClean="0"/>
          </a:p>
          <a:p>
            <a:pPr lvl="1"/>
            <a:r>
              <a:rPr lang="en-US" altLang="ko-KR" smtClean="0"/>
              <a:t>ADCSRA(ADC Control and Status Register A)</a:t>
            </a:r>
          </a:p>
          <a:p>
            <a:pPr lvl="2"/>
            <a:r>
              <a:rPr lang="en-US" altLang="ko-KR" smtClean="0"/>
              <a:t>A/D </a:t>
            </a:r>
            <a:r>
              <a:rPr lang="ko-KR" altLang="en-US" smtClean="0"/>
              <a:t>컨버터 제어 및 상태 레지스터</a:t>
            </a:r>
            <a:r>
              <a:rPr lang="en-US" smtClean="0"/>
              <a:t> </a:t>
            </a:r>
            <a:r>
              <a:rPr lang="en-US" altLang="ko-KR" smtClean="0"/>
              <a:t>A</a:t>
            </a:r>
          </a:p>
          <a:p>
            <a:pPr lvl="1"/>
            <a:r>
              <a:rPr lang="en-US" altLang="ko-KR" smtClean="0"/>
              <a:t>ADCH, ADCL (AD Converter Data Register High/Low)</a:t>
            </a:r>
          </a:p>
          <a:p>
            <a:pPr lvl="2"/>
            <a:r>
              <a:rPr lang="en-US" altLang="ko-KR" smtClean="0"/>
              <a:t>A/D </a:t>
            </a:r>
            <a:r>
              <a:rPr lang="ko-KR" altLang="en-US" smtClean="0"/>
              <a:t>컨버터 데이터 레지스터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</p:txBody>
      </p:sp>
      <p:sp>
        <p:nvSpPr>
          <p:cNvPr id="14343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1434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F9B4373C-5D73-40BD-B85D-29DB0DB664FD}" type="slidenum">
              <a:rPr lang="en-US" altLang="ko-KR" smtClean="0"/>
              <a:pPr/>
              <a:t>12</a:t>
            </a:fld>
            <a:r>
              <a:rPr lang="en-US" altLang="ko-KR" smtClean="0"/>
              <a:t>-</a:t>
            </a: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ATmega128</a:t>
            </a:r>
            <a:r>
              <a:rPr lang="ko-KR" altLang="en-US" smtClean="0"/>
              <a:t>의 </a:t>
            </a:r>
            <a:r>
              <a:rPr lang="en-US" altLang="ko-KR" smtClean="0"/>
              <a:t>A/D </a:t>
            </a:r>
            <a:r>
              <a:rPr lang="ko-KR" altLang="en-US" smtClean="0"/>
              <a:t>컨버터 기능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ko-KR" smtClean="0"/>
              <a:t>ADMUX (ADC Multiplexer Selection Register)</a:t>
            </a:r>
          </a:p>
          <a:p>
            <a:pPr lvl="1"/>
            <a:r>
              <a:rPr lang="en-US" altLang="ko-KR" smtClean="0"/>
              <a:t>A/D </a:t>
            </a:r>
            <a:r>
              <a:rPr lang="ko-KR" altLang="en-US" smtClean="0"/>
              <a:t>컨버터 멀티플렉서 선택 레지스터</a:t>
            </a:r>
            <a:endParaRPr lang="en-US" altLang="ko-KR" smtClean="0"/>
          </a:p>
          <a:p>
            <a:pPr lvl="2"/>
            <a:r>
              <a:rPr lang="en-US" altLang="ko-KR" smtClean="0"/>
              <a:t>ADC</a:t>
            </a:r>
            <a:r>
              <a:rPr lang="ko-KR" altLang="en-US" smtClean="0"/>
              <a:t>모듈의 아날로그 입력 채널 선택</a:t>
            </a:r>
            <a:endParaRPr lang="en-US" altLang="ko-KR" smtClean="0"/>
          </a:p>
          <a:p>
            <a:pPr lvl="2"/>
            <a:r>
              <a:rPr lang="en-US" altLang="ko-KR" smtClean="0"/>
              <a:t>ADC</a:t>
            </a:r>
            <a:r>
              <a:rPr lang="ko-KR" altLang="en-US" smtClean="0"/>
              <a:t>모듈의 기준 전압 선택</a:t>
            </a:r>
            <a:endParaRPr lang="en-US" altLang="ko-KR" smtClean="0"/>
          </a:p>
          <a:p>
            <a:pPr lvl="2"/>
            <a:r>
              <a:rPr lang="ko-KR" altLang="en-US" smtClean="0"/>
              <a:t>변환 결과 레지스터의 데이터 저장형식 지정</a:t>
            </a:r>
            <a:endParaRPr lang="en-US" altLang="ko-KR" smtClean="0"/>
          </a:p>
        </p:txBody>
      </p:sp>
      <p:sp>
        <p:nvSpPr>
          <p:cNvPr id="15397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15398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05FC2672-09A3-4F14-B0D4-FB88FDF3DB1E}" type="slidenum">
              <a:rPr lang="en-US" altLang="ko-KR" smtClean="0"/>
              <a:pPr/>
              <a:t>13</a:t>
            </a:fld>
            <a:r>
              <a:rPr lang="en-US" altLang="ko-KR" smtClean="0"/>
              <a:t>-</a:t>
            </a: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238250" y="3713163"/>
          <a:ext cx="6715174" cy="1000132"/>
        </p:xfrm>
        <a:graphic>
          <a:graphicData uri="http://schemas.openxmlformats.org/drawingml/2006/table">
            <a:tbl>
              <a:tblPr/>
              <a:tblGrid>
                <a:gridCol w="838751"/>
                <a:gridCol w="839612"/>
                <a:gridCol w="839612"/>
                <a:gridCol w="839612"/>
                <a:gridCol w="838751"/>
                <a:gridCol w="839612"/>
                <a:gridCol w="839612"/>
                <a:gridCol w="839612"/>
              </a:tblGrid>
              <a:tr h="42840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+mn-ea"/>
                          <a:ea typeface="+mn-ea"/>
                          <a:cs typeface="Estrangelo Edessa"/>
                        </a:rPr>
                        <a:t>7</a:t>
                      </a:r>
                      <a:endParaRPr lang="ko-KR" sz="1600" dirty="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6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5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4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3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+mn-ea"/>
                          <a:ea typeface="+mn-ea"/>
                          <a:cs typeface="Estrangelo Edessa"/>
                        </a:rPr>
                        <a:t>2</a:t>
                      </a:r>
                      <a:endParaRPr lang="ko-KR" sz="1600" dirty="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1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0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57173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Estrangelo Edessa"/>
                        </a:rPr>
                        <a:t>REFS1</a:t>
                      </a:r>
                      <a:endParaRPr lang="ko-KR" sz="16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Estrangelo Edessa"/>
                        </a:rPr>
                        <a:t>REFS0</a:t>
                      </a:r>
                      <a:endParaRPr lang="ko-KR" sz="16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ADLAR</a:t>
                      </a:r>
                      <a:endParaRPr lang="ko-KR" sz="16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Estrangelo Edessa"/>
                        </a:rPr>
                        <a:t>MUX4</a:t>
                      </a:r>
                      <a:endParaRPr lang="ko-KR" sz="16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Estrangelo Edessa"/>
                        </a:rPr>
                        <a:t>MUX3</a:t>
                      </a:r>
                      <a:endParaRPr lang="ko-KR" sz="16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Estrangelo Edessa"/>
                        </a:rPr>
                        <a:t>MUX2</a:t>
                      </a:r>
                      <a:endParaRPr lang="ko-KR" sz="16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Estrangelo Edessa"/>
                        </a:rPr>
                        <a:t>MUX1</a:t>
                      </a:r>
                      <a:endParaRPr lang="ko-KR" sz="16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Estrangelo Edessa"/>
                        </a:rPr>
                        <a:t>MUX0</a:t>
                      </a:r>
                      <a:endParaRPr lang="ko-KR" sz="16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06513" y="4883150"/>
            <a:ext cx="753268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   </a:t>
            </a:r>
            <a:r>
              <a:rPr lang="en-US" altLang="ko-KR" b="1" dirty="0">
                <a:solidFill>
                  <a:srgbClr val="00B050"/>
                </a:solidFill>
                <a:latin typeface="+mn-ea"/>
                <a:ea typeface="+mn-ea"/>
              </a:rPr>
              <a:t>0        0         0         0         0        0         0         0 = 0x00</a:t>
            </a:r>
            <a:endParaRPr lang="ko-KR" altLang="en-US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ATmega128</a:t>
            </a:r>
            <a:r>
              <a:rPr lang="ko-KR" altLang="en-US" smtClean="0"/>
              <a:t>의 </a:t>
            </a:r>
            <a:r>
              <a:rPr lang="en-US" altLang="ko-KR" smtClean="0"/>
              <a:t>A/D </a:t>
            </a:r>
            <a:r>
              <a:rPr lang="ko-KR" altLang="en-US" smtClean="0"/>
              <a:t>컨버터 기능</a:t>
            </a: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ko-KR" smtClean="0"/>
              <a:t>ADMUX (ADC Multiplexer Selection Register)</a:t>
            </a:r>
          </a:p>
          <a:p>
            <a:pPr lvl="1"/>
            <a:r>
              <a:rPr lang="ko-KR" altLang="en-US" smtClean="0"/>
              <a:t>비트 </a:t>
            </a:r>
            <a:r>
              <a:rPr lang="en-US" altLang="ko-KR" smtClean="0"/>
              <a:t>7,6  :  REFS1,0 (Reference Selection Bit)</a:t>
            </a:r>
            <a:endParaRPr lang="ko-KR" altLang="en-US" smtClean="0"/>
          </a:p>
          <a:p>
            <a:pPr lvl="2"/>
            <a:r>
              <a:rPr lang="en-US" altLang="ko-KR" smtClean="0"/>
              <a:t>ADC</a:t>
            </a:r>
            <a:r>
              <a:rPr lang="ko-KR" altLang="en-US" smtClean="0"/>
              <a:t>모듈에서 사용하는 기준전압을 선택하는 비트</a:t>
            </a:r>
            <a:endParaRPr lang="en-US" altLang="ko-KR" smtClean="0"/>
          </a:p>
        </p:txBody>
      </p:sp>
      <p:sp>
        <p:nvSpPr>
          <p:cNvPr id="16418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1641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E285B813-5F31-4FB8-B43A-1E38B0B93DB8}" type="slidenum">
              <a:rPr lang="en-US" altLang="ko-KR" smtClean="0"/>
              <a:pPr/>
              <a:t>14</a:t>
            </a:fld>
            <a:r>
              <a:rPr lang="en-US" altLang="ko-KR" smtClean="0"/>
              <a:t>-</a:t>
            </a:r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90588" y="3016250"/>
          <a:ext cx="7500938" cy="2000250"/>
        </p:xfrm>
        <a:graphic>
          <a:graphicData uri="http://schemas.openxmlformats.org/drawingml/2006/table">
            <a:tbl>
              <a:tblPr/>
              <a:tblGrid>
                <a:gridCol w="706438"/>
                <a:gridCol w="811212"/>
                <a:gridCol w="5983288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Estrangelo Edessa" pitchFamily="66" charset="0"/>
                        </a:rPr>
                        <a:t>REFS1</a:t>
                      </a:r>
                      <a:endParaRPr kumimoji="0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Estrangelo Edessa" pitchFamily="66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Estrangelo Edessa" pitchFamily="66" charset="0"/>
                        </a:rPr>
                        <a:t>REFS0</a:t>
                      </a:r>
                      <a:endParaRPr kumimoji="0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Estrangelo Edessa" pitchFamily="66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Estrangelo Edessa" pitchFamily="66" charset="0"/>
                        </a:rPr>
                        <a:t>Voltage Reference</a:t>
                      </a:r>
                      <a:endParaRPr kumimoji="0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Estrangelo Edessa" pitchFamily="66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ea"/>
                          <a:ea typeface="+mn-ea"/>
                          <a:cs typeface="Estrangelo Edessa" pitchFamily="66" charset="0"/>
                        </a:rPr>
                        <a:t>0</a:t>
                      </a:r>
                      <a:endParaRPr kumimoji="0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ea"/>
                        <a:ea typeface="+mn-ea"/>
                        <a:cs typeface="Estrangelo Edessa" pitchFamily="66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ea"/>
                          <a:ea typeface="+mn-ea"/>
                          <a:cs typeface="Estrangelo Edessa" pitchFamily="66" charset="0"/>
                        </a:rPr>
                        <a:t>0</a:t>
                      </a:r>
                      <a:endParaRPr kumimoji="0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ea"/>
                        <a:ea typeface="+mn-ea"/>
                        <a:cs typeface="Estrangelo Edessa" pitchFamily="66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7788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ea"/>
                          <a:ea typeface="+mn-ea"/>
                          <a:cs typeface="Estrangelo Edessa" pitchFamily="66" charset="0"/>
                        </a:rPr>
                        <a:t>AREF</a:t>
                      </a:r>
                      <a:endParaRPr kumimoji="0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ea"/>
                        <a:ea typeface="+mn-ea"/>
                        <a:cs typeface="Estrangelo Edessa" pitchFamily="66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Estrangelo Edessa" pitchFamily="66" charset="0"/>
                        </a:rPr>
                        <a:t>0</a:t>
                      </a:r>
                      <a:endParaRPr kumimoji="0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  <a:cs typeface="Estrangelo Edessa" pitchFamily="66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Estrangelo Edessa" pitchFamily="66" charset="0"/>
                        </a:rPr>
                        <a:t>1</a:t>
                      </a:r>
                      <a:endParaRPr kumimoji="0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  <a:cs typeface="Estrangelo Edessa" pitchFamily="66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7788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Estrangelo Edessa" pitchFamily="66" charset="0"/>
                        </a:rPr>
                        <a:t>AVCC with external capacitor at AREF pin</a:t>
                      </a:r>
                      <a:endParaRPr kumimoji="0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  <a:cs typeface="Estrangelo Edessa" pitchFamily="66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Estrangelo Edessa" pitchFamily="66" charset="0"/>
                        </a:rPr>
                        <a:t>1</a:t>
                      </a:r>
                      <a:endParaRPr kumimoji="0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  <a:cs typeface="Estrangelo Edessa" pitchFamily="66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Estrangelo Edessa" pitchFamily="66" charset="0"/>
                        </a:rPr>
                        <a:t>0</a:t>
                      </a:r>
                      <a:endParaRPr kumimoji="0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  <a:cs typeface="Estrangelo Edessa" pitchFamily="66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7788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Estrangelo Edessa" pitchFamily="66" charset="0"/>
                        </a:rPr>
                        <a:t>Reserved</a:t>
                      </a:r>
                      <a:endParaRPr kumimoji="0" 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  <a:cs typeface="Estrangelo Edessa" pitchFamily="66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Estrangelo Edessa" pitchFamily="66" charset="0"/>
                        </a:rPr>
                        <a:t>1</a:t>
                      </a:r>
                      <a:endParaRPr kumimoji="0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  <a:cs typeface="Estrangelo Edessa" pitchFamily="66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Estrangelo Edessa" pitchFamily="66" charset="0"/>
                        </a:rPr>
                        <a:t>1</a:t>
                      </a:r>
                      <a:endParaRPr kumimoji="0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  <a:cs typeface="Estrangelo Edessa" pitchFamily="66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7788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Estrangelo Edessa" pitchFamily="66" charset="0"/>
                        </a:rPr>
                        <a:t>Internal 2.56V Voltage Reference with external capacitor at AREF pin</a:t>
                      </a:r>
                      <a:endParaRPr kumimoji="0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  <a:cs typeface="Estrangelo Edessa" pitchFamily="66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ATmega128</a:t>
            </a:r>
            <a:r>
              <a:rPr lang="ko-KR" altLang="en-US" smtClean="0"/>
              <a:t>의 </a:t>
            </a:r>
            <a:r>
              <a:rPr lang="en-US" altLang="ko-KR" smtClean="0"/>
              <a:t>A/D </a:t>
            </a:r>
            <a:r>
              <a:rPr lang="ko-KR" altLang="en-US" smtClean="0"/>
              <a:t>컨버터 기능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ko-KR" smtClean="0"/>
              <a:t>ADMUX (ADC Multiplexer Selection Register)</a:t>
            </a:r>
          </a:p>
          <a:p>
            <a:pPr lvl="1"/>
            <a:r>
              <a:rPr lang="ko-KR" altLang="en-US" smtClean="0"/>
              <a:t>비트 </a:t>
            </a:r>
            <a:r>
              <a:rPr lang="en-US" altLang="en-US" smtClean="0"/>
              <a:t>5 : ADLAR (ADC Left Adjust Result)</a:t>
            </a:r>
          </a:p>
          <a:p>
            <a:pPr lvl="2"/>
            <a:r>
              <a:rPr lang="ko-KR" altLang="en-US" smtClean="0"/>
              <a:t>이 비트를 </a:t>
            </a:r>
            <a:r>
              <a:rPr lang="en-US" altLang="en-US" smtClean="0"/>
              <a:t>1</a:t>
            </a:r>
            <a:r>
              <a:rPr lang="ko-KR" altLang="en-US" smtClean="0"/>
              <a:t>로 설정하면 변환결과가</a:t>
            </a:r>
            <a:r>
              <a:rPr lang="en-US" altLang="en-US" smtClean="0"/>
              <a:t> ADC </a:t>
            </a:r>
            <a:r>
              <a:rPr lang="ko-KR" altLang="en-US" smtClean="0"/>
              <a:t>데이터 레지스터에 저장될 때</a:t>
            </a:r>
            <a:r>
              <a:rPr lang="en-US" altLang="en-US" smtClean="0"/>
              <a:t> ADC Data Register</a:t>
            </a:r>
            <a:r>
              <a:rPr lang="ko-KR" altLang="en-US" smtClean="0"/>
              <a:t>의 좌측으로 끝을 맞추어 저장</a:t>
            </a:r>
          </a:p>
          <a:p>
            <a:pPr lvl="1"/>
            <a:r>
              <a:rPr lang="ko-KR" altLang="en-US" smtClean="0"/>
              <a:t>비트 </a:t>
            </a:r>
            <a:r>
              <a:rPr lang="en-US" altLang="en-US" smtClean="0"/>
              <a:t>4~0 : MUX4~0 (Analog Channel and Gain Selection)</a:t>
            </a:r>
            <a:endParaRPr lang="ko-KR" altLang="en-US" smtClean="0"/>
          </a:p>
          <a:p>
            <a:pPr lvl="2"/>
            <a:r>
              <a:rPr lang="en-US" altLang="en-US" smtClean="0"/>
              <a:t>ADC </a:t>
            </a:r>
            <a:r>
              <a:rPr lang="ko-KR" altLang="en-US" smtClean="0"/>
              <a:t>모듈의 아날로그 입력채널을 선택하는 비트</a:t>
            </a:r>
            <a:endParaRPr lang="en-US" altLang="ko-KR" smtClean="0"/>
          </a:p>
        </p:txBody>
      </p:sp>
      <p:sp>
        <p:nvSpPr>
          <p:cNvPr id="1745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1745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FFEC4C97-C4B9-47C0-81A1-5442554491E9}" type="slidenum">
              <a:rPr lang="en-US" altLang="ko-KR" smtClean="0"/>
              <a:pPr/>
              <a:t>15</a:t>
            </a:fld>
            <a:r>
              <a:rPr lang="en-US" altLang="ko-KR" smtClean="0"/>
              <a:t>-</a:t>
            </a: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87425" y="3870325"/>
          <a:ext cx="7286677" cy="2143119"/>
        </p:xfrm>
        <a:graphic>
          <a:graphicData uri="http://schemas.openxmlformats.org/drawingml/2006/table">
            <a:tbl>
              <a:tblPr/>
              <a:tblGrid>
                <a:gridCol w="881628"/>
                <a:gridCol w="1047198"/>
                <a:gridCol w="2047014"/>
                <a:gridCol w="1986502"/>
                <a:gridCol w="1324335"/>
              </a:tblGrid>
              <a:tr h="42862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Estrangelo Edessa"/>
                        </a:rPr>
                        <a:t>MUX4~0</a:t>
                      </a:r>
                      <a:endParaRPr 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Estrangelo Edessa"/>
                        </a:rPr>
                        <a:t>Single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Estrangelo Edessa"/>
                        </a:rPr>
                        <a:t>Ended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Estrangelo Edessa"/>
                        </a:rPr>
                        <a:t>Input</a:t>
                      </a:r>
                      <a:endParaRPr 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Estrangelo Edessa"/>
                        </a:rPr>
                        <a:t>Positive Differential Input</a:t>
                      </a:r>
                      <a:endParaRPr 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Estrangelo Edessa"/>
                        </a:rPr>
                        <a:t>Negative Differential Input</a:t>
                      </a:r>
                      <a:endParaRPr 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Estrangelo Edessa"/>
                        </a:rPr>
                        <a:t>Gain</a:t>
                      </a:r>
                      <a:endParaRPr 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21431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Estrangelo Edessa"/>
                        </a:rPr>
                        <a:t>00000</a:t>
                      </a:r>
                      <a:endParaRPr lang="ko-KR" sz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ADC0</a:t>
                      </a:r>
                      <a:endParaRPr lang="ko-KR" sz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gridSpan="3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Estrangelo Edessa"/>
                        </a:rPr>
                        <a:t>N/A</a:t>
                      </a:r>
                      <a:endParaRPr 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431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Estrangelo Edessa"/>
                        </a:rPr>
                        <a:t>00001</a:t>
                      </a:r>
                      <a:endParaRPr lang="ko-KR" sz="12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ADC1</a:t>
                      </a:r>
                      <a:endParaRPr lang="ko-KR" sz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431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Estrangelo Edessa"/>
                        </a:rPr>
                        <a:t>00010</a:t>
                      </a:r>
                      <a:endParaRPr lang="ko-KR" sz="12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ADC2</a:t>
                      </a:r>
                      <a:endParaRPr lang="ko-KR" sz="12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431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Estrangelo Edessa"/>
                        </a:rPr>
                        <a:t>00011</a:t>
                      </a:r>
                      <a:endParaRPr lang="ko-KR" sz="12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ADC3</a:t>
                      </a:r>
                      <a:endParaRPr lang="ko-KR" sz="12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431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Estrangelo Edessa"/>
                        </a:rPr>
                        <a:t>00100</a:t>
                      </a:r>
                      <a:endParaRPr lang="ko-KR" sz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ADC4</a:t>
                      </a:r>
                      <a:endParaRPr lang="ko-KR" sz="12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431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Estrangelo Edessa"/>
                        </a:rPr>
                        <a:t>00101</a:t>
                      </a:r>
                      <a:endParaRPr lang="ko-KR" sz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ADC5</a:t>
                      </a:r>
                      <a:endParaRPr lang="ko-KR" sz="12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431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Estrangelo Edessa"/>
                        </a:rPr>
                        <a:t>00110</a:t>
                      </a:r>
                      <a:endParaRPr lang="ko-KR" sz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ADC6</a:t>
                      </a:r>
                      <a:endParaRPr lang="ko-KR" sz="12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431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Estrangelo Edessa"/>
                        </a:rPr>
                        <a:t>00111</a:t>
                      </a:r>
                      <a:endParaRPr lang="ko-KR" sz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ADC7</a:t>
                      </a:r>
                      <a:endParaRPr lang="ko-KR" sz="12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ATmega128</a:t>
            </a:r>
            <a:r>
              <a:rPr lang="ko-KR" altLang="en-US" smtClean="0"/>
              <a:t>의 </a:t>
            </a:r>
            <a:r>
              <a:rPr lang="en-US" altLang="ko-KR" smtClean="0"/>
              <a:t>A/D </a:t>
            </a:r>
            <a:r>
              <a:rPr lang="ko-KR" altLang="en-US" smtClean="0"/>
              <a:t>컨버터 기능</a:t>
            </a:r>
          </a:p>
        </p:txBody>
      </p:sp>
      <p:sp>
        <p:nvSpPr>
          <p:cNvPr id="18591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18592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7DCFC4EE-BA5C-41B6-A013-E6993DD615D6}" type="slidenum">
              <a:rPr lang="en-US" altLang="ko-KR" smtClean="0"/>
              <a:pPr/>
              <a:t>16</a:t>
            </a:fld>
            <a:r>
              <a:rPr lang="en-US" altLang="ko-KR" smtClean="0"/>
              <a:t>-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01688" y="1390650"/>
          <a:ext cx="7358114" cy="4754880"/>
        </p:xfrm>
        <a:graphic>
          <a:graphicData uri="http://schemas.openxmlformats.org/drawingml/2006/table">
            <a:tbl>
              <a:tblPr/>
              <a:tblGrid>
                <a:gridCol w="890272"/>
                <a:gridCol w="1038554"/>
                <a:gridCol w="2085994"/>
                <a:gridCol w="2005976"/>
                <a:gridCol w="1337318"/>
              </a:tblGrid>
              <a:tr h="30223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MUX4~0</a:t>
                      </a:r>
                      <a:endParaRPr lang="ko-KR" sz="12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Single Ended Input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Positive Differential Input</a:t>
                      </a:r>
                      <a:endParaRPr lang="ko-KR" sz="12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Negative Differential Input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Gain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15111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01000</a:t>
                      </a:r>
                      <a:endParaRPr lang="ko-KR" sz="12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1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N/A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ADC0</a:t>
                      </a:r>
                      <a:endParaRPr lang="ko-KR" sz="12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ADC0</a:t>
                      </a:r>
                      <a:endParaRPr lang="ko-KR" sz="12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10x</a:t>
                      </a:r>
                      <a:endParaRPr lang="ko-KR" sz="12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11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01001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ADC1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ADC0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10x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11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01010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ADC0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ADC0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200x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11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01011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ADC1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ADC0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200x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11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01100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ADC2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ADC2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10x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11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01101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ADC3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ADC2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10x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11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01110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ADC2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ADC2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200x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11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01111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ADC3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ADC2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200x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11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10000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ADC0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ADC1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1x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11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10001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ADC1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ADC1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1x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11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10010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ADC2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ADC1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1x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11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10011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ADC3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ADC1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1x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11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10100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ADC4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ADC1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1x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11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10101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ADC5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ADC1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1x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11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10110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ADC6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ADC1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1x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11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10111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ADC7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ADC1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1x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11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11000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ADC0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ADC2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1x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11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11001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ADC1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ADC2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1x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11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11010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ADC2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ADC2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1x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11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11011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ADC3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ADC2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1x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11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11100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ADC4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ADC2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1x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11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11101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ADC5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ADC2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1x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11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11110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1.22V(VBG)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N/A</a:t>
                      </a:r>
                      <a:endParaRPr lang="ko-KR" sz="12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111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11111</a:t>
                      </a:r>
                      <a:endParaRPr lang="ko-KR" sz="12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0V(GND)</a:t>
                      </a:r>
                      <a:endParaRPr lang="ko-KR" sz="12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ATmega128</a:t>
            </a:r>
            <a:r>
              <a:rPr lang="ko-KR" altLang="en-US" smtClean="0"/>
              <a:t>의 </a:t>
            </a:r>
            <a:r>
              <a:rPr lang="en-US" altLang="ko-KR" smtClean="0"/>
              <a:t>A/D </a:t>
            </a:r>
            <a:r>
              <a:rPr lang="ko-KR" altLang="en-US" smtClean="0"/>
              <a:t>컨버터 기능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ADCSRA(ADC Control and Status Register A)</a:t>
            </a:r>
            <a:endParaRPr lang="ko-KR" altLang="en-US" smtClean="0"/>
          </a:p>
          <a:p>
            <a:pPr lvl="1"/>
            <a:r>
              <a:rPr lang="en-US" altLang="ko-KR" smtClean="0"/>
              <a:t>A/D </a:t>
            </a:r>
            <a:r>
              <a:rPr lang="ko-KR" altLang="en-US" smtClean="0"/>
              <a:t>컨버터 제어 및 상태 레지스터</a:t>
            </a:r>
            <a:r>
              <a:rPr lang="en-US" smtClean="0"/>
              <a:t> </a:t>
            </a:r>
            <a:r>
              <a:rPr lang="en-US" altLang="ko-KR" smtClean="0"/>
              <a:t>A</a:t>
            </a:r>
          </a:p>
          <a:p>
            <a:pPr lvl="2"/>
            <a:r>
              <a:rPr lang="en-US" altLang="en-US" smtClean="0"/>
              <a:t>ADC </a:t>
            </a:r>
            <a:r>
              <a:rPr lang="ko-KR" altLang="en-US" smtClean="0"/>
              <a:t>모듈의 동작 설정</a:t>
            </a:r>
            <a:endParaRPr lang="en-US" altLang="ko-KR" smtClean="0"/>
          </a:p>
          <a:p>
            <a:pPr lvl="2"/>
            <a:r>
              <a:rPr lang="en-US" altLang="en-US" smtClean="0"/>
              <a:t>ADC </a:t>
            </a:r>
            <a:r>
              <a:rPr lang="ko-KR" altLang="en-US" smtClean="0"/>
              <a:t>모듈의 동작 상태 표시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비트 </a:t>
            </a:r>
            <a:r>
              <a:rPr lang="en-US" altLang="ko-KR" smtClean="0"/>
              <a:t>7 : ADEN (ADC Enable)</a:t>
            </a:r>
          </a:p>
          <a:p>
            <a:pPr lvl="2"/>
            <a:r>
              <a:rPr lang="en-US" altLang="en-US" smtClean="0"/>
              <a:t>A/D </a:t>
            </a:r>
            <a:r>
              <a:rPr lang="ko-KR" altLang="en-US" smtClean="0"/>
              <a:t>컨버터 작동유무 지정</a:t>
            </a:r>
          </a:p>
          <a:p>
            <a:pPr lvl="3"/>
            <a:r>
              <a:rPr lang="en-US" altLang="en-US" smtClean="0"/>
              <a:t>1</a:t>
            </a:r>
            <a:r>
              <a:rPr lang="ko-KR" altLang="en-US" smtClean="0"/>
              <a:t>로 설정하면</a:t>
            </a:r>
            <a:r>
              <a:rPr lang="en-US" altLang="en-US" smtClean="0"/>
              <a:t> ADC </a:t>
            </a:r>
            <a:r>
              <a:rPr lang="ko-KR" altLang="en-US" smtClean="0"/>
              <a:t>모듈</a:t>
            </a:r>
            <a:r>
              <a:rPr lang="en-US" altLang="en-US" smtClean="0"/>
              <a:t> enable</a:t>
            </a:r>
            <a:endParaRPr lang="en-US" altLang="ko-KR" smtClean="0"/>
          </a:p>
          <a:p>
            <a:pPr lvl="3"/>
            <a:r>
              <a:rPr lang="en-US" altLang="en-US" smtClean="0"/>
              <a:t>0</a:t>
            </a:r>
            <a:r>
              <a:rPr lang="ko-KR" altLang="en-US" smtClean="0"/>
              <a:t>으로 설정하면</a:t>
            </a:r>
            <a:r>
              <a:rPr lang="en-US" altLang="en-US" smtClean="0"/>
              <a:t> ADC </a:t>
            </a:r>
            <a:r>
              <a:rPr lang="ko-KR" altLang="en-US" smtClean="0"/>
              <a:t>모듈</a:t>
            </a:r>
            <a:r>
              <a:rPr lang="en-US" altLang="en-US" smtClean="0"/>
              <a:t> disable.</a:t>
            </a:r>
            <a:endParaRPr lang="ko-KR" altLang="en-US" dirty="0" smtClean="0"/>
          </a:p>
        </p:txBody>
      </p:sp>
      <p:sp>
        <p:nvSpPr>
          <p:cNvPr id="19493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1949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101AF515-4C45-4262-8D91-564FD42231C4}" type="slidenum">
              <a:rPr lang="en-US" altLang="ko-KR" smtClean="0"/>
              <a:pPr/>
              <a:t>17</a:t>
            </a:fld>
            <a:r>
              <a:rPr lang="en-US" altLang="ko-KR" smtClean="0"/>
              <a:t>-</a:t>
            </a:r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293813" y="3078163"/>
          <a:ext cx="6572294" cy="857256"/>
        </p:xfrm>
        <a:graphic>
          <a:graphicData uri="http://schemas.openxmlformats.org/drawingml/2006/table">
            <a:tbl>
              <a:tblPr/>
              <a:tblGrid>
                <a:gridCol w="820906"/>
                <a:gridCol w="821747"/>
                <a:gridCol w="821747"/>
                <a:gridCol w="821747"/>
                <a:gridCol w="820906"/>
                <a:gridCol w="821747"/>
                <a:gridCol w="821747"/>
                <a:gridCol w="821747"/>
              </a:tblGrid>
              <a:tr h="32896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>
                          <a:latin typeface="+mn-ea"/>
                          <a:ea typeface="+mn-ea"/>
                          <a:cs typeface="Estrangelo Edessa"/>
                        </a:rPr>
                        <a:t>7</a:t>
                      </a:r>
                      <a:endParaRPr lang="ko-KR" sz="1600" b="0" dirty="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>
                          <a:latin typeface="+mn-ea"/>
                          <a:ea typeface="+mn-ea"/>
                          <a:cs typeface="Estrangelo Edessa"/>
                        </a:rPr>
                        <a:t>6</a:t>
                      </a:r>
                      <a:endParaRPr lang="ko-KR" sz="1600" b="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>
                          <a:latin typeface="+mn-ea"/>
                          <a:ea typeface="+mn-ea"/>
                          <a:cs typeface="Estrangelo Edessa"/>
                        </a:rPr>
                        <a:t>5</a:t>
                      </a:r>
                      <a:endParaRPr lang="ko-KR" sz="1600" b="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>
                          <a:latin typeface="+mn-ea"/>
                          <a:ea typeface="+mn-ea"/>
                          <a:cs typeface="Estrangelo Edessa"/>
                        </a:rPr>
                        <a:t>4</a:t>
                      </a:r>
                      <a:endParaRPr lang="ko-KR" sz="1600" b="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>
                          <a:latin typeface="+mn-ea"/>
                          <a:ea typeface="+mn-ea"/>
                          <a:cs typeface="Estrangelo Edessa"/>
                        </a:rPr>
                        <a:t>3</a:t>
                      </a:r>
                      <a:endParaRPr lang="ko-KR" sz="1600" b="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>
                          <a:latin typeface="+mn-ea"/>
                          <a:ea typeface="+mn-ea"/>
                          <a:cs typeface="Estrangelo Edessa"/>
                        </a:rPr>
                        <a:t>2</a:t>
                      </a:r>
                      <a:endParaRPr lang="ko-KR" sz="1600" b="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>
                          <a:latin typeface="+mn-ea"/>
                          <a:ea typeface="+mn-ea"/>
                          <a:cs typeface="Estrangelo Edessa"/>
                        </a:rPr>
                        <a:t>1</a:t>
                      </a:r>
                      <a:endParaRPr lang="ko-KR" sz="1600" b="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>
                          <a:latin typeface="+mn-ea"/>
                          <a:ea typeface="+mn-ea"/>
                          <a:cs typeface="Estrangelo Edessa"/>
                        </a:rPr>
                        <a:t>0</a:t>
                      </a:r>
                      <a:endParaRPr lang="ko-KR" sz="1600" b="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528295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600" b="0" kern="1200" dirty="0" smtClean="0">
                          <a:solidFill>
                            <a:srgbClr val="FF3300"/>
                          </a:solidFill>
                          <a:latin typeface="+mn-ea"/>
                          <a:ea typeface="+mn-ea"/>
                          <a:cs typeface="+mn-cs"/>
                        </a:rPr>
                        <a:t>ADEN</a:t>
                      </a:r>
                      <a:endParaRPr lang="en-US" sz="1600" b="0" dirty="0">
                        <a:solidFill>
                          <a:srgbClr val="FF330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>
                          <a:solidFill>
                            <a:srgbClr val="FF330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ADSC</a:t>
                      </a:r>
                      <a:endParaRPr lang="ko-KR" sz="1600" b="0" dirty="0">
                        <a:solidFill>
                          <a:srgbClr val="FF330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>
                          <a:solidFill>
                            <a:srgbClr val="FF330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ADFR</a:t>
                      </a:r>
                      <a:endParaRPr lang="ko-KR" sz="1600" b="0" dirty="0">
                        <a:solidFill>
                          <a:srgbClr val="FF330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>
                          <a:solidFill>
                            <a:srgbClr val="FF330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ADIF</a:t>
                      </a:r>
                      <a:endParaRPr lang="ko-KR" sz="1600" b="0" dirty="0">
                        <a:solidFill>
                          <a:srgbClr val="FF330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>
                          <a:solidFill>
                            <a:srgbClr val="FF330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ADIE</a:t>
                      </a:r>
                      <a:endParaRPr lang="ko-KR" sz="1600" b="0" dirty="0">
                        <a:solidFill>
                          <a:srgbClr val="FF330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>
                          <a:solidFill>
                            <a:srgbClr val="FF330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ADPS2</a:t>
                      </a:r>
                      <a:endParaRPr lang="ko-KR" sz="1600" b="0" dirty="0">
                        <a:solidFill>
                          <a:srgbClr val="FF330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>
                          <a:solidFill>
                            <a:srgbClr val="FF330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ADPS1</a:t>
                      </a:r>
                      <a:endParaRPr lang="ko-KR" sz="1600" b="0" dirty="0">
                        <a:solidFill>
                          <a:srgbClr val="FF330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>
                          <a:solidFill>
                            <a:srgbClr val="FF330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ADPS0</a:t>
                      </a:r>
                      <a:endParaRPr lang="ko-KR" sz="1600" b="0" dirty="0">
                        <a:solidFill>
                          <a:srgbClr val="FF330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06513" y="4121150"/>
            <a:ext cx="753268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   </a:t>
            </a:r>
            <a:r>
              <a:rPr lang="en-US" altLang="ko-KR" b="1" dirty="0">
                <a:solidFill>
                  <a:srgbClr val="00B050"/>
                </a:solidFill>
                <a:latin typeface="+mn-ea"/>
                <a:ea typeface="+mn-ea"/>
              </a:rPr>
              <a:t>1        0/1      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  <a:ea typeface="+mn-ea"/>
              </a:rPr>
              <a:t>0        </a:t>
            </a:r>
            <a:r>
              <a:rPr lang="en-US" altLang="ko-KR" b="1" dirty="0">
                <a:solidFill>
                  <a:srgbClr val="00B050"/>
                </a:solidFill>
                <a:latin typeface="+mn-ea"/>
                <a:ea typeface="+mn-ea"/>
              </a:rPr>
              <a:t>0         0        1         1        1 =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  <a:ea typeface="+mn-ea"/>
              </a:rPr>
              <a:t>0x87</a:t>
            </a:r>
            <a:endParaRPr lang="ko-KR" altLang="en-US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ATmega128</a:t>
            </a:r>
            <a:r>
              <a:rPr lang="ko-KR" altLang="en-US" smtClean="0"/>
              <a:t>의 </a:t>
            </a:r>
            <a:r>
              <a:rPr lang="en-US" altLang="ko-KR" smtClean="0"/>
              <a:t>A/D </a:t>
            </a:r>
            <a:r>
              <a:rPr lang="ko-KR" altLang="en-US" smtClean="0"/>
              <a:t>컨버터 기능</a:t>
            </a: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ADCSRA(ADC Control and Status Register A)</a:t>
            </a:r>
            <a:endParaRPr lang="ko-KR" altLang="en-US" smtClean="0"/>
          </a:p>
          <a:p>
            <a:pPr lvl="1"/>
            <a:r>
              <a:rPr lang="ko-KR" altLang="en-US" smtClean="0"/>
              <a:t>비트 </a:t>
            </a:r>
            <a:r>
              <a:rPr lang="en-US" altLang="en-US" smtClean="0"/>
              <a:t>6 : ADSC(ADC Start Coversion) </a:t>
            </a:r>
          </a:p>
          <a:p>
            <a:pPr lvl="2"/>
            <a:r>
              <a:rPr lang="en-US" altLang="en-US" smtClean="0"/>
              <a:t>A/D </a:t>
            </a:r>
            <a:r>
              <a:rPr lang="ko-KR" altLang="en-US" smtClean="0"/>
              <a:t>컨버터 변환 시작</a:t>
            </a:r>
            <a:endParaRPr lang="en-US" altLang="ko-KR" smtClean="0"/>
          </a:p>
          <a:p>
            <a:pPr lvl="2"/>
            <a:r>
              <a:rPr lang="ko-KR" altLang="en-US" smtClean="0"/>
              <a:t>이 비트에 “</a:t>
            </a:r>
            <a:r>
              <a:rPr lang="en-US" altLang="en-US" smtClean="0"/>
              <a:t>1</a:t>
            </a:r>
            <a:r>
              <a:rPr lang="ko-KR" altLang="en-US" smtClean="0"/>
              <a:t>”을 설정하면</a:t>
            </a:r>
            <a:r>
              <a:rPr lang="en-US" altLang="en-US" smtClean="0"/>
              <a:t> ADC </a:t>
            </a:r>
            <a:r>
              <a:rPr lang="ko-KR" altLang="en-US" smtClean="0"/>
              <a:t>변환이 시작</a:t>
            </a:r>
            <a:endParaRPr lang="en-US" altLang="ko-KR" smtClean="0"/>
          </a:p>
          <a:p>
            <a:pPr lvl="3"/>
            <a:r>
              <a:rPr lang="en-US" altLang="ko-KR" smtClean="0"/>
              <a:t>ADEN</a:t>
            </a:r>
            <a:r>
              <a:rPr lang="ko-KR" altLang="en-US" smtClean="0"/>
              <a:t>이 </a:t>
            </a:r>
            <a:r>
              <a:rPr lang="en-US" altLang="ko-KR" smtClean="0"/>
              <a:t>1</a:t>
            </a:r>
            <a:r>
              <a:rPr lang="ko-KR" altLang="en-US" smtClean="0"/>
              <a:t>로 설정되고 난 후 첫 번째 변환에 </a:t>
            </a:r>
            <a:r>
              <a:rPr lang="en-US" altLang="ko-KR" smtClean="0"/>
              <a:t>25</a:t>
            </a:r>
            <a:r>
              <a:rPr lang="ko-KR" altLang="en-US" smtClean="0"/>
              <a:t>개의 </a:t>
            </a:r>
            <a:r>
              <a:rPr lang="en-US" altLang="ko-KR" smtClean="0"/>
              <a:t>ADC </a:t>
            </a:r>
            <a:r>
              <a:rPr lang="ko-KR" altLang="en-US" smtClean="0"/>
              <a:t>클록 주기가 필요</a:t>
            </a:r>
          </a:p>
          <a:p>
            <a:pPr lvl="3"/>
            <a:r>
              <a:rPr lang="ko-KR" altLang="en-US" smtClean="0"/>
              <a:t>다음 변환부터는 </a:t>
            </a:r>
            <a:r>
              <a:rPr lang="en-US" altLang="ko-KR" smtClean="0"/>
              <a:t>13 </a:t>
            </a:r>
            <a:r>
              <a:rPr lang="ko-KR" altLang="en-US" smtClean="0"/>
              <a:t>클록이 요구</a:t>
            </a:r>
          </a:p>
          <a:p>
            <a:pPr lvl="3"/>
            <a:r>
              <a:rPr lang="en-US" altLang="ko-KR" smtClean="0"/>
              <a:t>AD </a:t>
            </a:r>
            <a:r>
              <a:rPr lang="ko-KR" altLang="en-US" smtClean="0"/>
              <a:t>변환이 종료되고 난 후 자동적으로 </a:t>
            </a:r>
            <a:r>
              <a:rPr lang="en-US" altLang="ko-KR" smtClean="0"/>
              <a:t>0</a:t>
            </a:r>
            <a:r>
              <a:rPr lang="ko-KR" altLang="en-US" smtClean="0"/>
              <a:t>으로 변환</a:t>
            </a:r>
          </a:p>
          <a:p>
            <a:pPr lvl="1"/>
            <a:r>
              <a:rPr lang="ko-KR" altLang="en-US" smtClean="0"/>
              <a:t>비트 </a:t>
            </a:r>
            <a:r>
              <a:rPr lang="en-US" altLang="en-US" smtClean="0"/>
              <a:t>5 : ADFR(ADC Free Running Select) </a:t>
            </a:r>
          </a:p>
          <a:p>
            <a:pPr lvl="2"/>
            <a:r>
              <a:rPr lang="ko-KR" altLang="en-US" smtClean="0"/>
              <a:t>프리런닝 모드 설정</a:t>
            </a:r>
            <a:endParaRPr lang="en-US" altLang="ko-KR" smtClean="0"/>
          </a:p>
          <a:p>
            <a:pPr lvl="2"/>
            <a:r>
              <a:rPr lang="en-US" altLang="ko-KR" smtClean="0"/>
              <a:t>1 : Free running </a:t>
            </a:r>
            <a:r>
              <a:rPr lang="ko-KR" altLang="en-US" smtClean="0"/>
              <a:t>모드로 설정</a:t>
            </a:r>
            <a:endParaRPr lang="en-US" altLang="ko-KR" smtClean="0"/>
          </a:p>
          <a:p>
            <a:pPr lvl="3"/>
            <a:r>
              <a:rPr lang="ko-KR" altLang="en-US" smtClean="0"/>
              <a:t>자동으로 계속해서 </a:t>
            </a:r>
            <a:r>
              <a:rPr lang="en-US" altLang="ko-KR" smtClean="0"/>
              <a:t>AD </a:t>
            </a:r>
            <a:r>
              <a:rPr lang="ko-KR" altLang="en-US" smtClean="0"/>
              <a:t>변환 실행</a:t>
            </a:r>
            <a:endParaRPr lang="en-US" altLang="ko-KR" smtClean="0"/>
          </a:p>
          <a:p>
            <a:pPr lvl="2"/>
            <a:r>
              <a:rPr lang="en-US" altLang="ko-KR" smtClean="0"/>
              <a:t>0 : </a:t>
            </a:r>
            <a:r>
              <a:rPr lang="ko-KR" altLang="en-US" smtClean="0"/>
              <a:t>단일 변환 모드 </a:t>
            </a:r>
            <a:r>
              <a:rPr lang="en-US" altLang="ko-KR" smtClean="0"/>
              <a:t>(Single conversion mode)</a:t>
            </a:r>
            <a:r>
              <a:rPr lang="ko-KR" altLang="en-US" smtClean="0"/>
              <a:t>로 설정</a:t>
            </a:r>
            <a:endParaRPr lang="en-US" altLang="ko-KR" smtClean="0"/>
          </a:p>
          <a:p>
            <a:pPr lvl="3"/>
            <a:r>
              <a:rPr lang="ko-KR" altLang="en-US" smtClean="0"/>
              <a:t>사용자가 시작하면 한번만 </a:t>
            </a:r>
            <a:r>
              <a:rPr lang="en-US" altLang="ko-KR" smtClean="0"/>
              <a:t>AD </a:t>
            </a:r>
            <a:r>
              <a:rPr lang="ko-KR" altLang="en-US" smtClean="0"/>
              <a:t>변환을 실행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</p:txBody>
      </p:sp>
      <p:sp>
        <p:nvSpPr>
          <p:cNvPr id="20487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20488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6192461F-4F3C-4355-97F2-B7000C6F09D5}" type="slidenum">
              <a:rPr lang="en-US" altLang="ko-KR" smtClean="0"/>
              <a:pPr/>
              <a:t>18</a:t>
            </a:fld>
            <a:r>
              <a:rPr lang="en-US" altLang="ko-KR" smtClean="0"/>
              <a:t>-</a:t>
            </a: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ATmega128</a:t>
            </a:r>
            <a:r>
              <a:rPr lang="ko-KR" altLang="en-US" smtClean="0"/>
              <a:t>의 </a:t>
            </a:r>
            <a:r>
              <a:rPr lang="en-US" altLang="ko-KR" smtClean="0"/>
              <a:t>A/D </a:t>
            </a:r>
            <a:r>
              <a:rPr lang="ko-KR" altLang="en-US" smtClean="0"/>
              <a:t>컨버터 기능</a:t>
            </a:r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ADCSRA(ADC Control and Status Register A)</a:t>
            </a:r>
            <a:endParaRPr lang="ko-KR" altLang="en-US" smtClean="0"/>
          </a:p>
          <a:p>
            <a:pPr lvl="1"/>
            <a:r>
              <a:rPr lang="ko-KR" altLang="en-US" smtClean="0"/>
              <a:t>비트 </a:t>
            </a:r>
            <a:r>
              <a:rPr lang="en-US" altLang="en-US" smtClean="0"/>
              <a:t>4 : ADIF(ADC Interrupt Flag) </a:t>
            </a:r>
          </a:p>
          <a:p>
            <a:pPr lvl="2"/>
            <a:r>
              <a:rPr lang="en-US" altLang="en-US" smtClean="0"/>
              <a:t>A/D </a:t>
            </a:r>
            <a:r>
              <a:rPr lang="ko-KR" altLang="en-US" smtClean="0"/>
              <a:t>컨버터 인터럽트 플래그 </a:t>
            </a:r>
            <a:endParaRPr lang="en-US" altLang="ko-KR" smtClean="0"/>
          </a:p>
          <a:p>
            <a:pPr lvl="2"/>
            <a:r>
              <a:rPr lang="en-US" altLang="ko-KR" smtClean="0"/>
              <a:t>A/D </a:t>
            </a:r>
            <a:r>
              <a:rPr lang="ko-KR" altLang="en-US" smtClean="0"/>
              <a:t>변환의 완료를 알리는 플래그</a:t>
            </a:r>
            <a:endParaRPr lang="en-US" altLang="ko-KR" smtClean="0"/>
          </a:p>
          <a:p>
            <a:pPr lvl="3"/>
            <a:r>
              <a:rPr lang="en-US" altLang="en-US" smtClean="0"/>
              <a:t>AD</a:t>
            </a:r>
            <a:r>
              <a:rPr lang="ko-KR" altLang="en-US" smtClean="0"/>
              <a:t>변환이 완료되어</a:t>
            </a:r>
            <a:r>
              <a:rPr lang="en-US" altLang="en-US" smtClean="0"/>
              <a:t> ADC Data Register </a:t>
            </a:r>
            <a:r>
              <a:rPr lang="ko-KR" altLang="en-US" smtClean="0"/>
              <a:t>값이 업데이트 되고 나면 이 비트가 “</a:t>
            </a:r>
            <a:r>
              <a:rPr lang="en-US" altLang="en-US" smtClean="0"/>
              <a:t>1</a:t>
            </a:r>
            <a:r>
              <a:rPr lang="ko-KR" altLang="en-US" smtClean="0"/>
              <a:t>”로 세트되면서</a:t>
            </a:r>
            <a:r>
              <a:rPr lang="en-US" altLang="en-US" smtClean="0"/>
              <a:t> AD </a:t>
            </a:r>
            <a:r>
              <a:rPr lang="ko-KR" altLang="en-US" smtClean="0"/>
              <a:t>변환 완료 인터럽트를 요청</a:t>
            </a:r>
            <a:endParaRPr lang="en-US" altLang="ko-KR" smtClean="0"/>
          </a:p>
          <a:p>
            <a:pPr lvl="3"/>
            <a:r>
              <a:rPr lang="ko-KR" altLang="en-US" smtClean="0"/>
              <a:t>이때</a:t>
            </a:r>
            <a:r>
              <a:rPr lang="en-US" altLang="en-US" smtClean="0"/>
              <a:t> ADIE=1</a:t>
            </a:r>
            <a:r>
              <a:rPr lang="ko-KR" altLang="en-US" smtClean="0"/>
              <a:t>로 설정되고</a:t>
            </a:r>
            <a:r>
              <a:rPr lang="en-US" altLang="en-US" smtClean="0"/>
              <a:t>, SREG </a:t>
            </a:r>
            <a:r>
              <a:rPr lang="ko-KR" altLang="en-US" smtClean="0"/>
              <a:t>레지스터의</a:t>
            </a:r>
            <a:r>
              <a:rPr lang="en-US" altLang="en-US" smtClean="0"/>
              <a:t> I </a:t>
            </a:r>
            <a:r>
              <a:rPr lang="ko-KR" altLang="en-US" smtClean="0"/>
              <a:t>비트가</a:t>
            </a:r>
            <a:r>
              <a:rPr lang="en-US" altLang="en-US" smtClean="0"/>
              <a:t> 1</a:t>
            </a:r>
            <a:r>
              <a:rPr lang="ko-KR" altLang="en-US" smtClean="0"/>
              <a:t>로 설정되어 있으면 이 인터럽트가 발생되어 처리됨</a:t>
            </a:r>
          </a:p>
          <a:p>
            <a:pPr lvl="1"/>
            <a:r>
              <a:rPr lang="ko-KR" altLang="en-US" smtClean="0"/>
              <a:t>비트 </a:t>
            </a:r>
            <a:r>
              <a:rPr lang="en-US" altLang="en-US" smtClean="0"/>
              <a:t>3 : ADIE(ADC Interrupt Enable) </a:t>
            </a:r>
          </a:p>
          <a:p>
            <a:pPr lvl="2"/>
            <a:r>
              <a:rPr lang="en-US" altLang="en-US" smtClean="0"/>
              <a:t>A/D </a:t>
            </a:r>
            <a:r>
              <a:rPr lang="ko-KR" altLang="en-US" smtClean="0"/>
              <a:t>변환완료 인터럽트 허용 </a:t>
            </a:r>
            <a:endParaRPr lang="en-US" altLang="ko-KR" smtClean="0"/>
          </a:p>
          <a:p>
            <a:pPr lvl="3"/>
            <a:r>
              <a:rPr lang="en-US" altLang="en-US" smtClean="0"/>
              <a:t>AD</a:t>
            </a:r>
            <a:r>
              <a:rPr lang="ko-KR" altLang="en-US" smtClean="0"/>
              <a:t>변환 완료 인터럽트를 개별적으로 설정</a:t>
            </a:r>
            <a:endParaRPr lang="en-US" altLang="ko-KR" smtClean="0"/>
          </a:p>
          <a:p>
            <a:pPr lvl="3"/>
            <a:r>
              <a:rPr lang="en-US" altLang="en-US" smtClean="0"/>
              <a:t>SREG </a:t>
            </a:r>
            <a:r>
              <a:rPr lang="ko-KR" altLang="en-US" smtClean="0"/>
              <a:t>레지스터의</a:t>
            </a:r>
            <a:r>
              <a:rPr lang="en-US" altLang="en-US" smtClean="0"/>
              <a:t> I </a:t>
            </a:r>
            <a:r>
              <a:rPr lang="ko-KR" altLang="en-US" smtClean="0"/>
              <a:t>비트가</a:t>
            </a:r>
            <a:r>
              <a:rPr lang="en-US" altLang="en-US" smtClean="0"/>
              <a:t> 1</a:t>
            </a:r>
            <a:r>
              <a:rPr lang="ko-KR" altLang="en-US" smtClean="0"/>
              <a:t>로 설정되어 있어야 함</a:t>
            </a:r>
            <a:endParaRPr lang="en-US" altLang="ko-KR" smtClean="0"/>
          </a:p>
        </p:txBody>
      </p:sp>
      <p:sp>
        <p:nvSpPr>
          <p:cNvPr id="21511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21512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1140230F-93D7-4FFB-8B96-4EB54282C24E}" type="slidenum">
              <a:rPr lang="en-US" altLang="ko-KR" smtClean="0"/>
              <a:pPr/>
              <a:t>19</a:t>
            </a:fld>
            <a:r>
              <a:rPr lang="en-US" altLang="ko-KR" smtClean="0"/>
              <a:t>-</a:t>
            </a:r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Key Issue</a:t>
            </a:r>
          </a:p>
          <a:p>
            <a:r>
              <a:rPr lang="ko-KR" altLang="en-US" dirty="0" smtClean="0"/>
              <a:t>광 센서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CdS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센서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아날로그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디지털</a:t>
            </a:r>
            <a:endParaRPr lang="en-US" altLang="ko-KR" dirty="0" smtClean="0"/>
          </a:p>
          <a:p>
            <a:r>
              <a:rPr lang="en-US" altLang="ko-KR" dirty="0" smtClean="0"/>
              <a:t>A/D </a:t>
            </a:r>
            <a:r>
              <a:rPr lang="ko-KR" altLang="en-US" dirty="0" smtClean="0"/>
              <a:t>컨버터</a:t>
            </a:r>
            <a:endParaRPr lang="en-US" altLang="ko-KR" dirty="0" smtClean="0"/>
          </a:p>
          <a:p>
            <a:r>
              <a:rPr lang="en-US" altLang="ko-KR" dirty="0" smtClean="0"/>
              <a:t>ATmega128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A/D </a:t>
            </a:r>
            <a:r>
              <a:rPr lang="ko-KR" altLang="en-US" dirty="0" smtClean="0"/>
              <a:t>컨버터 기능</a:t>
            </a:r>
            <a:endParaRPr lang="en-US" altLang="ko-KR" dirty="0" smtClean="0"/>
          </a:p>
          <a:p>
            <a:r>
              <a:rPr lang="en-US" altLang="ko-KR" dirty="0" smtClean="0"/>
              <a:t>JKIT-128-1</a:t>
            </a:r>
            <a:r>
              <a:rPr lang="ko-KR" altLang="en-US" dirty="0" smtClean="0"/>
              <a:t>에서의 </a:t>
            </a:r>
            <a:r>
              <a:rPr lang="en-US" altLang="ko-KR" dirty="0" err="1" smtClean="0"/>
              <a:t>CdS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센서 연결 설계</a:t>
            </a: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CDS-1 : </a:t>
            </a:r>
            <a:r>
              <a:rPr lang="en-US" altLang="ko-KR" dirty="0" err="1" smtClean="0"/>
              <a:t>CdS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센서로 가로등 켜기</a:t>
            </a:r>
            <a:endParaRPr lang="en-US" altLang="ko-KR" dirty="0" smtClean="0"/>
          </a:p>
        </p:txBody>
      </p:sp>
      <p:sp>
        <p:nvSpPr>
          <p:cNvPr id="4101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임베디드시스템</a:t>
            </a:r>
            <a:endParaRPr lang="ko-KR" altLang="en-US" dirty="0" smtClean="0"/>
          </a:p>
        </p:txBody>
      </p:sp>
      <p:sp>
        <p:nvSpPr>
          <p:cNvPr id="4098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16250FB2-16E4-4374-B726-EDEE442E8C16}" type="slidenum">
              <a:rPr lang="en-US" altLang="ko-KR" smtClean="0"/>
              <a:pPr/>
              <a:t>2</a:t>
            </a:fld>
            <a:r>
              <a:rPr lang="en-US" altLang="ko-KR" smtClean="0"/>
              <a:t>-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ATmega128</a:t>
            </a:r>
            <a:r>
              <a:rPr lang="ko-KR" altLang="en-US" smtClean="0"/>
              <a:t>의 </a:t>
            </a:r>
            <a:r>
              <a:rPr lang="en-US" altLang="ko-KR" smtClean="0"/>
              <a:t>A/D </a:t>
            </a:r>
            <a:r>
              <a:rPr lang="ko-KR" altLang="en-US" smtClean="0"/>
              <a:t>컨버터 기능</a:t>
            </a:r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ADCSRA (ADC Control and Status Register A)</a:t>
            </a:r>
            <a:endParaRPr lang="ko-KR" altLang="en-US" smtClean="0"/>
          </a:p>
          <a:p>
            <a:pPr lvl="1"/>
            <a:r>
              <a:rPr lang="ko-KR" altLang="en-US" smtClean="0"/>
              <a:t>비트 </a:t>
            </a:r>
            <a:r>
              <a:rPr lang="en-US" altLang="en-US" smtClean="0"/>
              <a:t>2~0 : ADPS2~0(ADC Preslcaler Select Bit) </a:t>
            </a:r>
          </a:p>
          <a:p>
            <a:pPr lvl="2"/>
            <a:r>
              <a:rPr lang="en-US" altLang="en-US" smtClean="0"/>
              <a:t>A/D </a:t>
            </a:r>
            <a:r>
              <a:rPr lang="ko-KR" altLang="en-US" smtClean="0"/>
              <a:t>컨버터 프리스케일러</a:t>
            </a:r>
            <a:r>
              <a:rPr lang="en-US" altLang="ko-KR" smtClean="0"/>
              <a:t>(ADC </a:t>
            </a:r>
            <a:r>
              <a:rPr lang="ko-KR" altLang="en-US" smtClean="0"/>
              <a:t>모듈 인가 클록 분주비</a:t>
            </a:r>
            <a:r>
              <a:rPr lang="en-US" altLang="ko-KR" smtClean="0"/>
              <a:t>)</a:t>
            </a:r>
            <a:r>
              <a:rPr lang="ko-KR" altLang="en-US" smtClean="0"/>
              <a:t>선택</a:t>
            </a:r>
            <a:endParaRPr lang="en-US" altLang="ko-KR" smtClean="0"/>
          </a:p>
        </p:txBody>
      </p:sp>
      <p:sp>
        <p:nvSpPr>
          <p:cNvPr id="22587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22588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FC23F610-5E9B-418A-9C25-60F3F00665B5}" type="slidenum">
              <a:rPr lang="en-US" altLang="ko-KR" smtClean="0"/>
              <a:pPr/>
              <a:t>20</a:t>
            </a:fld>
            <a:r>
              <a:rPr lang="en-US" altLang="ko-KR" smtClean="0"/>
              <a:t>-</a:t>
            </a: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968500" y="2909888"/>
          <a:ext cx="4905904" cy="2695041"/>
        </p:xfrm>
        <a:graphic>
          <a:graphicData uri="http://schemas.openxmlformats.org/drawingml/2006/table">
            <a:tbl>
              <a:tblPr/>
              <a:tblGrid>
                <a:gridCol w="1148191"/>
                <a:gridCol w="1226128"/>
                <a:gridCol w="1226128"/>
                <a:gridCol w="1305457"/>
              </a:tblGrid>
              <a:tr h="29944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Estrangelo Edessa"/>
                        </a:rPr>
                        <a:t>ADPS2</a:t>
                      </a:r>
                      <a:endParaRPr lang="ko-KR" sz="1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Estrangelo Edessa"/>
                        </a:rPr>
                        <a:t>ADPS1</a:t>
                      </a:r>
                      <a:endParaRPr lang="ko-KR" sz="1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Estrangelo Edessa"/>
                        </a:rPr>
                        <a:t>ADPS0</a:t>
                      </a:r>
                      <a:endParaRPr lang="ko-KR" sz="1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sz="1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Estrangelo Edessa"/>
                        </a:rPr>
                        <a:t>분주비</a:t>
                      </a:r>
                      <a:endParaRPr lang="ko-KR" sz="1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29944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0</a:t>
                      </a:r>
                      <a:endParaRPr lang="ko-KR" sz="16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0</a:t>
                      </a:r>
                      <a:endParaRPr lang="ko-KR" sz="16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0</a:t>
                      </a:r>
                      <a:endParaRPr lang="ko-KR" sz="16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2</a:t>
                      </a:r>
                      <a:endParaRPr lang="ko-KR" sz="16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44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0</a:t>
                      </a:r>
                      <a:endParaRPr lang="ko-KR" sz="16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0</a:t>
                      </a:r>
                      <a:endParaRPr lang="ko-KR" sz="16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</a:t>
                      </a:r>
                      <a:endParaRPr lang="ko-KR" sz="16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2</a:t>
                      </a:r>
                      <a:endParaRPr lang="ko-KR" sz="16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44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0</a:t>
                      </a:r>
                      <a:endParaRPr lang="ko-KR" sz="16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</a:t>
                      </a:r>
                      <a:endParaRPr lang="ko-KR" sz="16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0</a:t>
                      </a:r>
                      <a:endParaRPr lang="ko-KR" sz="16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4</a:t>
                      </a:r>
                      <a:endParaRPr lang="ko-KR" sz="16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44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0</a:t>
                      </a:r>
                      <a:endParaRPr lang="ko-KR" sz="16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</a:t>
                      </a:r>
                      <a:endParaRPr lang="ko-KR" sz="16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</a:t>
                      </a:r>
                      <a:endParaRPr lang="ko-KR" sz="16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8</a:t>
                      </a:r>
                      <a:endParaRPr lang="ko-KR" sz="16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44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</a:t>
                      </a:r>
                      <a:endParaRPr lang="ko-KR" sz="16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0</a:t>
                      </a:r>
                      <a:endParaRPr lang="ko-KR" sz="16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0</a:t>
                      </a:r>
                      <a:endParaRPr lang="ko-KR" sz="16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16</a:t>
                      </a:r>
                      <a:endParaRPr lang="ko-KR" sz="16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44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</a:t>
                      </a:r>
                      <a:endParaRPr lang="ko-KR" sz="16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0</a:t>
                      </a:r>
                      <a:endParaRPr lang="ko-KR" sz="160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</a:t>
                      </a:r>
                      <a:endParaRPr lang="ko-KR" sz="16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32</a:t>
                      </a:r>
                      <a:endParaRPr lang="ko-KR" sz="16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44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</a:t>
                      </a:r>
                      <a:endParaRPr lang="ko-KR" sz="16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1</a:t>
                      </a:r>
                      <a:endParaRPr lang="ko-KR" sz="16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0</a:t>
                      </a:r>
                      <a:endParaRPr lang="ko-KR" sz="16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Estrangelo Edessa"/>
                        </a:rPr>
                        <a:t>64</a:t>
                      </a:r>
                      <a:endParaRPr lang="ko-KR" sz="16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44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FF3300"/>
                          </a:solidFill>
                          <a:latin typeface="+mn-ea"/>
                          <a:ea typeface="+mn-ea"/>
                          <a:cs typeface="Estrangelo Edessa"/>
                        </a:rPr>
                        <a:t>1</a:t>
                      </a:r>
                      <a:endParaRPr lang="ko-KR" sz="1600" dirty="0">
                        <a:solidFill>
                          <a:srgbClr val="FF330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FF3300"/>
                          </a:solidFill>
                          <a:latin typeface="+mn-ea"/>
                          <a:ea typeface="+mn-ea"/>
                          <a:cs typeface="Estrangelo Edessa"/>
                        </a:rPr>
                        <a:t>1</a:t>
                      </a:r>
                      <a:endParaRPr lang="ko-KR" sz="1600" dirty="0">
                        <a:solidFill>
                          <a:srgbClr val="FF330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FF3300"/>
                          </a:solidFill>
                          <a:latin typeface="+mn-ea"/>
                          <a:ea typeface="+mn-ea"/>
                          <a:cs typeface="Estrangelo Edessa"/>
                        </a:rPr>
                        <a:t>1</a:t>
                      </a:r>
                      <a:endParaRPr lang="ko-KR" sz="1600" dirty="0">
                        <a:solidFill>
                          <a:srgbClr val="FF330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FF3300"/>
                          </a:solidFill>
                          <a:latin typeface="+mn-ea"/>
                          <a:ea typeface="+mn-ea"/>
                          <a:cs typeface="Estrangelo Edessa"/>
                        </a:rPr>
                        <a:t>128</a:t>
                      </a:r>
                      <a:endParaRPr lang="ko-KR" sz="1600" dirty="0">
                        <a:solidFill>
                          <a:srgbClr val="FF330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ATmega128</a:t>
            </a:r>
            <a:r>
              <a:rPr lang="ko-KR" altLang="en-US" smtClean="0"/>
              <a:t>의 </a:t>
            </a:r>
            <a:r>
              <a:rPr lang="en-US" altLang="ko-KR" smtClean="0"/>
              <a:t>A/D </a:t>
            </a:r>
            <a:r>
              <a:rPr lang="ko-KR" altLang="en-US" smtClean="0"/>
              <a:t>컨버터 기능</a:t>
            </a:r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ADCH, ADCL </a:t>
            </a:r>
          </a:p>
          <a:p>
            <a:pPr lvl="1"/>
            <a:r>
              <a:rPr lang="en-US" altLang="ko-KR" smtClean="0"/>
              <a:t>A/D </a:t>
            </a:r>
            <a:r>
              <a:rPr lang="ko-KR" altLang="en-US" smtClean="0"/>
              <a:t>컨버터 데이터 레지스터</a:t>
            </a:r>
          </a:p>
          <a:p>
            <a:pPr lvl="2"/>
            <a:r>
              <a:rPr lang="en-US" altLang="en-US" smtClean="0"/>
              <a:t>A/D </a:t>
            </a:r>
            <a:r>
              <a:rPr lang="ko-KR" altLang="en-US" smtClean="0"/>
              <a:t>컨버터의 결과를 저장하는 레지스터</a:t>
            </a:r>
            <a:endParaRPr lang="en-US" altLang="ko-KR" smtClean="0"/>
          </a:p>
          <a:p>
            <a:pPr lvl="2"/>
            <a:r>
              <a:rPr lang="ko-KR" altLang="en-US" smtClean="0"/>
              <a:t>변환결과가</a:t>
            </a:r>
            <a:r>
              <a:rPr lang="en-US" smtClean="0"/>
              <a:t> </a:t>
            </a:r>
            <a:r>
              <a:rPr lang="en-US" altLang="ko-KR" smtClean="0"/>
              <a:t>10</a:t>
            </a:r>
            <a:r>
              <a:rPr lang="ko-KR" altLang="en-US" smtClean="0"/>
              <a:t>비트 양의 정수로 표시됨</a:t>
            </a:r>
            <a:r>
              <a:rPr lang="en-US" altLang="ko-KR" smtClean="0"/>
              <a:t>(0~1023)</a:t>
            </a:r>
          </a:p>
          <a:p>
            <a:pPr lvl="2"/>
            <a:r>
              <a:rPr lang="ko-KR" altLang="en-US" smtClean="0"/>
              <a:t>이 값은 기준전압에 대한 비율 상수를 의미함</a:t>
            </a:r>
            <a:endParaRPr lang="en-US" altLang="ko-KR" smtClean="0"/>
          </a:p>
          <a:p>
            <a:pPr lvl="2"/>
            <a:r>
              <a:rPr lang="ko-KR" altLang="en-US" smtClean="0"/>
              <a:t>예를 들어</a:t>
            </a:r>
            <a:r>
              <a:rPr lang="en-US" altLang="ko-KR" smtClean="0"/>
              <a:t>,</a:t>
            </a:r>
            <a:r>
              <a:rPr lang="ko-KR" altLang="en-US" smtClean="0"/>
              <a:t> 기준 전압을 </a:t>
            </a:r>
            <a:r>
              <a:rPr lang="en-US" altLang="ko-KR" smtClean="0"/>
              <a:t>AVCC(+5V)</a:t>
            </a:r>
            <a:r>
              <a:rPr lang="ko-KR" altLang="en-US" smtClean="0"/>
              <a:t>로 설정했는떄</a:t>
            </a:r>
            <a:r>
              <a:rPr lang="en-US" altLang="ko-KR" smtClean="0"/>
              <a:t>, CDS</a:t>
            </a:r>
            <a:r>
              <a:rPr lang="ko-KR" altLang="en-US" smtClean="0"/>
              <a:t> 신호의 전압 레벨이 </a:t>
            </a:r>
            <a:r>
              <a:rPr lang="en-US" altLang="ko-KR" smtClean="0"/>
              <a:t>0V </a:t>
            </a:r>
            <a:r>
              <a:rPr lang="ko-KR" altLang="en-US" smtClean="0"/>
              <a:t>이면 이 값은 </a:t>
            </a:r>
            <a:r>
              <a:rPr lang="en-US" altLang="ko-KR" smtClean="0"/>
              <a:t>0</a:t>
            </a:r>
            <a:r>
              <a:rPr lang="ko-KR" altLang="en-US" smtClean="0"/>
              <a:t>이고</a:t>
            </a:r>
            <a:r>
              <a:rPr lang="en-US" altLang="ko-KR" smtClean="0"/>
              <a:t>, +5V</a:t>
            </a:r>
            <a:r>
              <a:rPr lang="ko-KR" altLang="en-US" smtClean="0"/>
              <a:t>이면 이 값은 </a:t>
            </a:r>
            <a:r>
              <a:rPr lang="en-US" altLang="ko-KR" smtClean="0"/>
              <a:t>1023</a:t>
            </a:r>
            <a:r>
              <a:rPr lang="ko-KR" altLang="en-US" smtClean="0"/>
              <a:t>이 됨</a:t>
            </a:r>
            <a:endParaRPr lang="en-US" altLang="ko-KR" dirty="0" smtClean="0"/>
          </a:p>
        </p:txBody>
      </p:sp>
      <p:sp>
        <p:nvSpPr>
          <p:cNvPr id="23559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23560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CABEFEB4-88A8-4BBC-BAA8-F05371E91E22}" type="slidenum">
              <a:rPr lang="en-US" altLang="ko-KR" smtClean="0"/>
              <a:pPr/>
              <a:t>21</a:t>
            </a:fld>
            <a:r>
              <a:rPr lang="en-US" altLang="ko-KR" smtClean="0"/>
              <a:t>-</a:t>
            </a: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ATmega128</a:t>
            </a:r>
            <a:r>
              <a:rPr lang="ko-KR" altLang="en-US" smtClean="0"/>
              <a:t>의 </a:t>
            </a:r>
            <a:r>
              <a:rPr lang="en-US" altLang="ko-KR" smtClean="0"/>
              <a:t>A/D </a:t>
            </a:r>
            <a:r>
              <a:rPr lang="ko-KR" altLang="en-US" smtClean="0"/>
              <a:t>컨버터 기능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ADCH, ADCL </a:t>
            </a:r>
          </a:p>
          <a:p>
            <a:pPr lvl="2"/>
            <a:endParaRPr lang="en-US" altLang="ko-KR" dirty="0" smtClean="0"/>
          </a:p>
        </p:txBody>
      </p:sp>
      <p:sp>
        <p:nvSpPr>
          <p:cNvPr id="2464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2464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FEFB4580-494B-4500-8A85-572AF29BF51A}" type="slidenum">
              <a:rPr lang="en-US" altLang="ko-KR" smtClean="0"/>
              <a:pPr/>
              <a:t>22</a:t>
            </a:fld>
            <a:r>
              <a:rPr lang="en-US" altLang="ko-KR" smtClean="0"/>
              <a:t>-</a:t>
            </a:r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1511" name="TextBox 9"/>
          <p:cNvSpPr txBox="1">
            <a:spLocks noChangeArrowheads="1"/>
          </p:cNvSpPr>
          <p:nvPr/>
        </p:nvSpPr>
        <p:spPr bwMode="auto">
          <a:xfrm>
            <a:off x="1073150" y="2149475"/>
            <a:ext cx="5311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dirty="0">
                <a:latin typeface="+mn-ea"/>
                <a:ea typeface="+mn-ea"/>
              </a:rPr>
              <a:t>ADMUX </a:t>
            </a:r>
            <a:r>
              <a:rPr kumimoji="0" lang="ko-KR" altLang="en-US" dirty="0">
                <a:latin typeface="+mn-ea"/>
                <a:ea typeface="+mn-ea"/>
              </a:rPr>
              <a:t>레지스터의</a:t>
            </a:r>
            <a:r>
              <a:rPr kumimoji="0" lang="en-US" dirty="0">
                <a:latin typeface="+mn-ea"/>
                <a:ea typeface="+mn-ea"/>
              </a:rPr>
              <a:t> </a:t>
            </a:r>
            <a:r>
              <a:rPr kumimoji="0" lang="en-US" altLang="ko-KR" dirty="0">
                <a:latin typeface="+mn-ea"/>
                <a:ea typeface="+mn-ea"/>
              </a:rPr>
              <a:t>ADLAR = 0 </a:t>
            </a:r>
            <a:r>
              <a:rPr kumimoji="0" lang="ko-KR" altLang="en-US" dirty="0">
                <a:latin typeface="+mn-ea"/>
                <a:ea typeface="+mn-ea"/>
              </a:rPr>
              <a:t>인 경우 </a:t>
            </a:r>
            <a:r>
              <a:rPr kumimoji="0" lang="en-US" altLang="ko-KR" dirty="0">
                <a:latin typeface="+mn-ea"/>
                <a:ea typeface="+mn-ea"/>
              </a:rPr>
              <a:t>: </a:t>
            </a:r>
            <a:r>
              <a:rPr kumimoji="0" lang="ko-KR" altLang="en-US" dirty="0">
                <a:latin typeface="+mn-ea"/>
                <a:ea typeface="+mn-ea"/>
              </a:rPr>
              <a:t>우정렬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2800" y="3105150"/>
            <a:ext cx="81438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dirty="0">
                <a:latin typeface="+mn-lt"/>
                <a:ea typeface="+mn-ea"/>
              </a:rPr>
              <a:t>ADCH</a:t>
            </a: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2800" y="4248150"/>
            <a:ext cx="7778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dirty="0">
                <a:latin typeface="+mn-lt"/>
                <a:ea typeface="+mn-ea"/>
              </a:rPr>
              <a:t>ADCL</a:t>
            </a:r>
            <a:endParaRPr kumimoji="0" lang="ko-KR" altLang="en-US" dirty="0">
              <a:latin typeface="+mn-lt"/>
              <a:ea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027238" y="2890838"/>
          <a:ext cx="6072228" cy="785818"/>
        </p:xfrm>
        <a:graphic>
          <a:graphicData uri="http://schemas.openxmlformats.org/drawingml/2006/table">
            <a:tbl>
              <a:tblPr/>
              <a:tblGrid>
                <a:gridCol w="758445"/>
                <a:gridCol w="759223"/>
                <a:gridCol w="759223"/>
                <a:gridCol w="759223"/>
                <a:gridCol w="758445"/>
                <a:gridCol w="759223"/>
                <a:gridCol w="759223"/>
                <a:gridCol w="759223"/>
              </a:tblGrid>
              <a:tr h="33660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+mn-ea"/>
                          <a:ea typeface="+mn-ea"/>
                          <a:cs typeface="Estrangelo Edessa"/>
                        </a:rPr>
                        <a:t>15</a:t>
                      </a:r>
                      <a:endParaRPr lang="ko-KR" sz="1600" dirty="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14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13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12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11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10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9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8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4921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-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-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-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-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-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-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ADC9</a:t>
                      </a:r>
                      <a:endParaRPr lang="ko-KR" sz="16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ADC8</a:t>
                      </a:r>
                      <a:endParaRPr lang="ko-KR" sz="16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027238" y="4105275"/>
          <a:ext cx="6072228" cy="785818"/>
        </p:xfrm>
        <a:graphic>
          <a:graphicData uri="http://schemas.openxmlformats.org/drawingml/2006/table">
            <a:tbl>
              <a:tblPr/>
              <a:tblGrid>
                <a:gridCol w="758445"/>
                <a:gridCol w="759223"/>
                <a:gridCol w="759223"/>
                <a:gridCol w="759223"/>
                <a:gridCol w="758445"/>
                <a:gridCol w="759223"/>
                <a:gridCol w="759223"/>
                <a:gridCol w="759223"/>
              </a:tblGrid>
              <a:tr h="33660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7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6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5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4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3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2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1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0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4921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ADC7</a:t>
                      </a:r>
                      <a:endParaRPr lang="ko-KR" sz="16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ADC6</a:t>
                      </a:r>
                      <a:endParaRPr lang="ko-KR" sz="16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ADC5</a:t>
                      </a:r>
                      <a:endParaRPr lang="ko-KR" sz="16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ADC4</a:t>
                      </a:r>
                      <a:endParaRPr lang="ko-KR" sz="16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ADC3</a:t>
                      </a:r>
                      <a:endParaRPr lang="ko-KR" sz="16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ADC2</a:t>
                      </a:r>
                      <a:endParaRPr lang="ko-KR" sz="16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ADC1</a:t>
                      </a:r>
                      <a:endParaRPr lang="ko-KR" sz="16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Estrangelo Edessa"/>
                        </a:rPr>
                        <a:t>ADC0</a:t>
                      </a:r>
                      <a:endParaRPr lang="ko-KR" sz="16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ATmega128</a:t>
            </a:r>
            <a:r>
              <a:rPr lang="ko-KR" altLang="en-US" smtClean="0"/>
              <a:t>의 </a:t>
            </a:r>
            <a:r>
              <a:rPr lang="en-US" altLang="ko-KR" smtClean="0"/>
              <a:t>A/D </a:t>
            </a:r>
            <a:r>
              <a:rPr lang="ko-KR" altLang="en-US" smtClean="0"/>
              <a:t>컨버터 기능</a:t>
            </a:r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ADCH, ADCL </a:t>
            </a:r>
          </a:p>
          <a:p>
            <a:pPr lvl="2"/>
            <a:endParaRPr lang="en-US" altLang="ko-KR" dirty="0" smtClean="0"/>
          </a:p>
        </p:txBody>
      </p:sp>
      <p:sp>
        <p:nvSpPr>
          <p:cNvPr id="25668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2566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777A9618-4162-4DE1-9438-6BABCFC63E22}" type="slidenum">
              <a:rPr lang="en-US" altLang="ko-KR" smtClean="0"/>
              <a:pPr/>
              <a:t>23</a:t>
            </a:fld>
            <a:r>
              <a:rPr lang="en-US" altLang="ko-KR" smtClean="0"/>
              <a:t>-</a:t>
            </a:r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2535" name="TextBox 9"/>
          <p:cNvSpPr txBox="1">
            <a:spLocks noChangeArrowheads="1"/>
          </p:cNvSpPr>
          <p:nvPr/>
        </p:nvSpPr>
        <p:spPr bwMode="auto">
          <a:xfrm>
            <a:off x="1198563" y="2181225"/>
            <a:ext cx="5500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dirty="0">
                <a:latin typeface="+mn-ea"/>
                <a:ea typeface="+mn-ea"/>
              </a:rPr>
              <a:t>ADMUX </a:t>
            </a:r>
            <a:r>
              <a:rPr kumimoji="0" lang="ko-KR" altLang="en-US" dirty="0">
                <a:latin typeface="+mn-ea"/>
                <a:ea typeface="+mn-ea"/>
              </a:rPr>
              <a:t>레지스터의</a:t>
            </a:r>
            <a:r>
              <a:rPr kumimoji="0" lang="en-US" dirty="0">
                <a:latin typeface="+mn-ea"/>
                <a:ea typeface="+mn-ea"/>
              </a:rPr>
              <a:t> </a:t>
            </a:r>
            <a:r>
              <a:rPr kumimoji="0" lang="en-US" altLang="ko-KR" dirty="0">
                <a:latin typeface="+mn-ea"/>
                <a:ea typeface="+mn-ea"/>
              </a:rPr>
              <a:t>ADLAR = 1 </a:t>
            </a:r>
            <a:r>
              <a:rPr kumimoji="0" lang="ko-KR" altLang="en-US" dirty="0">
                <a:latin typeface="+mn-ea"/>
                <a:ea typeface="+mn-ea"/>
              </a:rPr>
              <a:t>인 경우 </a:t>
            </a:r>
            <a:r>
              <a:rPr kumimoji="0" lang="en-US" altLang="ko-KR" dirty="0">
                <a:latin typeface="+mn-ea"/>
                <a:ea typeface="+mn-ea"/>
              </a:rPr>
              <a:t>: </a:t>
            </a:r>
            <a:r>
              <a:rPr kumimoji="0" lang="ko-KR" altLang="en-US" dirty="0">
                <a:latin typeface="+mn-ea"/>
                <a:ea typeface="+mn-ea"/>
              </a:rPr>
              <a:t>좌정렬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8063" y="3087688"/>
            <a:ext cx="81438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dirty="0">
                <a:latin typeface="+mn-lt"/>
                <a:ea typeface="+mn-ea"/>
              </a:rPr>
              <a:t>ADCH</a:t>
            </a: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8063" y="4230688"/>
            <a:ext cx="7778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dirty="0">
                <a:latin typeface="+mn-lt"/>
                <a:ea typeface="+mn-ea"/>
              </a:rPr>
              <a:t>ADCL</a:t>
            </a:r>
            <a:endParaRPr kumimoji="0" lang="ko-KR" altLang="en-US" dirty="0">
              <a:latin typeface="+mn-lt"/>
              <a:ea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008188" y="2944813"/>
          <a:ext cx="6000790" cy="857256"/>
        </p:xfrm>
        <a:graphic>
          <a:graphicData uri="http://schemas.openxmlformats.org/drawingml/2006/table">
            <a:tbl>
              <a:tblPr/>
              <a:tblGrid>
                <a:gridCol w="749522"/>
                <a:gridCol w="750291"/>
                <a:gridCol w="750291"/>
                <a:gridCol w="750291"/>
                <a:gridCol w="749522"/>
                <a:gridCol w="750291"/>
                <a:gridCol w="750291"/>
                <a:gridCol w="750291"/>
              </a:tblGrid>
              <a:tr h="36720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+mn-ea"/>
                          <a:ea typeface="+mn-ea"/>
                          <a:cs typeface="Estrangelo Edessa"/>
                        </a:rPr>
                        <a:t>15</a:t>
                      </a:r>
                      <a:endParaRPr lang="ko-KR" sz="1600" dirty="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14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13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12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11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10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9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8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90056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+mn-ea"/>
                          <a:ea typeface="+mn-ea"/>
                          <a:cs typeface="Estrangelo Edessa"/>
                        </a:rPr>
                        <a:t>ADC9</a:t>
                      </a:r>
                      <a:endParaRPr lang="ko-KR" sz="1600" dirty="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+mn-ea"/>
                          <a:ea typeface="+mn-ea"/>
                          <a:cs typeface="Estrangelo Edessa"/>
                        </a:rPr>
                        <a:t>ADC8</a:t>
                      </a:r>
                      <a:endParaRPr lang="ko-KR" sz="1600" dirty="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+mn-ea"/>
                          <a:ea typeface="+mn-ea"/>
                          <a:cs typeface="Estrangelo Edessa"/>
                        </a:rPr>
                        <a:t>ADC7</a:t>
                      </a:r>
                      <a:endParaRPr lang="ko-KR" sz="1600" dirty="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+mn-ea"/>
                          <a:ea typeface="+mn-ea"/>
                          <a:cs typeface="Estrangelo Edessa"/>
                        </a:rPr>
                        <a:t>ADC6</a:t>
                      </a:r>
                      <a:endParaRPr lang="ko-KR" sz="1600" dirty="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+mn-ea"/>
                          <a:ea typeface="+mn-ea"/>
                          <a:cs typeface="Estrangelo Edessa"/>
                        </a:rPr>
                        <a:t>ADC5</a:t>
                      </a:r>
                      <a:endParaRPr lang="ko-KR" sz="1600" dirty="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+mn-ea"/>
                          <a:ea typeface="+mn-ea"/>
                          <a:cs typeface="Estrangelo Edessa"/>
                        </a:rPr>
                        <a:t>ADC4</a:t>
                      </a:r>
                      <a:endParaRPr lang="ko-KR" sz="1600" dirty="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+mn-ea"/>
                          <a:ea typeface="+mn-ea"/>
                          <a:cs typeface="Estrangelo Edessa"/>
                        </a:rPr>
                        <a:t>ADC3</a:t>
                      </a:r>
                      <a:endParaRPr lang="ko-KR" sz="1600" dirty="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+mn-ea"/>
                          <a:ea typeface="+mn-ea"/>
                          <a:cs typeface="Estrangelo Edessa"/>
                        </a:rPr>
                        <a:t>ADC2</a:t>
                      </a:r>
                      <a:endParaRPr lang="ko-KR" sz="1600" dirty="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008188" y="4159250"/>
          <a:ext cx="6000790" cy="857256"/>
        </p:xfrm>
        <a:graphic>
          <a:graphicData uri="http://schemas.openxmlformats.org/drawingml/2006/table">
            <a:tbl>
              <a:tblPr/>
              <a:tblGrid>
                <a:gridCol w="749522"/>
                <a:gridCol w="750291"/>
                <a:gridCol w="750291"/>
                <a:gridCol w="750291"/>
                <a:gridCol w="749522"/>
                <a:gridCol w="750291"/>
                <a:gridCol w="750291"/>
                <a:gridCol w="750291"/>
              </a:tblGrid>
              <a:tr h="36720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7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6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5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4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3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2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1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0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90056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ADC1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ADC0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-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-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-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-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+mn-ea"/>
                          <a:ea typeface="+mn-ea"/>
                          <a:cs typeface="Estrangelo Edessa"/>
                        </a:rPr>
                        <a:t>-</a:t>
                      </a:r>
                      <a:endParaRPr lang="ko-KR" sz="160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+mn-ea"/>
                          <a:ea typeface="+mn-ea"/>
                          <a:cs typeface="Estrangelo Edessa"/>
                        </a:rPr>
                        <a:t>-</a:t>
                      </a:r>
                      <a:endParaRPr lang="ko-KR" sz="1600" dirty="0">
                        <a:latin typeface="+mn-ea"/>
                        <a:ea typeface="+mn-ea"/>
                        <a:cs typeface="Estrangelo Edessa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JKIT-128-1</a:t>
            </a:r>
            <a:r>
              <a:rPr lang="ko-KR" altLang="en-US" smtClean="0"/>
              <a:t>에서의 광센서 연결 설계</a:t>
            </a:r>
            <a:endParaRPr lang="ko-KR" altLang="en-US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JKIT-128-1</a:t>
            </a:r>
            <a:r>
              <a:rPr lang="ko-KR" altLang="en-US" smtClean="0"/>
              <a:t>에서의 광센서 연결 설계 개념</a:t>
            </a:r>
            <a:endParaRPr lang="en-US" altLang="ko-KR" smtClean="0"/>
          </a:p>
          <a:p>
            <a:pPr lvl="1"/>
            <a:r>
              <a:rPr lang="ko-KR" altLang="en-US" smtClean="0"/>
              <a:t>광센서 중에서 광량에 따라 저항값이 바뀌는 단순한 </a:t>
            </a:r>
            <a:r>
              <a:rPr lang="en-US" altLang="ko-KR" smtClean="0"/>
              <a:t>CdS </a:t>
            </a:r>
            <a:r>
              <a:rPr lang="ko-KR" altLang="en-US" smtClean="0"/>
              <a:t>센서로 광센서로 구현</a:t>
            </a:r>
            <a:endParaRPr lang="en-US" altLang="ko-KR" smtClean="0"/>
          </a:p>
          <a:p>
            <a:pPr lvl="1"/>
            <a:r>
              <a:rPr lang="ko-KR" altLang="en-US" smtClean="0"/>
              <a:t>실습용이므로 구하기 쉽고 가격이 저렴한 것으로 설계</a:t>
            </a:r>
            <a:endParaRPr lang="en-US" altLang="ko-KR" smtClean="0"/>
          </a:p>
          <a:p>
            <a:pPr lvl="1"/>
            <a:r>
              <a:rPr lang="ko-KR" altLang="en-US" smtClean="0"/>
              <a:t>광센서의 한쪽 끝은 전원에 연결하고 다른 한쪽 끝은 저항에 연결하여 </a:t>
            </a:r>
            <a:r>
              <a:rPr lang="en-US" altLang="ko-KR" smtClean="0"/>
              <a:t>GND</a:t>
            </a:r>
            <a:r>
              <a:rPr lang="ko-KR" altLang="en-US" smtClean="0"/>
              <a:t>로 연결하며</a:t>
            </a:r>
            <a:r>
              <a:rPr lang="en-US" altLang="ko-KR" smtClean="0"/>
              <a:t>, </a:t>
            </a:r>
            <a:r>
              <a:rPr lang="ko-KR" altLang="en-US" smtClean="0"/>
              <a:t>저항에 연결되는 지점을 </a:t>
            </a:r>
            <a:r>
              <a:rPr lang="en-US" altLang="ko-KR" smtClean="0"/>
              <a:t>ATmega128</a:t>
            </a:r>
            <a:r>
              <a:rPr lang="ko-KR" altLang="en-US" smtClean="0"/>
              <a:t>의 </a:t>
            </a:r>
            <a:r>
              <a:rPr lang="en-US" altLang="ko-KR" smtClean="0"/>
              <a:t>ADC 1</a:t>
            </a:r>
            <a:r>
              <a:rPr lang="ko-KR" altLang="en-US" smtClean="0"/>
              <a:t>개</a:t>
            </a:r>
            <a:r>
              <a:rPr lang="en-US" altLang="ko-KR" smtClean="0"/>
              <a:t>(ADC0, PF0)</a:t>
            </a:r>
            <a:r>
              <a:rPr lang="ko-KR" altLang="en-US" smtClean="0"/>
              <a:t> 입력으로 연결</a:t>
            </a:r>
            <a:endParaRPr lang="en-US" altLang="ko-KR" smtClean="0"/>
          </a:p>
          <a:p>
            <a:pPr lvl="1"/>
            <a:r>
              <a:rPr lang="ko-KR" altLang="en-US" smtClean="0"/>
              <a:t>광센서와 연결되는 저항의 저항값은 결정된 광센서의 저항 특성을 고려하여 중간값으로 설정</a:t>
            </a:r>
            <a:endParaRPr lang="en-US" altLang="ko-KR" smtClean="0"/>
          </a:p>
          <a:p>
            <a:pPr lvl="1"/>
            <a:r>
              <a:rPr lang="ko-KR" altLang="en-US" smtClean="0"/>
              <a:t>광센서는 </a:t>
            </a:r>
            <a:r>
              <a:rPr lang="en-US" altLang="ko-KR" smtClean="0"/>
              <a:t>GL5537</a:t>
            </a:r>
            <a:r>
              <a:rPr lang="ko-KR" altLang="en-US" smtClean="0"/>
              <a:t>로 하고 저항값은 </a:t>
            </a:r>
            <a:r>
              <a:rPr lang="en-US" altLang="ko-KR" smtClean="0"/>
              <a:t>GL5537</a:t>
            </a:r>
            <a:r>
              <a:rPr lang="ko-KR" altLang="en-US" smtClean="0"/>
              <a:t>의 저항값 범위가 </a:t>
            </a:r>
            <a:r>
              <a:rPr lang="en-US" altLang="ko-KR" smtClean="0"/>
              <a:t>20K ~ 2000K </a:t>
            </a:r>
            <a:r>
              <a:rPr lang="ko-KR" altLang="en-US" smtClean="0"/>
              <a:t>정도임을 고려하여  </a:t>
            </a:r>
            <a:r>
              <a:rPr lang="en-US" altLang="ko-KR" smtClean="0"/>
              <a:t>Log Scale</a:t>
            </a:r>
            <a:r>
              <a:rPr lang="ko-KR" altLang="en-US" smtClean="0"/>
              <a:t>의 중간값인 </a:t>
            </a:r>
            <a:r>
              <a:rPr lang="en-US" altLang="ko-KR" smtClean="0"/>
              <a:t>200K</a:t>
            </a:r>
            <a:r>
              <a:rPr lang="ko-KR" altLang="en-US" smtClean="0"/>
              <a:t>로 선택</a:t>
            </a:r>
            <a:endParaRPr lang="en-US" altLang="ko-KR" smtClean="0"/>
          </a:p>
          <a:p>
            <a:pPr lvl="1"/>
            <a:r>
              <a:rPr lang="en-US" altLang="ko-KR" smtClean="0"/>
              <a:t>ADC</a:t>
            </a:r>
            <a:r>
              <a:rPr lang="ko-KR" altLang="en-US" smtClean="0"/>
              <a:t>의 기준은 단순성을 위하여 </a:t>
            </a:r>
            <a:r>
              <a:rPr lang="en-US" altLang="ko-KR" smtClean="0"/>
              <a:t>+5V</a:t>
            </a:r>
            <a:r>
              <a:rPr lang="ko-KR" altLang="en-US" smtClean="0"/>
              <a:t>로 고정하고</a:t>
            </a:r>
            <a:r>
              <a:rPr lang="en-US" altLang="ko-KR" smtClean="0"/>
              <a:t>, </a:t>
            </a:r>
            <a:r>
              <a:rPr lang="ko-KR" altLang="en-US" smtClean="0"/>
              <a:t>이를 위하여 </a:t>
            </a:r>
            <a:r>
              <a:rPr lang="en-US" altLang="ko-KR" smtClean="0"/>
              <a:t>AVCC</a:t>
            </a:r>
            <a:r>
              <a:rPr lang="ko-KR" altLang="en-US" smtClean="0"/>
              <a:t>와 </a:t>
            </a:r>
            <a:r>
              <a:rPr lang="en-US" altLang="ko-KR" smtClean="0"/>
              <a:t>AREF </a:t>
            </a:r>
            <a:r>
              <a:rPr lang="ko-KR" altLang="en-US" smtClean="0"/>
              <a:t>신호를 모두 </a:t>
            </a:r>
            <a:r>
              <a:rPr lang="en-US" altLang="ko-KR" smtClean="0"/>
              <a:t>+5V</a:t>
            </a:r>
            <a:r>
              <a:rPr lang="ko-KR" altLang="en-US" smtClean="0"/>
              <a:t>에 비드</a:t>
            </a:r>
            <a:r>
              <a:rPr lang="en-US" altLang="ko-KR" smtClean="0"/>
              <a:t>(L)</a:t>
            </a:r>
            <a:r>
              <a:rPr lang="ko-KR" altLang="en-US" smtClean="0"/>
              <a:t>를 통하여 연결</a:t>
            </a:r>
            <a:endParaRPr lang="en-US" altLang="ko-KR" smtClean="0"/>
          </a:p>
          <a:p>
            <a:pPr lvl="1"/>
            <a:endParaRPr lang="en-US" altLang="ko-KR" dirty="0" smtClean="0"/>
          </a:p>
        </p:txBody>
      </p:sp>
      <p:sp>
        <p:nvSpPr>
          <p:cNvPr id="615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615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24CFAF93-1FF3-4A49-91F7-CC215C0EC536}" type="slidenum">
              <a:rPr lang="en-US" altLang="ko-KR" smtClean="0"/>
              <a:pPr/>
              <a:t>24</a:t>
            </a:fld>
            <a:r>
              <a:rPr lang="en-US" altLang="ko-KR" smtClean="0"/>
              <a:t>-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그림 9" descr="atmega128-adc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9863" y="2225675"/>
            <a:ext cx="390525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JKIT-128-1</a:t>
            </a:r>
            <a:r>
              <a:rPr lang="ko-KR" altLang="en-US" smtClean="0"/>
              <a:t>에서의 광센서 연결 설계</a:t>
            </a:r>
            <a:endParaRPr lang="ko-KR" altLang="en-US" dirty="0" smtClean="0"/>
          </a:p>
        </p:txBody>
      </p:sp>
      <p:sp>
        <p:nvSpPr>
          <p:cNvPr id="819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JKIT-128-1</a:t>
            </a:r>
            <a:r>
              <a:rPr lang="ko-KR" altLang="en-US" smtClean="0"/>
              <a:t>에서의 광센서 연결 설계</a:t>
            </a:r>
            <a:endParaRPr lang="en-US" altLang="ko-KR" smtClean="0"/>
          </a:p>
          <a:p>
            <a:pPr lvl="1"/>
            <a:endParaRPr lang="en-US" altLang="ko-KR" dirty="0" smtClean="0"/>
          </a:p>
        </p:txBody>
      </p:sp>
      <p:sp>
        <p:nvSpPr>
          <p:cNvPr id="8199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8200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224C98B6-E8B0-471F-B1E6-61B1D9F11244}" type="slidenum">
              <a:rPr lang="en-US" altLang="ko-KR" smtClean="0"/>
              <a:pPr/>
              <a:t>25</a:t>
            </a:fld>
            <a:r>
              <a:rPr lang="en-US" altLang="ko-KR" smtClean="0"/>
              <a:t>-</a:t>
            </a: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540000" y="3454400"/>
            <a:ext cx="4148138" cy="795338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JKIT-128-1</a:t>
            </a:r>
            <a:r>
              <a:rPr lang="ko-KR" altLang="en-US" smtClean="0"/>
              <a:t>에서의 광센서 연결 설계</a:t>
            </a:r>
            <a:endParaRPr lang="ko-KR" altLang="en-US" dirty="0" smtClean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JKIT-128-1</a:t>
            </a:r>
            <a:r>
              <a:rPr lang="ko-KR" altLang="en-US" smtClean="0"/>
              <a:t>에서의 광센서 연결 설계</a:t>
            </a:r>
            <a:endParaRPr lang="en-US" altLang="ko-KR" dirty="0" smtClean="0"/>
          </a:p>
        </p:txBody>
      </p:sp>
      <p:sp>
        <p:nvSpPr>
          <p:cNvPr id="615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615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24CFAF93-1FF3-4A49-91F7-CC215C0EC536}" type="slidenum">
              <a:rPr lang="en-US" altLang="ko-KR" smtClean="0"/>
              <a:pPr/>
              <a:t>26</a:t>
            </a:fld>
            <a:r>
              <a:rPr lang="en-US" altLang="ko-KR" smtClean="0"/>
              <a:t>-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6149" name="그림 14" descr="cds-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8332" y="2046510"/>
            <a:ext cx="3500438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그림 15" descr="cds-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21295" y="2783110"/>
            <a:ext cx="1557337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자유형 17"/>
          <p:cNvSpPr/>
          <p:nvPr/>
        </p:nvSpPr>
        <p:spPr>
          <a:xfrm>
            <a:off x="875170" y="2206848"/>
            <a:ext cx="3794125" cy="1998662"/>
          </a:xfrm>
          <a:custGeom>
            <a:avLst/>
            <a:gdLst>
              <a:gd name="connsiteX0" fmla="*/ 832555 w 4134555"/>
              <a:gd name="connsiteY0" fmla="*/ 2263422 h 2263422"/>
              <a:gd name="connsiteX1" fmla="*/ 290689 w 4134555"/>
              <a:gd name="connsiteY1" fmla="*/ 739422 h 2263422"/>
              <a:gd name="connsiteX2" fmla="*/ 2576689 w 4134555"/>
              <a:gd name="connsiteY2" fmla="*/ 180622 h 2263422"/>
              <a:gd name="connsiteX3" fmla="*/ 3457222 w 4134555"/>
              <a:gd name="connsiteY3" fmla="*/ 1823155 h 2263422"/>
              <a:gd name="connsiteX4" fmla="*/ 4134555 w 4134555"/>
              <a:gd name="connsiteY4" fmla="*/ 1890888 h 2263422"/>
              <a:gd name="connsiteX5" fmla="*/ 4134555 w 4134555"/>
              <a:gd name="connsiteY5" fmla="*/ 1890888 h 226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4555" h="2263422">
                <a:moveTo>
                  <a:pt x="832555" y="2263422"/>
                </a:moveTo>
                <a:cubicBezTo>
                  <a:pt x="416277" y="1674988"/>
                  <a:pt x="0" y="1086555"/>
                  <a:pt x="290689" y="739422"/>
                </a:cubicBezTo>
                <a:cubicBezTo>
                  <a:pt x="581378" y="392289"/>
                  <a:pt x="2048934" y="0"/>
                  <a:pt x="2576689" y="180622"/>
                </a:cubicBezTo>
                <a:cubicBezTo>
                  <a:pt x="3104444" y="361244"/>
                  <a:pt x="3197578" y="1538111"/>
                  <a:pt x="3457222" y="1823155"/>
                </a:cubicBezTo>
                <a:cubicBezTo>
                  <a:pt x="3716866" y="2108199"/>
                  <a:pt x="4134555" y="1890888"/>
                  <a:pt x="4134555" y="1890888"/>
                </a:cubicBezTo>
                <a:lnTo>
                  <a:pt x="4134555" y="1890888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802895" y="3680048"/>
            <a:ext cx="896937" cy="373062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1045032" y="5289773"/>
            <a:ext cx="2447675" cy="762000"/>
          </a:xfrm>
          <a:prstGeom prst="wedgeRoundRectCallout">
            <a:avLst>
              <a:gd name="adj1" fmla="val -22369"/>
              <a:gd name="adj2" fmla="val -16147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</a:rPr>
              <a:t>외부 빛이 </a:t>
            </a:r>
            <a:r>
              <a:rPr lang="en-US" altLang="ko-KR" dirty="0" smtClean="0">
                <a:solidFill>
                  <a:schemeClr val="tx1"/>
                </a:solidFill>
              </a:rPr>
              <a:t>10 </a:t>
            </a:r>
            <a:r>
              <a:rPr lang="en-US" altLang="ko-KR" dirty="0" err="1">
                <a:solidFill>
                  <a:schemeClr val="tx1"/>
                </a:solidFill>
              </a:rPr>
              <a:t>lux</a:t>
            </a:r>
            <a:r>
              <a:rPr lang="ko-KR" altLang="en-US" dirty="0" err="1" smtClean="0">
                <a:solidFill>
                  <a:schemeClr val="tx1"/>
                </a:solidFill>
              </a:rPr>
              <a:t>일때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CDS</a:t>
            </a:r>
            <a:r>
              <a:rPr lang="ko-KR" altLang="en-US" dirty="0">
                <a:solidFill>
                  <a:schemeClr val="tx1"/>
                </a:solidFill>
              </a:rPr>
              <a:t>의 전압은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그림 7" descr="cds-4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183" y="1126671"/>
            <a:ext cx="4020955" cy="530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JKIT-128-1</a:t>
            </a:r>
            <a:r>
              <a:rPr lang="ko-KR" altLang="en-US" smtClean="0"/>
              <a:t>에서의 광센서 연결 설계</a:t>
            </a:r>
            <a:endParaRPr lang="ko-KR" altLang="en-US" dirty="0" smtClean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룩스</a:t>
            </a:r>
            <a:r>
              <a:rPr lang="en-US" altLang="ko-KR" smtClean="0"/>
              <a:t>(Lux)</a:t>
            </a:r>
            <a:endParaRPr lang="en-US" altLang="ko-KR" dirty="0" smtClean="0"/>
          </a:p>
        </p:txBody>
      </p:sp>
      <p:sp>
        <p:nvSpPr>
          <p:cNvPr id="922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922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11305B3E-8071-4D83-B67A-435F3F429555}" type="slidenum">
              <a:rPr lang="en-US" altLang="ko-KR" smtClean="0"/>
              <a:pPr/>
              <a:t>27</a:t>
            </a:fld>
            <a:r>
              <a:rPr lang="en-US" altLang="ko-KR" smtClean="0"/>
              <a:t>-</a:t>
            </a: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086101" y="3609759"/>
            <a:ext cx="1149539" cy="407079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10 </a:t>
            </a:r>
            <a:r>
              <a:rPr lang="en-US" altLang="ko-KR" dirty="0" err="1" smtClean="0"/>
              <a:t>lux</a:t>
            </a:r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744663" y="5638800"/>
            <a:ext cx="1946275" cy="617538"/>
          </a:xfrm>
          <a:prstGeom prst="wedgeRoundRectCallout">
            <a:avLst>
              <a:gd name="adj1" fmla="val 77105"/>
              <a:gd name="adj2" fmla="val -33459"/>
              <a:gd name="adj3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>
                <a:solidFill>
                  <a:srgbClr val="008000"/>
                </a:solidFill>
              </a:rPr>
              <a:t>출처 </a:t>
            </a:r>
            <a:r>
              <a:rPr lang="en-US" altLang="ko-KR" dirty="0">
                <a:solidFill>
                  <a:srgbClr val="008000"/>
                </a:solidFill>
              </a:rPr>
              <a:t>: </a:t>
            </a:r>
            <a:r>
              <a:rPr lang="ko-KR" altLang="en-US" dirty="0" err="1">
                <a:solidFill>
                  <a:srgbClr val="008000"/>
                </a:solidFill>
              </a:rPr>
              <a:t>위키백과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698172" y="4506696"/>
            <a:ext cx="1448480" cy="784452"/>
          </a:xfrm>
          <a:prstGeom prst="wedgeRoundRectCallout">
            <a:avLst>
              <a:gd name="adj1" fmla="val 70027"/>
              <a:gd name="adj2" fmla="val -10813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가로등</a:t>
            </a:r>
            <a:r>
              <a:rPr lang="ko-KR" altLang="en-US" dirty="0">
                <a:solidFill>
                  <a:schemeClr val="tx1"/>
                </a:solidFill>
              </a:rPr>
              <a:t>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켜는 시점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JKIT-128-1</a:t>
            </a:r>
            <a:r>
              <a:rPr lang="ko-KR" altLang="en-US" smtClean="0"/>
              <a:t>에서의 광센서 연결 설계</a:t>
            </a:r>
            <a:endParaRPr lang="ko-KR" altLang="en-US" dirty="0" smtClean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GL5537 CdS </a:t>
            </a:r>
            <a:r>
              <a:rPr lang="ko-KR" altLang="en-US" smtClean="0"/>
              <a:t>센서의 규격</a:t>
            </a:r>
            <a:endParaRPr lang="en-US" altLang="ko-KR" smtClean="0"/>
          </a:p>
          <a:p>
            <a:pPr lvl="1"/>
            <a:endParaRPr lang="en-US" altLang="ko-KR" dirty="0" smtClean="0"/>
          </a:p>
        </p:txBody>
      </p:sp>
      <p:sp>
        <p:nvSpPr>
          <p:cNvPr id="7176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717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CC87A7BD-6574-45E9-80DC-71EEBE421EDA}" type="slidenum">
              <a:rPr lang="en-US" altLang="ko-KR" smtClean="0"/>
              <a:pPr/>
              <a:t>28</a:t>
            </a:fld>
            <a:r>
              <a:rPr lang="en-US" altLang="ko-KR" smtClean="0"/>
              <a:t>-</a:t>
            </a: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7173" name="그림 8" descr="cds-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6338" y="2352675"/>
            <a:ext cx="67913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타원 9"/>
          <p:cNvSpPr/>
          <p:nvPr/>
        </p:nvSpPr>
        <p:spPr>
          <a:xfrm>
            <a:off x="5336498" y="4081463"/>
            <a:ext cx="1109272" cy="541337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827463" y="4894263"/>
            <a:ext cx="3724275" cy="1066800"/>
          </a:xfrm>
          <a:prstGeom prst="wedgeRoundRectCallout">
            <a:avLst>
              <a:gd name="adj1" fmla="val 13880"/>
              <a:gd name="adj2" fmla="val -9115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 err="1">
                <a:solidFill>
                  <a:schemeClr val="tx1"/>
                </a:solidFill>
              </a:rPr>
              <a:t>저항값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	10 </a:t>
            </a:r>
            <a:r>
              <a:rPr lang="en-US" altLang="ko-KR" dirty="0" err="1">
                <a:solidFill>
                  <a:schemeClr val="tx1"/>
                </a:solidFill>
              </a:rPr>
              <a:t>lux</a:t>
            </a:r>
            <a:r>
              <a:rPr lang="ko-KR" altLang="en-US" dirty="0" err="1">
                <a:solidFill>
                  <a:schemeClr val="tx1"/>
                </a:solidFill>
              </a:rPr>
              <a:t>일때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20K ~ 50K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	100 </a:t>
            </a:r>
            <a:r>
              <a:rPr lang="en-US" altLang="ko-KR" dirty="0" err="1">
                <a:solidFill>
                  <a:schemeClr val="tx1"/>
                </a:solidFill>
              </a:rPr>
              <a:t>lux</a:t>
            </a:r>
            <a:r>
              <a:rPr lang="ko-KR" altLang="en-US" dirty="0" err="1">
                <a:solidFill>
                  <a:schemeClr val="tx1"/>
                </a:solidFill>
              </a:rPr>
              <a:t>일때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4K ~ 10K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ko-KR" altLang="en-US" dirty="0" err="1">
                <a:solidFill>
                  <a:schemeClr val="tx1"/>
                </a:solidFill>
              </a:rPr>
              <a:t>깜깜할때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2M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 </a:t>
            </a:r>
            <a:r>
              <a:rPr lang="en-US" altLang="ko-KR" smtClean="0"/>
              <a:t>CDS-1 : </a:t>
            </a:r>
            <a:r>
              <a:rPr lang="ko-KR" altLang="en-US" smtClean="0"/>
              <a:t>광센서로 가로등 켜기</a:t>
            </a:r>
            <a:endParaRPr lang="ko-KR" altLang="en-US" dirty="0" smtClean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 내용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광센서를</a:t>
            </a:r>
            <a:r>
              <a:rPr lang="ko-KR" altLang="en-US" dirty="0" smtClean="0"/>
              <a:t> 이용하여 어두워지면 저절로 가로등</a:t>
            </a:r>
            <a:r>
              <a:rPr lang="en-US" altLang="ko-KR" dirty="0" smtClean="0"/>
              <a:t>(LED) </a:t>
            </a:r>
            <a:r>
              <a:rPr lang="ko-KR" altLang="en-US" dirty="0" smtClean="0"/>
              <a:t>불이 켜지고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밝아지면 저절로 가로등</a:t>
            </a:r>
            <a:r>
              <a:rPr lang="en-US" altLang="ko-KR" dirty="0" smtClean="0"/>
              <a:t>(LED) </a:t>
            </a:r>
            <a:r>
              <a:rPr lang="ko-KR" altLang="en-US" dirty="0" smtClean="0"/>
              <a:t>불이 꺼지도록 하기</a:t>
            </a:r>
            <a:r>
              <a:rPr lang="en-US" altLang="ko-KR" dirty="0" smtClean="0"/>
              <a:t>	</a:t>
            </a:r>
          </a:p>
          <a:p>
            <a:pPr lvl="1"/>
            <a:r>
              <a:rPr lang="en-US" altLang="ko-KR" dirty="0" smtClean="0"/>
              <a:t>100 </a:t>
            </a:r>
            <a:r>
              <a:rPr lang="en-US" altLang="ko-KR" dirty="0" err="1" smtClean="0"/>
              <a:t>Lux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정도에서는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가로등</a:t>
            </a:r>
            <a:r>
              <a:rPr lang="en-US" altLang="ko-KR" dirty="0" smtClean="0"/>
              <a:t>(LED)</a:t>
            </a:r>
            <a:r>
              <a:rPr lang="ko-KR" altLang="en-US" dirty="0" smtClean="0"/>
              <a:t>만 켜지고</a:t>
            </a:r>
            <a:r>
              <a:rPr lang="en-US" altLang="ko-KR" dirty="0" smtClean="0"/>
              <a:t>, 10 </a:t>
            </a:r>
            <a:r>
              <a:rPr lang="en-US" altLang="ko-KR" dirty="0" err="1" smtClean="0"/>
              <a:t>Lux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되면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1 </a:t>
            </a:r>
            <a:r>
              <a:rPr lang="en-US" altLang="ko-KR" dirty="0" err="1" smtClean="0"/>
              <a:t>Lux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되면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개의 가로등</a:t>
            </a:r>
            <a:r>
              <a:rPr lang="en-US" altLang="ko-KR" dirty="0" smtClean="0"/>
              <a:t>(LED)</a:t>
            </a:r>
            <a:r>
              <a:rPr lang="ko-KR" altLang="en-US" dirty="0" smtClean="0"/>
              <a:t>이 켜지도록 함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(</a:t>
            </a:r>
            <a:r>
              <a:rPr lang="ko-KR" altLang="en-US" dirty="0" smtClean="0"/>
              <a:t>듬성듬성 켜지도록 조절</a:t>
            </a:r>
            <a:r>
              <a:rPr lang="en-US" altLang="ko-KR" dirty="0" smtClean="0"/>
              <a:t>)</a:t>
            </a:r>
          </a:p>
        </p:txBody>
      </p:sp>
      <p:sp>
        <p:nvSpPr>
          <p:cNvPr id="1024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1024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EF556775-AE5B-4EE9-A709-2D7863EC0160}" type="slidenum">
              <a:rPr lang="en-US" altLang="ko-KR" smtClean="0"/>
              <a:pPr/>
              <a:t>29</a:t>
            </a:fld>
            <a:r>
              <a:rPr lang="en-US" altLang="ko-KR" smtClean="0"/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 Issue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임베디드시스템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8A4C9E09-FE26-4DCA-8290-8571FFF7CD32}" type="slidenum">
              <a:rPr lang="en-US" altLang="ko-KR" smtClean="0"/>
              <a:pPr>
                <a:defRPr/>
              </a:pPr>
              <a:t>3</a:t>
            </a:fld>
            <a:r>
              <a:rPr lang="en-US" altLang="ko-KR" smtClean="0"/>
              <a:t>-</a:t>
            </a:r>
            <a:endParaRPr lang="en-US" altLang="ko-KR"/>
          </a:p>
        </p:txBody>
      </p:sp>
      <p:graphicFrame>
        <p:nvGraphicFramePr>
          <p:cNvPr id="10" name="다이어그램 9"/>
          <p:cNvGraphicFramePr/>
          <p:nvPr/>
        </p:nvGraphicFramePr>
        <p:xfrm>
          <a:off x="1067711" y="1253151"/>
          <a:ext cx="6977520" cy="3060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다이어그램 5"/>
          <p:cNvGraphicFramePr/>
          <p:nvPr/>
        </p:nvGraphicFramePr>
        <p:xfrm>
          <a:off x="3640348" y="3763439"/>
          <a:ext cx="3949172" cy="2082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위로 굽은 화살표 8"/>
          <p:cNvSpPr/>
          <p:nvPr/>
        </p:nvSpPr>
        <p:spPr>
          <a:xfrm rot="4643539">
            <a:off x="2338733" y="4426500"/>
            <a:ext cx="1193718" cy="1177341"/>
          </a:xfrm>
          <a:prstGeom prst="bentUpArrow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6" grpId="0">
        <p:bldAsOne/>
      </p:bldGraphic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 </a:t>
            </a:r>
            <a:r>
              <a:rPr lang="en-US" altLang="ko-KR" smtClean="0"/>
              <a:t>CDS-1 : </a:t>
            </a:r>
            <a:r>
              <a:rPr lang="ko-KR" altLang="en-US" smtClean="0"/>
              <a:t>광센서로 가로등 켜기</a:t>
            </a:r>
            <a:endParaRPr lang="ko-KR" altLang="en-US" dirty="0" smtClean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구동프로그램 설계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가로등 켜기 </a:t>
            </a:r>
            <a:r>
              <a:rPr lang="en-US" altLang="ko-KR" dirty="0" smtClean="0"/>
              <a:t>(cds_1_1.c)</a:t>
            </a:r>
          </a:p>
          <a:p>
            <a:pPr lvl="1"/>
            <a:r>
              <a:rPr lang="en-US" altLang="ko-KR" dirty="0" smtClean="0"/>
              <a:t>ADMUX </a:t>
            </a:r>
            <a:r>
              <a:rPr lang="ko-KR" altLang="en-US" dirty="0" smtClean="0"/>
              <a:t>레지스터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ADC </a:t>
            </a:r>
            <a:r>
              <a:rPr lang="ko-KR" altLang="en-US" dirty="0" smtClean="0"/>
              <a:t>포트 </a:t>
            </a:r>
            <a:r>
              <a:rPr lang="en-US" altLang="ko-KR" dirty="0" smtClean="0"/>
              <a:t>: ADC0</a:t>
            </a:r>
          </a:p>
          <a:p>
            <a:pPr lvl="2"/>
            <a:r>
              <a:rPr lang="en-US" altLang="ko-KR" dirty="0" smtClean="0"/>
              <a:t>ADC </a:t>
            </a:r>
            <a:r>
              <a:rPr lang="ko-KR" altLang="en-US" dirty="0" smtClean="0"/>
              <a:t>데이터 정렬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오른쪽 정렬</a:t>
            </a:r>
            <a:r>
              <a:rPr lang="en-US" altLang="ko-KR" dirty="0" smtClean="0"/>
              <a:t>(Right Adjustment)</a:t>
            </a:r>
          </a:p>
          <a:p>
            <a:pPr lvl="2"/>
            <a:r>
              <a:rPr lang="en-US" altLang="ko-KR" dirty="0" smtClean="0"/>
              <a:t>ADC </a:t>
            </a:r>
            <a:r>
              <a:rPr lang="ko-KR" altLang="en-US" dirty="0" smtClean="0"/>
              <a:t>기준전압 선택 </a:t>
            </a:r>
            <a:r>
              <a:rPr lang="en-US" altLang="ko-KR" dirty="0" smtClean="0"/>
              <a:t>: VREF(+5V)</a:t>
            </a:r>
          </a:p>
          <a:p>
            <a:pPr lvl="1"/>
            <a:r>
              <a:rPr lang="en-US" altLang="ko-KR" dirty="0" smtClean="0"/>
              <a:t>ADCSRA </a:t>
            </a:r>
            <a:r>
              <a:rPr lang="ko-KR" altLang="en-US" dirty="0" smtClean="0"/>
              <a:t>레지스터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ADC </a:t>
            </a:r>
            <a:r>
              <a:rPr lang="ko-KR" altLang="en-US" dirty="0" smtClean="0"/>
              <a:t>활성화 </a:t>
            </a:r>
            <a:r>
              <a:rPr lang="en-US" altLang="ko-KR" dirty="0" smtClean="0"/>
              <a:t>: ADC Enable</a:t>
            </a:r>
          </a:p>
          <a:p>
            <a:pPr lvl="2"/>
            <a:r>
              <a:rPr lang="en-US" altLang="ko-KR" dirty="0" smtClean="0"/>
              <a:t>ADC </a:t>
            </a:r>
            <a:r>
              <a:rPr lang="ko-KR" altLang="en-US" dirty="0" err="1" smtClean="0"/>
              <a:t>프리스케일러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128 </a:t>
            </a:r>
            <a:r>
              <a:rPr lang="ko-KR" altLang="en-US" dirty="0" smtClean="0"/>
              <a:t>분주 </a:t>
            </a:r>
            <a:r>
              <a:rPr lang="en-US" altLang="ko-KR" dirty="0" smtClean="0"/>
              <a:t>= 8 us = 125 KHz</a:t>
            </a:r>
          </a:p>
          <a:p>
            <a:pPr lvl="2"/>
            <a:r>
              <a:rPr lang="en-US" altLang="ko-KR" dirty="0" smtClean="0"/>
              <a:t>ADC </a:t>
            </a:r>
            <a:r>
              <a:rPr lang="ko-KR" altLang="en-US" dirty="0" smtClean="0"/>
              <a:t>변환 모드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단일 변환 모드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ADC </a:t>
            </a:r>
            <a:r>
              <a:rPr lang="ko-KR" altLang="en-US" dirty="0" smtClean="0"/>
              <a:t>변환 </a:t>
            </a:r>
            <a:r>
              <a:rPr lang="ko-KR" altLang="en-US" dirty="0" err="1" smtClean="0"/>
              <a:t>종료시</a:t>
            </a:r>
            <a:r>
              <a:rPr lang="ko-KR" altLang="en-US" dirty="0" smtClean="0"/>
              <a:t> 인터럽트 발생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인터럽트는 사용하지 않음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ADSC(ADC Start)</a:t>
            </a:r>
            <a:r>
              <a:rPr lang="ko-KR" altLang="en-US" dirty="0" smtClean="0"/>
              <a:t>를 수행한 후 </a:t>
            </a:r>
            <a:r>
              <a:rPr lang="en-US" altLang="ko-KR" dirty="0" smtClean="0"/>
              <a:t>ADIF(ADC Interrupt Flag)</a:t>
            </a:r>
            <a:r>
              <a:rPr lang="ko-KR" altLang="en-US" dirty="0" smtClean="0"/>
              <a:t>를 검사하여 </a:t>
            </a:r>
            <a:r>
              <a:rPr lang="en-US" altLang="ko-KR" dirty="0" smtClean="0"/>
              <a:t>AD </a:t>
            </a:r>
            <a:r>
              <a:rPr lang="ko-KR" altLang="en-US" dirty="0" smtClean="0"/>
              <a:t>변환이 종료되면</a:t>
            </a:r>
            <a:r>
              <a:rPr lang="en-US" altLang="ko-KR" dirty="0" smtClean="0"/>
              <a:t> ADC </a:t>
            </a:r>
            <a:r>
              <a:rPr lang="ko-KR" altLang="en-US" dirty="0" err="1" smtClean="0"/>
              <a:t>변환값을</a:t>
            </a:r>
            <a:r>
              <a:rPr lang="ko-KR" altLang="en-US" dirty="0" smtClean="0"/>
              <a:t> 읽어서 이 값을 판정하여 가로등</a:t>
            </a:r>
            <a:r>
              <a:rPr lang="en-US" altLang="ko-KR" dirty="0" smtClean="0"/>
              <a:t>(LED)</a:t>
            </a:r>
            <a:r>
              <a:rPr lang="ko-KR" altLang="en-US" dirty="0" smtClean="0"/>
              <a:t>을 점멸</a:t>
            </a:r>
            <a:r>
              <a:rPr lang="en-US" altLang="ko-KR" dirty="0" smtClean="0"/>
              <a:t>)</a:t>
            </a:r>
          </a:p>
        </p:txBody>
      </p:sp>
      <p:sp>
        <p:nvSpPr>
          <p:cNvPr id="11268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1126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A6013B43-484F-48DA-B64F-D4914304DFCB}" type="slidenum">
              <a:rPr lang="en-US" altLang="ko-KR" smtClean="0"/>
              <a:pPr/>
              <a:t>30</a:t>
            </a:fld>
            <a:r>
              <a:rPr lang="en-US" altLang="ko-KR" smtClean="0"/>
              <a:t>-</a:t>
            </a:r>
            <a:endParaRPr lang="en-US" altLang="ko-K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 </a:t>
            </a:r>
            <a:r>
              <a:rPr lang="en-US" altLang="ko-KR" smtClean="0"/>
              <a:t>CDS-1 : </a:t>
            </a:r>
            <a:r>
              <a:rPr lang="ko-KR" altLang="en-US" smtClean="0"/>
              <a:t>광센서로 가로등 켜기</a:t>
            </a:r>
            <a:endParaRPr lang="ko-KR" altLang="en-US" dirty="0" smtClean="0"/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구동프로그램 설계 </a:t>
            </a:r>
            <a:r>
              <a:rPr lang="en-US" altLang="ko-KR" smtClean="0"/>
              <a:t>: </a:t>
            </a:r>
            <a:r>
              <a:rPr lang="ko-KR" altLang="en-US" smtClean="0"/>
              <a:t>가로등 켜기 </a:t>
            </a:r>
            <a:r>
              <a:rPr lang="en-US" altLang="ko-KR" smtClean="0"/>
              <a:t>(cds_1_1.c)</a:t>
            </a:r>
            <a:endParaRPr lang="en-US" altLang="ko-KR" dirty="0" smtClean="0"/>
          </a:p>
        </p:txBody>
      </p:sp>
      <p:sp>
        <p:nvSpPr>
          <p:cNvPr id="1741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1741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A35400CB-4D08-447D-9B77-4F14C21AEA36}" type="slidenum">
              <a:rPr lang="en-US" altLang="ko-KR" smtClean="0"/>
              <a:pPr/>
              <a:t>31</a:t>
            </a:fld>
            <a:r>
              <a:rPr lang="en-US" altLang="ko-KR" smtClean="0"/>
              <a:t>-</a:t>
            </a: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10" name="다이어그램 9"/>
          <p:cNvGraphicFramePr/>
          <p:nvPr/>
        </p:nvGraphicFramePr>
        <p:xfrm>
          <a:off x="1505494" y="2133012"/>
          <a:ext cx="6528163" cy="3892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자유형 10"/>
          <p:cNvSpPr/>
          <p:nvPr/>
        </p:nvSpPr>
        <p:spPr>
          <a:xfrm>
            <a:off x="1306274" y="4931229"/>
            <a:ext cx="212284" cy="783782"/>
          </a:xfrm>
          <a:custGeom>
            <a:avLst/>
            <a:gdLst>
              <a:gd name="connsiteX0" fmla="*/ 510822 w 510822"/>
              <a:gd name="connsiteY0" fmla="*/ 2370666 h 2370666"/>
              <a:gd name="connsiteX1" fmla="*/ 2822 w 510822"/>
              <a:gd name="connsiteY1" fmla="*/ 1134533 h 2370666"/>
              <a:gd name="connsiteX2" fmla="*/ 493889 w 510822"/>
              <a:gd name="connsiteY2" fmla="*/ 0 h 237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822" h="2370666">
                <a:moveTo>
                  <a:pt x="510822" y="2370666"/>
                </a:moveTo>
                <a:cubicBezTo>
                  <a:pt x="258233" y="1950155"/>
                  <a:pt x="5644" y="1529644"/>
                  <a:pt x="2822" y="1134533"/>
                </a:cubicBezTo>
                <a:cubicBezTo>
                  <a:pt x="0" y="739422"/>
                  <a:pt x="246944" y="369711"/>
                  <a:pt x="493889" y="0"/>
                </a:cubicBezTo>
              </a:path>
            </a:pathLst>
          </a:cu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69474" y="5015945"/>
            <a:ext cx="77893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무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한</a:t>
            </a:r>
            <a:endParaRPr lang="en-US" altLang="ko-KR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루프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 </a:t>
            </a:r>
            <a:r>
              <a:rPr lang="en-US" altLang="ko-KR" smtClean="0"/>
              <a:t>CDS-1 : </a:t>
            </a:r>
            <a:r>
              <a:rPr lang="ko-KR" altLang="en-US" smtClean="0"/>
              <a:t>광센서로 가로등 켜기</a:t>
            </a:r>
            <a:endParaRPr lang="ko-KR" altLang="en-US" dirty="0" smtClean="0"/>
          </a:p>
        </p:txBody>
      </p:sp>
      <p:sp>
        <p:nvSpPr>
          <p:cNvPr id="3072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구동프로그램 설계 </a:t>
            </a:r>
            <a:r>
              <a:rPr lang="en-US" altLang="ko-KR" smtClean="0"/>
              <a:t>: </a:t>
            </a:r>
            <a:r>
              <a:rPr lang="ko-KR" altLang="en-US" smtClean="0"/>
              <a:t>가로등 켜기 </a:t>
            </a:r>
            <a:r>
              <a:rPr lang="en-US" altLang="ko-KR" smtClean="0"/>
              <a:t>(cds_1_1.c)</a:t>
            </a:r>
          </a:p>
          <a:p>
            <a:endParaRPr lang="ko-KR" altLang="en-US" dirty="0" smtClean="0"/>
          </a:p>
        </p:txBody>
      </p:sp>
      <p:sp>
        <p:nvSpPr>
          <p:cNvPr id="3072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임베디드시스템</a:t>
            </a:r>
            <a:endParaRPr lang="ko-KR" altLang="en-US" dirty="0" smtClean="0"/>
          </a:p>
        </p:txBody>
      </p:sp>
      <p:sp>
        <p:nvSpPr>
          <p:cNvPr id="3072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621A3285-C03C-4EC8-B96E-B18B398FA046}" type="slidenum">
              <a:rPr lang="en-US" altLang="ko-KR" smtClean="0"/>
              <a:pPr/>
              <a:t>32</a:t>
            </a:fld>
            <a:r>
              <a:rPr lang="en-US" altLang="ko-KR" smtClean="0"/>
              <a:t>-</a:t>
            </a: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619125" y="1951038"/>
            <a:ext cx="7920038" cy="354456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#include &lt;</a:t>
            </a:r>
            <a:r>
              <a:rPr lang="en-US" altLang="ko-KR" dirty="0" err="1" smtClean="0">
                <a:latin typeface="+mn-ea"/>
                <a:ea typeface="+mn-ea"/>
              </a:rPr>
              <a:t>avr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en-US" altLang="ko-KR" dirty="0" err="1" smtClean="0">
                <a:latin typeface="+mn-ea"/>
                <a:ea typeface="+mn-ea"/>
              </a:rPr>
              <a:t>io.h</a:t>
            </a:r>
            <a:r>
              <a:rPr lang="en-US" altLang="ko-KR" dirty="0" smtClean="0">
                <a:latin typeface="+mn-ea"/>
                <a:ea typeface="+mn-ea"/>
              </a:rPr>
              <a:t>&gt;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#define F_CPU 16000000UL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#include &lt;</a:t>
            </a:r>
            <a:r>
              <a:rPr lang="en-US" altLang="ko-KR" dirty="0" err="1" smtClean="0">
                <a:latin typeface="+mn-ea"/>
                <a:ea typeface="+mn-ea"/>
              </a:rPr>
              <a:t>util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en-US" altLang="ko-KR" dirty="0" err="1" smtClean="0">
                <a:latin typeface="+mn-ea"/>
                <a:ea typeface="+mn-ea"/>
              </a:rPr>
              <a:t>delay.h</a:t>
            </a:r>
            <a:r>
              <a:rPr lang="en-US" altLang="ko-KR" dirty="0" smtClean="0">
                <a:latin typeface="+mn-ea"/>
                <a:ea typeface="+mn-ea"/>
              </a:rPr>
              <a:t>&gt;</a:t>
            </a: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#define CDS_1	   93   // 200/(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2000+200)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* 1024, 1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룩스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저항값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= 2000K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Estrangelo Edessa" pitchFamily="66" charset="0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#define CDS_10	  871   // 200/(35+200) * 1024, 10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룩스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저항값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= 35K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#define CDS_100  989  // 200/(7+200) * 1024, 100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룩스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저항값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= 7K</a:t>
            </a: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  <a:cs typeface="Estrangelo Edessa" pitchFamily="66" charset="0"/>
            </a:endParaRP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void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init_adc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();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unsigned short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read_adc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();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void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show_adc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(unsigned short value);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 </a:t>
            </a:r>
            <a:r>
              <a:rPr lang="en-US" altLang="ko-KR" smtClean="0"/>
              <a:t>CDS-1 : </a:t>
            </a:r>
            <a:r>
              <a:rPr lang="ko-KR" altLang="en-US" smtClean="0"/>
              <a:t>광센서로 가로등 켜기</a:t>
            </a:r>
            <a:endParaRPr lang="ko-KR" altLang="en-US" dirty="0" smtClean="0"/>
          </a:p>
        </p:txBody>
      </p:sp>
      <p:sp>
        <p:nvSpPr>
          <p:cNvPr id="3072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구동프로그램 설계 </a:t>
            </a:r>
            <a:r>
              <a:rPr lang="en-US" altLang="ko-KR" smtClean="0"/>
              <a:t>: </a:t>
            </a:r>
            <a:r>
              <a:rPr lang="ko-KR" altLang="en-US" smtClean="0"/>
              <a:t>가로등 켜기 </a:t>
            </a:r>
            <a:r>
              <a:rPr lang="en-US" altLang="ko-KR" smtClean="0"/>
              <a:t>(cds_1_1.c)</a:t>
            </a:r>
          </a:p>
          <a:p>
            <a:endParaRPr lang="ko-KR" altLang="en-US" dirty="0" smtClean="0"/>
          </a:p>
        </p:txBody>
      </p:sp>
      <p:sp>
        <p:nvSpPr>
          <p:cNvPr id="3072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임베디드시스템</a:t>
            </a:r>
            <a:endParaRPr lang="ko-KR" altLang="en-US" dirty="0" smtClean="0"/>
          </a:p>
        </p:txBody>
      </p:sp>
      <p:sp>
        <p:nvSpPr>
          <p:cNvPr id="3072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621A3285-C03C-4EC8-B96E-B18B398FA046}" type="slidenum">
              <a:rPr lang="en-US" altLang="ko-KR" smtClean="0"/>
              <a:pPr/>
              <a:t>33</a:t>
            </a:fld>
            <a:r>
              <a:rPr lang="en-US" altLang="ko-KR" smtClean="0"/>
              <a:t>-</a:t>
            </a: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619125" y="1951038"/>
            <a:ext cx="7920038" cy="398057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int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 main()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{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unsigned short value;</a:t>
            </a:r>
          </a:p>
          <a:p>
            <a:pPr marL="520700" lvl="1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DDRA = 0xff;</a:t>
            </a:r>
          </a:p>
          <a:p>
            <a:pPr marL="520700" lvl="1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init_adc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();</a:t>
            </a:r>
          </a:p>
          <a:p>
            <a:pPr marL="520700" lvl="1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while(1)</a:t>
            </a:r>
          </a:p>
          <a:p>
            <a:pPr marL="520700" lvl="1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{</a:t>
            </a:r>
          </a:p>
          <a:p>
            <a:pPr marL="520700" lvl="1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	value =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read_adc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();</a:t>
            </a:r>
          </a:p>
          <a:p>
            <a:pPr marL="520700" lvl="1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	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show_adc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(value);</a:t>
            </a:r>
          </a:p>
          <a:p>
            <a:pPr marL="520700" lvl="1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	_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delay_ms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(500);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}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}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013500" y="4645074"/>
            <a:ext cx="3541565" cy="36933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0" algn="just">
              <a:spcBef>
                <a:spcPts val="200"/>
              </a:spcBef>
              <a:spcAft>
                <a:spcPts val="200"/>
              </a:spcAft>
            </a:pPr>
            <a:endParaRPr lang="en-US" altLang="ko-KR" dirty="0" smtClean="0">
              <a:latin typeface="맑은 고딕" pitchFamily="50" charset="-127"/>
              <a:ea typeface="맑은 고딕" pitchFamily="50" charset="-127"/>
              <a:cs typeface="Estrangelo Edessa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 </a:t>
            </a:r>
            <a:r>
              <a:rPr lang="en-US" altLang="ko-KR" smtClean="0"/>
              <a:t>CDS-1 : </a:t>
            </a:r>
            <a:r>
              <a:rPr lang="ko-KR" altLang="en-US" smtClean="0"/>
              <a:t>광센서로 가로등 켜기</a:t>
            </a:r>
            <a:endParaRPr lang="ko-KR" altLang="en-US" dirty="0" smtClean="0"/>
          </a:p>
        </p:txBody>
      </p:sp>
      <p:sp>
        <p:nvSpPr>
          <p:cNvPr id="317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구동프로그램 설계 </a:t>
            </a:r>
            <a:r>
              <a:rPr lang="en-US" altLang="ko-KR" smtClean="0"/>
              <a:t>: </a:t>
            </a:r>
            <a:r>
              <a:rPr lang="ko-KR" altLang="en-US" smtClean="0"/>
              <a:t>가로등 켜기 </a:t>
            </a:r>
            <a:r>
              <a:rPr lang="en-US" altLang="ko-KR" smtClean="0"/>
              <a:t>(cds_1_1.c)</a:t>
            </a:r>
          </a:p>
          <a:p>
            <a:endParaRPr lang="ko-KR" altLang="en-US" dirty="0" smtClean="0"/>
          </a:p>
        </p:txBody>
      </p:sp>
      <p:sp>
        <p:nvSpPr>
          <p:cNvPr id="31750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31748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FA9AC13E-E5C4-44FF-B91D-5C6FAD4B3A1A}" type="slidenum">
              <a:rPr lang="en-US" altLang="ko-KR" smtClean="0"/>
              <a:pPr/>
              <a:t>34</a:t>
            </a:fld>
            <a:r>
              <a:rPr lang="en-US" altLang="ko-KR" smtClean="0"/>
              <a:t>-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19125" y="1951038"/>
            <a:ext cx="7920038" cy="365228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void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init_adc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()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{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ADMUX = 0x00;      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                   // REFS(1:0) = “00” AREF(+5V)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기준전압 사용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                 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// ADLAR = ‘0’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디폴트 오른쪽 정렬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                 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// MUX(4:0) = “00000” ADC0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사용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단극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 입력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ADCSRA =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0x87; 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Estrangelo Edessa" pitchFamily="66" charset="0"/>
            </a:endParaRP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         // ADEN = ‘1’  ADC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를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Enable 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                   // ADFR = ‘0’ single conversion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모드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                  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// ADPS(2:0) = “111”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프리스케일러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128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분주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 </a:t>
            </a:r>
            <a:r>
              <a:rPr lang="en-US" altLang="ko-KR" smtClean="0"/>
              <a:t>CDS-1 : </a:t>
            </a:r>
            <a:r>
              <a:rPr lang="ko-KR" altLang="en-US" smtClean="0"/>
              <a:t>광센서로 가로등 켜기</a:t>
            </a:r>
            <a:endParaRPr lang="ko-KR" altLang="en-US" dirty="0" smtClean="0"/>
          </a:p>
        </p:txBody>
      </p:sp>
      <p:sp>
        <p:nvSpPr>
          <p:cNvPr id="327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구동프로그램 설계 </a:t>
            </a:r>
            <a:r>
              <a:rPr lang="en-US" altLang="ko-KR" smtClean="0"/>
              <a:t>: </a:t>
            </a:r>
            <a:r>
              <a:rPr lang="ko-KR" altLang="en-US" smtClean="0"/>
              <a:t>가로등 켜기 </a:t>
            </a:r>
            <a:r>
              <a:rPr lang="en-US" altLang="ko-KR" smtClean="0"/>
              <a:t>(cds_1_1.c)</a:t>
            </a:r>
          </a:p>
          <a:p>
            <a:endParaRPr lang="ko-KR" altLang="en-US" dirty="0" smtClean="0"/>
          </a:p>
        </p:txBody>
      </p:sp>
      <p:sp>
        <p:nvSpPr>
          <p:cNvPr id="32773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32772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5C2174BB-1B68-41D4-B28B-BB7B870F00C2}" type="slidenum">
              <a:rPr lang="en-US" altLang="ko-KR" smtClean="0"/>
              <a:pPr/>
              <a:t>35</a:t>
            </a:fld>
            <a:r>
              <a:rPr lang="en-US" altLang="ko-KR" smtClean="0"/>
              <a:t>-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19124" y="1916113"/>
            <a:ext cx="8082915" cy="430887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unsigned short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read_adc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()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{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unsigned char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adc_low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adc_high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;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unsigned short value;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ADCSRA |= (1&lt;&lt;ADSC); 	// ADC start conversion, ADSC = ‘1’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while ((ADCSRA &amp; (1&lt;&lt;ADIF)) == 0) // ADC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변환 완료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(ADIF)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 검사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	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;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adc_low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 = ADCL;		//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변환된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Low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값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읽어오기 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반드시 먼저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!)</a:t>
            </a:r>
            <a:endParaRPr lang="ko-KR" altLang="en-US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Estrangelo Edessa" pitchFamily="66" charset="0"/>
            </a:endParaRP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adc_high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 = ADCH;	//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변환된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High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값 읽어오기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value = 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adc_high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 &lt;&lt; 8) |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adc_low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;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			// value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High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및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Low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연결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16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비트값</a:t>
            </a:r>
            <a:endParaRPr lang="ko-KR" altLang="en-US" dirty="0" smtClean="0">
              <a:latin typeface="맑은 고딕" pitchFamily="50" charset="-127"/>
              <a:ea typeface="맑은 고딕" pitchFamily="50" charset="-127"/>
              <a:cs typeface="Estrangelo Edessa" pitchFamily="66" charset="0"/>
            </a:endParaRP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return value;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}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Estrangelo Edessa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 </a:t>
            </a:r>
            <a:r>
              <a:rPr lang="en-US" altLang="ko-KR" smtClean="0"/>
              <a:t>CDS-1 : </a:t>
            </a:r>
            <a:r>
              <a:rPr lang="ko-KR" altLang="en-US" smtClean="0"/>
              <a:t>광센서로 가로등 켜기</a:t>
            </a:r>
            <a:endParaRPr lang="ko-KR" altLang="en-US" dirty="0" smtClean="0"/>
          </a:p>
        </p:txBody>
      </p:sp>
      <p:sp>
        <p:nvSpPr>
          <p:cNvPr id="337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구동프로그램 설계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가로등 켜기 </a:t>
            </a:r>
            <a:r>
              <a:rPr lang="en-US" altLang="ko-KR" dirty="0" smtClean="0"/>
              <a:t>(cds_1_1.c)</a:t>
            </a:r>
          </a:p>
          <a:p>
            <a:endParaRPr lang="ko-KR" altLang="en-US" dirty="0" smtClean="0"/>
          </a:p>
        </p:txBody>
      </p:sp>
      <p:sp>
        <p:nvSpPr>
          <p:cNvPr id="33798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3379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CFA1100C-5E18-4234-A2C8-DD50BA226D04}" type="slidenum">
              <a:rPr lang="en-US" altLang="ko-KR" smtClean="0"/>
              <a:pPr/>
              <a:t>36</a:t>
            </a:fld>
            <a:r>
              <a:rPr lang="en-US" altLang="ko-KR" smtClean="0"/>
              <a:t>-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19125" y="1951038"/>
            <a:ext cx="7920038" cy="365228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void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show_adc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(unsigned short value)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{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if (value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&lt;= CDS_1)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// 1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Lux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이하면</a:t>
            </a:r>
            <a:endParaRPr lang="ko-KR" altLang="en-US" dirty="0">
              <a:latin typeface="맑은 고딕" pitchFamily="50" charset="-127"/>
              <a:ea typeface="맑은 고딕" pitchFamily="50" charset="-127"/>
              <a:cs typeface="Estrangelo Edessa" pitchFamily="66" charset="0"/>
            </a:endParaRP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	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PORTA =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0xff;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	//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가로등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(LED)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8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ON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else if (value &lt;= CDS_10) 		// 10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Lux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이하면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	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PORTA = 0x55; 		//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가로등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(LED) 4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ON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else if (value &lt;= CDS_100) 	// 100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Lux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이하면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	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PORTA = 0x11; 		//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가로등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(LED) 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ON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Estrangelo Edessa" pitchFamily="66" charset="0"/>
            </a:endParaRP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else			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//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100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Lux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보다 밝으면</a:t>
            </a:r>
            <a:endParaRPr lang="ko-KR" altLang="en-US" dirty="0">
              <a:latin typeface="맑은 고딕" pitchFamily="50" charset="-127"/>
              <a:ea typeface="맑은 고딕" pitchFamily="50" charset="-127"/>
              <a:cs typeface="Estrangelo Edessa" pitchFamily="66" charset="0"/>
            </a:endParaRP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		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PORTA = 0x00;		//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가로등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(LED) OFF</a:t>
            </a:r>
          </a:p>
          <a:p>
            <a:pPr marL="63500"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Estrangelo Edessa" pitchFamily="66" charset="0"/>
              </a:rPr>
              <a:t>}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Estrangelo Edessa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아날로그 센서 찾아보기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디바이스마트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3"/>
              </a:rPr>
              <a:t>www.devicemart.co.kr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엘레파츠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4"/>
              </a:rPr>
              <a:t>www.eleparts.co.kr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아이씨뱅큐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5"/>
              </a:rPr>
              <a:t>www.icbanq.com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>
              <a:hlinkClick r:id="rId6" action="ppaction://hlinkfile" tooltip="광센서"/>
            </a:endParaRPr>
          </a:p>
          <a:p>
            <a:pPr marL="0" indent="0">
              <a:buNone/>
            </a:pPr>
            <a:r>
              <a:rPr lang="ko-KR" altLang="en-US" dirty="0" err="1" smtClean="0">
                <a:hlinkClick r:id="rId6" action="ppaction://hlinkfile" tooltip="광센서"/>
              </a:rPr>
              <a:t>광센서</a:t>
            </a:r>
            <a:r>
              <a:rPr lang="ko-KR" altLang="en-US" dirty="0" smtClean="0"/>
              <a:t>    </a:t>
            </a:r>
            <a:r>
              <a:rPr lang="ko-KR" altLang="en-US" dirty="0" smtClean="0">
                <a:hlinkClick r:id="rId7" action="ppaction://hlinkfile" tooltip="온도/습도센서"/>
              </a:rPr>
              <a:t>온도</a:t>
            </a:r>
            <a:r>
              <a:rPr lang="en-US" altLang="ko-KR" dirty="0" smtClean="0">
                <a:hlinkClick r:id="rId7" action="ppaction://hlinkfile" tooltip="온도/습도센서"/>
              </a:rPr>
              <a:t>/</a:t>
            </a:r>
            <a:r>
              <a:rPr lang="ko-KR" altLang="en-US" dirty="0" smtClean="0">
                <a:hlinkClick r:id="rId7" action="ppaction://hlinkfile" tooltip="온도/습도센서"/>
              </a:rPr>
              <a:t>습도센서</a:t>
            </a:r>
            <a:r>
              <a:rPr lang="ko-KR" altLang="en-US" dirty="0" smtClean="0"/>
              <a:t>    </a:t>
            </a:r>
            <a:r>
              <a:rPr lang="ko-KR" altLang="en-US" dirty="0" smtClean="0">
                <a:hlinkClick r:id="rId8" action="ppaction://hlinkfile" tooltip="포지션센서"/>
              </a:rPr>
              <a:t>포지션센서</a:t>
            </a:r>
            <a:r>
              <a:rPr lang="ko-KR" altLang="en-US" dirty="0" smtClean="0"/>
              <a:t>    </a:t>
            </a:r>
            <a:r>
              <a:rPr lang="ko-KR" altLang="en-US" dirty="0" smtClean="0">
                <a:hlinkClick r:id="rId9" action="ppaction://hlinkfile" tooltip="가속도/자이로센서"/>
              </a:rPr>
              <a:t>가속도</a:t>
            </a:r>
            <a:r>
              <a:rPr lang="en-US" altLang="ko-KR" dirty="0" smtClean="0">
                <a:hlinkClick r:id="rId9" action="ppaction://hlinkfile" tooltip="가속도/자이로센서"/>
              </a:rPr>
              <a:t>/</a:t>
            </a:r>
            <a:r>
              <a:rPr lang="ko-KR" altLang="en-US" dirty="0" err="1" smtClean="0">
                <a:hlinkClick r:id="rId9" action="ppaction://hlinkfile" tooltip="가속도/자이로센서"/>
              </a:rPr>
              <a:t>자이로센서</a:t>
            </a:r>
            <a:r>
              <a:rPr lang="ko-KR" altLang="en-US" dirty="0" smtClean="0"/>
              <a:t>    </a:t>
            </a:r>
            <a:r>
              <a:rPr lang="ko-KR" altLang="en-US" dirty="0" smtClean="0">
                <a:hlinkClick r:id="rId10" action="ppaction://hlinkfile" tooltip="가스센서/산소센서"/>
              </a:rPr>
              <a:t>가스센서</a:t>
            </a:r>
            <a:r>
              <a:rPr lang="en-US" altLang="ko-KR" dirty="0" smtClean="0">
                <a:hlinkClick r:id="rId10" action="ppaction://hlinkfile" tooltip="가스센서/산소센서"/>
              </a:rPr>
              <a:t>/</a:t>
            </a:r>
            <a:r>
              <a:rPr lang="ko-KR" altLang="en-US" dirty="0" smtClean="0">
                <a:hlinkClick r:id="rId10" action="ppaction://hlinkfile" tooltip="가스센서/산소센서"/>
              </a:rPr>
              <a:t>산소센서</a:t>
            </a:r>
            <a:r>
              <a:rPr lang="ko-KR" altLang="en-US" dirty="0" smtClean="0"/>
              <a:t>    </a:t>
            </a:r>
            <a:r>
              <a:rPr lang="ko-KR" altLang="en-US" dirty="0" smtClean="0">
                <a:hlinkClick r:id="rId11" action="ppaction://hlinkfile" tooltip="압력센서"/>
              </a:rPr>
              <a:t>압력센서</a:t>
            </a:r>
            <a:r>
              <a:rPr lang="ko-KR" altLang="en-US" dirty="0" smtClean="0"/>
              <a:t>    </a:t>
            </a:r>
            <a:r>
              <a:rPr lang="ko-KR" altLang="en-US" dirty="0" smtClean="0">
                <a:hlinkClick r:id="rId12" action="ppaction://hlinkfile" tooltip="거리측정센서"/>
              </a:rPr>
              <a:t>거리측정센서</a:t>
            </a:r>
            <a:r>
              <a:rPr lang="ko-KR" altLang="en-US" dirty="0" smtClean="0"/>
              <a:t>    </a:t>
            </a:r>
            <a:r>
              <a:rPr lang="ko-KR" altLang="en-US" dirty="0" smtClean="0">
                <a:hlinkClick r:id="rId13" action="ppaction://hlinkfile" tooltip="초음파센서"/>
              </a:rPr>
              <a:t>초음파센서</a:t>
            </a:r>
            <a:r>
              <a:rPr lang="ko-KR" altLang="en-US" dirty="0" smtClean="0"/>
              <a:t>    </a:t>
            </a:r>
            <a:r>
              <a:rPr lang="ko-KR" altLang="en-US" dirty="0" smtClean="0">
                <a:hlinkClick r:id="rId14" action="ppaction://hlinkfile" tooltip="기울기센서"/>
              </a:rPr>
              <a:t>기울기센서</a:t>
            </a:r>
            <a:r>
              <a:rPr lang="ko-KR" altLang="en-US" dirty="0" smtClean="0"/>
              <a:t>    </a:t>
            </a:r>
            <a:r>
              <a:rPr lang="en-US" altLang="ko-KR" dirty="0" smtClean="0">
                <a:hlinkClick r:id="rId15" action="ppaction://hlinkfile" tooltip="MOTION센서"/>
              </a:rPr>
              <a:t>MOTION</a:t>
            </a:r>
            <a:r>
              <a:rPr lang="ko-KR" altLang="en-US" dirty="0" smtClean="0">
                <a:hlinkClick r:id="rId15" action="ppaction://hlinkfile" tooltip="MOTION센서"/>
              </a:rPr>
              <a:t>센서</a:t>
            </a:r>
            <a:r>
              <a:rPr lang="ko-KR" altLang="en-US" dirty="0" smtClean="0"/>
              <a:t>    </a:t>
            </a:r>
            <a:r>
              <a:rPr lang="ko-KR" altLang="en-US" dirty="0" err="1" smtClean="0">
                <a:hlinkClick r:id="rId16" action="ppaction://hlinkfile" tooltip="마그네틱센서"/>
              </a:rPr>
              <a:t>마그네틱센서</a:t>
            </a:r>
            <a:r>
              <a:rPr lang="ko-KR" altLang="en-US" dirty="0" smtClean="0"/>
              <a:t>    </a:t>
            </a:r>
            <a:r>
              <a:rPr lang="en-US" altLang="ko-KR" dirty="0" smtClean="0">
                <a:hlinkClick r:id="rId17" action="ppaction://hlinkfile" tooltip="UV센서"/>
              </a:rPr>
              <a:t>UV</a:t>
            </a:r>
            <a:r>
              <a:rPr lang="ko-KR" altLang="en-US" dirty="0" smtClean="0">
                <a:hlinkClick r:id="rId17" action="ppaction://hlinkfile" tooltip="UV센서"/>
              </a:rPr>
              <a:t>센서</a:t>
            </a:r>
            <a:r>
              <a:rPr lang="ko-KR" altLang="en-US" dirty="0" smtClean="0"/>
              <a:t>    </a:t>
            </a:r>
            <a:r>
              <a:rPr lang="ko-KR" altLang="en-US" dirty="0" smtClean="0">
                <a:hlinkClick r:id="rId18" action="ppaction://hlinkfile" tooltip="지자기센서"/>
              </a:rPr>
              <a:t>지자기센서</a:t>
            </a:r>
            <a:r>
              <a:rPr lang="ko-KR" altLang="en-US" dirty="0" smtClean="0"/>
              <a:t>    </a:t>
            </a:r>
            <a:r>
              <a:rPr lang="ko-KR" altLang="en-US" dirty="0" smtClean="0">
                <a:hlinkClick r:id="rId19" action="ppaction://hlinkfile" tooltip="위치인식센서"/>
              </a:rPr>
              <a:t>위치인식센서</a:t>
            </a:r>
            <a:r>
              <a:rPr lang="ko-KR" altLang="en-US" dirty="0" smtClean="0"/>
              <a:t>    </a:t>
            </a:r>
            <a:r>
              <a:rPr lang="ko-KR" altLang="en-US" dirty="0" smtClean="0">
                <a:hlinkClick r:id="rId20" action="ppaction://hlinkfile" tooltip="차압센서"/>
              </a:rPr>
              <a:t>차압센서</a:t>
            </a:r>
            <a:r>
              <a:rPr lang="ko-KR" altLang="en-US" dirty="0" smtClean="0"/>
              <a:t>    </a:t>
            </a:r>
            <a:r>
              <a:rPr lang="ko-KR" altLang="en-US" dirty="0" smtClean="0">
                <a:hlinkClick r:id="rId21" action="ppaction://hlinkfile" tooltip="유량센서"/>
              </a:rPr>
              <a:t>유량센서</a:t>
            </a:r>
            <a:r>
              <a:rPr lang="ko-KR" altLang="en-US" dirty="0" smtClean="0"/>
              <a:t>    </a:t>
            </a:r>
            <a:r>
              <a:rPr lang="ko-KR" altLang="en-US" dirty="0" smtClean="0">
                <a:hlinkClick r:id="rId22" action="ppaction://hlinkfile" tooltip="전류센서"/>
              </a:rPr>
              <a:t>전류센서</a:t>
            </a:r>
            <a:r>
              <a:rPr lang="ko-KR" altLang="en-US" dirty="0" smtClean="0"/>
              <a:t>    </a:t>
            </a:r>
            <a:r>
              <a:rPr lang="ko-KR" altLang="en-US" dirty="0" smtClean="0">
                <a:hlinkClick r:id="rId23" action="ppaction://hlinkfile" tooltip="연기/불꽃센서"/>
              </a:rPr>
              <a:t>연기</a:t>
            </a:r>
            <a:r>
              <a:rPr lang="en-US" altLang="ko-KR" dirty="0" smtClean="0">
                <a:hlinkClick r:id="rId23" action="ppaction://hlinkfile" tooltip="연기/불꽃센서"/>
              </a:rPr>
              <a:t>/</a:t>
            </a:r>
            <a:r>
              <a:rPr lang="ko-KR" altLang="en-US" dirty="0" smtClean="0">
                <a:hlinkClick r:id="rId23" action="ppaction://hlinkfile" tooltip="연기/불꽃센서"/>
              </a:rPr>
              <a:t>불꽃센서</a:t>
            </a:r>
            <a:r>
              <a:rPr lang="ko-KR" altLang="en-US" dirty="0" smtClean="0"/>
              <a:t>    </a:t>
            </a:r>
            <a:r>
              <a:rPr lang="ko-KR" altLang="en-US" dirty="0" smtClean="0">
                <a:hlinkClick r:id="rId24" action="ppaction://hlinkfile" tooltip="충격센서"/>
              </a:rPr>
              <a:t>충격센서</a:t>
            </a:r>
            <a:r>
              <a:rPr lang="ko-KR" altLang="en-US" dirty="0" smtClean="0"/>
              <a:t>    </a:t>
            </a:r>
            <a:r>
              <a:rPr lang="ko-KR" altLang="en-US" dirty="0" smtClean="0">
                <a:hlinkClick r:id="rId25" action="ppaction://hlinkfile" tooltip="적외선 근접센서"/>
              </a:rPr>
              <a:t>적외선 근접센서</a:t>
            </a:r>
            <a:r>
              <a:rPr lang="ko-KR" altLang="en-US" dirty="0" smtClean="0"/>
              <a:t>    </a:t>
            </a:r>
            <a:r>
              <a:rPr lang="ko-KR" altLang="en-US" dirty="0" smtClean="0">
                <a:hlinkClick r:id="rId26" action="ppaction://hlinkfile" tooltip="터치센서"/>
              </a:rPr>
              <a:t>터치센서</a:t>
            </a:r>
            <a:r>
              <a:rPr lang="ko-KR" altLang="en-US" dirty="0" smtClean="0"/>
              <a:t>    </a:t>
            </a:r>
            <a:r>
              <a:rPr lang="ko-KR" altLang="en-US" dirty="0" smtClean="0">
                <a:hlinkClick r:id="rId27" action="ppaction://hlinkfile" tooltip="포토센서"/>
              </a:rPr>
              <a:t>포토센서</a:t>
            </a:r>
            <a:r>
              <a:rPr lang="ko-KR" altLang="en-US" dirty="0" smtClean="0"/>
              <a:t>    </a:t>
            </a:r>
            <a:r>
              <a:rPr lang="ko-KR" altLang="en-US" dirty="0" smtClean="0">
                <a:hlinkClick r:id="rId28" action="ppaction://hlinkfile" tooltip="근접센서"/>
              </a:rPr>
              <a:t>근접센서</a:t>
            </a:r>
            <a:r>
              <a:rPr lang="ko-KR" altLang="en-US" dirty="0" smtClean="0"/>
              <a:t>    </a:t>
            </a:r>
            <a:r>
              <a:rPr lang="ko-KR" altLang="en-US" dirty="0" smtClean="0">
                <a:hlinkClick r:id="rId29" action="ppaction://hlinkfile" tooltip="방사능센서"/>
              </a:rPr>
              <a:t>방사능센서</a:t>
            </a:r>
            <a:r>
              <a:rPr lang="ko-KR" altLang="en-US" dirty="0" smtClean="0"/>
              <a:t>    </a:t>
            </a:r>
            <a:r>
              <a:rPr lang="ko-KR" altLang="en-US" dirty="0" smtClean="0">
                <a:hlinkClick r:id="rId30" action="ppaction://hlinkfile" tooltip="적외선센서"/>
              </a:rPr>
              <a:t>적외선센서</a:t>
            </a:r>
            <a:r>
              <a:rPr lang="ko-KR" altLang="en-US" dirty="0" smtClean="0"/>
              <a:t>    </a:t>
            </a:r>
            <a:r>
              <a:rPr lang="ko-KR" altLang="en-US" dirty="0" err="1" smtClean="0">
                <a:hlinkClick r:id="rId31" action="ppaction://hlinkfile" tooltip="버니어센서"/>
              </a:rPr>
              <a:t>버니어센서</a:t>
            </a:r>
            <a:endParaRPr lang="en-US" altLang="ko-KR" dirty="0" smtClean="0"/>
          </a:p>
        </p:txBody>
      </p:sp>
      <p:sp>
        <p:nvSpPr>
          <p:cNvPr id="14343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1434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F9B4373C-5D73-40BD-B85D-29DB0DB664FD}" type="slidenum">
              <a:rPr lang="en-US" altLang="ko-KR" smtClean="0"/>
              <a:pPr/>
              <a:t>37</a:t>
            </a:fld>
            <a:r>
              <a:rPr lang="en-US" altLang="ko-KR" smtClean="0"/>
              <a:t>-</a:t>
            </a: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내용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광센서를</a:t>
            </a:r>
            <a:r>
              <a:rPr lang="ko-KR" altLang="en-US" dirty="0" smtClean="0"/>
              <a:t> 이용하여 가로등</a:t>
            </a:r>
            <a:r>
              <a:rPr lang="en-US" altLang="ko-KR" dirty="0" smtClean="0"/>
              <a:t>(LED)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광센서를</a:t>
            </a:r>
            <a:r>
              <a:rPr lang="ko-KR" altLang="en-US" dirty="0" smtClean="0"/>
              <a:t> 이용하여 어두워지면 저절로 가로등</a:t>
            </a:r>
            <a:r>
              <a:rPr lang="en-US" altLang="ko-KR" dirty="0" smtClean="0"/>
              <a:t>(LED) </a:t>
            </a:r>
            <a:r>
              <a:rPr lang="ko-KR" altLang="en-US" dirty="0" smtClean="0"/>
              <a:t>불이 켜지고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밝아지면 저절로 가로등</a:t>
            </a:r>
            <a:r>
              <a:rPr lang="en-US" altLang="ko-KR" dirty="0" smtClean="0"/>
              <a:t>(LED) </a:t>
            </a:r>
            <a:r>
              <a:rPr lang="ko-KR" altLang="en-US" dirty="0" smtClean="0"/>
              <a:t>불이 꺼지도록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빛의 밝기에 따라 </a:t>
            </a:r>
            <a:r>
              <a:rPr lang="en-US" altLang="ko-KR" dirty="0" smtClean="0"/>
              <a:t>LED 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 ~ 8</a:t>
            </a:r>
            <a:r>
              <a:rPr lang="ko-KR" altLang="en-US" dirty="0" smtClean="0"/>
              <a:t>개까지 자동으로 점멸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읽혀진 </a:t>
            </a:r>
            <a:r>
              <a:rPr lang="en-US" altLang="ko-KR" dirty="0" smtClean="0"/>
              <a:t>ADC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FND</a:t>
            </a:r>
            <a:r>
              <a:rPr lang="ko-KR" altLang="en-US" dirty="0" smtClean="0"/>
              <a:t>에 디스플레이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소감문도</a:t>
            </a:r>
            <a:r>
              <a:rPr lang="ko-KR" altLang="en-US" dirty="0" smtClean="0"/>
              <a:t> 첨부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r>
              <a:rPr lang="ko-KR" altLang="en-US" dirty="0" smtClean="0">
                <a:sym typeface="Wingdings" pitchFamily="2" charset="2"/>
              </a:rPr>
              <a:t>파일 이름 </a:t>
            </a:r>
            <a:r>
              <a:rPr lang="en-US" altLang="ko-KR" dirty="0" smtClean="0">
                <a:sym typeface="Wingdings" pitchFamily="2" charset="2"/>
              </a:rPr>
              <a:t>: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“</a:t>
            </a:r>
            <a:r>
              <a:rPr lang="ko-KR" altLang="en-US" dirty="0" smtClean="0">
                <a:sym typeface="Wingdings" pitchFamily="2" charset="2"/>
              </a:rPr>
              <a:t>학번</a:t>
            </a:r>
            <a:r>
              <a:rPr lang="en-US" altLang="ko-KR" dirty="0" smtClean="0">
                <a:sym typeface="Wingdings" pitchFamily="2" charset="2"/>
              </a:rPr>
              <a:t>-</a:t>
            </a:r>
            <a:r>
              <a:rPr lang="ko-KR" altLang="en-US" dirty="0" smtClean="0">
                <a:sym typeface="Wingdings" pitchFamily="2" charset="2"/>
              </a:rPr>
              <a:t>이름</a:t>
            </a:r>
            <a:r>
              <a:rPr lang="en-US" altLang="ko-KR" dirty="0" smtClean="0">
                <a:sym typeface="Wingdings" pitchFamily="2" charset="2"/>
              </a:rPr>
              <a:t>-CDS.zip”</a:t>
            </a:r>
            <a:r>
              <a:rPr lang="ko-KR" altLang="en-US" dirty="0" smtClean="0">
                <a:sym typeface="Wingdings" pitchFamily="2" charset="2"/>
              </a:rPr>
              <a:t>으로 할 것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제출일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 smtClean="0">
                <a:sym typeface="Wingdings" pitchFamily="2" charset="2"/>
              </a:rPr>
              <a:t>다음 수업시간 시작 전까지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제출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방법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 smtClean="0">
                <a:sym typeface="Wingdings" pitchFamily="2" charset="2"/>
              </a:rPr>
              <a:t>상명대학교 학생 </a:t>
            </a:r>
            <a:r>
              <a:rPr lang="ko-KR" altLang="en-US" dirty="0" err="1" smtClean="0">
                <a:sym typeface="Wingdings" pitchFamily="2" charset="2"/>
              </a:rPr>
              <a:t>포털의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err="1" smtClean="0">
                <a:sym typeface="Wingdings" pitchFamily="2" charset="2"/>
              </a:rPr>
              <a:t>ecampus</a:t>
            </a:r>
            <a:r>
              <a:rPr lang="ko-KR" altLang="en-US" dirty="0" smtClean="0">
                <a:sym typeface="Wingdings" pitchFamily="2" charset="2"/>
              </a:rPr>
              <a:t>로 제출</a:t>
            </a: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1741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1741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A35400CB-4D08-447D-9B77-4F14C21AEA36}" type="slidenum">
              <a:rPr lang="en-US" altLang="ko-KR" smtClean="0"/>
              <a:pPr/>
              <a:t>38</a:t>
            </a:fld>
            <a:r>
              <a:rPr lang="en-US" altLang="ko-KR" smtClean="0"/>
              <a:t>-</a:t>
            </a: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2</a:t>
            </a:r>
            <a:endParaRPr lang="ko-KR" altLang="en-US" dirty="0" smtClean="0"/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아날로그 센서 찾기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ym typeface="Wingdings" pitchFamily="2" charset="2"/>
              </a:rPr>
              <a:t>실제 판매하는 아날로그 센서 </a:t>
            </a:r>
            <a:r>
              <a:rPr lang="en-US" altLang="ko-KR" dirty="0" smtClean="0">
                <a:sym typeface="Wingdings" pitchFamily="2" charset="2"/>
              </a:rPr>
              <a:t>1</a:t>
            </a:r>
            <a:r>
              <a:rPr lang="ko-KR" altLang="en-US" dirty="0" smtClean="0">
                <a:sym typeface="Wingdings" pitchFamily="2" charset="2"/>
              </a:rPr>
              <a:t>개를 선정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이에 대한 동작 및 사용 방법을 설명하는 매뉴얼을 작성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JKIT-128-1 </a:t>
            </a:r>
            <a:r>
              <a:rPr lang="ko-KR" altLang="en-US" dirty="0" smtClean="0">
                <a:sym typeface="Wingdings" pitchFamily="2" charset="2"/>
              </a:rPr>
              <a:t>상에 이를 연결하는 방법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회로</a:t>
            </a:r>
            <a:r>
              <a:rPr lang="en-US" altLang="ko-KR" dirty="0" smtClean="0">
                <a:sym typeface="Wingdings" pitchFamily="2" charset="2"/>
              </a:rPr>
              <a:t>)</a:t>
            </a:r>
            <a:r>
              <a:rPr lang="ko-KR" altLang="en-US" dirty="0" smtClean="0">
                <a:sym typeface="Wingdings" pitchFamily="2" charset="2"/>
              </a:rPr>
              <a:t>을 제시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이를 동작시킬 수 있는 프로그램의 작성 방법을 기술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파일 이름 </a:t>
            </a:r>
            <a:r>
              <a:rPr lang="en-US" altLang="ko-KR" dirty="0" smtClean="0">
                <a:sym typeface="Wingdings" pitchFamily="2" charset="2"/>
              </a:rPr>
              <a:t>: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“</a:t>
            </a:r>
            <a:r>
              <a:rPr lang="ko-KR" altLang="en-US" dirty="0" smtClean="0">
                <a:sym typeface="Wingdings" pitchFamily="2" charset="2"/>
              </a:rPr>
              <a:t>학번</a:t>
            </a:r>
            <a:r>
              <a:rPr lang="en-US" altLang="ko-KR" dirty="0" smtClean="0">
                <a:sym typeface="Wingdings" pitchFamily="2" charset="2"/>
              </a:rPr>
              <a:t>-</a:t>
            </a:r>
            <a:r>
              <a:rPr lang="ko-KR" altLang="en-US" dirty="0" smtClean="0">
                <a:sym typeface="Wingdings" pitchFamily="2" charset="2"/>
              </a:rPr>
              <a:t>이름</a:t>
            </a:r>
            <a:r>
              <a:rPr lang="en-US" altLang="ko-KR" dirty="0" smtClean="0">
                <a:sym typeface="Wingdings" pitchFamily="2" charset="2"/>
              </a:rPr>
              <a:t>-SENSOR”</a:t>
            </a:r>
            <a:r>
              <a:rPr lang="ko-KR" altLang="en-US" dirty="0" smtClean="0">
                <a:sym typeface="Wingdings" pitchFamily="2" charset="2"/>
              </a:rPr>
              <a:t>로 할 것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제출일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 smtClean="0">
                <a:sym typeface="Wingdings" pitchFamily="2" charset="2"/>
              </a:rPr>
              <a:t>다음 수업시간 시작 전까지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제출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방법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 smtClean="0">
                <a:sym typeface="Wingdings" pitchFamily="2" charset="2"/>
              </a:rPr>
              <a:t>상명대학교 학생 </a:t>
            </a:r>
            <a:r>
              <a:rPr lang="ko-KR" altLang="en-US" dirty="0" err="1" smtClean="0">
                <a:sym typeface="Wingdings" pitchFamily="2" charset="2"/>
              </a:rPr>
              <a:t>포털의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err="1" smtClean="0">
                <a:sym typeface="Wingdings" pitchFamily="2" charset="2"/>
              </a:rPr>
              <a:t>ecampus</a:t>
            </a:r>
            <a:r>
              <a:rPr lang="ko-KR" altLang="en-US" dirty="0" smtClean="0">
                <a:sym typeface="Wingdings" pitchFamily="2" charset="2"/>
              </a:rPr>
              <a:t>로 제출</a:t>
            </a: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1741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1741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A35400CB-4D08-447D-9B77-4F14C21AEA36}" type="slidenum">
              <a:rPr lang="en-US" altLang="ko-KR" smtClean="0"/>
              <a:pPr/>
              <a:t>39</a:t>
            </a:fld>
            <a:r>
              <a:rPr lang="en-US" altLang="ko-KR" smtClean="0"/>
              <a:t>-</a:t>
            </a: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광 센서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CdS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센서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CdS </a:t>
            </a:r>
            <a:r>
              <a:rPr lang="ko-KR" altLang="en-US" smtClean="0"/>
              <a:t>센서</a:t>
            </a:r>
            <a:endParaRPr lang="en-US" altLang="ko-KR" smtClean="0"/>
          </a:p>
          <a:p>
            <a:pPr lvl="1"/>
            <a:r>
              <a:rPr lang="ko-KR" altLang="en-US" smtClean="0"/>
              <a:t>황하 카디늄</a:t>
            </a:r>
            <a:r>
              <a:rPr lang="en-US" altLang="ko-KR" smtClean="0"/>
              <a:t>(CdS)</a:t>
            </a:r>
            <a:r>
              <a:rPr lang="ko-KR" altLang="en-US" smtClean="0"/>
              <a:t>을 말하며 빛</a:t>
            </a:r>
            <a:r>
              <a:rPr lang="en-US" altLang="ko-KR" smtClean="0"/>
              <a:t>(</a:t>
            </a:r>
            <a:r>
              <a:rPr lang="ko-KR" altLang="en-US" smtClean="0"/>
              <a:t>광량</a:t>
            </a:r>
            <a:r>
              <a:rPr lang="en-US" altLang="ko-KR" smtClean="0"/>
              <a:t>)</a:t>
            </a:r>
            <a:r>
              <a:rPr lang="ko-KR" altLang="en-US" smtClean="0"/>
              <a:t>이 밝아지면 전기저항값이 작아지고</a:t>
            </a:r>
            <a:r>
              <a:rPr lang="en-US" altLang="ko-KR" smtClean="0"/>
              <a:t>, </a:t>
            </a:r>
            <a:r>
              <a:rPr lang="ko-KR" altLang="en-US" smtClean="0"/>
              <a:t>빛</a:t>
            </a:r>
            <a:r>
              <a:rPr lang="en-US" altLang="ko-KR" smtClean="0"/>
              <a:t>(</a:t>
            </a:r>
            <a:r>
              <a:rPr lang="ko-KR" altLang="en-US" smtClean="0"/>
              <a:t>광량</a:t>
            </a:r>
            <a:r>
              <a:rPr lang="en-US" altLang="ko-KR" smtClean="0"/>
              <a:t>)</a:t>
            </a:r>
            <a:r>
              <a:rPr lang="ko-KR" altLang="en-US" smtClean="0"/>
              <a:t>이 어두어지면 전기저항값이 커지는 성질을 가지고 있는 물질</a:t>
            </a:r>
            <a:endParaRPr lang="en-US" altLang="ko-KR" smtClean="0"/>
          </a:p>
          <a:p>
            <a:pPr lvl="1"/>
            <a:r>
              <a:rPr lang="ko-KR" altLang="en-US" smtClean="0"/>
              <a:t>이것을 회로에 연결하면 빛의 양에 따라 변하는 가변저항의 역할을 하므로 이를 이용하면 특정 지점의 전압을 변화시킬 수 있음</a:t>
            </a:r>
            <a:endParaRPr lang="en-US" altLang="ko-KR" smtClean="0"/>
          </a:p>
          <a:p>
            <a:pPr lvl="1"/>
            <a:endParaRPr lang="en-US" altLang="en-US" smtClean="0"/>
          </a:p>
          <a:p>
            <a:pPr lvl="1"/>
            <a:endParaRPr lang="en-US" altLang="ko-KR" dirty="0" smtClean="0"/>
          </a:p>
        </p:txBody>
      </p:sp>
      <p:sp>
        <p:nvSpPr>
          <p:cNvPr id="5136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513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B7DCFEA1-80CD-4927-BE83-14B4DC8D1507}" type="slidenum">
              <a:rPr lang="en-US" altLang="ko-KR" smtClean="0"/>
              <a:pPr/>
              <a:t>4</a:t>
            </a:fld>
            <a:r>
              <a:rPr lang="en-US" altLang="ko-KR" smtClean="0"/>
              <a:t>-</a:t>
            </a: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5125" name="그림 4" descr="cd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1010" y="4112328"/>
            <a:ext cx="1603375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직선 연결선 6"/>
          <p:cNvCxnSpPr/>
          <p:nvPr/>
        </p:nvCxnSpPr>
        <p:spPr>
          <a:xfrm rot="10800000">
            <a:off x="2794000" y="4487863"/>
            <a:ext cx="101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10800000">
            <a:off x="3911600" y="4470400"/>
            <a:ext cx="3116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12938" y="4267200"/>
            <a:ext cx="7794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+5V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2800" y="4284663"/>
            <a:ext cx="77946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GND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130" name="그림 16" descr="resistanc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05425" y="4360863"/>
            <a:ext cx="79057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직선 연결선 18"/>
          <p:cNvCxnSpPr/>
          <p:nvPr/>
        </p:nvCxnSpPr>
        <p:spPr>
          <a:xfrm rot="5400000" flipH="1" flipV="1">
            <a:off x="4589463" y="4318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03738" y="3792538"/>
            <a:ext cx="779462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? V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00663" y="4656138"/>
            <a:ext cx="7778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200K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52800" y="4945063"/>
            <a:ext cx="881063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20K ?</a:t>
            </a:r>
          </a:p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2M ?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706938" y="4437063"/>
            <a:ext cx="46037" cy="66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묻고 답하기</a:t>
            </a:r>
            <a:endParaRPr lang="en-US" altLang="ko-KR" dirty="0" smtClean="0"/>
          </a:p>
        </p:txBody>
      </p:sp>
      <p:sp>
        <p:nvSpPr>
          <p:cNvPr id="3789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37890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663468-E0DC-4E8D-86A7-B360D967FE13}" type="slidenum">
              <a:rPr lang="en-US" altLang="ko-KR" smtClean="0"/>
              <a:pPr/>
              <a:t>40</a:t>
            </a:fld>
            <a:r>
              <a:rPr lang="en-US" altLang="ko-KR" smtClean="0"/>
              <a:t>-</a:t>
            </a:r>
          </a:p>
        </p:txBody>
      </p:sp>
      <p:sp>
        <p:nvSpPr>
          <p:cNvPr id="37892" name="WordArt 4"/>
          <p:cNvSpPr>
            <a:spLocks noChangeArrowheads="1" noChangeShapeType="1" noTextEdit="1"/>
          </p:cNvSpPr>
          <p:nvPr/>
        </p:nvSpPr>
        <p:spPr bwMode="auto">
          <a:xfrm>
            <a:off x="3082925" y="3181350"/>
            <a:ext cx="3025775" cy="10080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ko-KR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맑은 고딕"/>
                <a:ea typeface="맑은 고딕"/>
              </a:rPr>
              <a:t>Q &amp; A</a:t>
            </a:r>
            <a:endParaRPr lang="ko-KR" altLang="en-US" sz="3600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맑은 고딕"/>
              <a:ea typeface="맑은 고딕"/>
            </a:endParaRPr>
          </a:p>
        </p:txBody>
      </p:sp>
      <p:pic>
        <p:nvPicPr>
          <p:cNvPr id="37893" name="Picture 5" descr="j0288978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2163" y="5232400"/>
            <a:ext cx="1417637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아날로그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디지털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아날로그</a:t>
            </a:r>
            <a:r>
              <a:rPr lang="en-US" altLang="en-US" smtClean="0"/>
              <a:t>(Analog</a:t>
            </a:r>
            <a:r>
              <a:rPr lang="en-US" altLang="ko-KR" smtClean="0"/>
              <a:t>) </a:t>
            </a:r>
            <a:r>
              <a:rPr lang="ko-KR" altLang="en-US" smtClean="0"/>
              <a:t>신호와 디지털</a:t>
            </a:r>
            <a:r>
              <a:rPr lang="en-US" altLang="ko-KR" smtClean="0"/>
              <a:t>(Digital) </a:t>
            </a:r>
            <a:r>
              <a:rPr lang="ko-KR" altLang="en-US" smtClean="0"/>
              <a:t>신호</a:t>
            </a:r>
            <a:endParaRPr lang="en-US" altLang="en-US" smtClean="0"/>
          </a:p>
          <a:p>
            <a:pPr lvl="1"/>
            <a:endParaRPr lang="en-US" altLang="ko-KR" smtClean="0"/>
          </a:p>
        </p:txBody>
      </p:sp>
      <p:sp>
        <p:nvSpPr>
          <p:cNvPr id="10266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1026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44092E2F-E634-4B5C-A35B-FD527554AF26}" type="slidenum">
              <a:rPr lang="en-US" altLang="ko-KR" smtClean="0"/>
              <a:pPr/>
              <a:t>5</a:t>
            </a:fld>
            <a:r>
              <a:rPr lang="en-US" altLang="ko-KR" smtClean="0"/>
              <a:t>-</a:t>
            </a: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785360" y="2798832"/>
            <a:ext cx="2880360" cy="1818888"/>
            <a:chOff x="5364088" y="4005064"/>
            <a:chExt cx="1944216" cy="864096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5364088" y="4869160"/>
              <a:ext cx="6480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6660232" y="4869160"/>
              <a:ext cx="6480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6012160" y="4005064"/>
              <a:ext cx="6480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6012160" y="4005064"/>
              <a:ext cx="0" cy="8640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6660232" y="4005064"/>
              <a:ext cx="0" cy="8640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자유형 41"/>
          <p:cNvSpPr/>
          <p:nvPr/>
        </p:nvSpPr>
        <p:spPr>
          <a:xfrm>
            <a:off x="1691641" y="2819400"/>
            <a:ext cx="2179319" cy="1844040"/>
          </a:xfrm>
          <a:custGeom>
            <a:avLst/>
            <a:gdLst>
              <a:gd name="connsiteX0" fmla="*/ 0 w 2759529"/>
              <a:gd name="connsiteY0" fmla="*/ 1747157 h 2191471"/>
              <a:gd name="connsiteX1" fmla="*/ 97971 w 2759529"/>
              <a:gd name="connsiteY1" fmla="*/ 1649186 h 2191471"/>
              <a:gd name="connsiteX2" fmla="*/ 130629 w 2759529"/>
              <a:gd name="connsiteY2" fmla="*/ 1616529 h 2191471"/>
              <a:gd name="connsiteX3" fmla="*/ 179614 w 2759529"/>
              <a:gd name="connsiteY3" fmla="*/ 1551215 h 2191471"/>
              <a:gd name="connsiteX4" fmla="*/ 212271 w 2759529"/>
              <a:gd name="connsiteY4" fmla="*/ 1518557 h 2191471"/>
              <a:gd name="connsiteX5" fmla="*/ 244929 w 2759529"/>
              <a:gd name="connsiteY5" fmla="*/ 1453243 h 2191471"/>
              <a:gd name="connsiteX6" fmla="*/ 277586 w 2759529"/>
              <a:gd name="connsiteY6" fmla="*/ 1404257 h 2191471"/>
              <a:gd name="connsiteX7" fmla="*/ 326571 w 2759529"/>
              <a:gd name="connsiteY7" fmla="*/ 1273629 h 2191471"/>
              <a:gd name="connsiteX8" fmla="*/ 391886 w 2759529"/>
              <a:gd name="connsiteY8" fmla="*/ 1159329 h 2191471"/>
              <a:gd name="connsiteX9" fmla="*/ 408214 w 2759529"/>
              <a:gd name="connsiteY9" fmla="*/ 1094015 h 2191471"/>
              <a:gd name="connsiteX10" fmla="*/ 473529 w 2759529"/>
              <a:gd name="connsiteY10" fmla="*/ 979715 h 2191471"/>
              <a:gd name="connsiteX11" fmla="*/ 538843 w 2759529"/>
              <a:gd name="connsiteY11" fmla="*/ 800100 h 2191471"/>
              <a:gd name="connsiteX12" fmla="*/ 604157 w 2759529"/>
              <a:gd name="connsiteY12" fmla="*/ 685800 h 2191471"/>
              <a:gd name="connsiteX13" fmla="*/ 653143 w 2759529"/>
              <a:gd name="connsiteY13" fmla="*/ 571500 h 2191471"/>
              <a:gd name="connsiteX14" fmla="*/ 669471 w 2759529"/>
              <a:gd name="connsiteY14" fmla="*/ 506186 h 2191471"/>
              <a:gd name="connsiteX15" fmla="*/ 702129 w 2759529"/>
              <a:gd name="connsiteY15" fmla="*/ 457200 h 2191471"/>
              <a:gd name="connsiteX16" fmla="*/ 734786 w 2759529"/>
              <a:gd name="connsiteY16" fmla="*/ 391886 h 2191471"/>
              <a:gd name="connsiteX17" fmla="*/ 751114 w 2759529"/>
              <a:gd name="connsiteY17" fmla="*/ 326572 h 2191471"/>
              <a:gd name="connsiteX18" fmla="*/ 783771 w 2759529"/>
              <a:gd name="connsiteY18" fmla="*/ 195943 h 2191471"/>
              <a:gd name="connsiteX19" fmla="*/ 849086 w 2759529"/>
              <a:gd name="connsiteY19" fmla="*/ 0 h 2191471"/>
              <a:gd name="connsiteX20" fmla="*/ 1045029 w 2759529"/>
              <a:gd name="connsiteY20" fmla="*/ 16329 h 2191471"/>
              <a:gd name="connsiteX21" fmla="*/ 1257300 w 2759529"/>
              <a:gd name="connsiteY21" fmla="*/ 65315 h 2191471"/>
              <a:gd name="connsiteX22" fmla="*/ 1322614 w 2759529"/>
              <a:gd name="connsiteY22" fmla="*/ 97972 h 2191471"/>
              <a:gd name="connsiteX23" fmla="*/ 1371600 w 2759529"/>
              <a:gd name="connsiteY23" fmla="*/ 114300 h 2191471"/>
              <a:gd name="connsiteX24" fmla="*/ 1420586 w 2759529"/>
              <a:gd name="connsiteY24" fmla="*/ 146957 h 2191471"/>
              <a:gd name="connsiteX25" fmla="*/ 1518557 w 2759529"/>
              <a:gd name="connsiteY25" fmla="*/ 342900 h 2191471"/>
              <a:gd name="connsiteX26" fmla="*/ 1534886 w 2759529"/>
              <a:gd name="connsiteY26" fmla="*/ 391886 h 2191471"/>
              <a:gd name="connsiteX27" fmla="*/ 1551214 w 2759529"/>
              <a:gd name="connsiteY27" fmla="*/ 440872 h 2191471"/>
              <a:gd name="connsiteX28" fmla="*/ 1567543 w 2759529"/>
              <a:gd name="connsiteY28" fmla="*/ 571500 h 2191471"/>
              <a:gd name="connsiteX29" fmla="*/ 1616529 w 2759529"/>
              <a:gd name="connsiteY29" fmla="*/ 1436915 h 2191471"/>
              <a:gd name="connsiteX30" fmla="*/ 1665514 w 2759529"/>
              <a:gd name="connsiteY30" fmla="*/ 1583872 h 2191471"/>
              <a:gd name="connsiteX31" fmla="*/ 1698171 w 2759529"/>
              <a:gd name="connsiteY31" fmla="*/ 1665515 h 2191471"/>
              <a:gd name="connsiteX32" fmla="*/ 1730829 w 2759529"/>
              <a:gd name="connsiteY32" fmla="*/ 1698172 h 2191471"/>
              <a:gd name="connsiteX33" fmla="*/ 1763486 w 2759529"/>
              <a:gd name="connsiteY33" fmla="*/ 1747157 h 2191471"/>
              <a:gd name="connsiteX34" fmla="*/ 1812471 w 2759529"/>
              <a:gd name="connsiteY34" fmla="*/ 1845129 h 2191471"/>
              <a:gd name="connsiteX35" fmla="*/ 1845129 w 2759529"/>
              <a:gd name="connsiteY35" fmla="*/ 1877786 h 2191471"/>
              <a:gd name="connsiteX36" fmla="*/ 1926771 w 2759529"/>
              <a:gd name="connsiteY36" fmla="*/ 1959429 h 2191471"/>
              <a:gd name="connsiteX37" fmla="*/ 1910443 w 2759529"/>
              <a:gd name="connsiteY37" fmla="*/ 1698172 h 2191471"/>
              <a:gd name="connsiteX38" fmla="*/ 1943100 w 2759529"/>
              <a:gd name="connsiteY38" fmla="*/ 1600200 h 2191471"/>
              <a:gd name="connsiteX39" fmla="*/ 1975757 w 2759529"/>
              <a:gd name="connsiteY39" fmla="*/ 1502229 h 2191471"/>
              <a:gd name="connsiteX40" fmla="*/ 1992086 w 2759529"/>
              <a:gd name="connsiteY40" fmla="*/ 1436915 h 2191471"/>
              <a:gd name="connsiteX41" fmla="*/ 2041071 w 2759529"/>
              <a:gd name="connsiteY41" fmla="*/ 1469572 h 2191471"/>
              <a:gd name="connsiteX42" fmla="*/ 2073729 w 2759529"/>
              <a:gd name="connsiteY42" fmla="*/ 1518557 h 2191471"/>
              <a:gd name="connsiteX43" fmla="*/ 2106386 w 2759529"/>
              <a:gd name="connsiteY43" fmla="*/ 1551215 h 2191471"/>
              <a:gd name="connsiteX44" fmla="*/ 2155371 w 2759529"/>
              <a:gd name="connsiteY44" fmla="*/ 1649186 h 2191471"/>
              <a:gd name="connsiteX45" fmla="*/ 2171700 w 2759529"/>
              <a:gd name="connsiteY45" fmla="*/ 1698172 h 2191471"/>
              <a:gd name="connsiteX46" fmla="*/ 2204357 w 2759529"/>
              <a:gd name="connsiteY46" fmla="*/ 1747157 h 2191471"/>
              <a:gd name="connsiteX47" fmla="*/ 2220686 w 2759529"/>
              <a:gd name="connsiteY47" fmla="*/ 1796143 h 2191471"/>
              <a:gd name="connsiteX48" fmla="*/ 2269671 w 2759529"/>
              <a:gd name="connsiteY48" fmla="*/ 1845129 h 2191471"/>
              <a:gd name="connsiteX49" fmla="*/ 2334986 w 2759529"/>
              <a:gd name="connsiteY49" fmla="*/ 1943100 h 2191471"/>
              <a:gd name="connsiteX50" fmla="*/ 2432957 w 2759529"/>
              <a:gd name="connsiteY50" fmla="*/ 2024743 h 2191471"/>
              <a:gd name="connsiteX51" fmla="*/ 2563586 w 2759529"/>
              <a:gd name="connsiteY51" fmla="*/ 2106386 h 2191471"/>
              <a:gd name="connsiteX52" fmla="*/ 2628900 w 2759529"/>
              <a:gd name="connsiteY52" fmla="*/ 2155372 h 2191471"/>
              <a:gd name="connsiteX53" fmla="*/ 2759529 w 2759529"/>
              <a:gd name="connsiteY53" fmla="*/ 2188029 h 219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59529" h="2191471">
                <a:moveTo>
                  <a:pt x="0" y="1747157"/>
                </a:moveTo>
                <a:cubicBezTo>
                  <a:pt x="114128" y="1661562"/>
                  <a:pt x="26339" y="1738725"/>
                  <a:pt x="97971" y="1649186"/>
                </a:cubicBezTo>
                <a:cubicBezTo>
                  <a:pt x="107588" y="1637165"/>
                  <a:pt x="120773" y="1628356"/>
                  <a:pt x="130629" y="1616529"/>
                </a:cubicBezTo>
                <a:cubicBezTo>
                  <a:pt x="148051" y="1595623"/>
                  <a:pt x="162192" y="1572122"/>
                  <a:pt x="179614" y="1551215"/>
                </a:cubicBezTo>
                <a:cubicBezTo>
                  <a:pt x="189469" y="1539388"/>
                  <a:pt x="203731" y="1531366"/>
                  <a:pt x="212271" y="1518557"/>
                </a:cubicBezTo>
                <a:cubicBezTo>
                  <a:pt x="225773" y="1498304"/>
                  <a:pt x="232852" y="1474377"/>
                  <a:pt x="244929" y="1453243"/>
                </a:cubicBezTo>
                <a:cubicBezTo>
                  <a:pt x="254666" y="1436204"/>
                  <a:pt x="268810" y="1421810"/>
                  <a:pt x="277586" y="1404257"/>
                </a:cubicBezTo>
                <a:cubicBezTo>
                  <a:pt x="345259" y="1268910"/>
                  <a:pt x="284166" y="1372574"/>
                  <a:pt x="326571" y="1273629"/>
                </a:cubicBezTo>
                <a:cubicBezTo>
                  <a:pt x="351429" y="1215628"/>
                  <a:pt x="359092" y="1208521"/>
                  <a:pt x="391886" y="1159329"/>
                </a:cubicBezTo>
                <a:cubicBezTo>
                  <a:pt x="397329" y="1137558"/>
                  <a:pt x="400334" y="1115028"/>
                  <a:pt x="408214" y="1094015"/>
                </a:cubicBezTo>
                <a:cubicBezTo>
                  <a:pt x="425973" y="1046658"/>
                  <a:pt x="446455" y="1020324"/>
                  <a:pt x="473529" y="979715"/>
                </a:cubicBezTo>
                <a:cubicBezTo>
                  <a:pt x="488770" y="933990"/>
                  <a:pt x="516122" y="845542"/>
                  <a:pt x="538843" y="800100"/>
                </a:cubicBezTo>
                <a:cubicBezTo>
                  <a:pt x="586221" y="705344"/>
                  <a:pt x="561212" y="800319"/>
                  <a:pt x="604157" y="685800"/>
                </a:cubicBezTo>
                <a:cubicBezTo>
                  <a:pt x="649346" y="565297"/>
                  <a:pt x="586963" y="670771"/>
                  <a:pt x="653143" y="571500"/>
                </a:cubicBezTo>
                <a:cubicBezTo>
                  <a:pt x="658586" y="549729"/>
                  <a:pt x="660631" y="526813"/>
                  <a:pt x="669471" y="506186"/>
                </a:cubicBezTo>
                <a:cubicBezTo>
                  <a:pt x="677202" y="488148"/>
                  <a:pt x="692392" y="474239"/>
                  <a:pt x="702129" y="457200"/>
                </a:cubicBezTo>
                <a:cubicBezTo>
                  <a:pt x="714206" y="436066"/>
                  <a:pt x="723900" y="413657"/>
                  <a:pt x="734786" y="391886"/>
                </a:cubicBezTo>
                <a:cubicBezTo>
                  <a:pt x="740229" y="370115"/>
                  <a:pt x="744949" y="348150"/>
                  <a:pt x="751114" y="326572"/>
                </a:cubicBezTo>
                <a:cubicBezTo>
                  <a:pt x="772824" y="250585"/>
                  <a:pt x="769542" y="295547"/>
                  <a:pt x="783771" y="195943"/>
                </a:cubicBezTo>
                <a:cubicBezTo>
                  <a:pt x="808942" y="19743"/>
                  <a:pt x="762301" y="86785"/>
                  <a:pt x="849086" y="0"/>
                </a:cubicBezTo>
                <a:cubicBezTo>
                  <a:pt x="914400" y="5443"/>
                  <a:pt x="979937" y="8671"/>
                  <a:pt x="1045029" y="16329"/>
                </a:cubicBezTo>
                <a:cubicBezTo>
                  <a:pt x="1092506" y="21915"/>
                  <a:pt x="1226177" y="57534"/>
                  <a:pt x="1257300" y="65315"/>
                </a:cubicBezTo>
                <a:cubicBezTo>
                  <a:pt x="1280914" y="71219"/>
                  <a:pt x="1300241" y="88384"/>
                  <a:pt x="1322614" y="97972"/>
                </a:cubicBezTo>
                <a:cubicBezTo>
                  <a:pt x="1338434" y="104752"/>
                  <a:pt x="1355271" y="108857"/>
                  <a:pt x="1371600" y="114300"/>
                </a:cubicBezTo>
                <a:cubicBezTo>
                  <a:pt x="1387929" y="125186"/>
                  <a:pt x="1407663" y="132188"/>
                  <a:pt x="1420586" y="146957"/>
                </a:cubicBezTo>
                <a:cubicBezTo>
                  <a:pt x="1488762" y="224873"/>
                  <a:pt x="1487725" y="250405"/>
                  <a:pt x="1518557" y="342900"/>
                </a:cubicBezTo>
                <a:lnTo>
                  <a:pt x="1534886" y="391886"/>
                </a:lnTo>
                <a:lnTo>
                  <a:pt x="1551214" y="440872"/>
                </a:lnTo>
                <a:cubicBezTo>
                  <a:pt x="1556657" y="484415"/>
                  <a:pt x="1566004" y="527645"/>
                  <a:pt x="1567543" y="571500"/>
                </a:cubicBezTo>
                <a:cubicBezTo>
                  <a:pt x="1597384" y="1421969"/>
                  <a:pt x="1463385" y="1130632"/>
                  <a:pt x="1616529" y="1436915"/>
                </a:cubicBezTo>
                <a:cubicBezTo>
                  <a:pt x="1646842" y="1618799"/>
                  <a:pt x="1608115" y="1469073"/>
                  <a:pt x="1665514" y="1583872"/>
                </a:cubicBezTo>
                <a:cubicBezTo>
                  <a:pt x="1678622" y="1610088"/>
                  <a:pt x="1683629" y="1640066"/>
                  <a:pt x="1698171" y="1665515"/>
                </a:cubicBezTo>
                <a:cubicBezTo>
                  <a:pt x="1705809" y="1678881"/>
                  <a:pt x="1721212" y="1686151"/>
                  <a:pt x="1730829" y="1698172"/>
                </a:cubicBezTo>
                <a:cubicBezTo>
                  <a:pt x="1743088" y="1713496"/>
                  <a:pt x="1752600" y="1730829"/>
                  <a:pt x="1763486" y="1747157"/>
                </a:cubicBezTo>
                <a:cubicBezTo>
                  <a:pt x="1780731" y="1798896"/>
                  <a:pt x="1776296" y="1799911"/>
                  <a:pt x="1812471" y="1845129"/>
                </a:cubicBezTo>
                <a:cubicBezTo>
                  <a:pt x="1822088" y="1857150"/>
                  <a:pt x="1835512" y="1865765"/>
                  <a:pt x="1845129" y="1877786"/>
                </a:cubicBezTo>
                <a:cubicBezTo>
                  <a:pt x="1907335" y="1955543"/>
                  <a:pt x="1842794" y="1903444"/>
                  <a:pt x="1926771" y="1959429"/>
                </a:cubicBezTo>
                <a:cubicBezTo>
                  <a:pt x="1921328" y="1872343"/>
                  <a:pt x="1906481" y="1785338"/>
                  <a:pt x="1910443" y="1698172"/>
                </a:cubicBezTo>
                <a:cubicBezTo>
                  <a:pt x="1912006" y="1663784"/>
                  <a:pt x="1932214" y="1632857"/>
                  <a:pt x="1943100" y="1600200"/>
                </a:cubicBezTo>
                <a:lnTo>
                  <a:pt x="1975757" y="1502229"/>
                </a:lnTo>
                <a:lnTo>
                  <a:pt x="1992086" y="1436915"/>
                </a:lnTo>
                <a:cubicBezTo>
                  <a:pt x="2008414" y="1447801"/>
                  <a:pt x="2027194" y="1455696"/>
                  <a:pt x="2041071" y="1469572"/>
                </a:cubicBezTo>
                <a:cubicBezTo>
                  <a:pt x="2054948" y="1483449"/>
                  <a:pt x="2061470" y="1503233"/>
                  <a:pt x="2073729" y="1518557"/>
                </a:cubicBezTo>
                <a:cubicBezTo>
                  <a:pt x="2083346" y="1530578"/>
                  <a:pt x="2095500" y="1540329"/>
                  <a:pt x="2106386" y="1551215"/>
                </a:cubicBezTo>
                <a:cubicBezTo>
                  <a:pt x="2147425" y="1674336"/>
                  <a:pt x="2092067" y="1522577"/>
                  <a:pt x="2155371" y="1649186"/>
                </a:cubicBezTo>
                <a:cubicBezTo>
                  <a:pt x="2163068" y="1664581"/>
                  <a:pt x="2164003" y="1682777"/>
                  <a:pt x="2171700" y="1698172"/>
                </a:cubicBezTo>
                <a:cubicBezTo>
                  <a:pt x="2180476" y="1715724"/>
                  <a:pt x="2195581" y="1729605"/>
                  <a:pt x="2204357" y="1747157"/>
                </a:cubicBezTo>
                <a:cubicBezTo>
                  <a:pt x="2212054" y="1762552"/>
                  <a:pt x="2211139" y="1781822"/>
                  <a:pt x="2220686" y="1796143"/>
                </a:cubicBezTo>
                <a:cubicBezTo>
                  <a:pt x="2233495" y="1815357"/>
                  <a:pt x="2255494" y="1826901"/>
                  <a:pt x="2269671" y="1845129"/>
                </a:cubicBezTo>
                <a:cubicBezTo>
                  <a:pt x="2293768" y="1876110"/>
                  <a:pt x="2307233" y="1915346"/>
                  <a:pt x="2334986" y="1943100"/>
                </a:cubicBezTo>
                <a:cubicBezTo>
                  <a:pt x="2424595" y="2032711"/>
                  <a:pt x="2342026" y="1956545"/>
                  <a:pt x="2432957" y="2024743"/>
                </a:cubicBezTo>
                <a:cubicBezTo>
                  <a:pt x="2539451" y="2104613"/>
                  <a:pt x="2475902" y="2077157"/>
                  <a:pt x="2563586" y="2106386"/>
                </a:cubicBezTo>
                <a:cubicBezTo>
                  <a:pt x="2585357" y="2122715"/>
                  <a:pt x="2604559" y="2143201"/>
                  <a:pt x="2628900" y="2155372"/>
                </a:cubicBezTo>
                <a:cubicBezTo>
                  <a:pt x="2701098" y="2191471"/>
                  <a:pt x="2703864" y="2188029"/>
                  <a:pt x="2759529" y="2188029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아날로그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디지털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아날로그</a:t>
            </a:r>
            <a:r>
              <a:rPr lang="en-US" altLang="ko-KR" dirty="0" smtClean="0"/>
              <a:t>-</a:t>
            </a:r>
            <a:r>
              <a:rPr lang="ko-KR" altLang="en-US" dirty="0" smtClean="0"/>
              <a:t>디지털 변환</a:t>
            </a:r>
            <a:endParaRPr lang="en-US" altLang="en-US" dirty="0" smtClean="0"/>
          </a:p>
          <a:p>
            <a:pPr lvl="1"/>
            <a:endParaRPr lang="en-US" altLang="ko-KR" dirty="0" smtClean="0"/>
          </a:p>
        </p:txBody>
      </p:sp>
      <p:sp>
        <p:nvSpPr>
          <p:cNvPr id="10266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1026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44092E2F-E634-4B5C-A35B-FD527554AF26}" type="slidenum">
              <a:rPr lang="en-US" altLang="ko-KR" smtClean="0"/>
              <a:pPr/>
              <a:t>6</a:t>
            </a:fld>
            <a:r>
              <a:rPr lang="en-US" altLang="ko-KR" smtClean="0"/>
              <a:t>-</a:t>
            </a: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31" name="그림 3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077" y="2723197"/>
            <a:ext cx="26003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그림 3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07093" y="2759393"/>
            <a:ext cx="2414588" cy="223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그림 35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74080" y="2728912"/>
            <a:ext cx="2575560" cy="225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1356360" y="521208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비트 변환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08120" y="519684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비트 변환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51320" y="519684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비트 변환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아날로그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디지털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임베디드시스템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5820B968-6C47-4D57-B35A-1D0C75BED2E2}" type="slidenum">
              <a:rPr lang="en-US" altLang="ko-KR" smtClean="0"/>
              <a:pPr>
                <a:defRPr/>
              </a:pPr>
              <a:t>7</a:t>
            </a:fld>
            <a:r>
              <a:rPr lang="en-US" altLang="ko-KR" smtClean="0"/>
              <a:t>-</a:t>
            </a:r>
            <a:endParaRPr lang="en-US" altLang="ko-KR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66738" y="1430338"/>
            <a:ext cx="8001000" cy="4808537"/>
          </a:xfrm>
        </p:spPr>
        <p:txBody>
          <a:bodyPr/>
          <a:lstStyle/>
          <a:p>
            <a:r>
              <a:rPr lang="ko-KR" altLang="en-US" dirty="0" smtClean="0"/>
              <a:t>아날로그</a:t>
            </a:r>
            <a:r>
              <a:rPr lang="en-US" altLang="ko-KR" dirty="0" smtClean="0"/>
              <a:t>-</a:t>
            </a:r>
            <a:r>
              <a:rPr lang="ko-KR" altLang="en-US" dirty="0" smtClean="0"/>
              <a:t>디지털 변환 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비트의 경우</a:t>
            </a:r>
            <a:r>
              <a:rPr lang="en-US" altLang="ko-KR" dirty="0" smtClean="0"/>
              <a:t>)</a:t>
            </a:r>
            <a:endParaRPr lang="en-US" altLang="en-US" dirty="0" smtClean="0"/>
          </a:p>
          <a:p>
            <a:pPr lvl="1"/>
            <a:endParaRPr lang="en-US" altLang="ko-KR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143000" y="2453640"/>
          <a:ext cx="7117080" cy="3108960"/>
        </p:xfrm>
        <a:graphic>
          <a:graphicData uri="http://schemas.openxmlformats.org/drawingml/2006/table">
            <a:tbl>
              <a:tblPr/>
              <a:tblGrid>
                <a:gridCol w="2190997"/>
                <a:gridCol w="4926083"/>
              </a:tblGrid>
              <a:tr h="62179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맑은 고딕"/>
                          <a:ea typeface="맑은 고딕"/>
                          <a:cs typeface="Times New Roman"/>
                        </a:rPr>
                        <a:t>A0 </a:t>
                      </a:r>
                      <a:r>
                        <a:rPr 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핀으로 입력된 </a:t>
                      </a:r>
                      <a:r>
                        <a:rPr lang="en-US" altLang="ko-KR" sz="2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2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아날로그 </a:t>
                      </a:r>
                      <a:r>
                        <a:rPr 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값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맑은 고딕"/>
                          <a:ea typeface="맑은 고딕"/>
                          <a:cs typeface="Times New Roman"/>
                        </a:rPr>
                        <a:t>변환된 디지털 값</a:t>
                      </a:r>
                      <a:r>
                        <a:rPr lang="en-US" sz="2000" kern="100">
                          <a:latin typeface="맑은 고딕"/>
                          <a:ea typeface="맑은 고딕"/>
                          <a:cs typeface="Times New Roman"/>
                        </a:rPr>
                        <a:t> (10</a:t>
                      </a:r>
                      <a:r>
                        <a:rPr lang="ko-KR" sz="2000" kern="100">
                          <a:latin typeface="맑은 고딕"/>
                          <a:ea typeface="맑은 고딕"/>
                          <a:cs typeface="Times New Roman"/>
                        </a:rPr>
                        <a:t>비트</a:t>
                      </a:r>
                      <a:r>
                        <a:rPr lang="en-US" sz="2000" kern="10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2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</a:tr>
              <a:tr h="62179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맑은 고딕"/>
                          <a:ea typeface="맑은 고딕"/>
                          <a:cs typeface="Times New Roman"/>
                        </a:rPr>
                        <a:t>0 V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맑은 고딕"/>
                          <a:ea typeface="맑은 고딕"/>
                          <a:cs typeface="Times New Roman"/>
                        </a:rPr>
                        <a:t>1024/5 * 0 = 0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79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맑은 고딕"/>
                          <a:ea typeface="맑은 고딕"/>
                          <a:cs typeface="Times New Roman"/>
                        </a:rPr>
                        <a:t>5V</a:t>
                      </a:r>
                      <a:endParaRPr lang="ko-KR" sz="2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맑은 고딕"/>
                          <a:ea typeface="맑은 고딕"/>
                          <a:cs typeface="Times New Roman"/>
                        </a:rPr>
                        <a:t>1024/5 * 5 = 1024 -&gt; </a:t>
                      </a:r>
                      <a:r>
                        <a:rPr lang="en-US" sz="2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1023</a:t>
                      </a:r>
                      <a:br>
                        <a:rPr lang="en-US" sz="2000" kern="100" dirty="0" smtClean="0">
                          <a:latin typeface="맑은 고딕"/>
                          <a:ea typeface="맑은 고딕"/>
                          <a:cs typeface="Times New Roman"/>
                        </a:rPr>
                      </a:br>
                      <a:r>
                        <a:rPr lang="en-US" sz="2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(1023</a:t>
                      </a:r>
                      <a:r>
                        <a:rPr 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까지 밖에 표현이 안되므로</a:t>
                      </a:r>
                      <a:r>
                        <a:rPr lang="en-US" sz="2000" kern="100" dirty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79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맑은 고딕"/>
                          <a:ea typeface="맑은 고딕"/>
                          <a:cs typeface="Times New Roman"/>
                        </a:rPr>
                        <a:t>2.5V</a:t>
                      </a:r>
                      <a:endParaRPr lang="ko-KR" sz="2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맑은 고딕"/>
                          <a:ea typeface="맑은 고딕"/>
                          <a:cs typeface="Times New Roman"/>
                        </a:rPr>
                        <a:t>1024/5 * 2.5 = 512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79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맑은 고딕"/>
                          <a:ea typeface="맑은 고딕"/>
                          <a:cs typeface="Times New Roman"/>
                        </a:rPr>
                        <a:t>4.5V</a:t>
                      </a:r>
                      <a:endParaRPr lang="ko-KR" sz="2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맑은 고딕"/>
                          <a:ea typeface="맑은 고딕"/>
                          <a:cs typeface="Times New Roman"/>
                        </a:rPr>
                        <a:t>1024/5 * 4.5 = 921.6 -&gt; </a:t>
                      </a:r>
                      <a:r>
                        <a:rPr lang="en-US" sz="2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921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(921 </a:t>
                      </a:r>
                      <a:r>
                        <a:rPr 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이상</a:t>
                      </a:r>
                      <a:r>
                        <a:rPr lang="en-US" sz="2000" kern="100" dirty="0">
                          <a:latin typeface="맑은 고딕"/>
                          <a:ea typeface="맑은 고딕"/>
                          <a:cs typeface="Times New Roman"/>
                        </a:rPr>
                        <a:t> ~ 922 </a:t>
                      </a:r>
                      <a:r>
                        <a:rPr 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미만이므로</a:t>
                      </a:r>
                      <a:r>
                        <a:rPr lang="en-US" sz="2000" kern="100" dirty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아날로그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디지털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임베디드시스템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</a:t>
            </a:r>
            <a:fld id="{5820B968-6C47-4D57-B35A-1D0C75BED2E2}" type="slidenum">
              <a:rPr lang="en-US" altLang="ko-KR" smtClean="0"/>
              <a:pPr>
                <a:defRPr/>
              </a:pPr>
              <a:t>8</a:t>
            </a:fld>
            <a:r>
              <a:rPr lang="en-US" altLang="ko-KR" smtClean="0"/>
              <a:t>-</a:t>
            </a:r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62000" y="2240280"/>
          <a:ext cx="7833359" cy="2682240"/>
        </p:xfrm>
        <a:graphic>
          <a:graphicData uri="http://schemas.openxmlformats.org/drawingml/2006/table">
            <a:tbl>
              <a:tblPr/>
              <a:tblGrid>
                <a:gridCol w="1791592"/>
                <a:gridCol w="954765"/>
                <a:gridCol w="5087002"/>
              </a:tblGrid>
              <a:tr h="6705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디지털 </a:t>
                      </a:r>
                      <a:r>
                        <a:rPr lang="ko-KR" sz="2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값</a:t>
                      </a:r>
                      <a:endParaRPr lang="en-US" altLang="ko-KR" sz="2000" kern="100" dirty="0" smtClean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2000" kern="100" dirty="0">
                          <a:latin typeface="맑은 고딕"/>
                          <a:ea typeface="맑은 고딕"/>
                          <a:cs typeface="Times New Roman"/>
                        </a:rPr>
                        <a:t>10</a:t>
                      </a:r>
                      <a:r>
                        <a:rPr 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비트</a:t>
                      </a:r>
                      <a:r>
                        <a:rPr lang="en-US" sz="2000" kern="100" dirty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맑은 고딕"/>
                          <a:ea typeface="맑은 고딕"/>
                          <a:cs typeface="Times New Roman"/>
                        </a:rPr>
                        <a:t>10</a:t>
                      </a:r>
                      <a:r>
                        <a:rPr 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진수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맑은 고딕"/>
                          <a:ea typeface="맑은 고딕"/>
                          <a:cs typeface="Times New Roman"/>
                        </a:rPr>
                        <a:t>A0 </a:t>
                      </a:r>
                      <a:r>
                        <a:rPr 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핀으로 입력된 아날로그 값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맑은 고딕"/>
                          <a:ea typeface="맑은 고딕"/>
                          <a:cs typeface="Times New Roman"/>
                        </a:rPr>
                        <a:t>0000000000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맑은 고딕"/>
                          <a:ea typeface="맑은 고딕"/>
                          <a:cs typeface="Times New Roman"/>
                        </a:rPr>
                        <a:t>0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맑은 고딕"/>
                          <a:ea typeface="맑은 고딕"/>
                          <a:cs typeface="Times New Roman"/>
                        </a:rPr>
                        <a:t>5/1024 * 0 </a:t>
                      </a:r>
                      <a:r>
                        <a:rPr 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이상</a:t>
                      </a:r>
                      <a:r>
                        <a:rPr lang="en-US" sz="2000" kern="100" dirty="0">
                          <a:latin typeface="맑은 고딕"/>
                          <a:ea typeface="맑은 고딕"/>
                          <a:cs typeface="Times New Roman"/>
                        </a:rPr>
                        <a:t> ~ 5/1024 *1 </a:t>
                      </a:r>
                      <a:r>
                        <a:rPr lang="ko-KR" sz="2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미만</a:t>
                      </a:r>
                      <a:r>
                        <a:rPr lang="en-US" altLang="ko-KR" sz="2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/>
                      </a:r>
                      <a:br>
                        <a:rPr lang="en-US" altLang="ko-KR" sz="2000" kern="100" dirty="0" smtClean="0">
                          <a:latin typeface="맑은 고딕"/>
                          <a:ea typeface="맑은 고딕"/>
                          <a:cs typeface="Times New Roman"/>
                        </a:rPr>
                      </a:br>
                      <a:r>
                        <a:rPr lang="en-US" sz="2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2000" kern="100" dirty="0">
                          <a:latin typeface="맑은 고딕"/>
                          <a:ea typeface="맑은 고딕"/>
                          <a:cs typeface="Times New Roman"/>
                        </a:rPr>
                        <a:t>0 ~ 5/1024)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맑은 고딕"/>
                          <a:ea typeface="맑은 고딕"/>
                          <a:cs typeface="Times New Roman"/>
                        </a:rPr>
                        <a:t>1111111111</a:t>
                      </a:r>
                      <a:endParaRPr lang="ko-KR" sz="2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맑은 고딕"/>
                          <a:ea typeface="맑은 고딕"/>
                          <a:cs typeface="Times New Roman"/>
                        </a:rPr>
                        <a:t>1023</a:t>
                      </a:r>
                      <a:endParaRPr lang="ko-KR" sz="2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맑은 고딕"/>
                          <a:ea typeface="맑은 고딕"/>
                          <a:cs typeface="Times New Roman"/>
                        </a:rPr>
                        <a:t>5/1024 * 1023 </a:t>
                      </a:r>
                      <a:r>
                        <a:rPr 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이상</a:t>
                      </a:r>
                      <a:r>
                        <a:rPr lang="en-US" sz="2000" kern="100" dirty="0">
                          <a:latin typeface="맑은 고딕"/>
                          <a:ea typeface="맑은 고딕"/>
                          <a:cs typeface="Times New Roman"/>
                        </a:rPr>
                        <a:t> ~ 5/1024 * 1024 </a:t>
                      </a:r>
                      <a:r>
                        <a:rPr lang="ko-KR" sz="2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미만</a:t>
                      </a:r>
                      <a:r>
                        <a:rPr lang="en-US" altLang="ko-KR" sz="2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/>
                      </a:r>
                      <a:br>
                        <a:rPr lang="en-US" altLang="ko-KR" sz="2000" kern="100" dirty="0" smtClean="0">
                          <a:latin typeface="맑은 고딕"/>
                          <a:ea typeface="맑은 고딕"/>
                          <a:cs typeface="Times New Roman"/>
                        </a:rPr>
                      </a:br>
                      <a:r>
                        <a:rPr lang="en-US" sz="2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2000" kern="100" dirty="0">
                          <a:latin typeface="맑은 고딕"/>
                          <a:ea typeface="맑은 고딕"/>
                          <a:cs typeface="Times New Roman"/>
                        </a:rPr>
                        <a:t>5*1023/1024 ~ 5)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맑은 고딕"/>
                          <a:ea typeface="맑은 고딕"/>
                          <a:cs typeface="Times New Roman"/>
                        </a:rPr>
                        <a:t>1000000000</a:t>
                      </a:r>
                      <a:endParaRPr lang="ko-KR" sz="2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맑은 고딕"/>
                          <a:ea typeface="맑은 고딕"/>
                          <a:cs typeface="Times New Roman"/>
                        </a:rPr>
                        <a:t>512</a:t>
                      </a:r>
                      <a:endParaRPr lang="ko-KR" sz="2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맑은 고딕"/>
                          <a:ea typeface="맑은 고딕"/>
                          <a:cs typeface="Times New Roman"/>
                        </a:rPr>
                        <a:t>5/1024 * 512 </a:t>
                      </a:r>
                      <a:r>
                        <a:rPr 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이상</a:t>
                      </a:r>
                      <a:r>
                        <a:rPr lang="en-US" sz="2000" kern="100" dirty="0">
                          <a:latin typeface="맑은 고딕"/>
                          <a:ea typeface="맑은 고딕"/>
                          <a:cs typeface="Times New Roman"/>
                        </a:rPr>
                        <a:t> ~ 5/1024 * 513 </a:t>
                      </a:r>
                      <a:r>
                        <a:rPr lang="ko-KR" sz="2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미만</a:t>
                      </a:r>
                      <a:r>
                        <a:rPr lang="en-US" altLang="ko-KR" sz="2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/>
                      </a:r>
                      <a:br>
                        <a:rPr lang="en-US" altLang="ko-KR" sz="2000" kern="100" dirty="0" smtClean="0">
                          <a:latin typeface="맑은 고딕"/>
                          <a:ea typeface="맑은 고딕"/>
                          <a:cs typeface="Times New Roman"/>
                        </a:rPr>
                      </a:br>
                      <a:r>
                        <a:rPr lang="en-US" sz="2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2000" kern="100" dirty="0">
                          <a:latin typeface="맑은 고딕"/>
                          <a:ea typeface="맑은 고딕"/>
                          <a:cs typeface="Times New Roman"/>
                        </a:rPr>
                        <a:t>5/2 ~ 5*513/1024)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66738" y="1430338"/>
            <a:ext cx="8001000" cy="4808537"/>
          </a:xfrm>
        </p:spPr>
        <p:txBody>
          <a:bodyPr/>
          <a:lstStyle/>
          <a:p>
            <a:r>
              <a:rPr lang="ko-KR" altLang="en-US" dirty="0" smtClean="0"/>
              <a:t>아날로그</a:t>
            </a:r>
            <a:r>
              <a:rPr lang="en-US" altLang="ko-KR" dirty="0" smtClean="0"/>
              <a:t>-</a:t>
            </a:r>
            <a:r>
              <a:rPr lang="ko-KR" altLang="en-US" dirty="0" smtClean="0"/>
              <a:t>디지털 변환 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비트의 경우</a:t>
            </a:r>
            <a:r>
              <a:rPr lang="en-US" altLang="ko-KR" dirty="0" smtClean="0"/>
              <a:t>)</a:t>
            </a:r>
            <a:endParaRPr lang="en-US" altLang="en-US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A/D </a:t>
            </a:r>
            <a:r>
              <a:rPr lang="ko-KR" altLang="en-US" dirty="0" smtClean="0"/>
              <a:t>컨버터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A/D </a:t>
            </a:r>
            <a:r>
              <a:rPr lang="ko-KR" altLang="en-US" smtClean="0"/>
              <a:t>컨버터</a:t>
            </a:r>
            <a:r>
              <a:rPr lang="en-US" altLang="en-US" smtClean="0"/>
              <a:t>(Analog-to-Digital Converter)</a:t>
            </a:r>
          </a:p>
          <a:p>
            <a:pPr lvl="1"/>
            <a:r>
              <a:rPr lang="ko-KR" altLang="en-US" smtClean="0"/>
              <a:t>아날로그</a:t>
            </a:r>
            <a:r>
              <a:rPr lang="en-US" altLang="ko-KR" smtClean="0"/>
              <a:t> </a:t>
            </a:r>
            <a:r>
              <a:rPr lang="ko-KR" altLang="en-US" smtClean="0"/>
              <a:t>신호를 컴퓨터가 읽을 수 있는 병렬 또는 직렬의 디지털 데이터로 변환하여 주는 장치</a:t>
            </a:r>
            <a:endParaRPr lang="en-US" altLang="ko-KR" smtClean="0"/>
          </a:p>
          <a:p>
            <a:pPr lvl="1"/>
            <a:r>
              <a:rPr lang="ko-KR" altLang="en-US" smtClean="0"/>
              <a:t>측정하려는 아날로그 물리량의 범위 및 시스템의 응용목적에 따라 분해능이나 정밀도가 적합한 것을 사용</a:t>
            </a:r>
            <a:endParaRPr lang="en-US" altLang="en-US" smtClean="0"/>
          </a:p>
          <a:p>
            <a:pPr lvl="1"/>
            <a:r>
              <a:rPr lang="ko-KR" altLang="en-US" smtClean="0"/>
              <a:t>분해능</a:t>
            </a:r>
            <a:r>
              <a:rPr lang="en-US" altLang="en-US" smtClean="0"/>
              <a:t>(resolution)</a:t>
            </a:r>
          </a:p>
          <a:p>
            <a:pPr lvl="2"/>
            <a:r>
              <a:rPr lang="ko-KR" altLang="en-US" smtClean="0"/>
              <a:t>디지털 출력값을 한 등급만큼 변화시키기 위한 아날로그 입력의 최소 변화 </a:t>
            </a:r>
            <a:r>
              <a:rPr lang="en-US" altLang="ko-KR" smtClean="0"/>
              <a:t>(A/D </a:t>
            </a:r>
            <a:r>
              <a:rPr lang="ko-KR" altLang="en-US" smtClean="0"/>
              <a:t>컨버터가 표현할 수 있는 최소 아날로그 양</a:t>
            </a:r>
            <a:r>
              <a:rPr lang="en-US" altLang="ko-KR" smtClean="0"/>
              <a:t>)</a:t>
            </a:r>
          </a:p>
          <a:p>
            <a:pPr lvl="2"/>
            <a:r>
              <a:rPr lang="en-US" altLang="ko-KR" smtClean="0"/>
              <a:t>n </a:t>
            </a:r>
            <a:r>
              <a:rPr lang="ko-KR" altLang="en-US" smtClean="0"/>
              <a:t>비트 </a:t>
            </a:r>
            <a:r>
              <a:rPr lang="en-US" altLang="ko-KR" smtClean="0"/>
              <a:t>A/D</a:t>
            </a:r>
            <a:r>
              <a:rPr lang="ko-KR" altLang="en-US" smtClean="0"/>
              <a:t>컨버터의 경우 출력의 최소 데이터 범위는</a:t>
            </a:r>
            <a:r>
              <a:rPr lang="en-US" altLang="ko-KR" smtClean="0"/>
              <a:t> 1/(2</a:t>
            </a:r>
            <a:r>
              <a:rPr lang="ko-KR" altLang="en-US" smtClean="0"/>
              <a:t>의</a:t>
            </a:r>
            <a:r>
              <a:rPr lang="en-US" altLang="ko-KR" smtClean="0"/>
              <a:t>n</a:t>
            </a:r>
            <a:r>
              <a:rPr lang="ko-KR" altLang="en-US" smtClean="0"/>
              <a:t>제곱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변환시간</a:t>
            </a:r>
            <a:r>
              <a:rPr lang="en-US" altLang="en-US" smtClean="0"/>
              <a:t>(conversion time) </a:t>
            </a:r>
          </a:p>
          <a:p>
            <a:pPr lvl="2"/>
            <a:r>
              <a:rPr lang="en-US" altLang="ko-KR" smtClean="0"/>
              <a:t>A/D</a:t>
            </a:r>
            <a:r>
              <a:rPr lang="ko-KR" altLang="en-US" smtClean="0"/>
              <a:t>변환을 수행하는데 필요한 시간 </a:t>
            </a:r>
            <a:endParaRPr lang="en-US" altLang="ko-KR" smtClean="0"/>
          </a:p>
          <a:p>
            <a:pPr lvl="2"/>
            <a:r>
              <a:rPr lang="ko-KR" altLang="en-US" smtClean="0"/>
              <a:t>초당 샘플링 속도</a:t>
            </a:r>
            <a:r>
              <a:rPr lang="en-US" altLang="ko-KR" smtClean="0"/>
              <a:t>(sampling rate)</a:t>
            </a:r>
            <a:r>
              <a:rPr lang="ko-KR" altLang="en-US" smtClean="0"/>
              <a:t>로 나타냄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sp>
        <p:nvSpPr>
          <p:cNvPr id="11269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임베디드시스템</a:t>
            </a:r>
          </a:p>
        </p:txBody>
      </p:sp>
      <p:sp>
        <p:nvSpPr>
          <p:cNvPr id="11270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54F98E76-41CD-4F06-BB6E-93812B30BCB2}" type="slidenum">
              <a:rPr lang="en-US" altLang="ko-KR" smtClean="0"/>
              <a:pPr/>
              <a:t>9</a:t>
            </a:fld>
            <a:r>
              <a:rPr lang="en-US" altLang="ko-KR" smtClean="0"/>
              <a:t>-</a:t>
            </a: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11444</TotalTime>
  <Words>2164</Words>
  <Application>Microsoft Office PowerPoint</Application>
  <PresentationFormat>화면 슬라이드 쇼(4:3)</PresentationFormat>
  <Paragraphs>695</Paragraphs>
  <Slides>40</Slides>
  <Notes>32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Profile</vt:lpstr>
      <vt:lpstr>11 장 : 광센서로 가로등 켜기</vt:lpstr>
      <vt:lpstr>목차</vt:lpstr>
      <vt:lpstr>Key Issue</vt:lpstr>
      <vt:lpstr>광 센서 (CdS 센서)</vt:lpstr>
      <vt:lpstr>아날로그 vs 디지털</vt:lpstr>
      <vt:lpstr>아날로그 vs 디지털</vt:lpstr>
      <vt:lpstr>아날로그 vs 디지털</vt:lpstr>
      <vt:lpstr>아날로그 vs 디지털</vt:lpstr>
      <vt:lpstr>A/D 컨버터</vt:lpstr>
      <vt:lpstr>ATmega128의 A/D 컨버터 기능</vt:lpstr>
      <vt:lpstr>ATmega128의 A/D 컨버터 기능</vt:lpstr>
      <vt:lpstr>ATmega128의 A/D 컨버터 기능</vt:lpstr>
      <vt:lpstr>ATmega128의 A/D 컨버터 기능</vt:lpstr>
      <vt:lpstr>ATmega128의 A/D 컨버터 기능</vt:lpstr>
      <vt:lpstr>ATmega128의 A/D 컨버터 기능</vt:lpstr>
      <vt:lpstr>ATmega128의 A/D 컨버터 기능</vt:lpstr>
      <vt:lpstr>ATmega128의 A/D 컨버터 기능</vt:lpstr>
      <vt:lpstr>ATmega128의 A/D 컨버터 기능</vt:lpstr>
      <vt:lpstr>ATmega128의 A/D 컨버터 기능</vt:lpstr>
      <vt:lpstr>ATmega128의 A/D 컨버터 기능</vt:lpstr>
      <vt:lpstr>ATmega128의 A/D 컨버터 기능</vt:lpstr>
      <vt:lpstr>ATmega128의 A/D 컨버터 기능</vt:lpstr>
      <vt:lpstr>ATmega128의 A/D 컨버터 기능</vt:lpstr>
      <vt:lpstr>JKIT-128-1에서의 광센서 연결 설계</vt:lpstr>
      <vt:lpstr>JKIT-128-1에서의 광센서 연결 설계</vt:lpstr>
      <vt:lpstr>JKIT-128-1에서의 광센서 연결 설계</vt:lpstr>
      <vt:lpstr>JKIT-128-1에서의 광센서 연결 설계</vt:lpstr>
      <vt:lpstr>JKIT-128-1에서의 광센서 연결 설계</vt:lpstr>
      <vt:lpstr>실습 CDS-1 : 광센서로 가로등 켜기</vt:lpstr>
      <vt:lpstr>실습 CDS-1 : 광센서로 가로등 켜기</vt:lpstr>
      <vt:lpstr>실습 CDS-1 : 광센서로 가로등 켜기</vt:lpstr>
      <vt:lpstr>실습 CDS-1 : 광센서로 가로등 켜기</vt:lpstr>
      <vt:lpstr>실습 CDS-1 : 광센서로 가로등 켜기</vt:lpstr>
      <vt:lpstr>실습 CDS-1 : 광센서로 가로등 켜기</vt:lpstr>
      <vt:lpstr>실습 CDS-1 : 광센서로 가로등 켜기</vt:lpstr>
      <vt:lpstr>실습 CDS-1 : 광센서로 가로등 켜기</vt:lpstr>
      <vt:lpstr>아날로그 센서 찾아보기</vt:lpstr>
      <vt:lpstr>과제 1</vt:lpstr>
      <vt:lpstr>과제 2</vt:lpstr>
      <vt:lpstr>묻고 답하기</vt:lpstr>
    </vt:vector>
  </TitlesOfParts>
  <Company>제이씨넷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시스템</dc:title>
  <dc:creator>신상석</dc:creator>
  <cp:lastModifiedBy>PaLIroe</cp:lastModifiedBy>
  <cp:revision>188</cp:revision>
  <dcterms:created xsi:type="dcterms:W3CDTF">2008-08-23T21:55:26Z</dcterms:created>
  <dcterms:modified xsi:type="dcterms:W3CDTF">2015-11-03T13:47:38Z</dcterms:modified>
</cp:coreProperties>
</file>