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pPr/>
              <a:t>2023-02-19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3489356" y="3113529"/>
            <a:ext cx="521328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Section3. Dash Callback</a:t>
            </a:r>
            <a:endParaRPr lang="ko-KR" altLang="en-US" sz="3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882F5-496E-CD67-87CC-2BD6945948A6}"/>
              </a:ext>
            </a:extLst>
          </p:cNvPr>
          <p:cNvSpPr txBox="1"/>
          <p:nvPr/>
        </p:nvSpPr>
        <p:spPr>
          <a:xfrm>
            <a:off x="5195753" y="712519"/>
            <a:ext cx="18004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Multiple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Input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453ACD-2391-4423-2DE3-5001546D4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690" y="1449090"/>
            <a:ext cx="5515745" cy="455358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344395-C287-5DCD-2A6A-8EB5677FFF0F}"/>
              </a:ext>
            </a:extLst>
          </p:cNvPr>
          <p:cNvCxnSpPr/>
          <p:nvPr/>
        </p:nvCxnSpPr>
        <p:spPr>
          <a:xfrm>
            <a:off x="5195753" y="2196935"/>
            <a:ext cx="11694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4775BCA-BE5D-4CBD-5B4D-2E882DAED5B5}"/>
              </a:ext>
            </a:extLst>
          </p:cNvPr>
          <p:cNvCxnSpPr/>
          <p:nvPr/>
        </p:nvCxnSpPr>
        <p:spPr>
          <a:xfrm>
            <a:off x="5195753" y="2998519"/>
            <a:ext cx="116942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E143C19-5B4B-B124-3306-6D53978F712F}"/>
              </a:ext>
            </a:extLst>
          </p:cNvPr>
          <p:cNvCxnSpPr>
            <a:cxnSpLocks/>
          </p:cNvCxnSpPr>
          <p:nvPr/>
        </p:nvCxnSpPr>
        <p:spPr>
          <a:xfrm>
            <a:off x="6365174" y="2196935"/>
            <a:ext cx="0" cy="133597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2794F889-EADA-8B49-80DB-E1CC8E966BA4}"/>
              </a:ext>
            </a:extLst>
          </p:cNvPr>
          <p:cNvCxnSpPr>
            <a:cxnSpLocks/>
          </p:cNvCxnSpPr>
          <p:nvPr/>
        </p:nvCxnSpPr>
        <p:spPr>
          <a:xfrm flipH="1">
            <a:off x="4215740" y="3538847"/>
            <a:ext cx="214943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79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882F5-496E-CD67-87CC-2BD6945948A6}"/>
              </a:ext>
            </a:extLst>
          </p:cNvPr>
          <p:cNvSpPr txBox="1"/>
          <p:nvPr/>
        </p:nvSpPr>
        <p:spPr>
          <a:xfrm>
            <a:off x="5105983" y="74814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Multiple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8832C-71C0-9A81-FABF-F6BEDF84B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094" y="1257279"/>
            <a:ext cx="10135589" cy="4343442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60321A5-C74E-4C61-38F3-F3DEFDC32770}"/>
              </a:ext>
            </a:extLst>
          </p:cNvPr>
          <p:cNvCxnSpPr/>
          <p:nvPr/>
        </p:nvCxnSpPr>
        <p:spPr>
          <a:xfrm>
            <a:off x="2274125" y="1757548"/>
            <a:ext cx="20069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6A90D56-2105-0EA6-45BE-8A9306A9F916}"/>
              </a:ext>
            </a:extLst>
          </p:cNvPr>
          <p:cNvCxnSpPr/>
          <p:nvPr/>
        </p:nvCxnSpPr>
        <p:spPr>
          <a:xfrm>
            <a:off x="4286993" y="1757548"/>
            <a:ext cx="0" cy="6175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476E2A3-0102-ACC0-6F8B-99AE565F0949}"/>
              </a:ext>
            </a:extLst>
          </p:cNvPr>
          <p:cNvCxnSpPr>
            <a:cxnSpLocks/>
          </p:cNvCxnSpPr>
          <p:nvPr/>
        </p:nvCxnSpPr>
        <p:spPr>
          <a:xfrm flipH="1">
            <a:off x="2951019" y="2375065"/>
            <a:ext cx="133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42B88EF-4EE2-D476-A32E-34B9D923C1D9}"/>
              </a:ext>
            </a:extLst>
          </p:cNvPr>
          <p:cNvCxnSpPr/>
          <p:nvPr/>
        </p:nvCxnSpPr>
        <p:spPr>
          <a:xfrm>
            <a:off x="4281055" y="1757548"/>
            <a:ext cx="11697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41699FC-5F64-A92C-7AA7-81FD9FBCA1F6}"/>
              </a:ext>
            </a:extLst>
          </p:cNvPr>
          <p:cNvCxnSpPr/>
          <p:nvPr/>
        </p:nvCxnSpPr>
        <p:spPr>
          <a:xfrm>
            <a:off x="5450774" y="1757548"/>
            <a:ext cx="0" cy="92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3543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60711B-8849-4736-D8DA-360C741F46EC}"/>
              </a:ext>
            </a:extLst>
          </p:cNvPr>
          <p:cNvSpPr txBox="1"/>
          <p:nvPr/>
        </p:nvSpPr>
        <p:spPr>
          <a:xfrm>
            <a:off x="5187666" y="71025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State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7B47D-D96F-8D43-E7A4-B91456F59C90}"/>
              </a:ext>
            </a:extLst>
          </p:cNvPr>
          <p:cNvSpPr txBox="1"/>
          <p:nvPr/>
        </p:nvSpPr>
        <p:spPr>
          <a:xfrm>
            <a:off x="2667746" y="1281545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값에 변화가 생긴다면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그때 변수를 코드에 전달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C713C72-C6CB-905F-9BC7-53388EA59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144" y="1990956"/>
            <a:ext cx="4096323" cy="441545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ACA0531-0C50-4E71-D9FC-EFDAEB8BD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106" y="2129087"/>
            <a:ext cx="4096322" cy="4277322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B8514CBC-51CC-91C5-9FDF-5F6289F913EE}"/>
              </a:ext>
            </a:extLst>
          </p:cNvPr>
          <p:cNvSpPr/>
          <p:nvPr/>
        </p:nvSpPr>
        <p:spPr>
          <a:xfrm>
            <a:off x="5740787" y="3505200"/>
            <a:ext cx="889000" cy="8974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38EC20-5B89-3051-73EC-9C2F22100E02}"/>
              </a:ext>
            </a:extLst>
          </p:cNvPr>
          <p:cNvSpPr/>
          <p:nvPr/>
        </p:nvSpPr>
        <p:spPr>
          <a:xfrm>
            <a:off x="7409106" y="3894667"/>
            <a:ext cx="889000" cy="8043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018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42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1550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4669273" y="1529025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2000" b="1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웹 페이지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88D126-79BC-C44F-1151-5082592C55CC}"/>
              </a:ext>
            </a:extLst>
          </p:cNvPr>
          <p:cNvGrpSpPr/>
          <p:nvPr/>
        </p:nvGrpSpPr>
        <p:grpSpPr>
          <a:xfrm>
            <a:off x="602889" y="2799685"/>
            <a:ext cx="2364750" cy="2028241"/>
            <a:chOff x="602889" y="2799685"/>
            <a:chExt cx="2364750" cy="2028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D456F3-25D4-4C0A-A26D-38E222C8904D}"/>
                </a:ext>
              </a:extLst>
            </p:cNvPr>
            <p:cNvSpPr txBox="1"/>
            <p:nvPr/>
          </p:nvSpPr>
          <p:spPr>
            <a:xfrm>
              <a:off x="602889" y="4427816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시각화 모듈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BCEA4-B851-63D3-423F-C5C406713D18}"/>
                </a:ext>
              </a:extLst>
            </p:cNvPr>
            <p:cNvSpPr txBox="1"/>
            <p:nvPr/>
          </p:nvSpPr>
          <p:spPr>
            <a:xfrm>
              <a:off x="1373132" y="2799685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Plotly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FD37CA36-5BD1-3615-C317-EC2633F5A169}"/>
                </a:ext>
              </a:extLst>
            </p:cNvPr>
            <p:cNvSpPr/>
            <p:nvPr/>
          </p:nvSpPr>
          <p:spPr>
            <a:xfrm>
              <a:off x="1502229" y="3405250"/>
              <a:ext cx="564077" cy="623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CAEDF-F468-2760-1A50-1CCEE58EFCCC}"/>
              </a:ext>
            </a:extLst>
          </p:cNvPr>
          <p:cNvGrpSpPr/>
          <p:nvPr/>
        </p:nvGrpSpPr>
        <p:grpSpPr>
          <a:xfrm>
            <a:off x="4669273" y="2799685"/>
            <a:ext cx="2196435" cy="2028241"/>
            <a:chOff x="728725" y="2799685"/>
            <a:chExt cx="2196435" cy="2028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7CE0F-19E0-CA76-12D2-18615BC38707}"/>
                </a:ext>
              </a:extLst>
            </p:cNvPr>
            <p:cNvSpPr txBox="1"/>
            <p:nvPr/>
          </p:nvSpPr>
          <p:spPr>
            <a:xfrm>
              <a:off x="728725" y="4427816"/>
              <a:ext cx="2196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웹 페이지 틀 구축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129D4-DBE0-9B38-48A7-7912E4109879}"/>
                </a:ext>
              </a:extLst>
            </p:cNvPr>
            <p:cNvSpPr txBox="1"/>
            <p:nvPr/>
          </p:nvSpPr>
          <p:spPr>
            <a:xfrm>
              <a:off x="1373132" y="2799685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Dash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C02591F-FBCC-6691-5C85-13F5BEEB0B46}"/>
                </a:ext>
              </a:extLst>
            </p:cNvPr>
            <p:cNvSpPr/>
            <p:nvPr/>
          </p:nvSpPr>
          <p:spPr>
            <a:xfrm>
              <a:off x="1502229" y="3405250"/>
              <a:ext cx="564077" cy="623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439EC8F-7D98-567E-45E2-3718BFB9BA03}"/>
              </a:ext>
            </a:extLst>
          </p:cNvPr>
          <p:cNvGrpSpPr/>
          <p:nvPr/>
        </p:nvGrpSpPr>
        <p:grpSpPr>
          <a:xfrm>
            <a:off x="7517081" y="2211780"/>
            <a:ext cx="3746664" cy="3633849"/>
            <a:chOff x="7517081" y="2211780"/>
            <a:chExt cx="3746664" cy="363384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FC49C7A5-F7B5-81E8-D85E-42EA51A1B5C1}"/>
                </a:ext>
              </a:extLst>
            </p:cNvPr>
            <p:cNvGrpSpPr/>
            <p:nvPr/>
          </p:nvGrpSpPr>
          <p:grpSpPr>
            <a:xfrm>
              <a:off x="8267497" y="2799685"/>
              <a:ext cx="2605200" cy="2028241"/>
              <a:chOff x="728725" y="2799685"/>
              <a:chExt cx="2605200" cy="20282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926FC-DAEF-20EE-8D68-A5919F1AD5CA}"/>
                  </a:ext>
                </a:extLst>
              </p:cNvPr>
              <p:cNvSpPr txBox="1"/>
              <p:nvPr/>
            </p:nvSpPr>
            <p:spPr>
              <a:xfrm>
                <a:off x="728725" y="4427816"/>
                <a:ext cx="260520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ko-KR" altLang="en-US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웹 </a:t>
                </a:r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&amp; </a:t>
                </a:r>
                <a:r>
                  <a:rPr lang="ko-KR" altLang="en-US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파이썬 상호작용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40118F-D59C-8EC2-7DBD-D8D34547C7BD}"/>
                  </a:ext>
                </a:extLst>
              </p:cNvPr>
              <p:cNvSpPr txBox="1"/>
              <p:nvPr/>
            </p:nvSpPr>
            <p:spPr>
              <a:xfrm>
                <a:off x="951558" y="2799685"/>
                <a:ext cx="1864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Dash Callback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19" name="화살표: 아래쪽 18">
                <a:extLst>
                  <a:ext uri="{FF2B5EF4-FFF2-40B4-BE49-F238E27FC236}">
                    <a16:creationId xmlns:a16="http://schemas.microsoft.com/office/drawing/2014/main" id="{54F0FD77-BEA9-C241-3714-9CCBCE247435}"/>
                  </a:ext>
                </a:extLst>
              </p:cNvPr>
              <p:cNvSpPr/>
              <p:nvPr/>
            </p:nvSpPr>
            <p:spPr>
              <a:xfrm>
                <a:off x="1502229" y="3405250"/>
                <a:ext cx="564077" cy="623455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3328179-8D09-CC2B-68E7-E614A2CB270D}"/>
                </a:ext>
              </a:extLst>
            </p:cNvPr>
            <p:cNvSpPr/>
            <p:nvPr/>
          </p:nvSpPr>
          <p:spPr>
            <a:xfrm>
              <a:off x="7517081" y="2211780"/>
              <a:ext cx="3746664" cy="363384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4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 Callback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3EFF6BF-6C0C-8F60-FAB4-415B60B6F922}"/>
              </a:ext>
            </a:extLst>
          </p:cNvPr>
          <p:cNvGrpSpPr/>
          <p:nvPr/>
        </p:nvGrpSpPr>
        <p:grpSpPr>
          <a:xfrm>
            <a:off x="1526686" y="1211282"/>
            <a:ext cx="8377573" cy="3787487"/>
            <a:chOff x="-582924" y="647204"/>
            <a:chExt cx="8377573" cy="3787487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9276C92A-BB20-CCF2-1AB5-2A70442B5984}"/>
                </a:ext>
              </a:extLst>
            </p:cNvPr>
            <p:cNvGrpSpPr/>
            <p:nvPr/>
          </p:nvGrpSpPr>
          <p:grpSpPr>
            <a:xfrm>
              <a:off x="-582924" y="647205"/>
              <a:ext cx="4167770" cy="3787486"/>
              <a:chOff x="6138510" y="2211780"/>
              <a:chExt cx="4167770" cy="5914455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F77E614-8179-53C2-8B89-F62FB6F98B9E}"/>
                  </a:ext>
                </a:extLst>
              </p:cNvPr>
              <p:cNvSpPr txBox="1"/>
              <p:nvPr/>
            </p:nvSpPr>
            <p:spPr>
              <a:xfrm>
                <a:off x="7770181" y="2905499"/>
                <a:ext cx="2282997" cy="51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Jupyter Notebook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082BC96C-9F5E-A5CB-263E-7846B3A9A44F}"/>
                  </a:ext>
                </a:extLst>
              </p:cNvPr>
              <p:cNvSpPr/>
              <p:nvPr/>
            </p:nvSpPr>
            <p:spPr>
              <a:xfrm>
                <a:off x="7517081" y="2211780"/>
                <a:ext cx="2789199" cy="22160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3D8F2-77B3-98C3-639A-735C0C22AA8B}"/>
                  </a:ext>
                </a:extLst>
              </p:cNvPr>
              <p:cNvSpPr txBox="1"/>
              <p:nvPr/>
            </p:nvSpPr>
            <p:spPr>
              <a:xfrm>
                <a:off x="6138510" y="2977795"/>
                <a:ext cx="688009" cy="62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Now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2F2B3CF-2116-717D-73BD-DB791CE2F692}"/>
                  </a:ext>
                </a:extLst>
              </p:cNvPr>
              <p:cNvSpPr txBox="1"/>
              <p:nvPr/>
            </p:nvSpPr>
            <p:spPr>
              <a:xfrm>
                <a:off x="6138510" y="7501432"/>
                <a:ext cx="865943" cy="62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To Be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782355A-9385-9A8A-D070-C42548B8B8CB}"/>
                </a:ext>
              </a:extLst>
            </p:cNvPr>
            <p:cNvGrpSpPr/>
            <p:nvPr/>
          </p:nvGrpSpPr>
          <p:grpSpPr>
            <a:xfrm>
              <a:off x="5005450" y="647204"/>
              <a:ext cx="2789199" cy="1419101"/>
              <a:chOff x="6210796" y="2211778"/>
              <a:chExt cx="2789199" cy="2216037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7EC6F31-35C2-31AB-3951-A03F3CCC6126}"/>
                  </a:ext>
                </a:extLst>
              </p:cNvPr>
              <p:cNvSpPr txBox="1"/>
              <p:nvPr/>
            </p:nvSpPr>
            <p:spPr>
              <a:xfrm>
                <a:off x="7245360" y="2905497"/>
                <a:ext cx="720069" cy="62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Web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D97660AB-8161-44BC-1D89-267173053462}"/>
                  </a:ext>
                </a:extLst>
              </p:cNvPr>
              <p:cNvSpPr/>
              <p:nvPr/>
            </p:nvSpPr>
            <p:spPr>
              <a:xfrm>
                <a:off x="6210796" y="2211778"/>
                <a:ext cx="2789199" cy="22160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B1C2D19-51D8-E4EE-7716-4A79ACE2A4AB}"/>
              </a:ext>
            </a:extLst>
          </p:cNvPr>
          <p:cNvSpPr/>
          <p:nvPr/>
        </p:nvSpPr>
        <p:spPr>
          <a:xfrm>
            <a:off x="6309240" y="1761058"/>
            <a:ext cx="419780" cy="446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A59A430-6404-7F34-1F00-D55965ABE324}"/>
              </a:ext>
            </a:extLst>
          </p:cNvPr>
          <p:cNvGrpSpPr/>
          <p:nvPr/>
        </p:nvGrpSpPr>
        <p:grpSpPr>
          <a:xfrm>
            <a:off x="2905257" y="4025734"/>
            <a:ext cx="6999002" cy="1419102"/>
            <a:chOff x="795647" y="647204"/>
            <a:chExt cx="6999002" cy="141910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D715C9D8-69E6-AC0C-425B-95F8ECDC9E87}"/>
                </a:ext>
              </a:extLst>
            </p:cNvPr>
            <p:cNvGrpSpPr/>
            <p:nvPr/>
          </p:nvGrpSpPr>
          <p:grpSpPr>
            <a:xfrm>
              <a:off x="795647" y="647205"/>
              <a:ext cx="2789199" cy="1419101"/>
              <a:chOff x="7517081" y="2211780"/>
              <a:chExt cx="2789199" cy="2216037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BD0883-D41E-5349-EBA5-7801EA777896}"/>
                  </a:ext>
                </a:extLst>
              </p:cNvPr>
              <p:cNvSpPr txBox="1"/>
              <p:nvPr/>
            </p:nvSpPr>
            <p:spPr>
              <a:xfrm>
                <a:off x="7770181" y="2905499"/>
                <a:ext cx="2282997" cy="513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Jupyter Notebook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4244E4B-D322-73EB-1F1E-5A7E4B0E8CD2}"/>
                  </a:ext>
                </a:extLst>
              </p:cNvPr>
              <p:cNvSpPr/>
              <p:nvPr/>
            </p:nvSpPr>
            <p:spPr>
              <a:xfrm>
                <a:off x="7517081" y="2211780"/>
                <a:ext cx="2789199" cy="22160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0E8889D1-6275-7522-C1FD-FEB69DDFF15D}"/>
                </a:ext>
              </a:extLst>
            </p:cNvPr>
            <p:cNvGrpSpPr/>
            <p:nvPr/>
          </p:nvGrpSpPr>
          <p:grpSpPr>
            <a:xfrm>
              <a:off x="5005450" y="647204"/>
              <a:ext cx="2789199" cy="1419101"/>
              <a:chOff x="6210796" y="2211778"/>
              <a:chExt cx="2789199" cy="2216037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786F4B-B8A1-A7AE-4598-A79ADC684C73}"/>
                  </a:ext>
                </a:extLst>
              </p:cNvPr>
              <p:cNvSpPr txBox="1"/>
              <p:nvPr/>
            </p:nvSpPr>
            <p:spPr>
              <a:xfrm>
                <a:off x="7245360" y="2905497"/>
                <a:ext cx="720069" cy="624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/>
                <a:r>
                  <a:rPr lang="en-US" altLang="ko-KR" sz="2000" b="1">
                    <a:latin typeface="HY헤드라인M" panose="02030600000101010101" pitchFamily="18" charset="-127"/>
                    <a:ea typeface="HY헤드라인M" panose="02030600000101010101" pitchFamily="18" charset="-127"/>
                  </a:rPr>
                  <a:t>Web</a:t>
                </a:r>
                <a:endParaRPr lang="ko-KR" altLang="en-US" sz="2000" b="1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1573C06-13EB-BF02-F01C-D31047604046}"/>
                  </a:ext>
                </a:extLst>
              </p:cNvPr>
              <p:cNvSpPr/>
              <p:nvPr/>
            </p:nvSpPr>
            <p:spPr>
              <a:xfrm>
                <a:off x="6210796" y="2211778"/>
                <a:ext cx="2789199" cy="2216037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4" name="화살표: 왼쪽/오른쪽 33">
            <a:extLst>
              <a:ext uri="{FF2B5EF4-FFF2-40B4-BE49-F238E27FC236}">
                <a16:creationId xmlns:a16="http://schemas.microsoft.com/office/drawing/2014/main" id="{85C1055F-899C-6F6B-441B-921A2D308A8D}"/>
              </a:ext>
            </a:extLst>
          </p:cNvPr>
          <p:cNvSpPr/>
          <p:nvPr/>
        </p:nvSpPr>
        <p:spPr>
          <a:xfrm>
            <a:off x="6200568" y="4566060"/>
            <a:ext cx="528452" cy="338447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682D-0F6F-14EC-DA4E-F92D4AAB59F5}"/>
              </a:ext>
            </a:extLst>
          </p:cNvPr>
          <p:cNvSpPr txBox="1"/>
          <p:nvPr/>
        </p:nvSpPr>
        <p:spPr>
          <a:xfrm>
            <a:off x="0" y="0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 Callback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4D645CB-41D2-7F3F-3B91-3D2FC6EB5FEE}"/>
              </a:ext>
            </a:extLst>
          </p:cNvPr>
          <p:cNvGrpSpPr/>
          <p:nvPr/>
        </p:nvGrpSpPr>
        <p:grpSpPr>
          <a:xfrm>
            <a:off x="1266461" y="400110"/>
            <a:ext cx="9397580" cy="2912424"/>
            <a:chOff x="660820" y="516577"/>
            <a:chExt cx="9397580" cy="291242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C6E6BEF-C5AE-BA28-5D8D-4A3DCA71E234}"/>
                </a:ext>
              </a:extLst>
            </p:cNvPr>
            <p:cNvSpPr/>
            <p:nvPr/>
          </p:nvSpPr>
          <p:spPr>
            <a:xfrm>
              <a:off x="7833517" y="516577"/>
              <a:ext cx="2224883" cy="1419101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3006B5-272B-4795-36E0-AC37AF9B7182}"/>
                </a:ext>
              </a:extLst>
            </p:cNvPr>
            <p:cNvSpPr txBox="1"/>
            <p:nvPr/>
          </p:nvSpPr>
          <p:spPr>
            <a:xfrm>
              <a:off x="8585923" y="1026072"/>
              <a:ext cx="7200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Web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F899E2C-CFF6-325F-6FA0-552C4860895F}"/>
                </a:ext>
              </a:extLst>
            </p:cNvPr>
            <p:cNvCxnSpPr/>
            <p:nvPr/>
          </p:nvCxnSpPr>
          <p:spPr>
            <a:xfrm flipH="1">
              <a:off x="3894453" y="1419673"/>
              <a:ext cx="3186656" cy="10320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4F80E6B-AFC7-F73D-C4A7-F6DFF7BA558F}"/>
                </a:ext>
              </a:extLst>
            </p:cNvPr>
            <p:cNvSpPr/>
            <p:nvPr/>
          </p:nvSpPr>
          <p:spPr>
            <a:xfrm>
              <a:off x="660820" y="2167247"/>
              <a:ext cx="2789199" cy="126175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310101-3BAE-A9B6-23C2-B3D98D35497D}"/>
                </a:ext>
              </a:extLst>
            </p:cNvPr>
            <p:cNvSpPr txBox="1"/>
            <p:nvPr/>
          </p:nvSpPr>
          <p:spPr>
            <a:xfrm>
              <a:off x="930815" y="2550226"/>
              <a:ext cx="2282997" cy="3287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Jupyter Notebook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22C872-33FB-8CE9-3C26-2EE21E6B2BCE}"/>
                </a:ext>
              </a:extLst>
            </p:cNvPr>
            <p:cNvSpPr txBox="1"/>
            <p:nvPr/>
          </p:nvSpPr>
          <p:spPr>
            <a:xfrm>
              <a:off x="5053014" y="1426182"/>
              <a:ext cx="63511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15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Input</a:t>
              </a:r>
              <a:endPara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9F850DD-9926-1555-884A-11238FA3C748}"/>
                </a:ext>
              </a:extLst>
            </p:cNvPr>
            <p:cNvCxnSpPr/>
            <p:nvPr/>
          </p:nvCxnSpPr>
          <p:spPr>
            <a:xfrm flipV="1">
              <a:off x="3974165" y="1995055"/>
              <a:ext cx="3341035" cy="11103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140EF0-A691-9546-36EC-6176D0085580}"/>
                </a:ext>
              </a:extLst>
            </p:cNvPr>
            <p:cNvSpPr txBox="1"/>
            <p:nvPr/>
          </p:nvSpPr>
          <p:spPr>
            <a:xfrm>
              <a:off x="5053014" y="1432691"/>
              <a:ext cx="63511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15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Input</a:t>
              </a:r>
              <a:endPara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06E722-0665-D76E-E2B5-CF71FAAEA688}"/>
                </a:ext>
              </a:extLst>
            </p:cNvPr>
            <p:cNvSpPr txBox="1"/>
            <p:nvPr/>
          </p:nvSpPr>
          <p:spPr>
            <a:xfrm>
              <a:off x="5260602" y="2804184"/>
              <a:ext cx="76815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15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Output</a:t>
              </a:r>
              <a:endParaRPr lang="ko-KR" altLang="en-US" sz="15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4353EBB-C04E-0CC3-90ED-CA20590A5FB2}"/>
              </a:ext>
            </a:extLst>
          </p:cNvPr>
          <p:cNvSpPr txBox="1"/>
          <p:nvPr/>
        </p:nvSpPr>
        <p:spPr>
          <a:xfrm>
            <a:off x="1082394" y="4631378"/>
            <a:ext cx="3047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def function(Input)</a:t>
            </a:r>
          </a:p>
          <a:p>
            <a:pPr marL="342900" indent="-342900"/>
            <a:r>
              <a:rPr lang="en-US" altLang="ko-KR" sz="2000" b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return Output</a:t>
            </a:r>
            <a:endParaRPr lang="ko-KR" altLang="en-US" sz="2000" b="1" dirty="0">
              <a:latin typeface="Cascadia Code SemiLight" panose="020B0609020000020004" pitchFamily="49" charset="0"/>
              <a:ea typeface="HY헤드라인M" panose="02030600000101010101" pitchFamily="18" charset="-127"/>
              <a:cs typeface="Cascadia Code SemiLight" panose="020B0609020000020004" pitchFamily="49" charset="0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0FCCE6-E3E1-5ECC-F1A3-E3FA13E3DF45}"/>
              </a:ext>
            </a:extLst>
          </p:cNvPr>
          <p:cNvCxnSpPr/>
          <p:nvPr/>
        </p:nvCxnSpPr>
        <p:spPr>
          <a:xfrm>
            <a:off x="0" y="3604162"/>
            <a:ext cx="1219200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31B5C4-021F-B9DF-B32B-0D1869E689AF}"/>
              </a:ext>
            </a:extLst>
          </p:cNvPr>
          <p:cNvSpPr txBox="1"/>
          <p:nvPr/>
        </p:nvSpPr>
        <p:spPr>
          <a:xfrm>
            <a:off x="7920841" y="4361543"/>
            <a:ext cx="349967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@app.callback(Output,</a:t>
            </a:r>
          </a:p>
          <a:p>
            <a:pPr marL="342900" indent="-342900"/>
            <a:r>
              <a:rPr lang="en-US" altLang="ko-KR" sz="2000" b="1">
                <a:solidFill>
                  <a:srgbClr val="FF0000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             [Input])</a:t>
            </a:r>
          </a:p>
          <a:p>
            <a:pPr marL="342900" indent="-342900"/>
            <a:r>
              <a:rPr lang="en-US" altLang="ko-KR" sz="2000" b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def function(Input)</a:t>
            </a:r>
          </a:p>
          <a:p>
            <a:pPr marL="342900" indent="-342900"/>
            <a:r>
              <a:rPr lang="en-US" altLang="ko-KR" sz="2000" b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	return Output</a:t>
            </a:r>
            <a:endParaRPr lang="ko-KR" altLang="en-US" sz="2000" b="1" dirty="0">
              <a:latin typeface="Cascadia Code SemiLight" panose="020B0609020000020004" pitchFamily="49" charset="0"/>
              <a:ea typeface="HY헤드라인M" panose="02030600000101010101" pitchFamily="18" charset="-127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2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682D-0F6F-14EC-DA4E-F92D4AAB59F5}"/>
              </a:ext>
            </a:extLst>
          </p:cNvPr>
          <p:cNvSpPr txBox="1"/>
          <p:nvPr/>
        </p:nvSpPr>
        <p:spPr>
          <a:xfrm>
            <a:off x="0" y="0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 Callback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A2BD6-E013-5A3A-D1DD-3EA2C4FE41DC}"/>
              </a:ext>
            </a:extLst>
          </p:cNvPr>
          <p:cNvSpPr txBox="1"/>
          <p:nvPr/>
        </p:nvSpPr>
        <p:spPr>
          <a:xfrm>
            <a:off x="830729" y="932329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Code format</a:t>
            </a:r>
            <a:endParaRPr lang="ko-KR" alt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3752D-41BA-9E8C-C7E8-964A8B8C0A10}"/>
              </a:ext>
            </a:extLst>
          </p:cNvPr>
          <p:cNvSpPr txBox="1"/>
          <p:nvPr/>
        </p:nvSpPr>
        <p:spPr>
          <a:xfrm>
            <a:off x="3578740" y="2802965"/>
            <a:ext cx="53074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import dash</a:t>
            </a:r>
          </a:p>
          <a:p>
            <a:r>
              <a:rPr lang="en-US" altLang="ko-KR"/>
              <a:t>from dash import html</a:t>
            </a:r>
          </a:p>
          <a:p>
            <a:r>
              <a:rPr lang="en-US" altLang="ko-KR"/>
              <a:t>from dash import dcc</a:t>
            </a:r>
          </a:p>
          <a:p>
            <a:r>
              <a:rPr lang="en-US" altLang="ko-KR" b="1" u="sng">
                <a:solidFill>
                  <a:schemeClr val="accent1"/>
                </a:solidFill>
              </a:rPr>
              <a:t>from dash.dependencies import Input, 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B04618-E7A6-0A7B-2F22-AC0D5F9A2AE3}"/>
              </a:ext>
            </a:extLst>
          </p:cNvPr>
          <p:cNvSpPr txBox="1"/>
          <p:nvPr/>
        </p:nvSpPr>
        <p:spPr>
          <a:xfrm>
            <a:off x="5582878" y="2336800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Module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9868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09682D-0F6F-14EC-DA4E-F92D4AAB59F5}"/>
              </a:ext>
            </a:extLst>
          </p:cNvPr>
          <p:cNvSpPr txBox="1"/>
          <p:nvPr/>
        </p:nvSpPr>
        <p:spPr>
          <a:xfrm>
            <a:off x="0" y="0"/>
            <a:ext cx="2642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 Callback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FA2BD6-E013-5A3A-D1DD-3EA2C4FE41DC}"/>
              </a:ext>
            </a:extLst>
          </p:cNvPr>
          <p:cNvSpPr txBox="1"/>
          <p:nvPr/>
        </p:nvSpPr>
        <p:spPr>
          <a:xfrm>
            <a:off x="830729" y="932329"/>
            <a:ext cx="1575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Code format</a:t>
            </a:r>
            <a:endParaRPr lang="ko-KR" altLang="en-US" b="1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FB27C6-1B1C-4E45-A1C8-3ED3B3819B1D}"/>
              </a:ext>
            </a:extLst>
          </p:cNvPr>
          <p:cNvGrpSpPr/>
          <p:nvPr/>
        </p:nvGrpSpPr>
        <p:grpSpPr>
          <a:xfrm>
            <a:off x="1015232" y="1930400"/>
            <a:ext cx="10540274" cy="4524315"/>
            <a:chOff x="1015232" y="1930400"/>
            <a:chExt cx="10540274" cy="452431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42F17AB-4451-C091-027D-9A00257A41A0}"/>
                </a:ext>
              </a:extLst>
            </p:cNvPr>
            <p:cNvSpPr txBox="1"/>
            <p:nvPr/>
          </p:nvSpPr>
          <p:spPr>
            <a:xfrm>
              <a:off x="2498165" y="1930400"/>
              <a:ext cx="4984376" cy="4524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app = dash.Dash()</a:t>
              </a:r>
            </a:p>
            <a:p>
              <a:r>
                <a:rPr lang="en-US" altLang="ko-KR"/>
                <a:t>app.layout = html.Div(</a:t>
              </a:r>
            </a:p>
            <a:p>
              <a:endParaRPr lang="en-US" altLang="ko-KR"/>
            </a:p>
            <a:p>
              <a:r>
                <a:rPr lang="en-US" altLang="ko-KR"/>
                <a:t>…</a:t>
              </a:r>
            </a:p>
            <a:p>
              <a:endParaRPr lang="en-US" altLang="ko-KR"/>
            </a:p>
            <a:p>
              <a:r>
                <a:rPr lang="en-US" altLang="ko-KR"/>
                <a:t>	)</a:t>
              </a:r>
            </a:p>
            <a:p>
              <a:endParaRPr lang="en-US" altLang="ko-KR"/>
            </a:p>
            <a:p>
              <a:r>
                <a:rPr lang="en-US" altLang="ko-KR"/>
                <a:t>@app.callback(Output(component_id,</a:t>
              </a:r>
            </a:p>
            <a:p>
              <a:r>
                <a:rPr lang="en-US" altLang="ko-KR"/>
                <a:t>                             component_property),</a:t>
              </a:r>
            </a:p>
            <a:p>
              <a:r>
                <a:rPr lang="en-US" altLang="ko-KR"/>
                <a:t>                    [Input(component_id,</a:t>
              </a:r>
            </a:p>
            <a:p>
              <a:r>
                <a:rPr lang="en-US" altLang="ko-KR"/>
                <a:t>                            component_property)])</a:t>
              </a:r>
            </a:p>
            <a:p>
              <a:r>
                <a:rPr lang="en-US" altLang="ko-KR"/>
                <a:t>def function( web</a:t>
              </a:r>
              <a:r>
                <a:rPr lang="ko-KR" altLang="en-US"/>
                <a:t>에서 받는 변수</a:t>
              </a:r>
              <a:r>
                <a:rPr lang="en-US" altLang="ko-KR"/>
                <a:t>):</a:t>
              </a:r>
            </a:p>
            <a:p>
              <a:r>
                <a:rPr lang="en-US" altLang="ko-KR"/>
                <a:t>      return </a:t>
              </a:r>
              <a:r>
                <a:rPr lang="ko-KR" altLang="en-US"/>
                <a:t>출력하고자 하는결과물</a:t>
              </a:r>
              <a:endParaRPr lang="en-US" altLang="ko-KR"/>
            </a:p>
            <a:p>
              <a:endParaRPr lang="en-US" altLang="ko-KR"/>
            </a:p>
            <a:p>
              <a:r>
                <a:rPr lang="en-US" altLang="ko-KR"/>
                <a:t>if __name__ == ‘__main__’:</a:t>
              </a:r>
            </a:p>
            <a:p>
              <a:r>
                <a:rPr lang="en-US" altLang="ko-KR"/>
                <a:t>	app.run_server()</a:t>
              </a:r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630C260-8651-1B8B-A18B-AF8FA6160DF6}"/>
                </a:ext>
              </a:extLst>
            </p:cNvPr>
            <p:cNvSpPr/>
            <p:nvPr/>
          </p:nvSpPr>
          <p:spPr>
            <a:xfrm>
              <a:off x="8220635" y="1976717"/>
              <a:ext cx="3334871" cy="290456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748698-8636-8752-3CB0-E37163CBB9C9}"/>
                </a:ext>
              </a:extLst>
            </p:cNvPr>
            <p:cNvSpPr txBox="1"/>
            <p:nvPr/>
          </p:nvSpPr>
          <p:spPr>
            <a:xfrm>
              <a:off x="9365907" y="3244333"/>
              <a:ext cx="1044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/>
                <a:t>Chrome</a:t>
              </a:r>
              <a:endParaRPr lang="ko-KR" altLang="en-US" b="1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03A5C9AF-3CD9-C23D-5975-E3B49BA2DACA}"/>
                </a:ext>
              </a:extLst>
            </p:cNvPr>
            <p:cNvCxnSpPr>
              <a:cxnSpLocks/>
            </p:cNvCxnSpPr>
            <p:nvPr/>
          </p:nvCxnSpPr>
          <p:spPr>
            <a:xfrm>
              <a:off x="9888069" y="3759200"/>
              <a:ext cx="0" cy="8068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82CC92B-7AA4-E25D-4940-565A8E5EEE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82541" y="4566024"/>
              <a:ext cx="2405528" cy="718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B5D9289-C372-06F6-A819-4E627B332FD3}"/>
                </a:ext>
              </a:extLst>
            </p:cNvPr>
            <p:cNvCxnSpPr/>
            <p:nvPr/>
          </p:nvCxnSpPr>
          <p:spPr>
            <a:xfrm flipH="1">
              <a:off x="1565835" y="4881282"/>
              <a:ext cx="141642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3DF32A64-1384-2B29-677A-C43B14AC3134}"/>
                </a:ext>
              </a:extLst>
            </p:cNvPr>
            <p:cNvCxnSpPr/>
            <p:nvPr/>
          </p:nvCxnSpPr>
          <p:spPr>
            <a:xfrm>
              <a:off x="1565835" y="3012141"/>
              <a:ext cx="0" cy="1869141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391C74-A6EA-518A-3AE9-090155E63B94}"/>
                </a:ext>
              </a:extLst>
            </p:cNvPr>
            <p:cNvCxnSpPr/>
            <p:nvPr/>
          </p:nvCxnSpPr>
          <p:spPr>
            <a:xfrm>
              <a:off x="1565835" y="3012141"/>
              <a:ext cx="932330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113701D6-D9EE-494B-DA9F-B8AB6A93CD7E}"/>
                </a:ext>
              </a:extLst>
            </p:cNvPr>
            <p:cNvCxnSpPr/>
            <p:nvPr/>
          </p:nvCxnSpPr>
          <p:spPr>
            <a:xfrm>
              <a:off x="5080000" y="3012141"/>
              <a:ext cx="46736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560EC5F-E7F8-81A1-FE64-2BA34D62B3C6}"/>
                    </a:ext>
                  </a:extLst>
                </p:cNvPr>
                <p:cNvSpPr txBox="1"/>
                <p:nvPr/>
              </p:nvSpPr>
              <p:spPr>
                <a:xfrm>
                  <a:off x="8468899" y="4541068"/>
                  <a:ext cx="432811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①</m:t>
                        </m:r>
                      </m:oMath>
                    </m:oMathPara>
                  </a14:m>
                  <a:endParaRPr lang="ko-KR" altLang="en-US" sz="2500" b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560EC5F-E7F8-81A1-FE64-2BA34D62B3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8899" y="4541068"/>
                  <a:ext cx="432811" cy="3847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5C09D1-0FD0-8BEB-65A3-1E208F082554}"/>
                    </a:ext>
                  </a:extLst>
                </p:cNvPr>
                <p:cNvSpPr txBox="1"/>
                <p:nvPr/>
              </p:nvSpPr>
              <p:spPr>
                <a:xfrm>
                  <a:off x="1015232" y="3754350"/>
                  <a:ext cx="432811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b="1" i="1" smtClean="0">
                            <a:solidFill>
                              <a:schemeClr val="accent6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②</m:t>
                        </m:r>
                      </m:oMath>
                    </m:oMathPara>
                  </a14:m>
                  <a:endParaRPr lang="ko-KR" altLang="en-US" sz="2500" b="1">
                    <a:solidFill>
                      <a:schemeClr val="accent6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B5C09D1-0FD0-8BEB-65A3-1E208F0825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232" y="3754350"/>
                  <a:ext cx="432811" cy="3847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3E7761-DB80-4FB8-3BE8-BD8D12362D43}"/>
                    </a:ext>
                  </a:extLst>
                </p:cNvPr>
                <p:cNvSpPr txBox="1"/>
                <p:nvPr/>
              </p:nvSpPr>
              <p:spPr>
                <a:xfrm>
                  <a:off x="6800456" y="2438653"/>
                  <a:ext cx="432811" cy="3847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sz="25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③</m:t>
                        </m:r>
                      </m:oMath>
                    </m:oMathPara>
                  </a14:m>
                  <a:endParaRPr lang="ko-KR" altLang="en-US" sz="2500" b="1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33E7761-DB80-4FB8-3BE8-BD8D12362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0456" y="2438653"/>
                  <a:ext cx="432811" cy="3847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115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B18C7D-19DE-297C-9E6E-8ED179C1416F}"/>
              </a:ext>
            </a:extLst>
          </p:cNvPr>
          <p:cNvSpPr/>
          <p:nvPr/>
        </p:nvSpPr>
        <p:spPr>
          <a:xfrm>
            <a:off x="1009403" y="961901"/>
            <a:ext cx="9880270" cy="51835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B9531E3-41E5-A1A8-C0F9-7B6015B1D0EA}"/>
              </a:ext>
            </a:extLst>
          </p:cNvPr>
          <p:cNvCxnSpPr/>
          <p:nvPr/>
        </p:nvCxnSpPr>
        <p:spPr>
          <a:xfrm>
            <a:off x="1009403" y="1240971"/>
            <a:ext cx="988027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23285A-B384-5EB0-E8B7-44419A946DC7}"/>
              </a:ext>
            </a:extLst>
          </p:cNvPr>
          <p:cNvSpPr txBox="1"/>
          <p:nvPr/>
        </p:nvSpPr>
        <p:spPr>
          <a:xfrm>
            <a:off x="978360" y="978326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/>
              <a:t>https://</a:t>
            </a:r>
            <a:endParaRPr lang="ko-KR" altLang="en-US" sz="1000" b="1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D48569-8B0A-BF88-6763-332E667DCE1C}"/>
              </a:ext>
            </a:extLst>
          </p:cNvPr>
          <p:cNvSpPr txBox="1"/>
          <p:nvPr/>
        </p:nvSpPr>
        <p:spPr>
          <a:xfrm>
            <a:off x="1142010" y="131895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Input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EBBB7A-02A8-FF95-2659-646E4C3D89F2}"/>
              </a:ext>
            </a:extLst>
          </p:cNvPr>
          <p:cNvSpPr txBox="1"/>
          <p:nvPr/>
        </p:nvSpPr>
        <p:spPr>
          <a:xfrm>
            <a:off x="1142010" y="1766262"/>
            <a:ext cx="2113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글자를 입력하세요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E7B9BA-BB6E-B67D-46ED-1CAAD02EBE88}"/>
              </a:ext>
            </a:extLst>
          </p:cNvPr>
          <p:cNvSpPr txBox="1"/>
          <p:nvPr/>
        </p:nvSpPr>
        <p:spPr>
          <a:xfrm>
            <a:off x="1142009" y="2504926"/>
            <a:ext cx="2962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입력받은 내용입니다</a:t>
            </a:r>
            <a:r>
              <a:rPr lang="en-US" altLang="ko-KR"/>
              <a:t>: ~~~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FB9CFC-F12F-8EAD-70BB-4FA9ACCA0106}"/>
              </a:ext>
            </a:extLst>
          </p:cNvPr>
          <p:cNvSpPr txBox="1"/>
          <p:nvPr/>
        </p:nvSpPr>
        <p:spPr>
          <a:xfrm>
            <a:off x="1142010" y="2135594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Output</a:t>
            </a:r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9EAE980-8731-34FC-E2C1-3BCC19F3CA4E}"/>
              </a:ext>
            </a:extLst>
          </p:cNvPr>
          <p:cNvCxnSpPr>
            <a:stCxn id="22" idx="3"/>
          </p:cNvCxnSpPr>
          <p:nvPr/>
        </p:nvCxnSpPr>
        <p:spPr>
          <a:xfrm>
            <a:off x="3255089" y="1950928"/>
            <a:ext cx="198786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CD84F4B-505B-F90C-0AF6-C8D837DBE222}"/>
              </a:ext>
            </a:extLst>
          </p:cNvPr>
          <p:cNvCxnSpPr/>
          <p:nvPr/>
        </p:nvCxnSpPr>
        <p:spPr>
          <a:xfrm>
            <a:off x="5242956" y="1950928"/>
            <a:ext cx="0" cy="7386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371E2F6-5413-53DE-74EB-79CC3C702D63}"/>
              </a:ext>
            </a:extLst>
          </p:cNvPr>
          <p:cNvCxnSpPr>
            <a:endCxn id="23" idx="3"/>
          </p:cNvCxnSpPr>
          <p:nvPr/>
        </p:nvCxnSpPr>
        <p:spPr>
          <a:xfrm flipH="1">
            <a:off x="4104680" y="2689592"/>
            <a:ext cx="113827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443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18887-F797-C886-ACF0-F04F06B0F7CA}"/>
              </a:ext>
            </a:extLst>
          </p:cNvPr>
          <p:cNvSpPr txBox="1"/>
          <p:nvPr/>
        </p:nvSpPr>
        <p:spPr>
          <a:xfrm>
            <a:off x="419886" y="2026434"/>
            <a:ext cx="7358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DropDown(id = ‘’, options = , placeholder = , multi = ‘’)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5EBFC1-DFF4-85E6-72CE-1D1ECCDAC136}"/>
              </a:ext>
            </a:extLst>
          </p:cNvPr>
          <p:cNvSpPr txBox="1"/>
          <p:nvPr/>
        </p:nvSpPr>
        <p:spPr>
          <a:xfrm>
            <a:off x="419886" y="2426544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RadioItems(id = ‘’, options = ‘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’)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A9CBA0-5830-73E2-F688-E343ADD99883}"/>
              </a:ext>
            </a:extLst>
          </p:cNvPr>
          <p:cNvSpPr txBox="1"/>
          <p:nvPr/>
        </p:nvSpPr>
        <p:spPr>
          <a:xfrm>
            <a:off x="419886" y="2771952"/>
            <a:ext cx="53655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CheckList(id = ‘’, options = ‘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딕셔너리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’)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4A350-3F00-4E61-C1CE-C701958EDE32}"/>
              </a:ext>
            </a:extLst>
          </p:cNvPr>
          <p:cNvSpPr txBox="1"/>
          <p:nvPr/>
        </p:nvSpPr>
        <p:spPr>
          <a:xfrm>
            <a:off x="5565073" y="3980880"/>
            <a:ext cx="6095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options = [</a:t>
            </a:r>
          </a:p>
          <a:p>
            <a:r>
              <a:rPr lang="ko-KR" altLang="en-US" b="1"/>
              <a:t>    {'label':'딸기', 'value':3000},</a:t>
            </a:r>
          </a:p>
          <a:p>
            <a:r>
              <a:rPr lang="ko-KR" altLang="en-US" b="1"/>
              <a:t>    {'label':'수박', 'value':10000},</a:t>
            </a:r>
          </a:p>
          <a:p>
            <a:r>
              <a:rPr lang="ko-KR" altLang="en-US" b="1"/>
              <a:t>    {'label':'바나나', 'value':2000},</a:t>
            </a:r>
          </a:p>
          <a:p>
            <a:r>
              <a:rPr lang="ko-KR" altLang="en-US" b="1"/>
              <a:t>    {'label':'키위', 'value':1000},</a:t>
            </a:r>
          </a:p>
          <a:p>
            <a:r>
              <a:rPr lang="ko-KR" altLang="en-US" b="1"/>
              <a:t>    {'label':'사과', 'value':1500},</a:t>
            </a:r>
          </a:p>
          <a:p>
            <a:r>
              <a:rPr lang="ko-KR" altLang="en-US" b="1"/>
              <a:t>            ]</a:t>
            </a:r>
          </a:p>
        </p:txBody>
      </p:sp>
    </p:spTree>
    <p:extLst>
      <p:ext uri="{BB962C8B-B14F-4D97-AF65-F5344CB8AC3E}">
        <p14:creationId xmlns:p14="http://schemas.microsoft.com/office/powerpoint/2010/main" val="21457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7C4D9B-C8A1-D9F9-762D-11FBE085C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3793"/>
            <a:ext cx="12192000" cy="42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08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1362</TotalTime>
  <Words>291</Words>
  <Application>Microsoft Office PowerPoint</Application>
  <PresentationFormat>와이드스크린</PresentationFormat>
  <Paragraphs>76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HY헤드라인M</vt:lpstr>
      <vt:lpstr>맑은 고딕</vt:lpstr>
      <vt:lpstr>Arial</vt:lpstr>
      <vt:lpstr>Cambria Math</vt:lpstr>
      <vt:lpstr>Cascadia Code SemiLight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30</cp:revision>
  <dcterms:created xsi:type="dcterms:W3CDTF">2023-01-01T10:46:25Z</dcterms:created>
  <dcterms:modified xsi:type="dcterms:W3CDTF">2023-02-19T13:23:03Z</dcterms:modified>
</cp:coreProperties>
</file>